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85" r:id="rId9"/>
    <p:sldId id="288" r:id="rId10"/>
    <p:sldId id="286" r:id="rId11"/>
    <p:sldId id="264" r:id="rId12"/>
    <p:sldId id="290" r:id="rId13"/>
    <p:sldId id="292" r:id="rId14"/>
    <p:sldId id="291" r:id="rId15"/>
    <p:sldId id="266" r:id="rId16"/>
    <p:sldId id="297" r:id="rId17"/>
    <p:sldId id="323" r:id="rId18"/>
    <p:sldId id="299" r:id="rId19"/>
    <p:sldId id="300" r:id="rId20"/>
    <p:sldId id="301" r:id="rId21"/>
    <p:sldId id="293" r:id="rId22"/>
    <p:sldId id="305" r:id="rId23"/>
    <p:sldId id="308" r:id="rId24"/>
    <p:sldId id="313" r:id="rId25"/>
    <p:sldId id="324" r:id="rId26"/>
    <p:sldId id="330" r:id="rId27"/>
    <p:sldId id="331" r:id="rId28"/>
    <p:sldId id="332" r:id="rId29"/>
    <p:sldId id="314" r:id="rId30"/>
    <p:sldId id="278" r:id="rId31"/>
    <p:sldId id="270" r:id="rId32"/>
    <p:sldId id="315" r:id="rId33"/>
    <p:sldId id="311" r:id="rId34"/>
    <p:sldId id="283" r:id="rId35"/>
    <p:sldId id="273" r:id="rId36"/>
    <p:sldId id="268" r:id="rId37"/>
    <p:sldId id="322" r:id="rId38"/>
    <p:sldId id="272" r:id="rId39"/>
    <p:sldId id="289" r:id="rId40"/>
    <p:sldId id="279" r:id="rId41"/>
    <p:sldId id="329" r:id="rId42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53F1"/>
    <a:srgbClr val="3399FF"/>
    <a:srgbClr val="558ED5"/>
    <a:srgbClr val="4F81BD"/>
    <a:srgbClr val="087186"/>
    <a:srgbClr val="0066CC"/>
    <a:srgbClr val="0033CC"/>
    <a:srgbClr val="89CFFF"/>
    <a:srgbClr val="021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57" autoAdjust="0"/>
  </p:normalViewPr>
  <p:slideViewPr>
    <p:cSldViewPr>
      <p:cViewPr varScale="1">
        <p:scale>
          <a:sx n="72" d="100"/>
          <a:sy n="72" d="100"/>
        </p:scale>
        <p:origin x="65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4:59.5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0 181,'0'-2,"1"0,-1 0,0 0,1 0,-1 0,1 0,-1 0,1 0,0 0,0 0,0 1,0-1,0 0,0 1,0-1,1 1,-1-1,1 1,-1 0,1-1,-1 1,1 0,0 0,0 0,-1 0,1 0,0 1,0-1,0 0,0 1,3-1,8-1,-1 1,1 0,-1 0,13 2,-10 0,11 0,1-2,-1 0,45-9,-29 1,65-4,-15 1,-17 1,-16 2,67-18,-1-1,-95 23,0 1,41 1,1588 7,-963-5,542 1,-648 27,-394-3,-146-16,-18-4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1.7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65,'49'1,"152"-4,-142-1,81-15,-83 7,-20 3,1 2,1 2,55-2,601 10,-399-4,-84 12,-191-9,7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3.8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0 212,'0'-2,"0"0,1 0,-1 0,0 0,1 0,-1 1,1-1,0 0,0 0,-1 0,1 1,0-1,1 1,-1-1,0 1,0-1,1 1,-1-1,1 1,-1 0,1 0,-1 0,1 0,0 0,2-1,4-1,0 0,0 1,0 0,13-2,61-4,139 4,-148 5,2130 1,-1937-2,-201-3,111-20,-57 5,-60 11,183-27,-155 21,0 3,89 2,74-4,84-6,1 17,-168 2,-143-1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6.2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1,'1235'0,"-1122"8,-12 0,475-6,-295-4,-259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0-20T03:21:14.744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1 267,'35'1,"59"-3,0-7,126-25,-31 4,0 13,-140 17,-29 0,-1 0,35-5,-53 5,56-11,70-4,65 2,108 6,-238 7,-31-1,-1-2,39-8,1-1,47 5,6-1,95-18,-128 12,15-3,75 8,2 10,-53 1,-123-2,183-7,13-5,1 12,-73 1,-70-1,-57 0,0 0,-1 0,0 0,0 0,0 1,0-1,1 0,-1 1,2 0,-3 0,-1-1,1 0,-1 1,1-1,-1 1,1-1,-1 1,1 0,-1-1,1 1,-1-1,0 1,1 0,-1-1,0 1,0 0,1 0,-1-1,0 1,0 0,0 0,0-1,0 1,0 0,0-1,0 1,0 0,0 0,-1 1,0 4,-1-1,0 1,0 0,0 0,-1-1,-6 11,-24 30,30-42,-8 10,0-1,-17 17,24-26,-1-1,1 1,-1-1,0 0,0 0,0-1,0 1,-1-1,1 0,-1-1,-5 2,-51 11,39-8,-39 5,-113-8,112-3,-653-1,415-10,214 6,-35-3,-76-2,103 8,-143 16,227-13,-284 49,234-36,0-3,-1-2,-106 2,-144-14,283 2,0 0,1-2,-30-7,49 8,0-1,-11-6,15 7,-14-7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7T00:07:33.6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1,'1977'0,"-1267"49,-639-42,6 3,-67-7,-21-1,-177 3,107-5,-1930-3,2365 3,-877 0,2202 0,-1641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7T00:07:35.39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0 329,'25'-2,"-1"-1,0-1,0-1,34-11,36-8,30 6,-80 14,0-2,-1-2,59-20,-67 14,1 2,-1 1,2 2,-1 1,71-5,-3 14,-64 1,0-2,0-1,0-2,-1-2,56-14,-52 7,0 2,1 2,55-3,135 7,-174 1,0-2,106-24,-101 16,1 2,70-2,137 16,-243-3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EA925-BE60-44B5-8E88-1D5BBF42BCA7}" type="datetimeFigureOut">
              <a:rPr lang="en-US" smtClean="0"/>
              <a:t>11/17/2021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wme.com/sh?h=WNceZoO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hcde-texas.org/transparency/tax-rat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68.png"/><Relationship Id="rId7" Type="http://schemas.openxmlformats.org/officeDocument/2006/relationships/image" Target="../media/image350.png"/><Relationship Id="rId12" Type="http://schemas.openxmlformats.org/officeDocument/2006/relationships/image" Target="../media/image6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2.xml"/><Relationship Id="rId11" Type="http://schemas.openxmlformats.org/officeDocument/2006/relationships/image" Target="../media/image370.png"/><Relationship Id="rId5" Type="http://schemas.openxmlformats.org/officeDocument/2006/relationships/image" Target="../media/image340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3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7" Type="http://schemas.openxmlformats.org/officeDocument/2006/relationships/image" Target="../media/image42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76.png"/><Relationship Id="rId10" Type="http://schemas.openxmlformats.org/officeDocument/2006/relationships/image" Target="../media/image77.png"/><Relationship Id="rId4" Type="http://schemas.openxmlformats.org/officeDocument/2006/relationships/image" Target="../media/image400.png"/><Relationship Id="rId9" Type="http://schemas.openxmlformats.org/officeDocument/2006/relationships/image" Target="../media/image4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0.png"/><Relationship Id="rId5" Type="http://schemas.openxmlformats.org/officeDocument/2006/relationships/image" Target="../media/image78.emf"/><Relationship Id="rId4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600.png"/><Relationship Id="rId3" Type="http://schemas.openxmlformats.org/officeDocument/2006/relationships/image" Target="../media/image550.png"/><Relationship Id="rId7" Type="http://schemas.openxmlformats.org/officeDocument/2006/relationships/image" Target="../media/image570.png"/><Relationship Id="rId12" Type="http://schemas.openxmlformats.org/officeDocument/2006/relationships/customXml" Target="../ink/ink13.xml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0.xml"/><Relationship Id="rId11" Type="http://schemas.openxmlformats.org/officeDocument/2006/relationships/image" Target="../media/image590.png"/><Relationship Id="rId5" Type="http://schemas.openxmlformats.org/officeDocument/2006/relationships/image" Target="../media/image560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580.png"/><Relationship Id="rId14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11" y="0"/>
            <a:ext cx="18279110" cy="10289540"/>
            <a:chOff x="9411" y="0"/>
            <a:chExt cx="18279110" cy="10289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95202" y="0"/>
              <a:ext cx="6892797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46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6000" y="2394518"/>
            <a:ext cx="9265920" cy="4302716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October 31, 2021</a:t>
            </a:r>
            <a:endParaRPr sz="3200" dirty="0">
              <a:latin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57" y="779080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solidFill>
              <a:schemeClr val="tx1"/>
            </a:solidFill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D235C9-E128-43F8-AF08-00D14B00A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0" y="12301"/>
            <a:ext cx="18291075" cy="102746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379341"/>
            <a:ext cx="18278475" cy="8947543"/>
            <a:chOff x="0" y="1342859"/>
            <a:chExt cx="18278475" cy="8947543"/>
          </a:xfrm>
        </p:grpSpPr>
        <p:sp>
          <p:nvSpPr>
            <p:cNvPr id="3" name="object 3"/>
            <p:cNvSpPr/>
            <p:nvPr/>
          </p:nvSpPr>
          <p:spPr>
            <a:xfrm>
              <a:off x="0" y="8871177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42859"/>
              <a:ext cx="7551232" cy="89441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96117" y="6591300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ln w="9524">
              <a:solidFill>
                <a:srgbClr val="1753F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16515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 dirty="0"/>
              <a:t>Highlights of Interim Financial Report (unaudited)</a:t>
            </a:r>
            <a:endParaRPr sz="6000" b="1" dirty="0"/>
          </a:p>
        </p:txBody>
      </p:sp>
      <p:sp>
        <p:nvSpPr>
          <p:cNvPr id="9" name="object 9"/>
          <p:cNvSpPr txBox="1"/>
          <p:nvPr/>
        </p:nvSpPr>
        <p:spPr>
          <a:xfrm>
            <a:off x="11143348" y="2789426"/>
            <a:ext cx="4249052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-5" dirty="0">
                <a:solidFill>
                  <a:srgbClr val="13110E"/>
                </a:solidFill>
                <a:latin typeface="Roboto"/>
                <a:cs typeface="Roboto"/>
              </a:rPr>
              <a:t>October 31, 2021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800" dirty="0">
              <a:latin typeface="Roboto"/>
              <a:cs typeface="Robo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63476" y="4177831"/>
            <a:ext cx="7399076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600" dirty="0">
                <a:solidFill>
                  <a:srgbClr val="13110E"/>
                </a:solidFill>
                <a:latin typeface="Roboto"/>
                <a:cs typeface="Roboto"/>
              </a:rPr>
              <a:t>BUDGET AMENDMENT REPORT for the November 17, 2021,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600" dirty="0">
                <a:solidFill>
                  <a:srgbClr val="13110E"/>
                </a:solidFill>
                <a:latin typeface="Roboto"/>
                <a:cs typeface="Roboto"/>
              </a:rPr>
              <a:t>Board meeting</a:t>
            </a:r>
            <a:endParaRPr sz="3600" dirty="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37524" y="6853960"/>
            <a:ext cx="7650276" cy="177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dirty="0">
                <a:solidFill>
                  <a:srgbClr val="13110E"/>
                </a:solidFill>
                <a:latin typeface="Roboto"/>
                <a:cs typeface="Roboto"/>
              </a:rPr>
              <a:t>Click below for a 1-minute Briefing: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dirty="0">
                <a:hlinkClick r:id="rId3"/>
              </a:rPr>
              <a:t>Oct 2021 | Financial Highlights | </a:t>
            </a:r>
            <a:r>
              <a:rPr lang="en-US" sz="2800" dirty="0" err="1">
                <a:hlinkClick r:id="rId3"/>
              </a:rPr>
              <a:t>ShowMe</a:t>
            </a:r>
            <a:endParaRPr lang="en-US" sz="2800" u="sng" dirty="0">
              <a:solidFill>
                <a:srgbClr val="13110E"/>
              </a:solidFill>
              <a:highlight>
                <a:srgbClr val="FFFF00"/>
              </a:highlight>
              <a:latin typeface="Roboto"/>
              <a:cs typeface="Roboto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dirty="0">
                <a:solidFill>
                  <a:srgbClr val="13110E"/>
                </a:solidFill>
                <a:latin typeface="Roboto"/>
                <a:cs typeface="Roboto"/>
              </a:rPr>
              <a:t>Prepared by: Business Support Services Division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800" dirty="0">
              <a:latin typeface="Roboto"/>
              <a:cs typeface="Robo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 dirty="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 dirty="0">
              <a:latin typeface="Roboto"/>
              <a:cs typeface="Robo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2D5709-5186-46C4-AAB4-F2D328FC0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5136"/>
            <a:ext cx="3886200" cy="10565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C94BC4-D283-4556-92E4-D2C6A8D91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48489"/>
            <a:ext cx="18278475" cy="103785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7999" cy="10286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813" y="2474044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FFFFFF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 dirty="0">
              <a:solidFill>
                <a:srgbClr val="FFFFFF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 dirty="0">
                <a:solidFill>
                  <a:srgbClr val="FFFFFF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FFFFFF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6502291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6500050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1200" y="6500050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22C17E-BBD0-446C-B344-8720BDDB8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2" y="330"/>
            <a:ext cx="18278588" cy="102916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472" y="385482"/>
            <a:ext cx="13562329" cy="25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GENERAL FUND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Balance Sheet as of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1753F1"/>
                </a:solidFill>
                <a:latin typeface="Roboto"/>
                <a:cs typeface="Roboto"/>
              </a:rPr>
              <a:t>October 31, 2021</a:t>
            </a:r>
            <a:endParaRPr lang="en-US" sz="3200" dirty="0"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743953"/>
            <a:ext cx="6719182" cy="1828547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4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B3A173-33A4-44D6-A4A1-D2C3348F8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299" y="114300"/>
            <a:ext cx="8686800" cy="87532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5D1D76-19FA-472E-8620-F38844DD5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37110"/>
            <a:ext cx="18354454" cy="102498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As of October 31, 2021</a:t>
            </a:r>
            <a:endParaRPr sz="3200" dirty="0">
              <a:solidFill>
                <a:schemeClr val="tx1"/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0999" y="2238178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latin typeface="Roboto"/>
                <a:cs typeface="Roboto"/>
              </a:rPr>
              <a:t>The </a:t>
            </a:r>
            <a:r>
              <a:rPr lang="en-US" sz="2800" b="1" u="sng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Roboto"/>
                <a:cs typeface="Roboto"/>
              </a:rPr>
              <a:t>ESTIMATED </a:t>
            </a:r>
            <a:r>
              <a:rPr lang="en-US" sz="2800" b="1" spc="-5" dirty="0">
                <a:latin typeface="Roboto"/>
                <a:cs typeface="Roboto"/>
              </a:rPr>
              <a:t>General Fund balance at 10/31/2021 is $35,062,222 after current appropriations. 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2022.</a:t>
            </a:r>
          </a:p>
        </p:txBody>
      </p:sp>
      <p:sp>
        <p:nvSpPr>
          <p:cNvPr id="5" name="object 5"/>
          <p:cNvSpPr/>
          <p:nvPr/>
        </p:nvSpPr>
        <p:spPr>
          <a:xfrm>
            <a:off x="9411" y="8870253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011988" y="7997477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5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5C3132-CECB-431D-8D69-91EC9527A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99" y="3866036"/>
            <a:ext cx="13106989" cy="48934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9806F9-B5FF-4005-95AA-72C2C6607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106"/>
            <a:ext cx="18288000" cy="1032921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EDB9C2AF-7278-42E2-81C0-B196787D6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954" y="8676134"/>
            <a:ext cx="13168501" cy="93886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31E8F54-38CC-4073-B174-1FA881E80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436" y="6817967"/>
            <a:ext cx="13168501" cy="93886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C32A8C1-553C-4C99-BAD5-2C4E599FF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954" y="5171582"/>
            <a:ext cx="13168501" cy="93886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843955" y="3270789"/>
            <a:ext cx="13168971" cy="940761"/>
          </a:xfrm>
          <a:custGeom>
            <a:avLst/>
            <a:gdLst/>
            <a:ahLst/>
            <a:cxnLst/>
            <a:rect l="l" t="t" r="r" b="b"/>
            <a:pathLst>
              <a:path w="6629400" h="3857625">
                <a:moveTo>
                  <a:pt x="6261534" y="3857624"/>
                </a:moveTo>
                <a:lnTo>
                  <a:pt x="367790" y="3857624"/>
                </a:lnTo>
                <a:lnTo>
                  <a:pt x="321746" y="3854747"/>
                </a:lnTo>
                <a:lnTo>
                  <a:pt x="277384" y="3846347"/>
                </a:lnTo>
                <a:lnTo>
                  <a:pt x="235051" y="3832774"/>
                </a:lnTo>
                <a:lnTo>
                  <a:pt x="195095" y="3814376"/>
                </a:lnTo>
                <a:lnTo>
                  <a:pt x="157867" y="3791504"/>
                </a:lnTo>
                <a:lnTo>
                  <a:pt x="123712" y="3764505"/>
                </a:lnTo>
                <a:lnTo>
                  <a:pt x="92981" y="3733728"/>
                </a:lnTo>
                <a:lnTo>
                  <a:pt x="66022" y="3699524"/>
                </a:lnTo>
                <a:lnTo>
                  <a:pt x="43183" y="3662239"/>
                </a:lnTo>
                <a:lnTo>
                  <a:pt x="24813" y="3622225"/>
                </a:lnTo>
                <a:lnTo>
                  <a:pt x="11260" y="3579829"/>
                </a:lnTo>
                <a:lnTo>
                  <a:pt x="2873" y="3535401"/>
                </a:lnTo>
                <a:lnTo>
                  <a:pt x="0" y="3489290"/>
                </a:lnTo>
                <a:lnTo>
                  <a:pt x="0" y="368334"/>
                </a:lnTo>
                <a:lnTo>
                  <a:pt x="2873" y="322223"/>
                </a:lnTo>
                <a:lnTo>
                  <a:pt x="11260" y="277794"/>
                </a:lnTo>
                <a:lnTo>
                  <a:pt x="24813" y="235399"/>
                </a:lnTo>
                <a:lnTo>
                  <a:pt x="43183" y="195384"/>
                </a:lnTo>
                <a:lnTo>
                  <a:pt x="66022" y="158100"/>
                </a:lnTo>
                <a:lnTo>
                  <a:pt x="92981" y="123895"/>
                </a:lnTo>
                <a:lnTo>
                  <a:pt x="123712" y="93119"/>
                </a:lnTo>
                <a:lnTo>
                  <a:pt x="157867" y="66120"/>
                </a:lnTo>
                <a:lnTo>
                  <a:pt x="195095" y="43247"/>
                </a:lnTo>
                <a:lnTo>
                  <a:pt x="235051" y="24850"/>
                </a:lnTo>
                <a:lnTo>
                  <a:pt x="277384" y="11277"/>
                </a:lnTo>
                <a:lnTo>
                  <a:pt x="321746" y="2877"/>
                </a:lnTo>
                <a:lnTo>
                  <a:pt x="367790" y="0"/>
                </a:lnTo>
                <a:lnTo>
                  <a:pt x="6261534" y="0"/>
                </a:lnTo>
                <a:lnTo>
                  <a:pt x="6307578" y="2877"/>
                </a:lnTo>
                <a:lnTo>
                  <a:pt x="6351940" y="11277"/>
                </a:lnTo>
                <a:lnTo>
                  <a:pt x="6394273" y="24850"/>
                </a:lnTo>
                <a:lnTo>
                  <a:pt x="6434229" y="43247"/>
                </a:lnTo>
                <a:lnTo>
                  <a:pt x="6471458" y="66120"/>
                </a:lnTo>
                <a:lnTo>
                  <a:pt x="6505612" y="93119"/>
                </a:lnTo>
                <a:lnTo>
                  <a:pt x="6536343" y="123895"/>
                </a:lnTo>
                <a:lnTo>
                  <a:pt x="6563302" y="158100"/>
                </a:lnTo>
                <a:lnTo>
                  <a:pt x="6586141" y="195384"/>
                </a:lnTo>
                <a:lnTo>
                  <a:pt x="6604511" y="235399"/>
                </a:lnTo>
                <a:lnTo>
                  <a:pt x="6618064" y="277794"/>
                </a:lnTo>
                <a:lnTo>
                  <a:pt x="6626451" y="322223"/>
                </a:lnTo>
                <a:lnTo>
                  <a:pt x="6629325" y="368334"/>
                </a:lnTo>
                <a:lnTo>
                  <a:pt x="6629325" y="3489290"/>
                </a:lnTo>
                <a:lnTo>
                  <a:pt x="6626451" y="3535401"/>
                </a:lnTo>
                <a:lnTo>
                  <a:pt x="6618064" y="3579829"/>
                </a:lnTo>
                <a:lnTo>
                  <a:pt x="6604511" y="3622225"/>
                </a:lnTo>
                <a:lnTo>
                  <a:pt x="6586141" y="3662239"/>
                </a:lnTo>
                <a:lnTo>
                  <a:pt x="6563302" y="3699524"/>
                </a:lnTo>
                <a:lnTo>
                  <a:pt x="6536343" y="3733728"/>
                </a:lnTo>
                <a:lnTo>
                  <a:pt x="6505612" y="3764505"/>
                </a:lnTo>
                <a:lnTo>
                  <a:pt x="6471458" y="3791504"/>
                </a:lnTo>
                <a:lnTo>
                  <a:pt x="6434229" y="3814376"/>
                </a:lnTo>
                <a:lnTo>
                  <a:pt x="6394273" y="3832774"/>
                </a:lnTo>
                <a:lnTo>
                  <a:pt x="6351940" y="3846347"/>
                </a:lnTo>
                <a:lnTo>
                  <a:pt x="6307578" y="3854747"/>
                </a:lnTo>
                <a:lnTo>
                  <a:pt x="6261534" y="385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810000" y="3291667"/>
            <a:ext cx="13709312" cy="767518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85"/>
              </a:spcBef>
            </a:pPr>
            <a:r>
              <a:rPr lang="en-US" sz="3600" spc="35" dirty="0">
                <a:solidFill>
                  <a:srgbClr val="13110E"/>
                </a:solidFill>
                <a:latin typeface="Roboto"/>
                <a:cs typeface="Roboto"/>
              </a:rPr>
              <a:t>Level One</a:t>
            </a:r>
            <a:r>
              <a:rPr lang="en-US" sz="3600" dirty="0">
                <a:solidFill>
                  <a:prstClr val="black"/>
                </a:solidFill>
                <a:latin typeface="Roboto"/>
                <a:cs typeface="Roboto"/>
              </a:rPr>
              <a:t>- </a:t>
            </a:r>
            <a:r>
              <a:rPr lang="en-US" sz="4500" b="1" spc="-5" dirty="0">
                <a:solidFill>
                  <a:srgbClr val="13110E"/>
                </a:solidFill>
                <a:latin typeface="Roboto"/>
                <a:cs typeface="Roboto"/>
              </a:rPr>
              <a:t>Indicator of financial strength</a:t>
            </a:r>
            <a:endParaRPr sz="4500" dirty="0">
              <a:latin typeface="Roboto"/>
              <a:cs typeface="Robo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58842" y="3449203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57400" y="330841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5400" spc="-50" dirty="0"/>
              <a:t>INTERIM FINANCIAL REPORT (unaudited)</a:t>
            </a:r>
            <a:br>
              <a:rPr lang="en-US" sz="5400" spc="-50" dirty="0"/>
            </a:br>
            <a:r>
              <a:rPr lang="en-US" sz="5400" spc="-50" dirty="0"/>
              <a:t>As of October 31, 2021</a:t>
            </a:r>
            <a:br>
              <a:rPr lang="en-US" sz="7200" spc="-50" dirty="0"/>
            </a:br>
            <a:endParaRPr sz="5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932813" y="8692362"/>
            <a:ext cx="15611501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</a:t>
            </a:r>
            <a:r>
              <a:rPr lang="en-US" sz="3600" dirty="0">
                <a:solidFill>
                  <a:prstClr val="black"/>
                </a:solidFill>
                <a:latin typeface="Roboto"/>
                <a:cs typeface="Roboto"/>
              </a:rPr>
              <a:t>-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638012" y="6852646"/>
            <a:ext cx="173736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</a:t>
            </a:r>
            <a:r>
              <a:rPr lang="en-US" sz="3600" dirty="0">
                <a:solidFill>
                  <a:prstClr val="black"/>
                </a:solidFill>
                <a:latin typeface="Roboto"/>
                <a:cs typeface="Roboto"/>
              </a:rPr>
              <a:t>-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1385263" y="5177388"/>
            <a:ext cx="147066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13110E"/>
                </a:solidFill>
                <a:latin typeface="Roboto"/>
                <a:cs typeface="Roboto"/>
              </a:rPr>
              <a:t>Two</a:t>
            </a:r>
            <a:r>
              <a:rPr lang="en-US" sz="3600" dirty="0">
                <a:solidFill>
                  <a:prstClr val="black"/>
                </a:solidFill>
                <a:latin typeface="Roboto"/>
                <a:cs typeface="Roboto"/>
              </a:rPr>
              <a:t>-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leverage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6080E5-80BA-4D53-BFEF-BA26B0AC276C}"/>
              </a:ext>
            </a:extLst>
          </p:cNvPr>
          <p:cNvSpPr txBox="1"/>
          <p:nvPr/>
        </p:nvSpPr>
        <p:spPr>
          <a:xfrm>
            <a:off x="6622712" y="2237539"/>
            <a:ext cx="9144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500" b="1" spc="-5" dirty="0">
                <a:solidFill>
                  <a:srgbClr val="13110E"/>
                </a:solidFill>
                <a:latin typeface="Roboto"/>
              </a:rPr>
              <a:t>Financial Ratios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4BE695-EF06-47D7-B4BA-D3C2CF30F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842" y="8837019"/>
            <a:ext cx="579170" cy="5791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E5BB26A-2DB7-40AB-B977-9C5D1FCF0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842" y="6974098"/>
            <a:ext cx="579170" cy="57917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058842" y="5320274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6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901849-653E-4DAE-804C-4EA3DEAFD6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81"/>
            <a:ext cx="18288000" cy="102820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October 31, 2021</a:t>
            </a:r>
            <a:br>
              <a:rPr lang="en-US" sz="2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55247" y="2840773"/>
            <a:ext cx="7147410" cy="1812208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 fund balance? (*)Unadjusted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98849" y="2840773"/>
            <a:ext cx="7147411" cy="1832820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39722" y="4779140"/>
            <a:ext cx="7147409" cy="324348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   $11,429,108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G/F Expenditures         $   7,948,268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Goal :                      &gt; 30% of G/F Exp.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Benchmark:           10% to 29% 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Danger:                  Under 10%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849" y="4768316"/>
            <a:ext cx="7147409" cy="324348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32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   &gt;$15,000,000</a:t>
            </a:r>
          </a:p>
          <a:p>
            <a:r>
              <a:rPr lang="en-US" sz="32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Benchmark :           $10M to $15M</a:t>
            </a:r>
          </a:p>
          <a:p>
            <a:pPr>
              <a:lnSpc>
                <a:spcPct val="120000"/>
              </a:lnSpc>
            </a:pPr>
            <a:r>
              <a:rPr lang="en-US" sz="32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Danger :                 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475660" y="8198514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$23M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10719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$29M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30%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214375" y="4531890"/>
            <a:ext cx="6229729" cy="2373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3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Current Assets Less Total Current Liabilities</a:t>
            </a:r>
          </a:p>
          <a:p>
            <a:r>
              <a:rPr lang="en-US" sz="25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$25,610,281 – 2,271,714 = $23,338,567</a:t>
            </a:r>
          </a:p>
          <a:p>
            <a:pPr>
              <a:lnSpc>
                <a:spcPct val="120000"/>
              </a:lnSpc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Goal :  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57400" y="52959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7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33E9C5-3A38-4B7E-A4AD-14C04A164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8"/>
            <a:ext cx="18299033" cy="102808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6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October 31, 2021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Efficient Leverage Reserves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867589"/>
            <a:ext cx="7196419" cy="181062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213177" y="2866733"/>
            <a:ext cx="6828184" cy="1824493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11535" y="4800600"/>
            <a:ext cx="7196419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    $11,429,108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Fund Balance                 $</a:t>
            </a: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23,338,567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206902" y="4807007"/>
            <a:ext cx="6828184" cy="323725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 Principal and Interest Payments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$ 0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20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 Less Facility Charges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</a:t>
            </a:r>
            <a:r>
              <a:rPr lang="en-US" sz="22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5,211,808 – 1,142,549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462213" y="8198514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26415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87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6%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950462" y="53721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11534" y="6586639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&lt;75%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	  50% to 75%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&lt;25% of annual revenue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25% to &lt;49%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46239" y="5681912"/>
            <a:ext cx="6198561" cy="334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8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2E420E-CCD3-46AC-9EB5-C596312FB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4484"/>
            <a:ext cx="18324046" cy="1033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6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October 31, 2021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Current Tax Revenue		 $ 509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          $</a:t>
            </a: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8,420,265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$124,482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363312" y="8200142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900035" y="8198513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41%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23349" y="53721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&lt;20% of revenue 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238008" y="5453139"/>
            <a:ext cx="6546303" cy="275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144000" y="5533280"/>
            <a:ext cx="9163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$5,211,808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9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6DD666-EBA4-49A8-8DCC-32F76E189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7727"/>
            <a:ext cx="18307878" cy="1035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6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October 31, 2021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$4,240,965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Total Revenues $8,420,265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53683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791200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35%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623435" y="8171363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63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877800" y="8168783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</a:t>
            </a:r>
            <a:r>
              <a:rPr lang="en-US" sz="2000" b="1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44018" y="54483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234642" y="5682539"/>
            <a:ext cx="6198561" cy="334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107953" y="4769672"/>
            <a:ext cx="68913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Fee for Service Current Year Less Fee for Services Last Year $4,240,965 – 2,600,776</a:t>
            </a:r>
          </a:p>
          <a:p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Fees for Service Last Year $2,600,776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10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581415-CA22-4FC8-BA07-F160846D7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595"/>
            <a:ext cx="18267432" cy="1029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14" y="3810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9411" y="887025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2021</a:t>
            </a:r>
            <a:r>
              <a:rPr lang="en-US" sz="48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-2022</a:t>
            </a:r>
            <a: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b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11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9F682B-2C03-4F5E-8C87-829229D96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63" y="635110"/>
            <a:ext cx="11106150" cy="91472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0813CB-A571-4008-B414-D45A8F931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97"/>
            <a:ext cx="18288000" cy="102688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33143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13110E"/>
                </a:solidFill>
                <a:latin typeface="Roboto"/>
                <a:cs typeface="Roboto"/>
              </a:rPr>
              <a:t>GENERAL, SPECIAL REVENUE, DEBT SERVICE FUNDS, CAPITAL PROJECTS, AND INTERNAL SERVICE FUNDS.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u="sng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2800" spc="25" dirty="0">
                <a:solidFill>
                  <a:srgbClr val="13110E"/>
                </a:solidFill>
                <a:latin typeface="Roboto"/>
                <a:cs typeface="Roboto"/>
              </a:rPr>
              <a:t>Budget to Actual for period ending October 31, 2021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B85BCFA-8AD4-4BE9-BF34-AB7D227918F7}"/>
              </a:ext>
            </a:extLst>
          </p:cNvPr>
          <p:cNvSpPr/>
          <p:nvPr/>
        </p:nvSpPr>
        <p:spPr>
          <a:xfrm rot="16200000">
            <a:off x="13373100" y="4038600"/>
            <a:ext cx="838200" cy="9144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12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E5D467-1CDB-4D57-914E-31817C884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279725"/>
            <a:ext cx="12192000" cy="63285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203101-44C0-4200-B42B-CE2CDB5D6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001"/>
            <a:ext cx="18278474" cy="1025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3191258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13110E"/>
                </a:solidFill>
                <a:latin typeface="Roboto"/>
                <a:cs typeface="Roboto"/>
              </a:rPr>
              <a:t>GENERAL, SPECIAL REVENUE, DEBT SERVICE FUNDS, CAPITAL PROJECTS, AND INTERNAL SERVICE FUNDS.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u="sng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2800" spc="25" dirty="0">
                <a:solidFill>
                  <a:srgbClr val="13110E"/>
                </a:solidFill>
                <a:latin typeface="Roboto"/>
                <a:cs typeface="Roboto"/>
              </a:rPr>
              <a:t>Budget to Actual for period ending October 31, 2021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8903DDC-707A-44A3-9A6B-5D97D016ADF8}"/>
              </a:ext>
            </a:extLst>
          </p:cNvPr>
          <p:cNvSpPr/>
          <p:nvPr/>
        </p:nvSpPr>
        <p:spPr>
          <a:xfrm rot="16200000">
            <a:off x="9915211" y="5713207"/>
            <a:ext cx="819778" cy="8382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13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22852A-A1EE-4643-96DD-2739E84F5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465032"/>
            <a:ext cx="13728883" cy="61543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D2C0BE-D62C-443A-97D4-22783DC5E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732"/>
            <a:ext cx="18341162" cy="1025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3464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2362200" y="309022"/>
            <a:ext cx="13413836" cy="262294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FY 2020&amp;21 COVID19 Budget to Actual – 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for period ending October 31, 2021</a:t>
            </a:r>
            <a:endParaRPr lang="en-US" sz="4000" kern="1200" dirty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14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D28AAE-228A-4420-B14E-DF5732947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062022"/>
            <a:ext cx="12721046" cy="58539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7B98A6-6B2E-4AA9-82C9-2D7AA0051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45"/>
            <a:ext cx="18299829" cy="1028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10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2021-22 Donations Report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All Funds as of October 31, 2021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15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08B1C1-ABCF-4060-8185-C89A3EE51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731" y="2552700"/>
            <a:ext cx="9634538" cy="65017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2F68A7-A215-41E1-8289-DD4FDCFB2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" y="26806"/>
            <a:ext cx="18249014" cy="1022209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2819400" y="342900"/>
            <a:ext cx="11811000" cy="18288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2021-22 Donations Report</a:t>
            </a:r>
            <a:br>
              <a:rPr lang="en-US" sz="40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All Funds as of October 31, 2021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16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EA78F8-EAAE-474A-A30A-292EA723C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086100"/>
            <a:ext cx="12738100" cy="449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3E3E76-7EE5-4D0C-898D-243FCB2DB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"/>
            <a:ext cx="18288000" cy="1027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COLLECTIONS COMPARATIVE ANALYSIS </a:t>
            </a:r>
            <a:b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Fiscal Year-To-Date as of October 31, 2021</a:t>
            </a:r>
            <a:endParaRPr lang="en-US" sz="3600" kern="0" dirty="0">
              <a:ln w="0"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4478000" y="3314700"/>
            <a:ext cx="1371600" cy="762000"/>
          </a:xfrm>
          <a:prstGeom prst="roundRect">
            <a:avLst/>
          </a:prstGeom>
          <a:solidFill>
            <a:srgbClr val="1753F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$521B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13707446" y="8887364"/>
            <a:ext cx="3666154" cy="1292662"/>
          </a:xfrm>
          <a:prstGeom prst="rect">
            <a:avLst/>
          </a:prstGeom>
          <a:solidFill>
            <a:srgbClr val="558ED5"/>
          </a:solidFill>
          <a:ln>
            <a:solidFill>
              <a:srgbClr val="8C66B3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chemeClr val="bg1"/>
                </a:solidFill>
                <a:latin typeface="Abadi Extra Light" panose="020B0204020104020204" pitchFamily="34" charset="0"/>
                <a:cs typeface="Arial" charset="0"/>
              </a:rPr>
              <a:t>See Tax Calculator at:</a:t>
            </a:r>
            <a:endParaRPr lang="en-US" sz="2200" dirty="0">
              <a:solidFill>
                <a:schemeClr val="bg1"/>
              </a:solidFill>
              <a:latin typeface="Abadi Extra Light" panose="020B0204020104020204" pitchFamily="34" charset="0"/>
              <a:cs typeface="Arial" charset="0"/>
              <a:sym typeface="Wingdings" pitchFamily="2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chemeClr val="bg1"/>
                </a:solidFill>
                <a:latin typeface="Abadi Extra Light" panose="020B0204020104020204" pitchFamily="34" charset="0"/>
                <a:cs typeface="Arial" panose="020B0604020202020204" pitchFamily="34" charset="0"/>
              </a:rPr>
              <a:t> </a:t>
            </a:r>
            <a:r>
              <a:rPr lang="en-US" sz="2200" u="sng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badi Extra Light" panose="020B0204020104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https://hcde-texas.org/transparency/tax-rate</a:t>
            </a:r>
            <a:r>
              <a:rPr lang="en-US" sz="2200" u="sng" dirty="0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2200" u="sng" dirty="0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69765-4A72-4439-B0FB-B7C95FBE889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pPr/>
              <a:t>17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F573C-B750-449C-B76F-DB884010E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360385"/>
            <a:ext cx="10729604" cy="6653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6C8CAD-0BF8-4820-9012-3D5B7302F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" y="17282"/>
            <a:ext cx="18278589" cy="1025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ln w="0"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ln w="0"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ln w="0"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COLLECTIONS </a:t>
            </a:r>
          </a:p>
          <a:p>
            <a:pPr algn="ctr"/>
            <a:r>
              <a:rPr lang="en-US" sz="3200" kern="0" dirty="0">
                <a:ln w="0"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Fiscal Year-To-Date as of October 31, 2021 (2nd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18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CAB3C-AE24-494E-916B-4FB1722E2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264427"/>
            <a:ext cx="12268200" cy="6696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6D3E89-E6A2-4001-A980-BA886B9F1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0" y="6122"/>
            <a:ext cx="18280063" cy="1028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4750" y="-124506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a)  2021 Tax Rate = $0.004990/$100 Property Assessment/Appraisal - --&gt;  Annual Tax on a $249,978 - $67,494 = $182,484/100 x .004990 =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     Residential Property = $9.11 (net of 27%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b)  $705,000/$25,188,000 =  2.80%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962924" y="205222"/>
            <a:ext cx="14343330" cy="1594555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TAX COLLECTIONS </a:t>
            </a:r>
          </a:p>
          <a:p>
            <a:pPr algn="ctr"/>
            <a: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Fiscal Year-To-Date as of October 31, 2021 </a:t>
            </a:r>
          </a:p>
          <a:p>
            <a:pPr algn="ctr"/>
            <a: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(2nd month / 12 month)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6001453" y="5618023"/>
            <a:ext cx="609601" cy="624958"/>
          </a:xfrm>
          <a:prstGeom prst="down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058400" y="1887574"/>
            <a:ext cx="685800" cy="40401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19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DE8E8B-CD62-4859-99FF-74FAF4D87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379388"/>
            <a:ext cx="13563600" cy="65435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2BEC68-A30B-49E3-8F81-DCE78AF11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750" y="35351"/>
            <a:ext cx="18380886" cy="1025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144073" y="451770"/>
            <a:ext cx="16230600" cy="18288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COLLECTIONS Fiscal </a:t>
            </a:r>
            <a: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Year-To-Date as of October 31, 2021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(2nd month / 12 month)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 2021 Tax Rate = $0.004990/$100 Property Assessment/Appraisal - --&gt;  Annual Tax on a $249,978 - $67,494 = $182,484/100 x .004990 =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Residential Property = $9.11 (net of 27%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20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025708-6C99-4ABE-98B4-FCE1AFC29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456869"/>
            <a:ext cx="11620500" cy="57340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AE3B6A-2A71-4A22-A80C-EAA1A5081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1" y="10668"/>
            <a:ext cx="18288162" cy="1027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October 31, 2021</a:t>
            </a:r>
            <a:br>
              <a:rPr lang="en-US" sz="3200" kern="0" dirty="0">
                <a:solidFill>
                  <a:sysClr val="windowText" lastClr="000000"/>
                </a:solidFill>
              </a:rPr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605350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9944E8-2085-4ABF-BAAE-190A3CCCCBAC}"/>
              </a:ext>
            </a:extLst>
          </p:cNvPr>
          <p:cNvSpPr/>
          <p:nvPr/>
        </p:nvSpPr>
        <p:spPr>
          <a:xfrm>
            <a:off x="1890928" y="2835275"/>
            <a:ext cx="13272872" cy="248656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21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A169F3-5E24-40F2-A422-2729D2532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224" y="2493594"/>
            <a:ext cx="13652393" cy="29586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F6ABBD-9891-4428-B9EC-500320A23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" y="-9176"/>
            <a:ext cx="18252912" cy="1029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sz="2800" b="1" dirty="0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wrap="square" lIns="91440" tIns="45720" rIns="91440" bIns="45720" rtlCol="0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As of October 31, 2021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22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26CBE1-8C68-4FBA-B3DE-155BD7EF0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016" y="2705100"/>
            <a:ext cx="14844295" cy="4876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894AAC-06A7-4BBA-81EA-50D7CA00A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80"/>
            <a:ext cx="18297573" cy="1028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75156"/>
            <a:ext cx="18288000" cy="32385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November 17, 2021 Board Meeting</a:t>
            </a:r>
            <a:br>
              <a:rPr lang="en-US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031FBCB-2690-4656-939A-34349DB12D56}"/>
              </a:ext>
            </a:extLst>
          </p:cNvPr>
          <p:cNvSpPr/>
          <p:nvPr/>
        </p:nvSpPr>
        <p:spPr>
          <a:xfrm>
            <a:off x="3124200" y="4971260"/>
            <a:ext cx="11353800" cy="6096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General Fund = $75,859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5E1ED6F-2B6B-48AC-96B2-7A0379029148}"/>
              </a:ext>
            </a:extLst>
          </p:cNvPr>
          <p:cNvSpPr/>
          <p:nvPr/>
        </p:nvSpPr>
        <p:spPr>
          <a:xfrm>
            <a:off x="2667000" y="6328498"/>
            <a:ext cx="12954000" cy="6096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Special Revenue Funds (Grants) = ($190,137)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AD3DBF2-23DF-4C2C-B5B5-DBB7B9C44C68}"/>
              </a:ext>
            </a:extLst>
          </p:cNvPr>
          <p:cNvSpPr/>
          <p:nvPr/>
        </p:nvSpPr>
        <p:spPr>
          <a:xfrm>
            <a:off x="3270307" y="7685736"/>
            <a:ext cx="11353800" cy="6096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Facilities Fund = $117,849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23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51CD30-8958-4188-BC03-F63F36A9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5227"/>
            <a:ext cx="18288000" cy="1035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8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November 17, 2021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General Fund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AA57AB6-C2D8-457B-8200-E9232D9D51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24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EE7ACF-DD83-415B-BAE0-820478EF5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84097"/>
            <a:ext cx="17021557" cy="56550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986C20-C145-46B1-8A50-6F6C79E59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534"/>
            <a:ext cx="18288000" cy="1024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67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November 17, 2021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Special Revenue Fund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76C1527A-93CF-459A-A21D-26C268D49DE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25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C2C847-C432-4F44-8964-C94F095F0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105" y="2236740"/>
            <a:ext cx="16894097" cy="62595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D07155-E1FC-49DE-8223-FA67B3BEB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9"/>
            <a:ext cx="18289476" cy="1028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3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November 17, 2021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Special Revenue Fund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76C1527A-93CF-459A-A21D-26C268D49DE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26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99645C-9DBD-4502-9F87-B6B94A75C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06" y="2477664"/>
            <a:ext cx="16885794" cy="56496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CA15CC-340C-44D7-9727-4703F02E5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386" y="1"/>
            <a:ext cx="18309385" cy="1026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765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November 17, 2021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Special Revenue Fund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76C1527A-93CF-459A-A21D-26C268D49DE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27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EBFB4-0872-404D-9D2B-9C29DE584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62" y="2592697"/>
            <a:ext cx="17581275" cy="51016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421425-A43D-4ECB-B1FF-80AD2E2AA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8"/>
            <a:ext cx="18299033" cy="1028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07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November 17, 2021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Special Revenue Fund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76C1527A-93CF-459A-A21D-26C268D49DE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28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F86006-FD1D-4CC2-A13D-229445BFD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1" y="1638299"/>
            <a:ext cx="16230598" cy="67994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72EB1B-54AA-43F6-BC7D-9ABA9183E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862"/>
            <a:ext cx="18287999" cy="1030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02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November 17, 2021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Facilities Fund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7DE3EB9D-1428-464A-B2AD-9D75249FBAB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29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7A4C6A-3354-48C8-AF5A-7AA3BE1F5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933700"/>
            <a:ext cx="15376526" cy="2308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CCDAE3-2A15-4B5C-A306-99D386A45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442"/>
            <a:ext cx="18288000" cy="1031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90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/>
              <a:t>Education Foundation Update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521709" y="5676900"/>
            <a:ext cx="11244580" cy="448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2800" spc="40" dirty="0">
                <a:solidFill>
                  <a:srgbClr val="13110E"/>
                </a:solidFill>
                <a:latin typeface="Roboto"/>
                <a:cs typeface="Roboto"/>
              </a:rPr>
              <a:t>October 31, 2021</a:t>
            </a:r>
            <a:endParaRPr sz="2800" dirty="0"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8223"/>
            <a:ext cx="8043575" cy="2889321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30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8B77FA-9432-42D4-A950-0BA0CB745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57"/>
            <a:ext cx="18288000" cy="1028368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118542" y="190500"/>
            <a:ext cx="6050915" cy="16077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dirty="0">
                <a:ln w="0"/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957050" y="0"/>
            <a:ext cx="6330950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31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8FFAB7-BE7E-487C-BFF1-D18EB5184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450" y="1759599"/>
            <a:ext cx="11065950" cy="85045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6118542" y="6210300"/>
            <a:ext cx="2087534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Net Equity $1,048,536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DF596A-6C7A-4EBF-A502-125149CD0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703"/>
            <a:ext cx="18288000" cy="1030440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046470" y="190500"/>
            <a:ext cx="6050915" cy="23409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13110E"/>
                </a:solidFill>
                <a:latin typeface="Roboto"/>
                <a:cs typeface="Roboto"/>
              </a:rPr>
              <a:t>Statement of Activities Classified</a:t>
            </a:r>
            <a:endParaRPr sz="4800" dirty="0">
              <a:latin typeface="Roboto"/>
              <a:cs typeface="Roboto"/>
            </a:endParaRPr>
          </a:p>
          <a:p>
            <a:pPr marL="12700" marR="5080" algn="ctr">
              <a:lnSpc>
                <a:spcPct val="116100"/>
              </a:lnSpc>
              <a:spcBef>
                <a:spcPts val="2985"/>
              </a:spcBef>
            </a:pPr>
            <a:r>
              <a:rPr sz="2100" spc="30" dirty="0">
                <a:solidFill>
                  <a:srgbClr val="13110E"/>
                </a:solidFill>
                <a:latin typeface="Roboto"/>
                <a:cs typeface="Roboto"/>
              </a:rPr>
              <a:t>.</a:t>
            </a:r>
            <a:endParaRPr sz="21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957065" y="0"/>
            <a:ext cx="6330950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F0ECB2F-21BB-4249-8AB3-54C51E7B78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32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65134F-4A1C-4F6E-B7BB-4149CC4EB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019" y="2005963"/>
            <a:ext cx="13965961" cy="79895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9630AC-F21B-497F-8AFB-FB4415DF5F3D}"/>
              </a:ext>
            </a:extLst>
          </p:cNvPr>
          <p:cNvSpPr txBox="1"/>
          <p:nvPr/>
        </p:nvSpPr>
        <p:spPr>
          <a:xfrm>
            <a:off x="8362989" y="8191500"/>
            <a:ext cx="3607523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Disbursements of $15,030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DD66F5-643C-4790-BFA5-FACD007E9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14"/>
            <a:ext cx="18316021" cy="1027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145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5567" y="8870315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6D7C3F9-51B0-47D9-ACCE-40CBADBD86A8}"/>
              </a:ext>
            </a:extLst>
          </p:cNvPr>
          <p:cNvSpPr txBox="1">
            <a:spLocks/>
          </p:cNvSpPr>
          <p:nvPr/>
        </p:nvSpPr>
        <p:spPr>
          <a:xfrm>
            <a:off x="2819400" y="108651"/>
            <a:ext cx="11473753" cy="1817625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COLLECTIONS COMPARATIVE ANALYSIS </a:t>
            </a:r>
            <a:br>
              <a:rPr lang="en-US" sz="36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Fiscal Year-To-Date as of October 31, 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D60677-E674-48A4-97BC-4F38488D0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1171"/>
            <a:ext cx="16678389" cy="620770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F946CDC-CE7A-4590-86D8-326E619B58B0}"/>
              </a:ext>
            </a:extLst>
          </p:cNvPr>
          <p:cNvSpPr/>
          <p:nvPr/>
        </p:nvSpPr>
        <p:spPr>
          <a:xfrm>
            <a:off x="16771002" y="4457700"/>
            <a:ext cx="1152411" cy="55541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$505 B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		</a:t>
            </a:r>
          </a:p>
          <a:p>
            <a:pPr algn="ctr"/>
            <a:r>
              <a:rPr lang="en-US" sz="4400" b="1" kern="12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Transaction Detail by Inflow &amp; Outflow</a:t>
            </a:r>
            <a:endParaRPr lang="en-US" sz="4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33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B8B834-5910-4009-ACA9-1EF6D6C23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122" y="1416685"/>
            <a:ext cx="15550855" cy="82160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E327EB-4C8E-4B5F-8908-DCF2FC25667B}"/>
                  </a:ext>
                </a:extLst>
              </p14:cNvPr>
              <p14:cNvContentPartPr/>
              <p14:nvPr/>
            </p14:nvContentPartPr>
            <p14:xfrm>
              <a:off x="7425890" y="5823041"/>
              <a:ext cx="1980000" cy="65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E327EB-4C8E-4B5F-8908-DCF2FC25667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71890" y="5715041"/>
                <a:ext cx="2087640" cy="2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81FF9F-07E4-4053-A4F4-D3C6BA332C83}"/>
                  </a:ext>
                </a:extLst>
              </p14:cNvPr>
              <p14:cNvContentPartPr/>
              <p14:nvPr/>
            </p14:nvContentPartPr>
            <p14:xfrm>
              <a:off x="15253730" y="5858681"/>
              <a:ext cx="708120" cy="23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81FF9F-07E4-4053-A4F4-D3C6BA332C8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199730" y="5750681"/>
                <a:ext cx="81576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12B0CA4-2E4B-4C78-BC92-7347D85A46B0}"/>
                  </a:ext>
                </a:extLst>
              </p14:cNvPr>
              <p14:cNvContentPartPr/>
              <p14:nvPr/>
            </p14:nvContentPartPr>
            <p14:xfrm>
              <a:off x="7437770" y="6266201"/>
              <a:ext cx="1817640" cy="76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12B0CA4-2E4B-4C78-BC92-7347D85A46B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83770" y="6158561"/>
                <a:ext cx="19252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01CEE24-0A6A-4A9F-803C-2F0927DE8BEA}"/>
                  </a:ext>
                </a:extLst>
              </p14:cNvPr>
              <p14:cNvContentPartPr/>
              <p14:nvPr/>
            </p14:nvContentPartPr>
            <p14:xfrm>
              <a:off x="15119810" y="6313361"/>
              <a:ext cx="838080" cy="6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01CEE24-0A6A-4A9F-803C-2F0927DE8BE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065810" y="6205721"/>
                <a:ext cx="945720" cy="22248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C1D8C0CE-2153-441B-969C-96D46E4F95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7466"/>
            <a:ext cx="18304042" cy="1028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00200" y="3179469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/>
              <a:t>PFC &amp; Lease Revenue Projects Update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276600" y="5945694"/>
            <a:ext cx="11244580" cy="4483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2800" spc="40" dirty="0">
                <a:solidFill>
                  <a:srgbClr val="13110E"/>
                </a:solidFill>
                <a:latin typeface="Roboto"/>
                <a:cs typeface="Roboto"/>
              </a:rPr>
              <a:t>October 31, 2021</a:t>
            </a:r>
            <a:endParaRPr sz="2800" dirty="0"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BBC9D-F64E-450E-9A25-AF3E318E0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8223"/>
            <a:ext cx="8043575" cy="2889321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34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E353F2-E75F-48F5-80D7-5BF2FD1C7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847"/>
            <a:ext cx="18288000" cy="1033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339666" y="3010733"/>
            <a:ext cx="7248525" cy="5581650"/>
          </a:xfrm>
          <a:custGeom>
            <a:avLst/>
            <a:gdLst/>
            <a:ahLst/>
            <a:cxnLst/>
            <a:rect l="l" t="t" r="r" b="b"/>
            <a:pathLst>
              <a:path w="7248525" h="5581650">
                <a:moveTo>
                  <a:pt x="6880373" y="5581646"/>
                </a:moveTo>
                <a:lnTo>
                  <a:pt x="368151" y="5581646"/>
                </a:lnTo>
                <a:lnTo>
                  <a:pt x="322062" y="5578770"/>
                </a:lnTo>
                <a:lnTo>
                  <a:pt x="277656" y="5570373"/>
                </a:lnTo>
                <a:lnTo>
                  <a:pt x="235281" y="5556805"/>
                </a:lnTo>
                <a:lnTo>
                  <a:pt x="195287" y="5538413"/>
                </a:lnTo>
                <a:lnTo>
                  <a:pt x="158021" y="5515549"/>
                </a:lnTo>
                <a:lnTo>
                  <a:pt x="123834" y="5488559"/>
                </a:lnTo>
                <a:lnTo>
                  <a:pt x="93073" y="5457793"/>
                </a:lnTo>
                <a:lnTo>
                  <a:pt x="66087" y="5423600"/>
                </a:lnTo>
                <a:lnTo>
                  <a:pt x="43226" y="5386328"/>
                </a:lnTo>
                <a:lnTo>
                  <a:pt x="24837" y="5346328"/>
                </a:lnTo>
                <a:lnTo>
                  <a:pt x="11271" y="5303946"/>
                </a:lnTo>
                <a:lnTo>
                  <a:pt x="2876" y="5259533"/>
                </a:lnTo>
                <a:lnTo>
                  <a:pt x="0" y="5213437"/>
                </a:lnTo>
                <a:lnTo>
                  <a:pt x="0" y="368209"/>
                </a:lnTo>
                <a:lnTo>
                  <a:pt x="2876" y="322113"/>
                </a:lnTo>
                <a:lnTo>
                  <a:pt x="11271" y="277700"/>
                </a:lnTo>
                <a:lnTo>
                  <a:pt x="24837" y="235318"/>
                </a:lnTo>
                <a:lnTo>
                  <a:pt x="43226" y="195318"/>
                </a:lnTo>
                <a:lnTo>
                  <a:pt x="66087" y="158046"/>
                </a:lnTo>
                <a:lnTo>
                  <a:pt x="93073" y="123853"/>
                </a:lnTo>
                <a:lnTo>
                  <a:pt x="123834" y="93087"/>
                </a:lnTo>
                <a:lnTo>
                  <a:pt x="158021" y="66097"/>
                </a:lnTo>
                <a:lnTo>
                  <a:pt x="195287" y="43233"/>
                </a:lnTo>
                <a:lnTo>
                  <a:pt x="235281" y="24841"/>
                </a:lnTo>
                <a:lnTo>
                  <a:pt x="277656" y="11273"/>
                </a:lnTo>
                <a:lnTo>
                  <a:pt x="322062" y="2876"/>
                </a:lnTo>
                <a:lnTo>
                  <a:pt x="368151" y="0"/>
                </a:lnTo>
                <a:lnTo>
                  <a:pt x="6880373" y="0"/>
                </a:lnTo>
                <a:lnTo>
                  <a:pt x="6926461" y="2876"/>
                </a:lnTo>
                <a:lnTo>
                  <a:pt x="6970867" y="11273"/>
                </a:lnTo>
                <a:lnTo>
                  <a:pt x="7013242" y="24841"/>
                </a:lnTo>
                <a:lnTo>
                  <a:pt x="7053236" y="43233"/>
                </a:lnTo>
                <a:lnTo>
                  <a:pt x="7090502" y="66097"/>
                </a:lnTo>
                <a:lnTo>
                  <a:pt x="7124690" y="93087"/>
                </a:lnTo>
                <a:lnTo>
                  <a:pt x="7155451" y="123853"/>
                </a:lnTo>
                <a:lnTo>
                  <a:pt x="7182436" y="158046"/>
                </a:lnTo>
                <a:lnTo>
                  <a:pt x="7205298" y="195318"/>
                </a:lnTo>
                <a:lnTo>
                  <a:pt x="7223686" y="235318"/>
                </a:lnTo>
                <a:lnTo>
                  <a:pt x="7237252" y="277700"/>
                </a:lnTo>
                <a:lnTo>
                  <a:pt x="7245648" y="322113"/>
                </a:lnTo>
                <a:lnTo>
                  <a:pt x="7248524" y="368209"/>
                </a:lnTo>
                <a:lnTo>
                  <a:pt x="7248524" y="5213437"/>
                </a:lnTo>
                <a:lnTo>
                  <a:pt x="7245648" y="5259533"/>
                </a:lnTo>
                <a:lnTo>
                  <a:pt x="7237252" y="5303946"/>
                </a:lnTo>
                <a:lnTo>
                  <a:pt x="7223686" y="5346328"/>
                </a:lnTo>
                <a:lnTo>
                  <a:pt x="7205298" y="5386328"/>
                </a:lnTo>
                <a:lnTo>
                  <a:pt x="7182436" y="5423600"/>
                </a:lnTo>
                <a:lnTo>
                  <a:pt x="7155451" y="5457793"/>
                </a:lnTo>
                <a:lnTo>
                  <a:pt x="7124690" y="5488559"/>
                </a:lnTo>
                <a:lnTo>
                  <a:pt x="7090502" y="5515549"/>
                </a:lnTo>
                <a:lnTo>
                  <a:pt x="7053236" y="5538413"/>
                </a:lnTo>
                <a:lnTo>
                  <a:pt x="7013242" y="5556805"/>
                </a:lnTo>
                <a:lnTo>
                  <a:pt x="6970867" y="5570373"/>
                </a:lnTo>
                <a:lnTo>
                  <a:pt x="6926461" y="5578770"/>
                </a:lnTo>
                <a:lnTo>
                  <a:pt x="6880373" y="55816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 dirty="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58" y="876300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294" y="3510502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753600" y="342900"/>
            <a:ext cx="7315200" cy="25146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35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2AF53A-45F2-41D2-A8CA-F83D748C3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6186"/>
            <a:ext cx="18288000" cy="1031937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029200" cy="3507343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cs typeface="Adobe Devanagari" panose="02040503050201020203" pitchFamily="18" charset="0"/>
              </a:rPr>
              <a:t>Cash Balance – 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cs typeface="Adobe Devanagari" panose="02040503050201020203" pitchFamily="18" charset="0"/>
              </a:rPr>
              <a:t>As of October 31, 2021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36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E3A242-2235-40A0-9B82-15F6BD3B9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2628901"/>
            <a:ext cx="8314804" cy="6019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079863" y="247751"/>
            <a:ext cx="15760337" cy="230832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HP East – Projected to award on Nov 2021</a:t>
            </a:r>
          </a:p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D9B29A-1378-45FF-A6A8-75FB116EB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559"/>
            <a:ext cx="18296109" cy="1028244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October 31, 2021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37</a:t>
            </a:fld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7B1F78C-914E-4943-8AF2-D9FA0F7E93C4}"/>
                  </a:ext>
                </a:extLst>
              </p14:cNvPr>
              <p14:cNvContentPartPr/>
              <p14:nvPr/>
            </p14:nvContentPartPr>
            <p14:xfrm>
              <a:off x="15944541" y="7730332"/>
              <a:ext cx="1393200" cy="11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7B1F78C-914E-4943-8AF2-D9FA0F7E93C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890541" y="7622332"/>
                <a:ext cx="1500840" cy="33192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9C7F492-A338-4E7C-B024-ABC00EB032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792932"/>
            <a:ext cx="16791750" cy="719168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2F81C9B-8ADA-43EB-B5D8-6A5122DD5B72}"/>
                  </a:ext>
                </a:extLst>
              </p14:cNvPr>
              <p14:cNvContentPartPr/>
              <p14:nvPr/>
            </p14:nvContentPartPr>
            <p14:xfrm>
              <a:off x="16563497" y="7589366"/>
              <a:ext cx="1024560" cy="27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2F81C9B-8ADA-43EB-B5D8-6A5122DD5B7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509497" y="7481726"/>
                <a:ext cx="113220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46371C6-D356-4C33-8C52-45492C952445}"/>
                  </a:ext>
                </a:extLst>
              </p14:cNvPr>
              <p14:cNvContentPartPr/>
              <p14:nvPr/>
            </p14:nvContentPartPr>
            <p14:xfrm>
              <a:off x="16433177" y="7601606"/>
              <a:ext cx="939600" cy="11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46371C6-D356-4C33-8C52-45492C95244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379177" y="7493606"/>
                <a:ext cx="1047240" cy="33444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0BE8A035-5ECF-4AB9-AEB8-EA69D5BE6CA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11" y="3224"/>
            <a:ext cx="18274904" cy="1028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"/>
            <a:ext cx="18288000" cy="10289540"/>
            <a:chOff x="0" y="11"/>
            <a:chExt cx="18288000" cy="1028954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1"/>
              <a:ext cx="18287999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 dirty="0">
                <a:solidFill>
                  <a:srgbClr val="FFFFFF"/>
                </a:solidFill>
                <a:latin typeface="Roboto"/>
                <a:cs typeface="Roboto"/>
              </a:rPr>
              <a:t>Capital Program Proposal from Aug 3, 2020</a:t>
            </a:r>
            <a:endParaRPr sz="6000" dirty="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21914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Worksheet" r:id="rId4" imgW="19265727" imgH="5210109" progId="Excel.Sheet.12">
                  <p:link updateAutomatic="1"/>
                </p:oleObj>
              </mc:Choice>
              <mc:Fallback>
                <p:oleObj name="Worksheet" r:id="rId4" imgW="19265727" imgH="5210109" progId="Excel.Sheet.12">
                  <p:link updateAutomatic="1"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4A862467-D794-4BEC-9509-702101159F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38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6ED0B0-579C-4A52-B1F4-D23DCB1008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3736"/>
            <a:ext cx="18294645" cy="1028326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 dirty="0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 dirty="0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 dirty="0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 dirty="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 dirty="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General Funds </a:t>
                      </a:r>
                    </a:p>
                    <a:p>
                      <a:pPr algn="ctr"/>
                      <a:r>
                        <a:rPr lang="en-US" sz="2500" dirty="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Closed on</a:t>
                      </a:r>
                    </a:p>
                    <a:p>
                      <a:r>
                        <a:rPr lang="en-US" sz="2500" dirty="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038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2144" y="98625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22144" y="968691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31342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0864" y="9923430"/>
                <a:ext cx="1715400" cy="26748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39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7F9A55-1F15-4635-86D6-965FEDF102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28290" y="-41989"/>
            <a:ext cx="18316289" cy="1035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6672" y="3045677"/>
            <a:ext cx="14154150" cy="930319"/>
          </a:xfrm>
          <a:custGeom>
            <a:avLst/>
            <a:gdLst/>
            <a:ahLst/>
            <a:cxnLst/>
            <a:rect l="l" t="t" r="r" b="b"/>
            <a:pathLst>
              <a:path w="14154150" h="1819275">
                <a:moveTo>
                  <a:pt x="13810359" y="1819275"/>
                </a:moveTo>
                <a:lnTo>
                  <a:pt x="343163" y="1819275"/>
                </a:lnTo>
                <a:lnTo>
                  <a:pt x="296688" y="1816136"/>
                </a:lnTo>
                <a:lnTo>
                  <a:pt x="252087" y="1806997"/>
                </a:lnTo>
                <a:lnTo>
                  <a:pt x="209771" y="1792270"/>
                </a:lnTo>
                <a:lnTo>
                  <a:pt x="170154" y="1772367"/>
                </a:lnTo>
                <a:lnTo>
                  <a:pt x="133650" y="1747703"/>
                </a:lnTo>
                <a:lnTo>
                  <a:pt x="100672" y="1718690"/>
                </a:lnTo>
                <a:lnTo>
                  <a:pt x="71634" y="1685740"/>
                </a:lnTo>
                <a:lnTo>
                  <a:pt x="46948" y="1649268"/>
                </a:lnTo>
                <a:lnTo>
                  <a:pt x="27028" y="1609686"/>
                </a:lnTo>
                <a:lnTo>
                  <a:pt x="12288" y="1567407"/>
                </a:lnTo>
                <a:lnTo>
                  <a:pt x="3140" y="1522845"/>
                </a:lnTo>
                <a:lnTo>
                  <a:pt x="0" y="1476411"/>
                </a:lnTo>
                <a:lnTo>
                  <a:pt x="0" y="342863"/>
                </a:lnTo>
                <a:lnTo>
                  <a:pt x="3140" y="296429"/>
                </a:lnTo>
                <a:lnTo>
                  <a:pt x="12288" y="251867"/>
                </a:lnTo>
                <a:lnTo>
                  <a:pt x="27028" y="209588"/>
                </a:lnTo>
                <a:lnTo>
                  <a:pt x="46948" y="170006"/>
                </a:lnTo>
                <a:lnTo>
                  <a:pt x="71634" y="133534"/>
                </a:lnTo>
                <a:lnTo>
                  <a:pt x="100672" y="100584"/>
                </a:lnTo>
                <a:lnTo>
                  <a:pt x="133650" y="71571"/>
                </a:lnTo>
                <a:lnTo>
                  <a:pt x="170154" y="46907"/>
                </a:lnTo>
                <a:lnTo>
                  <a:pt x="209771" y="27004"/>
                </a:lnTo>
                <a:lnTo>
                  <a:pt x="252087" y="12277"/>
                </a:lnTo>
                <a:lnTo>
                  <a:pt x="296688" y="3138"/>
                </a:lnTo>
                <a:lnTo>
                  <a:pt x="343163" y="0"/>
                </a:lnTo>
                <a:lnTo>
                  <a:pt x="13810359" y="0"/>
                </a:lnTo>
                <a:lnTo>
                  <a:pt x="13856833" y="3138"/>
                </a:lnTo>
                <a:lnTo>
                  <a:pt x="13901435" y="12277"/>
                </a:lnTo>
                <a:lnTo>
                  <a:pt x="13943751" y="27004"/>
                </a:lnTo>
                <a:lnTo>
                  <a:pt x="13983368" y="46907"/>
                </a:lnTo>
                <a:lnTo>
                  <a:pt x="14019872" y="71571"/>
                </a:lnTo>
                <a:lnTo>
                  <a:pt x="14052850" y="100584"/>
                </a:lnTo>
                <a:lnTo>
                  <a:pt x="14081888" y="133534"/>
                </a:lnTo>
                <a:lnTo>
                  <a:pt x="14106574" y="170006"/>
                </a:lnTo>
                <a:lnTo>
                  <a:pt x="14126494" y="209588"/>
                </a:lnTo>
                <a:lnTo>
                  <a:pt x="14141234" y="251867"/>
                </a:lnTo>
                <a:lnTo>
                  <a:pt x="14150381" y="296429"/>
                </a:lnTo>
                <a:lnTo>
                  <a:pt x="14153522" y="342863"/>
                </a:lnTo>
                <a:lnTo>
                  <a:pt x="14153522" y="1476411"/>
                </a:lnTo>
                <a:lnTo>
                  <a:pt x="14150381" y="1522845"/>
                </a:lnTo>
                <a:lnTo>
                  <a:pt x="14141234" y="1567407"/>
                </a:lnTo>
                <a:lnTo>
                  <a:pt x="14126494" y="1609686"/>
                </a:lnTo>
                <a:lnTo>
                  <a:pt x="14106574" y="1649268"/>
                </a:lnTo>
                <a:lnTo>
                  <a:pt x="14081888" y="1685740"/>
                </a:lnTo>
                <a:lnTo>
                  <a:pt x="14052850" y="1718690"/>
                </a:lnTo>
                <a:lnTo>
                  <a:pt x="14019872" y="1747703"/>
                </a:lnTo>
                <a:lnTo>
                  <a:pt x="13983368" y="1772367"/>
                </a:lnTo>
                <a:lnTo>
                  <a:pt x="13943751" y="1792270"/>
                </a:lnTo>
                <a:lnTo>
                  <a:pt x="13901435" y="1806997"/>
                </a:lnTo>
                <a:lnTo>
                  <a:pt x="13856833" y="1816136"/>
                </a:lnTo>
                <a:lnTo>
                  <a:pt x="13810359" y="18192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1988632" y="4428812"/>
            <a:ext cx="14154150" cy="930319"/>
          </a:xfrm>
          <a:custGeom>
            <a:avLst/>
            <a:gdLst/>
            <a:ahLst/>
            <a:cxnLst/>
            <a:rect l="l" t="t" r="r" b="b"/>
            <a:pathLst>
              <a:path w="14154150" h="1819275">
                <a:moveTo>
                  <a:pt x="13810359" y="1819275"/>
                </a:moveTo>
                <a:lnTo>
                  <a:pt x="343163" y="1819275"/>
                </a:lnTo>
                <a:lnTo>
                  <a:pt x="296688" y="1816136"/>
                </a:lnTo>
                <a:lnTo>
                  <a:pt x="252087" y="1806997"/>
                </a:lnTo>
                <a:lnTo>
                  <a:pt x="209771" y="1792270"/>
                </a:lnTo>
                <a:lnTo>
                  <a:pt x="170154" y="1772367"/>
                </a:lnTo>
                <a:lnTo>
                  <a:pt x="133650" y="1747703"/>
                </a:lnTo>
                <a:lnTo>
                  <a:pt x="100672" y="1718690"/>
                </a:lnTo>
                <a:lnTo>
                  <a:pt x="71634" y="1685740"/>
                </a:lnTo>
                <a:lnTo>
                  <a:pt x="46948" y="1649268"/>
                </a:lnTo>
                <a:lnTo>
                  <a:pt x="27028" y="1609686"/>
                </a:lnTo>
                <a:lnTo>
                  <a:pt x="12288" y="1567407"/>
                </a:lnTo>
                <a:lnTo>
                  <a:pt x="3140" y="1522845"/>
                </a:lnTo>
                <a:lnTo>
                  <a:pt x="0" y="1476411"/>
                </a:lnTo>
                <a:lnTo>
                  <a:pt x="0" y="342863"/>
                </a:lnTo>
                <a:lnTo>
                  <a:pt x="3140" y="296429"/>
                </a:lnTo>
                <a:lnTo>
                  <a:pt x="12288" y="251867"/>
                </a:lnTo>
                <a:lnTo>
                  <a:pt x="27028" y="209588"/>
                </a:lnTo>
                <a:lnTo>
                  <a:pt x="46948" y="170006"/>
                </a:lnTo>
                <a:lnTo>
                  <a:pt x="71634" y="133534"/>
                </a:lnTo>
                <a:lnTo>
                  <a:pt x="100672" y="100584"/>
                </a:lnTo>
                <a:lnTo>
                  <a:pt x="133650" y="71571"/>
                </a:lnTo>
                <a:lnTo>
                  <a:pt x="170154" y="46907"/>
                </a:lnTo>
                <a:lnTo>
                  <a:pt x="209771" y="27004"/>
                </a:lnTo>
                <a:lnTo>
                  <a:pt x="252087" y="12277"/>
                </a:lnTo>
                <a:lnTo>
                  <a:pt x="296688" y="3138"/>
                </a:lnTo>
                <a:lnTo>
                  <a:pt x="343163" y="0"/>
                </a:lnTo>
                <a:lnTo>
                  <a:pt x="13810359" y="0"/>
                </a:lnTo>
                <a:lnTo>
                  <a:pt x="13856833" y="3138"/>
                </a:lnTo>
                <a:lnTo>
                  <a:pt x="13901435" y="12277"/>
                </a:lnTo>
                <a:lnTo>
                  <a:pt x="13943751" y="27004"/>
                </a:lnTo>
                <a:lnTo>
                  <a:pt x="13983368" y="46907"/>
                </a:lnTo>
                <a:lnTo>
                  <a:pt x="14019872" y="71571"/>
                </a:lnTo>
                <a:lnTo>
                  <a:pt x="14052850" y="100584"/>
                </a:lnTo>
                <a:lnTo>
                  <a:pt x="14081888" y="133534"/>
                </a:lnTo>
                <a:lnTo>
                  <a:pt x="14106574" y="170006"/>
                </a:lnTo>
                <a:lnTo>
                  <a:pt x="14126494" y="209588"/>
                </a:lnTo>
                <a:lnTo>
                  <a:pt x="14141234" y="251867"/>
                </a:lnTo>
                <a:lnTo>
                  <a:pt x="14150381" y="296429"/>
                </a:lnTo>
                <a:lnTo>
                  <a:pt x="14153522" y="342863"/>
                </a:lnTo>
                <a:lnTo>
                  <a:pt x="14153522" y="1476411"/>
                </a:lnTo>
                <a:lnTo>
                  <a:pt x="14150381" y="1522845"/>
                </a:lnTo>
                <a:lnTo>
                  <a:pt x="14141234" y="1567407"/>
                </a:lnTo>
                <a:lnTo>
                  <a:pt x="14126494" y="1609686"/>
                </a:lnTo>
                <a:lnTo>
                  <a:pt x="14106574" y="1649268"/>
                </a:lnTo>
                <a:lnTo>
                  <a:pt x="14081888" y="1685740"/>
                </a:lnTo>
                <a:lnTo>
                  <a:pt x="14052850" y="1718690"/>
                </a:lnTo>
                <a:lnTo>
                  <a:pt x="14019872" y="1747703"/>
                </a:lnTo>
                <a:lnTo>
                  <a:pt x="13983368" y="1772367"/>
                </a:lnTo>
                <a:lnTo>
                  <a:pt x="13943751" y="1792270"/>
                </a:lnTo>
                <a:lnTo>
                  <a:pt x="13901435" y="1806997"/>
                </a:lnTo>
                <a:lnTo>
                  <a:pt x="13856833" y="1816136"/>
                </a:lnTo>
                <a:lnTo>
                  <a:pt x="13810359" y="18192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905000" y="5859047"/>
            <a:ext cx="14213832" cy="1400376"/>
          </a:xfrm>
          <a:custGeom>
            <a:avLst/>
            <a:gdLst/>
            <a:ahLst/>
            <a:cxnLst/>
            <a:rect l="l" t="t" r="r" b="b"/>
            <a:pathLst>
              <a:path w="14154150" h="1819275">
                <a:moveTo>
                  <a:pt x="13810359" y="1819275"/>
                </a:moveTo>
                <a:lnTo>
                  <a:pt x="343163" y="1819275"/>
                </a:lnTo>
                <a:lnTo>
                  <a:pt x="296688" y="1816136"/>
                </a:lnTo>
                <a:lnTo>
                  <a:pt x="252087" y="1806997"/>
                </a:lnTo>
                <a:lnTo>
                  <a:pt x="209771" y="1792270"/>
                </a:lnTo>
                <a:lnTo>
                  <a:pt x="170154" y="1772367"/>
                </a:lnTo>
                <a:lnTo>
                  <a:pt x="133650" y="1747703"/>
                </a:lnTo>
                <a:lnTo>
                  <a:pt x="100672" y="1718690"/>
                </a:lnTo>
                <a:lnTo>
                  <a:pt x="71634" y="1685740"/>
                </a:lnTo>
                <a:lnTo>
                  <a:pt x="46948" y="1649268"/>
                </a:lnTo>
                <a:lnTo>
                  <a:pt x="27028" y="1609686"/>
                </a:lnTo>
                <a:lnTo>
                  <a:pt x="12288" y="1567407"/>
                </a:lnTo>
                <a:lnTo>
                  <a:pt x="3140" y="1522845"/>
                </a:lnTo>
                <a:lnTo>
                  <a:pt x="0" y="1476411"/>
                </a:lnTo>
                <a:lnTo>
                  <a:pt x="0" y="342863"/>
                </a:lnTo>
                <a:lnTo>
                  <a:pt x="3140" y="296429"/>
                </a:lnTo>
                <a:lnTo>
                  <a:pt x="12288" y="251867"/>
                </a:lnTo>
                <a:lnTo>
                  <a:pt x="27028" y="209588"/>
                </a:lnTo>
                <a:lnTo>
                  <a:pt x="46948" y="170006"/>
                </a:lnTo>
                <a:lnTo>
                  <a:pt x="71634" y="133534"/>
                </a:lnTo>
                <a:lnTo>
                  <a:pt x="100672" y="100584"/>
                </a:lnTo>
                <a:lnTo>
                  <a:pt x="133650" y="71571"/>
                </a:lnTo>
                <a:lnTo>
                  <a:pt x="170154" y="46907"/>
                </a:lnTo>
                <a:lnTo>
                  <a:pt x="209771" y="27004"/>
                </a:lnTo>
                <a:lnTo>
                  <a:pt x="252087" y="12277"/>
                </a:lnTo>
                <a:lnTo>
                  <a:pt x="296688" y="3138"/>
                </a:lnTo>
                <a:lnTo>
                  <a:pt x="343163" y="0"/>
                </a:lnTo>
                <a:lnTo>
                  <a:pt x="13810359" y="0"/>
                </a:lnTo>
                <a:lnTo>
                  <a:pt x="13856833" y="3138"/>
                </a:lnTo>
                <a:lnTo>
                  <a:pt x="13901435" y="12277"/>
                </a:lnTo>
                <a:lnTo>
                  <a:pt x="13943751" y="27004"/>
                </a:lnTo>
                <a:lnTo>
                  <a:pt x="13983368" y="46907"/>
                </a:lnTo>
                <a:lnTo>
                  <a:pt x="14019872" y="71571"/>
                </a:lnTo>
                <a:lnTo>
                  <a:pt x="14052850" y="100584"/>
                </a:lnTo>
                <a:lnTo>
                  <a:pt x="14081888" y="133534"/>
                </a:lnTo>
                <a:lnTo>
                  <a:pt x="14106574" y="170006"/>
                </a:lnTo>
                <a:lnTo>
                  <a:pt x="14126494" y="209588"/>
                </a:lnTo>
                <a:lnTo>
                  <a:pt x="14141234" y="251867"/>
                </a:lnTo>
                <a:lnTo>
                  <a:pt x="14150381" y="296429"/>
                </a:lnTo>
                <a:lnTo>
                  <a:pt x="14153522" y="342863"/>
                </a:lnTo>
                <a:lnTo>
                  <a:pt x="14153522" y="1476411"/>
                </a:lnTo>
                <a:lnTo>
                  <a:pt x="14150381" y="1522845"/>
                </a:lnTo>
                <a:lnTo>
                  <a:pt x="14141234" y="1567407"/>
                </a:lnTo>
                <a:lnTo>
                  <a:pt x="14126494" y="1609686"/>
                </a:lnTo>
                <a:lnTo>
                  <a:pt x="14106574" y="1649268"/>
                </a:lnTo>
                <a:lnTo>
                  <a:pt x="14081888" y="1685740"/>
                </a:lnTo>
                <a:lnTo>
                  <a:pt x="14052850" y="1718690"/>
                </a:lnTo>
                <a:lnTo>
                  <a:pt x="14019872" y="1747703"/>
                </a:lnTo>
                <a:lnTo>
                  <a:pt x="13983368" y="1772367"/>
                </a:lnTo>
                <a:lnTo>
                  <a:pt x="13943751" y="1792270"/>
                </a:lnTo>
                <a:lnTo>
                  <a:pt x="13901435" y="1806997"/>
                </a:lnTo>
                <a:lnTo>
                  <a:pt x="13856833" y="1816136"/>
                </a:lnTo>
                <a:lnTo>
                  <a:pt x="13810359" y="18192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2398004" y="3272084"/>
            <a:ext cx="11881972" cy="4775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20" dirty="0">
                <a:solidFill>
                  <a:srgbClr val="13110E"/>
                </a:solidFill>
                <a:latin typeface="Roboto"/>
                <a:cs typeface="Roboto"/>
              </a:rPr>
              <a:t>Coolwood Head Start Center to be funded by federal grant  $9.5M Est. 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398004" y="4655219"/>
            <a:ext cx="12819322" cy="4775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Funded through a series of HHS Grants  - NOGA Land funded, and Construction 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762000" y="750072"/>
            <a:ext cx="104140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spc="-60" dirty="0"/>
              <a:t>Other Capital Projects Underway and Projected</a:t>
            </a:r>
            <a:endParaRPr sz="6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1D8067E-6775-497A-A709-F1AB6E74C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632" y="7394213"/>
            <a:ext cx="14156139" cy="930319"/>
          </a:xfrm>
          <a:prstGeom prst="rect">
            <a:avLst/>
          </a:prstGeom>
        </p:spPr>
      </p:pic>
      <p:sp>
        <p:nvSpPr>
          <p:cNvPr id="27" name="object 13">
            <a:extLst>
              <a:ext uri="{FF2B5EF4-FFF2-40B4-BE49-F238E27FC236}">
                <a16:creationId xmlns:a16="http://schemas.microsoft.com/office/drawing/2014/main" id="{C5A5BCD8-4B85-40D0-99F5-26077F2105FB}"/>
              </a:ext>
            </a:extLst>
          </p:cNvPr>
          <p:cNvSpPr txBox="1"/>
          <p:nvPr/>
        </p:nvSpPr>
        <p:spPr>
          <a:xfrm>
            <a:off x="2402358" y="7347213"/>
            <a:ext cx="13740424" cy="977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NOGA received. Due diligence under way for pending property at this time. Schematic design also underway. </a:t>
            </a:r>
          </a:p>
        </p:txBody>
      </p:sp>
      <p:sp>
        <p:nvSpPr>
          <p:cNvPr id="28" name="object 13">
            <a:extLst>
              <a:ext uri="{FF2B5EF4-FFF2-40B4-BE49-F238E27FC236}">
                <a16:creationId xmlns:a16="http://schemas.microsoft.com/office/drawing/2014/main" id="{B32E130C-4064-4C5A-9B72-C7253B1354F1}"/>
              </a:ext>
            </a:extLst>
          </p:cNvPr>
          <p:cNvSpPr txBox="1"/>
          <p:nvPr/>
        </p:nvSpPr>
        <p:spPr>
          <a:xfrm>
            <a:off x="2425855" y="5756639"/>
            <a:ext cx="12819322" cy="1502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Properties closed – Zieben Property and Houston Parks Board</a:t>
            </a:r>
          </a:p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6311 Irvington  Property for Workforce Development – Adult Ed</a:t>
            </a:r>
          </a:p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619 King Property projected for  Dec Closing.  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3CABCC4-DEE7-4B94-971F-513F861835DF}"/>
              </a:ext>
            </a:extLst>
          </p:cNvPr>
          <p:cNvSpPr/>
          <p:nvPr/>
        </p:nvSpPr>
        <p:spPr>
          <a:xfrm>
            <a:off x="914400" y="3272084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FCDDC4A-AF23-42B3-AF29-ACC1E7605490}"/>
              </a:ext>
            </a:extLst>
          </p:cNvPr>
          <p:cNvSpPr/>
          <p:nvPr/>
        </p:nvSpPr>
        <p:spPr>
          <a:xfrm>
            <a:off x="963098" y="4693564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572CD78-8D8F-4C99-A766-3EDEC4174D80}"/>
              </a:ext>
            </a:extLst>
          </p:cNvPr>
          <p:cNvSpPr/>
          <p:nvPr/>
        </p:nvSpPr>
        <p:spPr>
          <a:xfrm>
            <a:off x="914667" y="6145342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C9FD48E-4768-48FA-9BF5-86BAE6DFF06D}"/>
              </a:ext>
            </a:extLst>
          </p:cNvPr>
          <p:cNvSpPr/>
          <p:nvPr/>
        </p:nvSpPr>
        <p:spPr>
          <a:xfrm>
            <a:off x="914400" y="7597120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65577DF-B624-40D1-8409-CB130BB47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930" y="8820323"/>
            <a:ext cx="14156139" cy="930319"/>
          </a:xfrm>
          <a:prstGeom prst="rect">
            <a:avLst/>
          </a:prstGeom>
        </p:spPr>
      </p:pic>
      <p:sp>
        <p:nvSpPr>
          <p:cNvPr id="16" name="object 13">
            <a:extLst>
              <a:ext uri="{FF2B5EF4-FFF2-40B4-BE49-F238E27FC236}">
                <a16:creationId xmlns:a16="http://schemas.microsoft.com/office/drawing/2014/main" id="{551A14EB-A8F5-409A-B6AF-6D8BC772A2C1}"/>
              </a:ext>
            </a:extLst>
          </p:cNvPr>
          <p:cNvSpPr txBox="1"/>
          <p:nvPr/>
        </p:nvSpPr>
        <p:spPr>
          <a:xfrm>
            <a:off x="2195495" y="8851451"/>
            <a:ext cx="13740424" cy="977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lang="en-US" sz="2800" spc="15" dirty="0">
                <a:solidFill>
                  <a:srgbClr val="13110E"/>
                </a:solidFill>
                <a:latin typeface="Roboto"/>
                <a:cs typeface="Roboto"/>
              </a:rPr>
              <a:t>Barrett Station and Humble Early Head Start Projects under development  $350,000 received from HC Precinct 2 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F71EC9C-3D33-40E0-884B-2E7E92034CDF}"/>
              </a:ext>
            </a:extLst>
          </p:cNvPr>
          <p:cNvSpPr/>
          <p:nvPr/>
        </p:nvSpPr>
        <p:spPr>
          <a:xfrm>
            <a:off x="963098" y="8987910"/>
            <a:ext cx="533400" cy="477503"/>
          </a:xfrm>
          <a:prstGeom prst="ellipse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174ABC19-BB4C-4C7E-8B73-943F599F23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40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3BBE0B-C758-4B73-9740-950A24E5E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752"/>
            <a:ext cx="18288000" cy="1030850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28600" y="107272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-190500" y="2047455"/>
            <a:ext cx="18211800" cy="4292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Rubi Platero, MBA, Staff Accountant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41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C5EE68-D05D-4E4A-B6D3-0DAE219EB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916"/>
            <a:ext cx="18330715" cy="1026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5191</TotalTime>
  <Words>2035</Words>
  <Application>Microsoft Office PowerPoint</Application>
  <PresentationFormat>Custom</PresentationFormat>
  <Paragraphs>317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October 31, 2021</vt:lpstr>
      <vt:lpstr>INTERIM FINANCIAL REPORT (unaudited) As of October 31, 2021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Capital Projects Underway and Projected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50</cp:revision>
  <dcterms:created xsi:type="dcterms:W3CDTF">2021-09-22T16:28:29Z</dcterms:created>
  <dcterms:modified xsi:type="dcterms:W3CDTF">2021-11-17T16:48:36Z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</Properties>
</file>