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ink/ink1.xml" ContentType="application/inkml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ink/ink2.xml" ContentType="application/inkml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ink/ink3.xml" ContentType="application/inkml+xml"/>
  <Override PartName="/ppt/tags/tag36.xml" ContentType="application/vnd.openxmlformats-officedocument.presentationml.tags+xml"/>
  <Override PartName="/ppt/notesSlides/notesSlide34.xml" ContentType="application/vnd.openxmlformats-officedocument.presentationml.notesSlide+xml"/>
  <Override PartName="/ppt/ink/ink4.xml" ContentType="application/inkml+xml"/>
  <Override PartName="/ppt/tags/tag37.xml" ContentType="application/vnd.openxmlformats-officedocument.presentationml.tags+xml"/>
  <Override PartName="/ppt/notesSlides/notesSlide35.xml" ContentType="application/vnd.openxmlformats-officedocument.presentationml.notesSlide+xml"/>
  <Override PartName="/ppt/tags/tag38.xml" ContentType="application/vnd.openxmlformats-officedocument.presentationml.tags+xml"/>
  <Override PartName="/ppt/notesSlides/notesSlide36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37.xml" ContentType="application/vnd.openxmlformats-officedocument.presentationml.notesSlide+xml"/>
  <Override PartName="/ppt/tags/tag41.xml" ContentType="application/vnd.openxmlformats-officedocument.presentationml.tags+xml"/>
  <Override PartName="/ppt/notesSlides/notesSlide38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tags/tag42.xml" ContentType="application/vnd.openxmlformats-officedocument.presentationml.tags+xml"/>
  <Override PartName="/ppt/notesSlides/notesSlide3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299" r:id="rId22"/>
    <p:sldId id="300" r:id="rId23"/>
    <p:sldId id="301" r:id="rId24"/>
    <p:sldId id="293" r:id="rId25"/>
    <p:sldId id="305" r:id="rId26"/>
    <p:sldId id="337" r:id="rId27"/>
    <p:sldId id="345" r:id="rId28"/>
    <p:sldId id="346" r:id="rId29"/>
    <p:sldId id="278" r:id="rId30"/>
    <p:sldId id="338" r:id="rId31"/>
    <p:sldId id="311" r:id="rId32"/>
    <p:sldId id="331" r:id="rId33"/>
    <p:sldId id="283" r:id="rId34"/>
    <p:sldId id="273" r:id="rId35"/>
    <p:sldId id="268" r:id="rId36"/>
    <p:sldId id="347" r:id="rId37"/>
    <p:sldId id="343" r:id="rId38"/>
    <p:sldId id="348" r:id="rId39"/>
    <p:sldId id="322" r:id="rId40"/>
    <p:sldId id="344" r:id="rId41"/>
    <p:sldId id="332" r:id="rId42"/>
    <p:sldId id="272" r:id="rId43"/>
    <p:sldId id="289" r:id="rId44"/>
    <p:sldId id="329" r:id="rId45"/>
  </p:sldIdLst>
  <p:sldSz cx="18288000" cy="10287000"/>
  <p:notesSz cx="9309100" cy="7023100"/>
  <p:custDataLst>
    <p:tags r:id="rId4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DBC2B1-1D60-0867-926E-89C563EA5738}" name="Anai Rodriguez" initials="AR" userId="S::Anai.Rodriguez@hcde-texas.org::6e88ac4e-7b1b-4191-9e8b-3c4766ff51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D875"/>
    <a:srgbClr val="BAFAA0"/>
    <a:srgbClr val="332440"/>
    <a:srgbClr val="025E32"/>
    <a:srgbClr val="291F35"/>
    <a:srgbClr val="DF531B"/>
    <a:srgbClr val="B2251A"/>
    <a:srgbClr val="163501"/>
    <a:srgbClr val="C13D40"/>
    <a:srgbClr val="3DC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33943" cy="352239"/>
          </a:xfrm>
          <a:prstGeom prst="rect">
            <a:avLst/>
          </a:prstGeom>
        </p:spPr>
        <p:txBody>
          <a:bodyPr vert="horz" lIns="52233" tIns="26116" rIns="52233" bIns="26116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2736" y="3"/>
            <a:ext cx="4033943" cy="352239"/>
          </a:xfrm>
          <a:prstGeom prst="rect">
            <a:avLst/>
          </a:prstGeom>
        </p:spPr>
        <p:txBody>
          <a:bodyPr vert="horz" lIns="52233" tIns="26116" rIns="52233" bIns="26116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233" tIns="26116" rIns="52233" bIns="261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80412"/>
            <a:ext cx="7447280" cy="2764803"/>
          </a:xfrm>
          <a:prstGeom prst="rect">
            <a:avLst/>
          </a:prstGeom>
        </p:spPr>
        <p:txBody>
          <a:bodyPr vert="horz" lIns="52233" tIns="26116" rIns="52233" bIns="261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866"/>
            <a:ext cx="4033943" cy="352238"/>
          </a:xfrm>
          <a:prstGeom prst="rect">
            <a:avLst/>
          </a:prstGeom>
        </p:spPr>
        <p:txBody>
          <a:bodyPr vert="horz" lIns="52233" tIns="26116" rIns="52233" bIns="26116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2736" y="6670866"/>
            <a:ext cx="4033943" cy="352238"/>
          </a:xfrm>
          <a:prstGeom prst="rect">
            <a:avLst/>
          </a:prstGeom>
        </p:spPr>
        <p:txBody>
          <a:bodyPr vert="horz" lIns="52233" tIns="26116" rIns="52233" bIns="26116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29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93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8282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297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120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678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271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725C-55E4-8F36-6EDB-FF876302A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49713-DD2A-9D16-A35F-FD89471B5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6F224-8B8B-4341-7541-710C26B68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30CEA-B338-9FAB-75DA-18B1B44AA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945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8/21/2024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8/21/2024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8/21/2024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8/21/2024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8/21/2024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8/21/2024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6" Type="http://schemas.openxmlformats.org/officeDocument/2006/relationships/image" Target="../media/image32.png"/><Relationship Id="rId5" Type="http://schemas.openxmlformats.org/officeDocument/2006/relationships/image" Target="../media/image290.png"/><Relationship Id="rId4" Type="http://schemas.openxmlformats.org/officeDocument/2006/relationships/customXml" Target="../ink/ink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5.xml"/><Relationship Id="rId6" Type="http://schemas.openxmlformats.org/officeDocument/2006/relationships/image" Target="../media/image35.png"/><Relationship Id="rId5" Type="http://schemas.openxmlformats.org/officeDocument/2006/relationships/image" Target="../media/image290.png"/><Relationship Id="rId4" Type="http://schemas.openxmlformats.org/officeDocument/2006/relationships/customXml" Target="../ink/ink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6.xml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customXml" Target="../ink/ink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42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Relationship Id="rId6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41.png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380.png"/><Relationship Id="rId12" Type="http://schemas.openxmlformats.org/officeDocument/2006/relationships/customXml" Target="../ink/ink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1.xml"/><Relationship Id="rId6" Type="http://schemas.openxmlformats.org/officeDocument/2006/relationships/customXml" Target="../ink/ink6.xml"/><Relationship Id="rId11" Type="http://schemas.openxmlformats.org/officeDocument/2006/relationships/image" Target="../media/image400.png"/><Relationship Id="rId5" Type="http://schemas.openxmlformats.org/officeDocument/2006/relationships/image" Target="../media/image370.png"/><Relationship Id="rId15" Type="http://schemas.openxmlformats.org/officeDocument/2006/relationships/image" Target="../media/image42.png"/><Relationship Id="rId10" Type="http://schemas.openxmlformats.org/officeDocument/2006/relationships/customXml" Target="../ink/ink8.xml"/><Relationship Id="rId4" Type="http://schemas.openxmlformats.org/officeDocument/2006/relationships/customXml" Target="../ink/ink5.xml"/><Relationship Id="rId9" Type="http://schemas.openxmlformats.org/officeDocument/2006/relationships/image" Target="../media/image390.png"/><Relationship Id="rId14" Type="http://schemas.openxmlformats.org/officeDocument/2006/relationships/customXml" Target="../ink/ink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5" Type="http://schemas.openxmlformats.org/officeDocument/2006/relationships/image" Target="../media/image29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3FBB4A2-5AA1-D12D-AB85-2D2BC70B9354}"/>
              </a:ext>
            </a:extLst>
          </p:cNvPr>
          <p:cNvSpPr/>
          <p:nvPr/>
        </p:nvSpPr>
        <p:spPr>
          <a:xfrm>
            <a:off x="-9525" y="-54357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object 2"/>
          <p:cNvGrpSpPr/>
          <p:nvPr/>
        </p:nvGrpSpPr>
        <p:grpSpPr>
          <a:xfrm>
            <a:off x="-9525" y="-84519"/>
            <a:ext cx="18278475" cy="10371519"/>
            <a:chOff x="9411" y="-429342"/>
            <a:chExt cx="18278475" cy="10806880"/>
          </a:xfrm>
        </p:grpSpPr>
        <p:pic>
          <p:nvPicPr>
            <p:cNvPr id="3" name="object 3" descr="Person holding tablet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0" t="56" r="1240" b="2182"/>
            <a:stretch/>
          </p:blipFill>
          <p:spPr>
            <a:xfrm>
              <a:off x="11395089" y="-429342"/>
              <a:ext cx="6892797" cy="100568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bject 4"/>
            <p:cNvSpPr/>
            <p:nvPr/>
          </p:nvSpPr>
          <p:spPr>
            <a:xfrm>
              <a:off x="9411" y="8844748"/>
              <a:ext cx="18278475" cy="1532790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July 31,2024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noFill/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391661" y="7620662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One Minute Report – Click Below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928732"/>
            <a:ext cx="18278475" cy="9323979"/>
            <a:chOff x="0" y="966424"/>
            <a:chExt cx="18278475" cy="9323979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759765"/>
              <a:ext cx="18278475" cy="1530638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 descr="Two people looking at computer monitor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3" r="20865"/>
            <a:stretch/>
          </p:blipFill>
          <p:spPr>
            <a:xfrm>
              <a:off x="634842" y="966424"/>
              <a:ext cx="7107383" cy="6939187"/>
            </a:xfrm>
            <a:prstGeom prst="ellipse">
              <a:avLst/>
            </a:prstGeom>
            <a:ln w="63500" cap="rnd">
              <a:solidFill>
                <a:srgbClr val="0033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object 7"/>
            <p:cNvSpPr/>
            <p:nvPr/>
          </p:nvSpPr>
          <p:spPr>
            <a:xfrm>
              <a:off x="8920419" y="4138221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003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>
                <a:solidFill>
                  <a:schemeClr val="accent4">
                    <a:lumMod val="50000"/>
                  </a:schemeClr>
                </a:solidFill>
              </a:rPr>
              <a:t>Highlights of Interim Financial Report (unaudited)</a:t>
            </a:r>
            <a:endParaRPr sz="6000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22677" y="2971045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spc="-5" dirty="0">
                <a:solidFill>
                  <a:schemeClr val="accent4">
                    <a:lumMod val="50000"/>
                  </a:schemeClr>
                </a:solidFill>
                <a:latin typeface="Roboto"/>
                <a:cs typeface="Roboto"/>
              </a:rPr>
              <a:t>July 31,2024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B63872-1CB2-2125-97F0-9AA06851D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46" y="4954683"/>
            <a:ext cx="4907603" cy="1334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17441091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9F5E60-5036-EDE2-14EF-90EF0F84E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65" y="4937273"/>
            <a:ext cx="3387634" cy="37420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BE5150-BDCF-8142-4B78-0B5604559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6442" y="4954554"/>
            <a:ext cx="3230880" cy="37247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52823D-78AF-E4CB-ED65-6149B1E491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7458" y="4954554"/>
            <a:ext cx="3387634" cy="37388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D8C784-DEC7-63D4-17D5-2E63ED2CE709}"/>
              </a:ext>
            </a:extLst>
          </p:cNvPr>
          <p:cNvSpPr txBox="1"/>
          <p:nvPr/>
        </p:nvSpPr>
        <p:spPr>
          <a:xfrm>
            <a:off x="12206181" y="5066071"/>
            <a:ext cx="3387634" cy="34778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7030A0"/>
                </a:solidFill>
              </a:rPr>
              <a:t>COMING SOON</a:t>
            </a:r>
          </a:p>
          <a:p>
            <a:pPr algn="ctr"/>
            <a:r>
              <a:rPr lang="en-US" sz="4400" b="1" dirty="0">
                <a:solidFill>
                  <a:srgbClr val="7030A0"/>
                </a:solidFill>
              </a:rPr>
              <a:t>4th Governance STAR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3415BF1-CE40-07C5-D403-84068760B9E8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332440"/>
                </a:solidFill>
                <a:latin typeface="Roboto"/>
              </a:rPr>
              <a:t>July 31,2024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557739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332440"/>
                </a:solidFill>
              </a:rPr>
              <a:t>Total Assets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$ 42,637,491</a:t>
            </a:r>
          </a:p>
          <a:p>
            <a:endParaRPr lang="en-US" sz="2000" b="1" dirty="0">
              <a:solidFill>
                <a:srgbClr val="332440"/>
              </a:solidFill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Liabilities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332440"/>
                </a:solidFill>
              </a:rPr>
              <a:t>		$ 2,698,736</a:t>
            </a:r>
          </a:p>
          <a:p>
            <a:endParaRPr lang="en-US" sz="20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Fund Equity</a:t>
            </a:r>
            <a:r>
              <a:rPr lang="en-US" sz="3600" dirty="0">
                <a:solidFill>
                  <a:srgbClr val="33244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$ 39,412,223</a:t>
            </a:r>
            <a:endParaRPr lang="en-US" sz="3200" b="1" dirty="0">
              <a:solidFill>
                <a:srgbClr val="33244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D0933-67A1-F181-262F-E25ECD70E3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0004" y="506112"/>
            <a:ext cx="8921513" cy="8674290"/>
          </a:xfrm>
          <a:prstGeom prst="rect">
            <a:avLst/>
          </a:prstGeom>
          <a:ln w="63500" cap="rnd">
            <a:solidFill>
              <a:srgbClr val="332440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AFB13AD-BDB8-729F-E16E-E45094A164DA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</a:rPr>
              <a:t>As of July 31,2024</a:t>
            </a:r>
            <a:endParaRPr sz="32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07/31/2024 is $39,412,223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2024.</a:t>
            </a:r>
            <a:endParaRPr lang="en-US" sz="28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5907015" y="8013943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BA6D94-3C44-04E3-6EB2-2E58D9181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2001" y="3788308"/>
            <a:ext cx="14072982" cy="49062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253E47-9E15-275F-95EC-0E24F4579BCB}"/>
              </a:ext>
            </a:extLst>
          </p:cNvPr>
          <p:cNvSpPr/>
          <p:nvPr/>
        </p:nvSpPr>
        <p:spPr>
          <a:xfrm>
            <a:off x="2283927" y="8163018"/>
            <a:ext cx="14136624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5DF305-A299-ED63-A080-1367FB43089A}"/>
              </a:ext>
            </a:extLst>
          </p:cNvPr>
          <p:cNvSpPr/>
          <p:nvPr/>
        </p:nvSpPr>
        <p:spPr>
          <a:xfrm>
            <a:off x="2282060" y="6471757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B7B3D-4A37-6FBF-5C40-B59EA2E4E679}"/>
              </a:ext>
            </a:extLst>
          </p:cNvPr>
          <p:cNvSpPr/>
          <p:nvPr/>
        </p:nvSpPr>
        <p:spPr>
          <a:xfrm>
            <a:off x="2282059" y="4780495"/>
            <a:ext cx="14140360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DF940B-53DB-31D9-1D1D-F7D5865B9EE9}"/>
              </a:ext>
            </a:extLst>
          </p:cNvPr>
          <p:cNvSpPr/>
          <p:nvPr/>
        </p:nvSpPr>
        <p:spPr>
          <a:xfrm>
            <a:off x="2282060" y="3089233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8" y="8370074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652079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8" y="4985721"/>
            <a:ext cx="13631688" cy="11983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3631687" cy="123046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25E32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9344" y="377416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33244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332440"/>
                </a:solidFill>
              </a:rPr>
            </a:br>
            <a:r>
              <a:rPr lang="en-US" sz="5400" spc="-50" dirty="0">
                <a:solidFill>
                  <a:srgbClr val="332440"/>
                </a:solidFill>
              </a:rPr>
              <a:t>As of July 31,2024</a:t>
            </a:r>
            <a:br>
              <a:rPr lang="en-US" sz="5400" spc="-5" dirty="0">
                <a:solidFill>
                  <a:srgbClr val="332440"/>
                </a:solidFill>
              </a:rPr>
            </a:br>
            <a:br>
              <a:rPr lang="en-US" sz="900" spc="-5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33244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33244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33298" y="8561018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570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1" y="5181979"/>
            <a:ext cx="11312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4242" y="528823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52638" y="694883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47013" y="86779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64D912D-37B5-5B9C-8A9E-59C236248BD8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19D9350-1363-F680-1FB8-B5C5B65C214A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285022" y="373690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As of July 31,2024</a:t>
            </a:r>
            <a:br>
              <a:rPr lang="en-US" sz="2400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3324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332440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94284" y="2554222"/>
            <a:ext cx="7147410" cy="181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96916" y="2555070"/>
            <a:ext cx="7147411" cy="1810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4285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 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$ 16,391,970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	 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$ 54,768,559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96918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545292" y="8183825"/>
            <a:ext cx="2860500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30% FY24 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305809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066538" y="8197131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$39M FY24 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611320" y="8210719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$29M 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27101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199479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97028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56540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894681" y="4767049"/>
            <a:ext cx="7049646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42,637,491-2,698,736 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= $39,938,755 </a:t>
            </a:r>
            <a:endParaRPr lang="en-US" sz="2500" b="1" kern="0" dirty="0">
              <a:solidFill>
                <a:srgbClr val="291F35"/>
              </a:solidFill>
              <a:latin typeface="Roboto"/>
              <a:ea typeface="Roboto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1545292" y="5143500"/>
            <a:ext cx="6807527" cy="0"/>
          </a:xfrm>
          <a:prstGeom prst="line">
            <a:avLst/>
          </a:prstGeom>
          <a:ln>
            <a:solidFill>
              <a:srgbClr val="291F35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21815" y="951992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7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0B45EF4-412F-B47D-3BFB-4A362D3DCDEB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E33D48F-A199-4DAF-1B98-AF927DE01C91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93403" y="322429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defPPr>
              <a:defRPr lang="en-US"/>
            </a:defPPr>
            <a:lvl1pPr algn="ctr">
              <a:defRPr sz="3600" b="1" i="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</a:t>
            </a:r>
            <a:br>
              <a:rPr lang="en-US" dirty="0"/>
            </a:br>
            <a:r>
              <a:rPr lang="en-US" dirty="0"/>
              <a:t>As of July 31,2024</a:t>
            </a:r>
            <a:br>
              <a:rPr lang="en-US" dirty="0"/>
            </a:br>
            <a:r>
              <a:rPr lang="en-US" dirty="0"/>
              <a:t>Indicators of Efficient Leverage Reserves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75889" y="2578222"/>
            <a:ext cx="7196419" cy="181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45747" y="2571288"/>
            <a:ext cx="7196328" cy="1824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5889" y="4550835"/>
            <a:ext cx="7196419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$16,391,970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$39,938,755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45747" y="4547126"/>
            <a:ext cx="7196328" cy="32372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Principal and Interest Payments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$2,234,636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	Less Facility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$69,008,749-5,798,494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664754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41% FY24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296391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309276" y="8193832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3.5 %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940914" y="8226415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7.1% 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19780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</a:t>
            </a: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71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88113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6</a:t>
            </a: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89707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4041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438791" y="5131553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407340" y="6347524"/>
            <a:ext cx="7196419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889016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&lt;25% of annual revenue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29054" y="5399349"/>
            <a:ext cx="6548107" cy="4760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87783" y="9556191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8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D8572-4C30-85C6-40F1-A365BE252D87}"/>
              </a:ext>
            </a:extLst>
          </p:cNvPr>
          <p:cNvSpPr txBox="1"/>
          <p:nvPr/>
        </p:nvSpPr>
        <p:spPr>
          <a:xfrm>
            <a:off x="14706641" y="842171"/>
            <a:ext cx="3009859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291F35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Budgeted Payments $3.8M</a:t>
            </a:r>
          </a:p>
          <a:p>
            <a:r>
              <a:rPr lang="en-US" b="1" dirty="0"/>
              <a:t>Current $2.9M</a:t>
            </a:r>
          </a:p>
          <a:p>
            <a:r>
              <a:rPr lang="en-US" b="1" dirty="0"/>
              <a:t>Last payment due Aug 1</a:t>
            </a:r>
            <a:r>
              <a:rPr lang="en-US" b="1" baseline="30000" dirty="0"/>
              <a:t>st</a:t>
            </a:r>
            <a:r>
              <a:rPr lang="en-US" b="1" dirty="0"/>
              <a:t> - $795k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5">
            <a:extLst>
              <a:ext uri="{FF2B5EF4-FFF2-40B4-BE49-F238E27FC236}">
                <a16:creationId xmlns:a16="http://schemas.microsoft.com/office/drawing/2014/main" id="{3B0C17AC-B435-01D4-52BD-4C7982202D2A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007FEB3-EECB-985B-9E8E-7D7DA1636154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3966127" y="299485"/>
            <a:ext cx="10058400" cy="171274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July 31,2024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577" y="2586031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09202" y="2580127"/>
            <a:ext cx="7178040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8134" y="4596984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$ 30,267,990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712489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22% FY24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105630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26% FY23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202700" y="8083077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2.7%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739423" y="8081447"/>
            <a:ext cx="2644765" cy="1024128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 FY23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516" y="9379912"/>
            <a:ext cx="2089737" cy="47200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95046" y="9379912"/>
            <a:ext cx="2200979" cy="49892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2.5%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442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60974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1506631" y="5143500"/>
            <a:ext cx="6860034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506631" y="6111157"/>
            <a:ext cx="7197999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99311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112791" y="5351473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93892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58819" y="9429320"/>
            <a:ext cx="381001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 b="1">
                <a:solidFill>
                  <a:schemeClr val="bg2"/>
                </a:solidFill>
                <a:cs typeface="Calibri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1399340" y="5258589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$ 137,632,022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DBE2767D-A3E4-7725-CF62-6FF18E501562}"/>
              </a:ext>
            </a:extLst>
          </p:cNvPr>
          <p:cNvSpPr txBox="1">
            <a:spLocks/>
          </p:cNvSpPr>
          <p:nvPr/>
        </p:nvSpPr>
        <p:spPr>
          <a:xfrm>
            <a:off x="9664014" y="4596984"/>
            <a:ext cx="7187184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$1,862,830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F8438-DE6C-3642-BA5F-86638153D3D0}"/>
              </a:ext>
            </a:extLst>
          </p:cNvPr>
          <p:cNvSpPr txBox="1"/>
          <p:nvPr/>
        </p:nvSpPr>
        <p:spPr>
          <a:xfrm>
            <a:off x="9718213" y="6199862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D30DF1-E79F-FC4E-AF9C-ACA9742F4445}"/>
              </a:ext>
            </a:extLst>
          </p:cNvPr>
          <p:cNvCxnSpPr>
            <a:cxnSpLocks/>
          </p:cNvCxnSpPr>
          <p:nvPr/>
        </p:nvCxnSpPr>
        <p:spPr>
          <a:xfrm>
            <a:off x="9837885" y="5338392"/>
            <a:ext cx="6546303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9A4E353-E273-0126-9C12-3254EFC0D28C}"/>
              </a:ext>
            </a:extLst>
          </p:cNvPr>
          <p:cNvSpPr txBox="1"/>
          <p:nvPr/>
        </p:nvSpPr>
        <p:spPr>
          <a:xfrm>
            <a:off x="9664014" y="5520199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$69,008,749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5">
            <a:extLst>
              <a:ext uri="{FF2B5EF4-FFF2-40B4-BE49-F238E27FC236}">
                <a16:creationId xmlns:a16="http://schemas.microsoft.com/office/drawing/2014/main" id="{87AF0FAB-6817-E595-279D-6C9C55E1D05C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C93C660-F1DC-6C66-FB78-E0181660742F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July 31,2024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989" y="2595926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860580" y="2591119"/>
            <a:ext cx="6821953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697" y="459310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$25,435,227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Revenues                      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$137,632,022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881417" y="4622406"/>
            <a:ext cx="6803801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927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760585" y="9357287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854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5145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396697" y="5143500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387989" y="6359785"/>
            <a:ext cx="7178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10007222" y="6399042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791171" y="4593107"/>
            <a:ext cx="6891362" cy="1569660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$24,435,227-21,616,325</a:t>
            </a:r>
          </a:p>
          <a:p>
            <a:endParaRPr lang="en-US" sz="24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$21,616,325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07222" y="5576675"/>
            <a:ext cx="6198561" cy="3346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7726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>
                    <a:alpha val="99000"/>
                  </a:schemeClr>
                </a:solidFill>
              </a:rPr>
              <a:t>10</a:t>
            </a:fld>
            <a:endParaRPr lang="en-US" sz="2800" b="1">
              <a:solidFill>
                <a:schemeClr val="bg2">
                  <a:alpha val="99000"/>
                </a:schemeClr>
              </a:solidFill>
            </a:endParaRPr>
          </a:p>
        </p:txBody>
      </p: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356101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13% FY23 ​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1817723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18 % FY24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432030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 FY23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1042507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18% FY24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B10A77F2-FBA5-7527-16F6-38A93FCF8DEC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2023-2024 </a:t>
            </a:r>
            <a:b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97D99-B9A1-044E-7047-57E2B55F0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318" y="676092"/>
            <a:ext cx="11279665" cy="867970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382700D-B384-E9B4-8860-4AF96200935F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July 31,2024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2E27D4-4E0C-A41E-07BB-B8DE6DAAB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6337" y="2905365"/>
            <a:ext cx="13194146" cy="6284346"/>
          </a:xfrm>
          <a:prstGeom prst="rect">
            <a:avLst/>
          </a:prstGeom>
          <a:ln w="88900">
            <a:noFill/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6554AA6F-AE78-CECB-895B-3648676662C4}"/>
              </a:ext>
            </a:extLst>
          </p:cNvPr>
          <p:cNvSpPr/>
          <p:nvPr/>
        </p:nvSpPr>
        <p:spPr>
          <a:xfrm rot="16200000">
            <a:off x="13347389" y="9185909"/>
            <a:ext cx="609856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0FF98B1-A975-1D33-3C52-36BD54BD4684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July 31,2024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2BB365-C940-D2CD-2A5E-D62235192CC2}"/>
              </a:ext>
            </a:extLst>
          </p:cNvPr>
          <p:cNvSpPr/>
          <p:nvPr/>
        </p:nvSpPr>
        <p:spPr>
          <a:xfrm rot="16200000">
            <a:off x="12850748" y="9616796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07DA28-7AD0-7D5A-050F-D151BC944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6945" y="3090915"/>
            <a:ext cx="13005759" cy="62609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593A127-90EB-0A21-3A14-58E1B03B1B73}"/>
              </a:ext>
            </a:extLst>
          </p:cNvPr>
          <p:cNvSpPr/>
          <p:nvPr/>
        </p:nvSpPr>
        <p:spPr>
          <a:xfrm>
            <a:off x="14172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r>
              <a:rPr lang="en-US" sz="2000" b="1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Head Start grants ended by August 31</a:t>
            </a:r>
            <a:r>
              <a:rPr lang="en-US" sz="2000" b="1" baseline="3000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st</a:t>
            </a:r>
            <a:r>
              <a:rPr lang="en-US" sz="2000" b="1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, 2023. All funds were drawdown and final reports will be submitted.  </a:t>
            </a:r>
          </a:p>
          <a:p>
            <a:r>
              <a:rPr lang="en-US" sz="2000" b="1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All HCDE covid funds are committed for the current fiscal year </a:t>
            </a:r>
            <a:endParaRPr sz="2000" b="1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1818072" y="236920"/>
            <a:ext cx="14670677" cy="2148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FY 2021 – 23 COVID19 Budget to Actual – 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for period ending July 31,2024</a:t>
            </a:r>
            <a:endParaRPr lang="en-US" sz="4000" kern="120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14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AC258D-3271-5BCF-4950-7F15E1241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9201" y="2455026"/>
            <a:ext cx="12401768" cy="62269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2023-24 Donations Report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July 31,2024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" b="1246"/>
          <a:stretch/>
        </p:blipFill>
        <p:spPr>
          <a:xfrm>
            <a:off x="3693577" y="2550899"/>
            <a:ext cx="10810452" cy="73932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4387" y="2720022"/>
            <a:ext cx="13490918" cy="37511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algn="ctr"/>
            <a:endParaRPr sz="6000"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2023-24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July 31,2024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64C5600-05ED-D6B4-24A4-CBD58A7EEC76}"/>
              </a:ext>
            </a:extLst>
          </p:cNvPr>
          <p:cNvSpPr/>
          <p:nvPr/>
        </p:nvSpPr>
        <p:spPr>
          <a:xfrm rot="10800000">
            <a:off x="17743663" y="9458841"/>
            <a:ext cx="430888" cy="647024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AAEA5A-6107-012C-48FB-A69E39B34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145" y="3215827"/>
            <a:ext cx="15663555" cy="37511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95F1E0B8-E511-6044-7E43-B9946D601B6F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4000" dirty="0"/>
              <a:t>INTERIM FINANCIAL REPORT (unaudited) </a:t>
            </a:r>
            <a:br>
              <a:rPr lang="en-US" sz="4000" dirty="0"/>
            </a:br>
            <a:r>
              <a:rPr lang="en-US" sz="4000" dirty="0"/>
              <a:t>TAX COLLECTIONS COMPARATIVE ANALYSIS </a:t>
            </a:r>
            <a:br>
              <a:rPr lang="en-US" sz="4000" dirty="0"/>
            </a:br>
            <a:r>
              <a:rPr lang="en-US" sz="4000" dirty="0"/>
              <a:t>Fiscal Year-To-Date as of July 31,2024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6670269" y="2911828"/>
            <a:ext cx="1617617" cy="7429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$642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435179" y="8974295"/>
            <a:ext cx="7074893" cy="113877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>
                <a:solidFill>
                  <a:srgbClr val="BAFAA0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>
                <a:solidFill>
                  <a:srgbClr val="BAFAA0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17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7F1B4-2FA6-EB52-E16D-104AC12EE2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629" y="2645517"/>
            <a:ext cx="16420809" cy="604832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1AAE8CD-59EF-6D27-0561-662E6F95C9B2}"/>
              </a:ext>
            </a:extLst>
          </p:cNvPr>
          <p:cNvSpPr/>
          <p:nvPr/>
        </p:nvSpPr>
        <p:spPr>
          <a:xfrm>
            <a:off x="4176712" y="2791853"/>
            <a:ext cx="1617617" cy="7429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$639  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July 31,2024 </a:t>
            </a:r>
          </a:p>
          <a:p>
            <a:r>
              <a:rPr lang="en-US" sz="3600" dirty="0"/>
              <a:t>(11th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18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75BEE-E5B7-ED3A-8014-7AB9EA440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0344" y="2348275"/>
            <a:ext cx="10879680" cy="63454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1559" y="0"/>
            <a:ext cx="18288000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2023 Proposed Tax Rate = $0.004800/$100 Property Assessment/Appraisal - --&gt;  Annual Tax on a $259,375 - $75,219 = $201,066/100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.004800 = $9.65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$705,000/$30,500,840 =  2.32% Collection and assessment costs </a:t>
            </a:r>
          </a:p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rgbClr val="291F35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600" kern="0" dirty="0">
                <a:ln w="0"/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July 31,2024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(11th month / 12 months)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19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497989" y="5555065"/>
            <a:ext cx="609601" cy="62495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9129250" y="1805879"/>
            <a:ext cx="685800" cy="690593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4E6E7-B733-D91B-430F-2854F6D69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2879" y="2525183"/>
            <a:ext cx="13589390" cy="63163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25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899"/>
            <a:ext cx="14553127" cy="164774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July 31,2024</a:t>
            </a:r>
          </a:p>
          <a:p>
            <a:r>
              <a:rPr lang="en-US" sz="3600" dirty="0"/>
              <a:t>(11th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lphaLcParenR"/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2022 Adopted Tax Rate = $0.004900/$100 Property Assessment/Appraisal - --&gt;  Annual Tax on a $259,375 - $75,219 = $201,066/100 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20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3728680" y="3663160"/>
            <a:ext cx="1449289" cy="63814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07EFC-EE42-8118-54EB-D0B5CCCE1B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2382" y="1990646"/>
            <a:ext cx="10664845" cy="68796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July 31,2024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BEEA20-B662-0A77-706B-5210601D1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0927" y="2704489"/>
            <a:ext cx="13163749" cy="27093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July 31,2024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6171" y="2553852"/>
            <a:ext cx="15856428" cy="5648451"/>
          </a:xfrm>
          <a:prstGeom prst="rect">
            <a:avLst/>
          </a:prstGeom>
          <a:ln w="25400">
            <a:solidFill>
              <a:srgbClr val="33244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-19050" y="1817097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August 21th,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23</a:t>
            </a:fld>
            <a:endParaRPr lang="en-US" sz="2800" b="1">
              <a:solidFill>
                <a:srgbClr val="025E3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2D26FC-A0FC-C20C-52D7-0BB9ADEE0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52" y="4614056"/>
            <a:ext cx="15793495" cy="46254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2864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-19050" y="1817097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August 21th,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24</a:t>
            </a:fld>
            <a:endParaRPr lang="en-US" sz="2800" b="1">
              <a:solidFill>
                <a:srgbClr val="025E3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B3818A-7EFE-49BF-7F80-70E26CFD3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179007"/>
            <a:ext cx="15940585" cy="58187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4047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9525" y="1830745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August 21th,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25</a:t>
            </a:fld>
            <a:endParaRPr lang="en-US" sz="2800" b="1">
              <a:solidFill>
                <a:srgbClr val="025E3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75AD11-29F9-2F4B-EAFD-F4BE66367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750" y="4317875"/>
            <a:ext cx="15269400" cy="56799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167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Education Foundation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July 31,2024</a:t>
            </a:r>
            <a:endParaRPr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0" y="433561"/>
            <a:ext cx="8043575" cy="2889321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26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323394" y="7281455"/>
            <a:ext cx="2087534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Net Equity $491,202</a:t>
            </a: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5530" y="1766269"/>
            <a:ext cx="8464887" cy="7459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462" y="794152"/>
            <a:ext cx="18051483" cy="80996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0" y="89211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29</a:t>
            </a:fld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139815" y="411583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002060"/>
                </a:solidFill>
                <a:latin typeface="Roboto"/>
                <a:cs typeface="Roboto"/>
              </a:rPr>
              <a:t>Ed Foundation Balances Per Program </a:t>
            </a:r>
            <a:endParaRPr lang="en-US" sz="4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556A41-2900-E412-33BF-80D9AB81C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50" y="1450686"/>
            <a:ext cx="18072100" cy="72043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PFC &amp; Lease Revenue Projects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July 31,2024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30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66" y="566198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865" y="3267861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2514600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31</a:t>
            </a:fld>
            <a:endParaRPr lang="en-US" sz="2800" b="1">
              <a:solidFill>
                <a:srgbClr val="025E3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July 31,2024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32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$11,172,589 Awarded on Jan 2024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5988" y="2922900"/>
            <a:ext cx="8282411" cy="6880333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3507343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 </a:t>
            </a:r>
          </a:p>
          <a:p>
            <a:pPr algn="ctr"/>
            <a:endParaRPr lang="en-US" sz="4000" b="1" dirty="0">
              <a:solidFill>
                <a:srgbClr val="025E32"/>
              </a:solidFill>
              <a:cs typeface="Adobe Devanagari" panose="02040503050201020203" pitchFamily="18" charset="0"/>
            </a:endParaRP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July 31,2024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2697599" y="525990"/>
            <a:ext cx="11932801" cy="1200329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2020 MTN NOTES/2020 PFC BONDS </a:t>
            </a:r>
          </a:p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Pending Retainage Payable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48" y="2895636"/>
            <a:ext cx="10223932" cy="5214490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236146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1658600" y="3536345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July 31,2024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9256" y="3501970"/>
            <a:ext cx="6855090" cy="6064940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2AD56F-37B6-BBC6-CE06-5AE67FC31E44}"/>
              </a:ext>
            </a:extLst>
          </p:cNvPr>
          <p:cNvSpPr txBox="1"/>
          <p:nvPr/>
        </p:nvSpPr>
        <p:spPr>
          <a:xfrm>
            <a:off x="14173200" y="1714500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780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1634850" y="4265436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July 31,2024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6049" y="3536345"/>
            <a:ext cx="8516101" cy="5748718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9C17B-8D0D-58FD-0792-051E50EFFE99}"/>
              </a:ext>
            </a:extLst>
          </p:cNvPr>
          <p:cNvSpPr txBox="1"/>
          <p:nvPr/>
        </p:nvSpPr>
        <p:spPr>
          <a:xfrm>
            <a:off x="14173200" y="1714500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4789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July 31,2024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36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4385" y="2352721"/>
            <a:ext cx="17603646" cy="7325669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420AE4-0668-C7C0-C93E-A275D49D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4A74443E-25F5-B590-F87E-B12A599B41E5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4FB03-F9CB-CD1A-3D44-21332FDFC631}"/>
              </a:ext>
            </a:extLst>
          </p:cNvPr>
          <p:cNvSpPr txBox="1"/>
          <p:nvPr/>
        </p:nvSpPr>
        <p:spPr>
          <a:xfrm>
            <a:off x="1460297" y="244929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2024 MNT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July 31,2024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455E62C-D9C2-1739-540A-6EE62207327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37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AACA5A-4FFB-365A-35E1-3A87F9096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91" y="2547618"/>
            <a:ext cx="16067314" cy="6778642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66402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July 31,2024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38</a:t>
            </a:fld>
            <a:endParaRPr lang="en-US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99178-BBC8-877D-FEC3-897A0816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42" y="3923868"/>
            <a:ext cx="16304821" cy="3985098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557DF9-16C4-15EF-1EAA-33AAE88BD490}"/>
              </a:ext>
            </a:extLst>
          </p:cNvPr>
          <p:cNvSpPr txBox="1"/>
          <p:nvPr/>
        </p:nvSpPr>
        <p:spPr>
          <a:xfrm>
            <a:off x="4063720" y="1861765"/>
            <a:ext cx="11121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Irvington Renovation    2020 Maintenance Notes   </a:t>
            </a:r>
            <a:r>
              <a:rPr lang="en-US" sz="3200"/>
              <a:t>$   4,781,519</a:t>
            </a:r>
            <a:endParaRPr lang="en-US" sz="3200" dirty="0"/>
          </a:p>
          <a:p>
            <a:r>
              <a:rPr lang="en-US" sz="3200" dirty="0"/>
              <a:t>Contract                          2024 Maintenance Notes   $   7,000,000  </a:t>
            </a:r>
          </a:p>
          <a:p>
            <a:r>
              <a:rPr lang="en-US" sz="3200" dirty="0"/>
              <a:t>                                                            Total                      $11,781,519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6680" y="-2476"/>
            <a:ext cx="18394680" cy="10289476"/>
            <a:chOff x="-106680" y="11"/>
            <a:chExt cx="18394680" cy="10289476"/>
          </a:xfrm>
          <a:solidFill>
            <a:schemeClr val="bg2"/>
          </a:solidFill>
        </p:grpSpPr>
        <p:pic>
          <p:nvPicPr>
            <p:cNvPr id="3" name="object 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106680" y="11"/>
              <a:ext cx="18394680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>
                <a:latin typeface="Roboto"/>
                <a:cs typeface="Roboto"/>
              </a:rPr>
              <a:t>Capital Program Proposal from Aug 3, 2020</a:t>
            </a:r>
            <a:endParaRPr sz="600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163281"/>
              </p:ext>
            </p:extLst>
          </p:nvPr>
        </p:nvGraphicFramePr>
        <p:xfrm>
          <a:off x="2132013" y="2701925"/>
          <a:ext cx="14023975" cy="518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8928080" imgH="5181600" progId="Excel.Sheet.12">
                  <p:link updateAutomatic="1"/>
                </p:oleObj>
              </mc:Choice>
              <mc:Fallback>
                <p:oleObj name="Worksheet" r:id="rId6" imgW="18928080" imgH="5181600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32013" y="2701925"/>
                        <a:ext cx="14023975" cy="5186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0">
                        <a:solidFill>
                          <a:srgbClr val="025E3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39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BF7D-FAE3-4989-BE4D-DCF8521A03A5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39</a:t>
            </a:fld>
            <a:endParaRPr lang="en-US" sz="2800"/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General Funds </a:t>
                      </a:r>
                    </a:p>
                    <a:p>
                      <a:pPr algn="ctr"/>
                      <a:r>
                        <a:rPr lang="en-US" sz="250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Closed on</a:t>
                      </a:r>
                    </a:p>
                    <a:p>
                      <a:r>
                        <a:rPr lang="en-US" sz="250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40</a:t>
            </a:fld>
            <a:endParaRPr lang="en-US" sz="2800" b="1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"/>
            <a:ext cx="18288000" cy="101727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chemeClr val="bg2"/>
                </a:solidFill>
              </a:rPr>
              <a:t>41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4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4" ma:contentTypeDescription="Create a new document." ma:contentTypeScope="" ma:versionID="d216eb68df950c2017ad4fdd86de5d23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3dcabea3f9903b49e7dd94d2a8b70fe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8FBAEB-6CE2-4638-A062-6B28C3709D5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E594FD4-DC4B-4D3C-ABD0-90F0B5FB3D07}">
  <ds:schemaRefs>
    <ds:schemaRef ds:uri="http://schemas.microsoft.com/office/2006/metadata/properties"/>
    <ds:schemaRef ds:uri="http://purl.org/dc/terms/"/>
    <ds:schemaRef ds:uri="68a1d430-a50e-484c-b4d2-499916cee947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</TotalTime>
  <Words>2046</Words>
  <Application>Microsoft Office PowerPoint</Application>
  <PresentationFormat>Custom</PresentationFormat>
  <Paragraphs>386</Paragraphs>
  <Slides>41</Slides>
  <Notes>39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July 31,2024</vt:lpstr>
      <vt:lpstr>INTERIM FINANCIAL REPORT (unaudited) As of July 31,2024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Irvington Renovation – Funds by Source As of July 31,2024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58</cp:revision>
  <cp:lastPrinted>2024-08-20T19:36:03Z</cp:lastPrinted>
  <dcterms:created xsi:type="dcterms:W3CDTF">2021-09-22T16:28:29Z</dcterms:created>
  <dcterms:modified xsi:type="dcterms:W3CDTF">2024-08-21T15:43:38Z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