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ink/ink1.xml" ContentType="application/inkml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ink/ink2.xml" ContentType="application/inkml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4.xml" ContentType="application/vnd.openxmlformats-officedocument.presentationml.notesSlide+xml"/>
  <Override PartName="/ppt/tags/tag38.xml" ContentType="application/vnd.openxmlformats-officedocument.presentationml.tags+xml"/>
  <Override PartName="/ppt/notesSlides/notesSlide3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39.xml" ContentType="application/vnd.openxmlformats-officedocument.presentationml.tags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7" r:id="rId27"/>
    <p:sldId id="278" r:id="rId28"/>
    <p:sldId id="338" r:id="rId29"/>
    <p:sldId id="311" r:id="rId30"/>
    <p:sldId id="342" r:id="rId31"/>
    <p:sldId id="331" r:id="rId32"/>
    <p:sldId id="283" r:id="rId33"/>
    <p:sldId id="273" r:id="rId34"/>
    <p:sldId id="268" r:id="rId35"/>
    <p:sldId id="343" r:id="rId36"/>
    <p:sldId id="322" r:id="rId37"/>
    <p:sldId id="344" r:id="rId38"/>
    <p:sldId id="332" r:id="rId39"/>
    <p:sldId id="272" r:id="rId40"/>
    <p:sldId id="289" r:id="rId41"/>
    <p:sldId id="329" r:id="rId42"/>
  </p:sldIdLst>
  <p:sldSz cx="18288000" cy="10287000"/>
  <p:notesSz cx="9296400" cy="70104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D875"/>
    <a:srgbClr val="BAFAA0"/>
    <a:srgbClr val="332440"/>
    <a:srgbClr val="025E32"/>
    <a:srgbClr val="291F35"/>
    <a:srgbClr val="DF531B"/>
    <a:srgbClr val="B2251A"/>
    <a:srgbClr val="163501"/>
    <a:srgbClr val="C13D40"/>
    <a:srgbClr val="3DC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2F9F3A-301E-4F2E-9520-791E51EC49A1}" v="1" dt="2024-07-17T18:52:51.34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00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28440" cy="351602"/>
          </a:xfrm>
          <a:prstGeom prst="rect">
            <a:avLst/>
          </a:prstGeom>
        </p:spPr>
        <p:txBody>
          <a:bodyPr vert="horz" lIns="52155" tIns="26077" rIns="52155" bIns="26077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2" y="3"/>
            <a:ext cx="4028440" cy="351602"/>
          </a:xfrm>
          <a:prstGeom prst="rect">
            <a:avLst/>
          </a:prstGeom>
        </p:spPr>
        <p:txBody>
          <a:bodyPr vert="horz" lIns="52155" tIns="26077" rIns="52155" bIns="26077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55" tIns="26077" rIns="52155" bIns="260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9"/>
            <a:ext cx="7437120" cy="2759803"/>
          </a:xfrm>
          <a:prstGeom prst="rect">
            <a:avLst/>
          </a:prstGeom>
        </p:spPr>
        <p:txBody>
          <a:bodyPr vert="horz" lIns="52155" tIns="26077" rIns="52155" bIns="260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2"/>
            <a:ext cx="4028440" cy="351601"/>
          </a:xfrm>
          <a:prstGeom prst="rect">
            <a:avLst/>
          </a:prstGeom>
        </p:spPr>
        <p:txBody>
          <a:bodyPr vert="horz" lIns="52155" tIns="26077" rIns="52155" bIns="26077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2" y="6658802"/>
            <a:ext cx="4028440" cy="351601"/>
          </a:xfrm>
          <a:prstGeom prst="rect">
            <a:avLst/>
          </a:prstGeom>
        </p:spPr>
        <p:txBody>
          <a:bodyPr vert="horz" lIns="52155" tIns="26077" rIns="52155" bIns="26077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93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185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7/25/2024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7/25/2024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7/25/2024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7/25/2024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7/25/2024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7/25/2024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6" Type="http://schemas.openxmlformats.org/officeDocument/2006/relationships/image" Target="../media/image30.png"/><Relationship Id="rId5" Type="http://schemas.openxmlformats.org/officeDocument/2006/relationships/image" Target="../media/image290.png"/><Relationship Id="rId4" Type="http://schemas.openxmlformats.org/officeDocument/2006/relationships/customXml" Target="../ink/ink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6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customXml" Target="../ink/ink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41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8.png"/><Relationship Id="rId12" Type="http://schemas.openxmlformats.org/officeDocument/2006/relationships/customXml" Target="../ink/ink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Relationship Id="rId6" Type="http://schemas.openxmlformats.org/officeDocument/2006/relationships/customXml" Target="../ink/ink4.xml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5" Type="http://schemas.openxmlformats.org/officeDocument/2006/relationships/image" Target="../media/image42.png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39.png"/><Relationship Id="rId14" Type="http://schemas.openxmlformats.org/officeDocument/2006/relationships/customXml" Target="../ink/ink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-9525" y="-54357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June 30,2024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391661" y="7620662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One Minute Report – Click Below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June 30,2024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9F5E60-5036-EDE2-14EF-90EF0F84E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064" y="5115281"/>
            <a:ext cx="3387634" cy="37420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BE5150-BDCF-8142-4B78-0B5604559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219" y="5143500"/>
            <a:ext cx="3230880" cy="3724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52823D-78AF-E4CB-ED65-6149B1E491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5584" y="5115281"/>
            <a:ext cx="3387634" cy="373888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June 30,2024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557739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$ 44,775,195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$ 2,716,637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$ 41,532,025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D0933-67A1-F181-262F-E25ECD70E3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2187" y="506112"/>
            <a:ext cx="8937147" cy="8674290"/>
          </a:xfrm>
          <a:prstGeom prst="rect">
            <a:avLst/>
          </a:prstGeom>
          <a:ln w="63500" cap="rnd">
            <a:solidFill>
              <a:srgbClr val="33244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June 30,2024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06/30/2024 is $41,532,025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6298901" y="823826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A6D94-3C44-04E3-6EB2-2E58D9181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2001" y="3719367"/>
            <a:ext cx="14072982" cy="50441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June 30,2024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285022" y="373690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June 30,2024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$ 16,391,970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$ 50,336,628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33% FY24 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$42M FY24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$32M 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894681" y="4767049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44,775,195-2,716,637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= $42,058,558 </a:t>
            </a:r>
            <a:endParaRPr lang="en-US" sz="2500" b="1" kern="0" dirty="0">
              <a:solidFill>
                <a:srgbClr val="291F35"/>
              </a:solidFill>
              <a:latin typeface="Roboto"/>
              <a:ea typeface="Roboto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21815" y="951992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June 30,2024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$16,391,970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$42,058,557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45747" y="4547126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$2,234,636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$62,611,515-4,986,122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39% FY24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6% 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71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6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87783" y="9556191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D8572-4C30-85C6-40F1-A365BE252D87}"/>
              </a:ext>
            </a:extLst>
          </p:cNvPr>
          <p:cNvSpPr txBox="1"/>
          <p:nvPr/>
        </p:nvSpPr>
        <p:spPr>
          <a:xfrm>
            <a:off x="14706641" y="842171"/>
            <a:ext cx="3009859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291F35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Budgeted Payments $3.8M</a:t>
            </a:r>
          </a:p>
          <a:p>
            <a:r>
              <a:rPr lang="en-US" b="1" dirty="0"/>
              <a:t>Current $2.9M</a:t>
            </a:r>
          </a:p>
          <a:p>
            <a:r>
              <a:rPr lang="en-US" b="1" dirty="0"/>
              <a:t>Last payment due Aug 1</a:t>
            </a:r>
            <a:r>
              <a:rPr lang="en-US" b="1" baseline="30000" dirty="0"/>
              <a:t>st</a:t>
            </a:r>
            <a:r>
              <a:rPr lang="en-US" b="1" dirty="0"/>
              <a:t> - $795k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June 30,2024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8134" y="4596984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$ 30,267,231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23% FY24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28% FY23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2.9% FY23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2.5%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06631" y="5143500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58819" y="942932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399340" y="5258589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$ 129,570,142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664014" y="4596984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$1,671,515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$66,696,620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June 30,2024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$24,818,066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$129,570,142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396697" y="5143500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791171" y="4593107"/>
            <a:ext cx="6891362" cy="1569660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$24,848,066-20,676,691</a:t>
            </a:r>
          </a:p>
          <a:p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$20,676,691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576675"/>
            <a:ext cx="6198561" cy="3346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7726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13% FY23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3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 FY24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 FY23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 FY24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2023-2024 </a:t>
            </a:r>
            <a:b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97D99-B9A1-044E-7047-57E2B55F0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318" y="676092"/>
            <a:ext cx="11279665" cy="867970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June 30,2024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E27D4-4E0C-A41E-07BB-B8DE6DAAB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8497" y="2905365"/>
            <a:ext cx="13509827" cy="6284346"/>
          </a:xfrm>
          <a:prstGeom prst="rect">
            <a:avLst/>
          </a:prstGeom>
          <a:ln w="88900">
            <a:noFill/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347389" y="9185909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June 30,2024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2850748" y="9616796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7DA28-7AD0-7D5A-050F-D151BC94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8440" y="3090915"/>
            <a:ext cx="13022770" cy="62609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593A127-90EB-0A21-3A14-58E1B03B1B73}"/>
              </a:ext>
            </a:extLst>
          </p:cNvPr>
          <p:cNvSpPr/>
          <p:nvPr/>
        </p:nvSpPr>
        <p:spPr>
          <a:xfrm>
            <a:off x="14172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Head Start grants ended by August 31</a:t>
            </a:r>
            <a:r>
              <a:rPr lang="en-US" sz="2000" b="1" baseline="3000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, 2023. All funds were drawdown and final reports will be submitted.  </a:t>
            </a:r>
          </a:p>
          <a:p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All HCDE covid funds are committed for the current fiscal year </a:t>
            </a:r>
            <a:endParaRPr sz="2000" b="1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June 30,2024</a:t>
            </a:r>
            <a:endParaRPr lang="en-US" sz="4000" kern="120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AC258D-3271-5BCF-4950-7F15E1241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9201" y="2437718"/>
            <a:ext cx="12401768" cy="62615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2023-24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June 30,2024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b="968"/>
          <a:stretch/>
        </p:blipFill>
        <p:spPr>
          <a:xfrm>
            <a:off x="3693577" y="2550899"/>
            <a:ext cx="10810452" cy="73932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2023-24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June 30,2024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64C5600-05ED-D6B4-24A4-CBD58A7EEC76}"/>
              </a:ext>
            </a:extLst>
          </p:cNvPr>
          <p:cNvSpPr/>
          <p:nvPr/>
        </p:nvSpPr>
        <p:spPr>
          <a:xfrm rot="10800000">
            <a:off x="17743663" y="9458841"/>
            <a:ext cx="430888" cy="647024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AEA5A-6107-012C-48FB-A69E39B34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7532" y="2251726"/>
            <a:ext cx="15224168" cy="47190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June 30,2024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189679" y="4180924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$643.6B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35179" y="8974295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7F1B4-2FA6-EB52-E16D-104AC12EE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030" y="2669742"/>
            <a:ext cx="15028737" cy="57372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June 30,2024 </a:t>
            </a:r>
          </a:p>
          <a:p>
            <a:r>
              <a:rPr lang="en-US" sz="3600" dirty="0"/>
              <a:t>(10th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75BEE-E5B7-ED3A-8014-7AB9EA440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344" y="2171701"/>
            <a:ext cx="10879680" cy="6698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6" y="-124506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2023 Proposed Tax Rate = $0.004800/$100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.004800 = $9.65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$705,000/$30,500,840 =  2.32% Collection and assessment costs </a:t>
            </a:r>
          </a:p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June 30,2024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(10th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497989" y="5555065"/>
            <a:ext cx="609601" cy="62495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9129250" y="1861998"/>
            <a:ext cx="685800" cy="690593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4E6E7-B733-D91B-430F-2854F6D69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731" y="2545247"/>
            <a:ext cx="12867102" cy="63163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June 30,2024</a:t>
            </a:r>
          </a:p>
          <a:p>
            <a:r>
              <a:rPr lang="en-US" sz="3600" dirty="0"/>
              <a:t>(10th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Adopted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3842079" y="3899791"/>
            <a:ext cx="1449289" cy="63814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07EFC-EE42-8118-54EB-D0B5CCCE1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632" y="2192428"/>
            <a:ext cx="10621962" cy="64760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June 30,2024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BEEA20-B662-0A77-706B-5210601D1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0928" y="2704489"/>
            <a:ext cx="13503747" cy="27093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June 30,2024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6097" y="2990660"/>
            <a:ext cx="15856428" cy="5345267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-19050" y="1817097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July 29</a:t>
            </a:r>
            <a:r>
              <a:rPr lang="en-US" sz="3900" b="1" kern="0" baseline="3000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th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23</a:t>
            </a:fld>
            <a:endParaRPr lang="en-US" sz="2800" b="1">
              <a:solidFill>
                <a:srgbClr val="025E32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E0EEBA-775C-7CB0-69E6-811E31B0901C}"/>
              </a:ext>
            </a:extLst>
          </p:cNvPr>
          <p:cNvSpPr/>
          <p:nvPr/>
        </p:nvSpPr>
        <p:spPr>
          <a:xfrm>
            <a:off x="4169683" y="5745235"/>
            <a:ext cx="9939108" cy="725517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Budget Amendments for the month of July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86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June 30,2024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Net Equity $427,242</a:t>
            </a: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5530" y="1757193"/>
            <a:ext cx="8464887" cy="7477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4062" y="1241128"/>
            <a:ext cx="17161883" cy="67865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9904" y="1918749"/>
            <a:ext cx="15911943" cy="456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814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>
                <a:solidFill>
                  <a:srgbClr val="002060"/>
                </a:solidFill>
                <a:latin typeface="Roboto"/>
                <a:cs typeface="Roboto"/>
              </a:rPr>
              <a:t>Balances Per Program </a:t>
            </a:r>
            <a:endParaRPr lang="en-US" sz="480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73B38D-B933-2DC4-463F-C5252359B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858" y="2133982"/>
            <a:ext cx="16030864" cy="5858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June 30,2024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29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30</a:t>
            </a:fld>
            <a:endParaRPr lang="en-US" sz="2800" b="1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June 30,2024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7940" y="2905240"/>
            <a:ext cx="7963172" cy="6915654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1658600" y="3536345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June 30,2024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3618" y="3501970"/>
            <a:ext cx="7326367" cy="6064940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June 30,2024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6914" y="2352721"/>
            <a:ext cx="15307293" cy="6379147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1460297" y="244929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June 30,2024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9733" y="2547618"/>
            <a:ext cx="14761002" cy="6186146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June 30,2024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35</a:t>
            </a:fld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2540" y="3923868"/>
            <a:ext cx="15212291" cy="374749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>
                <a:latin typeface="Roboto"/>
                <a:cs typeface="Roboto"/>
              </a:rPr>
              <a:t>Capital Program Proposal from Aug 3, 2020</a:t>
            </a:r>
            <a:endParaRPr sz="600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987581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9265727" imgH="5210109" progId="Excel.Sheet.12">
                  <p:link updateAutomatic="1"/>
                </p:oleObj>
              </mc:Choice>
              <mc:Fallback>
                <p:oleObj name="Worksheet" r:id="rId6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0">
                        <a:solidFill>
                          <a:srgbClr val="025E3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36</a:t>
            </a:fld>
            <a:endParaRPr lang="en-US" sz="2800"/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General Funds </a:t>
                      </a:r>
                    </a:p>
                    <a:p>
                      <a:pPr algn="ctr"/>
                      <a:r>
                        <a:rPr lang="en-US" sz="250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Closed on</a:t>
                      </a:r>
                    </a:p>
                    <a:p>
                      <a:r>
                        <a:rPr lang="en-US" sz="250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37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38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E594FD4-DC4B-4D3C-ABD0-90F0B5FB3D07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terms/"/>
    <ds:schemaRef ds:uri="68a1d430-a50e-484c-b4d2-499916cee947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1922</Words>
  <Application>Microsoft Office PowerPoint</Application>
  <PresentationFormat>Custom</PresentationFormat>
  <Paragraphs>357</Paragraphs>
  <Slides>38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June 30,2024</vt:lpstr>
      <vt:lpstr>INTERIM FINANCIAL REPORT (unaudited) As of June 30,2024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Irvington Renovation – Funds by Source As of June 30,2024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12</cp:revision>
  <cp:lastPrinted>2023-11-14T17:41:15Z</cp:lastPrinted>
  <dcterms:created xsi:type="dcterms:W3CDTF">2021-09-22T16:28:29Z</dcterms:created>
  <dcterms:modified xsi:type="dcterms:W3CDTF">2024-07-25T22:09:46Z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