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ink/ink1.xml" ContentType="application/inkml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32.xml" ContentType="application/vnd.openxmlformats-officedocument.presentationml.notesSlide+xml"/>
  <Override PartName="/ppt/tags/tag37.xml" ContentType="application/vnd.openxmlformats-officedocument.presentationml.tags+xml"/>
  <Override PartName="/ppt/notesSlides/notesSlide3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38.xml" ContentType="application/vnd.openxmlformats-officedocument.presentationml.tags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37" r:id="rId27"/>
    <p:sldId id="278" r:id="rId28"/>
    <p:sldId id="338" r:id="rId29"/>
    <p:sldId id="311" r:id="rId30"/>
    <p:sldId id="342" r:id="rId31"/>
    <p:sldId id="331" r:id="rId32"/>
    <p:sldId id="283" r:id="rId33"/>
    <p:sldId id="273" r:id="rId34"/>
    <p:sldId id="268" r:id="rId35"/>
    <p:sldId id="322" r:id="rId36"/>
    <p:sldId id="332" r:id="rId37"/>
    <p:sldId id="343" r:id="rId38"/>
    <p:sldId id="272" r:id="rId39"/>
    <p:sldId id="289" r:id="rId40"/>
    <p:sldId id="329" r:id="rId41"/>
  </p:sldIdLst>
  <p:sldSz cx="18288000" cy="10287000"/>
  <p:notesSz cx="9296400" cy="70104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E32"/>
    <a:srgbClr val="332440"/>
    <a:srgbClr val="291F35"/>
    <a:srgbClr val="DF531B"/>
    <a:srgbClr val="B2251A"/>
    <a:srgbClr val="BAFAA0"/>
    <a:srgbClr val="163501"/>
    <a:srgbClr val="C13D40"/>
    <a:srgbClr val="3DCB81"/>
    <a:srgbClr val="56D8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D95F37-C7EF-4CA8-AD87-DA7A10C57961}" v="4" dt="2023-11-14T22:19:54.87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Watts" userId="86fc1eda-f4e6-4ed4-a48b-a43e2268c7e1" providerId="ADAL" clId="{7CD95F37-C7EF-4CA8-AD87-DA7A10C57961}"/>
    <pc:docChg chg="addSld delSld modSld">
      <pc:chgData name="Julia Watts" userId="86fc1eda-f4e6-4ed4-a48b-a43e2268c7e1" providerId="ADAL" clId="{7CD95F37-C7EF-4CA8-AD87-DA7A10C57961}" dt="2023-11-14T22:19:58.757" v="14" actId="47"/>
      <pc:docMkLst>
        <pc:docMk/>
      </pc:docMkLst>
      <pc:sldChg chg="modSp mod">
        <pc:chgData name="Julia Watts" userId="86fc1eda-f4e6-4ed4-a48b-a43e2268c7e1" providerId="ADAL" clId="{7CD95F37-C7EF-4CA8-AD87-DA7A10C57961}" dt="2023-11-14T22:16:04.691" v="7" actId="14826"/>
        <pc:sldMkLst>
          <pc:docMk/>
          <pc:sldMk cId="0" sldId="268"/>
        </pc:sldMkLst>
        <pc:picChg chg="mod">
          <ac:chgData name="Julia Watts" userId="86fc1eda-f4e6-4ed4-a48b-a43e2268c7e1" providerId="ADAL" clId="{7CD95F37-C7EF-4CA8-AD87-DA7A10C57961}" dt="2023-11-14T22:16:04.691" v="7" actId="14826"/>
          <ac:picMkLst>
            <pc:docMk/>
            <pc:sldMk cId="0" sldId="268"/>
            <ac:picMk id="4" creationId="{776C11E7-27A1-4E5E-C1EC-FD314410E67B}"/>
          </ac:picMkLst>
        </pc:picChg>
      </pc:sldChg>
      <pc:sldChg chg="add del">
        <pc:chgData name="Julia Watts" userId="86fc1eda-f4e6-4ed4-a48b-a43e2268c7e1" providerId="ADAL" clId="{7CD95F37-C7EF-4CA8-AD87-DA7A10C57961}" dt="2023-11-14T22:19:58.757" v="14" actId="47"/>
        <pc:sldMkLst>
          <pc:docMk/>
          <pc:sldMk cId="0" sldId="270"/>
        </pc:sldMkLst>
      </pc:sldChg>
      <pc:sldChg chg="delSp">
        <pc:chgData name="Julia Watts" userId="86fc1eda-f4e6-4ed4-a48b-a43e2268c7e1" providerId="ADAL" clId="{7CD95F37-C7EF-4CA8-AD87-DA7A10C57961}" dt="2023-11-14T22:17:27.207" v="9"/>
        <pc:sldMkLst>
          <pc:docMk/>
          <pc:sldMk cId="0" sldId="278"/>
        </pc:sldMkLst>
        <pc:picChg chg="del">
          <ac:chgData name="Julia Watts" userId="86fc1eda-f4e6-4ed4-a48b-a43e2268c7e1" providerId="ADAL" clId="{7CD95F37-C7EF-4CA8-AD87-DA7A10C57961}" dt="2023-11-14T22:17:27.207" v="9"/>
          <ac:picMkLst>
            <pc:docMk/>
            <pc:sldMk cId="0" sldId="278"/>
            <ac:picMk id="5" creationId="{AB9E499F-7DE5-01BB-B5A7-3ACC59966D1A}"/>
          </ac:picMkLst>
        </pc:picChg>
      </pc:sldChg>
      <pc:sldChg chg="add del">
        <pc:chgData name="Julia Watts" userId="86fc1eda-f4e6-4ed4-a48b-a43e2268c7e1" providerId="ADAL" clId="{7CD95F37-C7EF-4CA8-AD87-DA7A10C57961}" dt="2023-11-14T22:19:54.872" v="13"/>
        <pc:sldMkLst>
          <pc:docMk/>
          <pc:sldMk cId="2866753935" sldId="311"/>
        </pc:sldMkLst>
      </pc:sldChg>
      <pc:sldChg chg="modSp mod">
        <pc:chgData name="Julia Watts" userId="86fc1eda-f4e6-4ed4-a48b-a43e2268c7e1" providerId="ADAL" clId="{7CD95F37-C7EF-4CA8-AD87-DA7A10C57961}" dt="2023-11-14T22:15:45.418" v="5" actId="14826"/>
        <pc:sldMkLst>
          <pc:docMk/>
          <pc:sldMk cId="3344161022" sldId="322"/>
        </pc:sldMkLst>
        <pc:picChg chg="mod">
          <ac:chgData name="Julia Watts" userId="86fc1eda-f4e6-4ed4-a48b-a43e2268c7e1" providerId="ADAL" clId="{7CD95F37-C7EF-4CA8-AD87-DA7A10C57961}" dt="2023-11-14T22:15:45.418" v="5" actId="14826"/>
          <ac:picMkLst>
            <pc:docMk/>
            <pc:sldMk cId="3344161022" sldId="322"/>
            <ac:picMk id="4" creationId="{C49B31C0-2528-17F3-ED13-DEA8AD74B451}"/>
          </ac:picMkLst>
        </pc:picChg>
      </pc:sldChg>
      <pc:sldChg chg="add del">
        <pc:chgData name="Julia Watts" userId="86fc1eda-f4e6-4ed4-a48b-a43e2268c7e1" providerId="ADAL" clId="{7CD95F37-C7EF-4CA8-AD87-DA7A10C57961}" dt="2023-11-14T22:19:54.872" v="13"/>
        <pc:sldMkLst>
          <pc:docMk/>
          <pc:sldMk cId="1358693068" sldId="331"/>
        </pc:sldMkLst>
      </pc:sldChg>
      <pc:sldChg chg="modSp mod">
        <pc:chgData name="Julia Watts" userId="86fc1eda-f4e6-4ed4-a48b-a43e2268c7e1" providerId="ADAL" clId="{7CD95F37-C7EF-4CA8-AD87-DA7A10C57961}" dt="2023-11-14T22:15:20.574" v="3" actId="1076"/>
        <pc:sldMkLst>
          <pc:docMk/>
          <pc:sldMk cId="735155355" sldId="332"/>
        </pc:sldMkLst>
        <pc:picChg chg="mod">
          <ac:chgData name="Julia Watts" userId="86fc1eda-f4e6-4ed4-a48b-a43e2268c7e1" providerId="ADAL" clId="{7CD95F37-C7EF-4CA8-AD87-DA7A10C57961}" dt="2023-11-14T22:15:20.574" v="3" actId="1076"/>
          <ac:picMkLst>
            <pc:docMk/>
            <pc:sldMk cId="735155355" sldId="332"/>
            <ac:picMk id="7" creationId="{B3099178-BBC8-877D-FEC3-897A0816ECF0}"/>
          </ac:picMkLst>
        </pc:picChg>
      </pc:sldChg>
      <pc:sldChg chg="add">
        <pc:chgData name="Julia Watts" userId="86fc1eda-f4e6-4ed4-a48b-a43e2268c7e1" providerId="ADAL" clId="{7CD95F37-C7EF-4CA8-AD87-DA7A10C57961}" dt="2023-11-14T22:19:54.872" v="13"/>
        <pc:sldMkLst>
          <pc:docMk/>
          <pc:sldMk cId="0" sldId="338"/>
        </pc:sldMkLst>
      </pc:sldChg>
      <pc:sldChg chg="add del">
        <pc:chgData name="Julia Watts" userId="86fc1eda-f4e6-4ed4-a48b-a43e2268c7e1" providerId="ADAL" clId="{7CD95F37-C7EF-4CA8-AD87-DA7A10C57961}" dt="2023-11-14T22:19:42.340" v="12" actId="47"/>
        <pc:sldMkLst>
          <pc:docMk/>
          <pc:sldMk cId="1799400250" sldId="338"/>
        </pc:sldMkLst>
      </pc:sldChg>
      <pc:sldChg chg="del">
        <pc:chgData name="Julia Watts" userId="86fc1eda-f4e6-4ed4-a48b-a43e2268c7e1" providerId="ADAL" clId="{7CD95F37-C7EF-4CA8-AD87-DA7A10C57961}" dt="2023-11-14T22:17:19.713" v="8" actId="2696"/>
        <pc:sldMkLst>
          <pc:docMk/>
          <pc:sldMk cId="3737087647" sldId="341"/>
        </pc:sldMkLst>
      </pc:sldChg>
      <pc:sldChg chg="add del">
        <pc:chgData name="Julia Watts" userId="86fc1eda-f4e6-4ed4-a48b-a43e2268c7e1" providerId="ADAL" clId="{7CD95F37-C7EF-4CA8-AD87-DA7A10C57961}" dt="2023-11-14T22:19:54.872" v="13"/>
        <pc:sldMkLst>
          <pc:docMk/>
          <pc:sldMk cId="1961814075" sldId="342"/>
        </pc:sldMkLst>
      </pc:sldChg>
      <pc:sldChg chg="del">
        <pc:chgData name="Julia Watts" userId="86fc1eda-f4e6-4ed4-a48b-a43e2268c7e1" providerId="ADAL" clId="{7CD95F37-C7EF-4CA8-AD87-DA7A10C57961}" dt="2023-11-14T22:17:19.713" v="8" actId="2696"/>
        <pc:sldMkLst>
          <pc:docMk/>
          <pc:sldMk cId="2802281038" sldId="345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28440" cy="351602"/>
          </a:xfrm>
          <a:prstGeom prst="rect">
            <a:avLst/>
          </a:prstGeom>
        </p:spPr>
        <p:txBody>
          <a:bodyPr vert="horz" lIns="52155" tIns="26077" rIns="52155" bIns="26077" rtlCol="0"/>
          <a:lstStyle>
            <a:lvl1pPr algn="l">
              <a:defRPr sz="7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2" y="3"/>
            <a:ext cx="4028440" cy="351602"/>
          </a:xfrm>
          <a:prstGeom prst="rect">
            <a:avLst/>
          </a:prstGeom>
        </p:spPr>
        <p:txBody>
          <a:bodyPr vert="horz" lIns="52155" tIns="26077" rIns="52155" bIns="26077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11/15/2023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55" tIns="26077" rIns="52155" bIns="2607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299"/>
            <a:ext cx="7437120" cy="2759803"/>
          </a:xfrm>
          <a:prstGeom prst="rect">
            <a:avLst/>
          </a:prstGeom>
        </p:spPr>
        <p:txBody>
          <a:bodyPr vert="horz" lIns="52155" tIns="26077" rIns="52155" bIns="2607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802"/>
            <a:ext cx="4028440" cy="351601"/>
          </a:xfrm>
          <a:prstGeom prst="rect">
            <a:avLst/>
          </a:prstGeom>
        </p:spPr>
        <p:txBody>
          <a:bodyPr vert="horz" lIns="52155" tIns="26077" rIns="52155" bIns="26077" rtlCol="0" anchor="b"/>
          <a:lstStyle>
            <a:lvl1pPr algn="l">
              <a:defRPr sz="7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2" y="6658802"/>
            <a:ext cx="4028440" cy="351601"/>
          </a:xfrm>
          <a:prstGeom prst="rect">
            <a:avLst/>
          </a:prstGeom>
        </p:spPr>
        <p:txBody>
          <a:bodyPr vert="horz" lIns="52155" tIns="26077" rIns="52155" bIns="26077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993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7185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11/15/2023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11/15/2023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11/15/2023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11/15/2023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11/15/2023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11/15/2023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6" Type="http://schemas.openxmlformats.org/officeDocument/2006/relationships/image" Target="../media/image30.png"/><Relationship Id="rId5" Type="http://schemas.openxmlformats.org/officeDocument/2006/relationships/image" Target="../media/image330.png"/><Relationship Id="rId4" Type="http://schemas.openxmlformats.org/officeDocument/2006/relationships/customXml" Target="../ink/ink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2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390.png"/><Relationship Id="rId12" Type="http://schemas.openxmlformats.org/officeDocument/2006/relationships/customXml" Target="../ink/ink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7.xml"/><Relationship Id="rId6" Type="http://schemas.openxmlformats.org/officeDocument/2006/relationships/customXml" Target="../ink/ink3.xml"/><Relationship Id="rId11" Type="http://schemas.openxmlformats.org/officeDocument/2006/relationships/image" Target="../media/image41.png"/><Relationship Id="rId5" Type="http://schemas.openxmlformats.org/officeDocument/2006/relationships/image" Target="../media/image380.png"/><Relationship Id="rId15" Type="http://schemas.openxmlformats.org/officeDocument/2006/relationships/image" Target="../media/image43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00.png"/><Relationship Id="rId14" Type="http://schemas.openxmlformats.org/officeDocument/2006/relationships/customXml" Target="../ink/ink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5" Type="http://schemas.openxmlformats.org/officeDocument/2006/relationships/image" Target="../media/image27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-9525" y="-54357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October 31, 2023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391661" y="7620662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One Minute Report – Click Below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 dirty="0">
                <a:solidFill>
                  <a:schemeClr val="accent4">
                    <a:lumMod val="50000"/>
                  </a:schemeClr>
                </a:solidFill>
              </a:rPr>
              <a:t>Highlights of Interim Financial Report (unaudited)</a:t>
            </a:r>
            <a:endParaRPr sz="6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22677" y="2971045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October 31, 2023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 dirty="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 dirty="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 dirty="0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 dirty="0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971" y="6521116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595" y="6510583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2487" y="6510583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D8A407D-2C11-4897-A4E8-047947C9B363}"/>
              </a:ext>
            </a:extLst>
          </p:cNvPr>
          <p:cNvSpPr/>
          <p:nvPr/>
        </p:nvSpPr>
        <p:spPr>
          <a:xfrm>
            <a:off x="12572487" y="6510583"/>
            <a:ext cx="3505504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D11A4F-94C1-76D4-2015-2FEFF7F59CC9}"/>
              </a:ext>
            </a:extLst>
          </p:cNvPr>
          <p:cNvSpPr/>
          <p:nvPr/>
        </p:nvSpPr>
        <p:spPr>
          <a:xfrm>
            <a:off x="7155559" y="6521116"/>
            <a:ext cx="3550540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71CCF3-52D5-661B-87A1-BFBD3A37A398}"/>
              </a:ext>
            </a:extLst>
          </p:cNvPr>
          <p:cNvSpPr/>
          <p:nvPr/>
        </p:nvSpPr>
        <p:spPr>
          <a:xfrm>
            <a:off x="1738783" y="6529408"/>
            <a:ext cx="3550388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October 31,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605240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$ 28,582,898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$ 2,535,930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$ 26,046,968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D0933-67A1-F181-262F-E25ECD70E3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48620" y="197353"/>
            <a:ext cx="9244282" cy="9291811"/>
          </a:xfrm>
          <a:prstGeom prst="rect">
            <a:avLst/>
          </a:prstGeom>
          <a:ln w="63500" cap="rnd">
            <a:solidFill>
              <a:srgbClr val="332440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October 31, 2023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09/30/2023 is $26,046,968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2024.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6298901" y="823826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BA6D94-3C44-04E3-6EB2-2E58D9181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1" y="3565813"/>
            <a:ext cx="15070064" cy="519672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October 31, 2023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 dirty="0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 dirty="0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285022" y="373690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October 31, 2023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$20,780,651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$9,107,768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228% FY24 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211% FY23 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$26M FY24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$24M FY23 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894681" y="4767049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28,582,898 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– 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2,535,930 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= $26,046,968 </a:t>
            </a:r>
            <a:endParaRPr lang="en-US" sz="2500" b="1" kern="0" dirty="0">
              <a:solidFill>
                <a:srgbClr val="291F35"/>
              </a:solidFill>
              <a:latin typeface="Roboto"/>
              <a:ea typeface="Roboto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21815" y="951992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20" name="Arrow: Left-Right 19">
            <a:extLst>
              <a:ext uri="{FF2B5EF4-FFF2-40B4-BE49-F238E27FC236}">
                <a16:creationId xmlns:a16="http://schemas.microsoft.com/office/drawing/2014/main" id="{99E7A8DB-DDC6-C0AB-3D49-F889C76B9C4F}"/>
              </a:ext>
            </a:extLst>
          </p:cNvPr>
          <p:cNvSpPr/>
          <p:nvPr/>
        </p:nvSpPr>
        <p:spPr>
          <a:xfrm>
            <a:off x="232669" y="1118294"/>
            <a:ext cx="3868384" cy="365760"/>
          </a:xfrm>
          <a:prstGeom prst="leftRightArrow">
            <a:avLst/>
          </a:prstGeom>
          <a:solidFill>
            <a:schemeClr val="tx2">
              <a:lumMod val="60000"/>
              <a:lumOff val="40000"/>
            </a:schemeClr>
          </a:solidFill>
          <a:ln w="1143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1" name="Table 22">
            <a:extLst>
              <a:ext uri="{FF2B5EF4-FFF2-40B4-BE49-F238E27FC236}">
                <a16:creationId xmlns:a16="http://schemas.microsoft.com/office/drawing/2014/main" id="{63D00F2C-1DB6-F9A7-40B3-ACA809EA46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719430"/>
              </p:ext>
            </p:extLst>
          </p:nvPr>
        </p:nvGraphicFramePr>
        <p:xfrm>
          <a:off x="333559" y="653170"/>
          <a:ext cx="3787084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771">
                  <a:extLst>
                    <a:ext uri="{9D8B030D-6E8A-4147-A177-3AD203B41FA5}">
                      <a16:colId xmlns:a16="http://schemas.microsoft.com/office/drawing/2014/main" val="2561815939"/>
                    </a:ext>
                  </a:extLst>
                </a:gridCol>
                <a:gridCol w="946771">
                  <a:extLst>
                    <a:ext uri="{9D8B030D-6E8A-4147-A177-3AD203B41FA5}">
                      <a16:colId xmlns:a16="http://schemas.microsoft.com/office/drawing/2014/main" val="1118833070"/>
                    </a:ext>
                  </a:extLst>
                </a:gridCol>
                <a:gridCol w="946771">
                  <a:extLst>
                    <a:ext uri="{9D8B030D-6E8A-4147-A177-3AD203B41FA5}">
                      <a16:colId xmlns:a16="http://schemas.microsoft.com/office/drawing/2014/main" val="1340795105"/>
                    </a:ext>
                  </a:extLst>
                </a:gridCol>
                <a:gridCol w="946771">
                  <a:extLst>
                    <a:ext uri="{9D8B030D-6E8A-4147-A177-3AD203B41FA5}">
                      <a16:colId xmlns:a16="http://schemas.microsoft.com/office/drawing/2014/main" val="35240728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SEPT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25E3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</a:t>
                      </a:r>
                    </a:p>
                  </a:txBody>
                  <a:tcPr>
                    <a:solidFill>
                      <a:srgbClr val="025E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7148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00BCBBBA-8067-6BB2-EAEA-B3FEE2B29C9C}"/>
              </a:ext>
            </a:extLst>
          </p:cNvPr>
          <p:cNvSpPr txBox="1"/>
          <p:nvPr/>
        </p:nvSpPr>
        <p:spPr>
          <a:xfrm>
            <a:off x="333560" y="212098"/>
            <a:ext cx="202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Two months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76B76F-B09C-30FE-55C5-F0F824E57C7B}"/>
              </a:ext>
            </a:extLst>
          </p:cNvPr>
          <p:cNvSpPr txBox="1"/>
          <p:nvPr/>
        </p:nvSpPr>
        <p:spPr>
          <a:xfrm>
            <a:off x="421623" y="1618857"/>
            <a:ext cx="352295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4.5 months without Tax Revenue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93403" y="322429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October 31, 2023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$20,780,651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$26,046,968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45747" y="4547126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$0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$9,019,112 - 1,796,057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80% FY24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6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87783" y="9556191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D8572-4C30-85C6-40F1-A365BE252D87}"/>
              </a:ext>
            </a:extLst>
          </p:cNvPr>
          <p:cNvSpPr txBox="1"/>
          <p:nvPr/>
        </p:nvSpPr>
        <p:spPr>
          <a:xfrm>
            <a:off x="14706641" y="842171"/>
            <a:ext cx="3009859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291F35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Budgeted Payments $3.8M</a:t>
            </a:r>
          </a:p>
          <a:p>
            <a:r>
              <a:rPr lang="en-US" b="1" dirty="0"/>
              <a:t>Current $2.9M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October 31, 2023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286" y="4596984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$ 641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FY23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FY22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2.0%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2.5% FY23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2.5%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60124" y="5298486"/>
            <a:ext cx="6860034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58819" y="942932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506631" y="55026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$ 14,638,086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700058" y="4595353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$176,276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$9,019,112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October 31, 2023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$6,888,660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$14,636,692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520473" y="5235427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791171" y="4593107"/>
            <a:ext cx="6891362" cy="1692771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$6,888,660 - 4,348,563</a:t>
            </a:r>
          </a:p>
          <a:p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$4,348,563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07222" y="5576675"/>
            <a:ext cx="6198561" cy="3346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7726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 dirty="0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39% FY23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3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47% FY24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19% FY23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58% FY24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2023-2024 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97D99-B9A1-044E-7047-57E2B55F0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7528" y="625786"/>
            <a:ext cx="11099008" cy="878032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October 31, 2023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5411207" y="9525768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854AF3-3972-EB76-EA12-18E8C5F3C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81" y="2914167"/>
            <a:ext cx="13836060" cy="66199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October 31, 2023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3961481" y="928912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AB124A-CF61-BF16-E586-911C8389F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3260" y="2998525"/>
            <a:ext cx="12523123" cy="61318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593A127-90EB-0A21-3A14-58E1B03B1B73}"/>
              </a:ext>
            </a:extLst>
          </p:cNvPr>
          <p:cNvSpPr/>
          <p:nvPr/>
        </p:nvSpPr>
        <p:spPr>
          <a:xfrm>
            <a:off x="14172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r>
              <a:rPr lang="en-US" sz="2000" b="1" dirty="0"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Head Start grants ended by August 31</a:t>
            </a:r>
            <a:r>
              <a:rPr lang="en-US" sz="2000" b="1" baseline="30000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st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, 2023. All funds were drawdown and final reports will be submitted.</a:t>
            </a:r>
          </a:p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All HCDE covid funds are committed for the current fiscal year </a:t>
            </a:r>
            <a:endParaRPr sz="2000" b="1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1818072" y="236920"/>
            <a:ext cx="14670677" cy="2148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2021 – 23 COVID19 Budget to Actual – 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for period ending October 31, 2023</a:t>
            </a:r>
            <a:endParaRPr lang="en-US" sz="4000" kern="120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AC258D-3271-5BCF-4950-7F15E1241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573" y="2416109"/>
            <a:ext cx="13990081" cy="63048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2023-24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October 31, 2023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" b="608"/>
          <a:stretch/>
        </p:blipFill>
        <p:spPr>
          <a:xfrm>
            <a:off x="3693577" y="2550899"/>
            <a:ext cx="10810452" cy="73932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r>
              <a:rPr lang="en-US" dirty="0"/>
              <a:t>`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2023-24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October 31,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A0F9C07-34DF-13E5-CCB3-A55D4FFAD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353" y="2311199"/>
            <a:ext cx="17203293" cy="47269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(unaudited)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October 31, 2023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3806505" y="4400550"/>
            <a:ext cx="1617617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$657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35179" y="8974295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 dirty="0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B667DE-83C1-5401-4E62-D696E4731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726" y="2324100"/>
            <a:ext cx="9914262" cy="65461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October 31, 2023 </a:t>
            </a:r>
          </a:p>
          <a:p>
            <a:r>
              <a:rPr lang="en-US" sz="3600" dirty="0"/>
              <a:t>(1st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409007-0BBA-A09E-AE47-9A0017D702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" r="2326" b="-261"/>
          <a:stretch/>
        </p:blipFill>
        <p:spPr>
          <a:xfrm>
            <a:off x="3333509" y="2499904"/>
            <a:ext cx="11864927" cy="7067006"/>
          </a:xfrm>
          <a:prstGeom prst="rect">
            <a:avLst/>
          </a:prstGeom>
          <a:ln w="25400">
            <a:solidFill>
              <a:schemeClr val="bg2">
                <a:lumMod val="1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6" y="-124506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2023 Proposed Tax Rate = $0.004800/$100 Property Assessment/Appraisal - --&gt;  Annual Tax on a $259,375 - $75,219 = $201,066/100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.004800 = $9.65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$705,000/$30,500,840 =  2.32%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October 31, 2023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(1st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181194" y="5052060"/>
            <a:ext cx="609601" cy="62495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055541B-4B6F-4AF1-A075-2C8B4D58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14484" y="2258292"/>
            <a:ext cx="11676896" cy="6212494"/>
          </a:xfrm>
          <a:prstGeom prst="rect">
            <a:avLst/>
          </a:prstGeom>
          <a:noFill/>
          <a:ln w="254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10008147" y="1861998"/>
            <a:ext cx="685800" cy="690593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October 31, 2023</a:t>
            </a:r>
          </a:p>
          <a:p>
            <a:r>
              <a:rPr lang="en-US" sz="3600" dirty="0"/>
              <a:t>(11th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2022 Adopted Tax Rate = $0.004900/$100 Property Assessment/Appraisal - --&gt;  Annual Tax on a $259,375 - $75,219 = $201,066/100 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4727011" y="3681304"/>
            <a:ext cx="1449289" cy="63814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8C35EF0-31A9-4E9E-A7A9-E8EC24F01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69798" y="2192428"/>
            <a:ext cx="11384390" cy="647604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October 31, 2023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4DB096D8-4920-DCFD-ADE3-1164D2DE0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9749" y="2627889"/>
            <a:ext cx="15868502" cy="3017617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sz="2800" b="1" dirty="0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October 31, 2023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6945" y="2189018"/>
            <a:ext cx="16196655" cy="6788727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-19050" y="1817097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November 15</a:t>
            </a:r>
            <a:r>
              <a:rPr lang="en-US" sz="3900" b="1" kern="0" baseline="3000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th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23</a:t>
            </a:fld>
            <a:endParaRPr lang="en-US" sz="2800" b="1" dirty="0">
              <a:solidFill>
                <a:srgbClr val="025E32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E0EEBA-775C-7CB0-69E6-811E31B0901C}"/>
              </a:ext>
            </a:extLst>
          </p:cNvPr>
          <p:cNvSpPr/>
          <p:nvPr/>
        </p:nvSpPr>
        <p:spPr>
          <a:xfrm>
            <a:off x="735699" y="3061676"/>
            <a:ext cx="4914474" cy="1161701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General Fund Total:	                   $ 966,243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19998C-8A33-DE73-EF21-F85F650CB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06" y="4286510"/>
            <a:ext cx="16419393" cy="61130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2864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October 31, 2023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24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dirty="0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23394" y="7281455"/>
            <a:ext cx="20875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Net Equity $806,598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6654" y="2238808"/>
            <a:ext cx="8948011" cy="7328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0636" y="1241128"/>
            <a:ext cx="14599205" cy="67865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9407" y="1600787"/>
            <a:ext cx="16174193" cy="5358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814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Balances Per Program </a:t>
            </a:r>
            <a:endParaRPr lang="en-US"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73B38D-B933-2DC4-463F-C5252359B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2713" y="1937131"/>
            <a:ext cx="10089423" cy="6027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October 31, 2023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29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 dirty="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 dirty="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30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October 31, 2023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956" y="2652353"/>
            <a:ext cx="8520598" cy="7506391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October 31,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615" y="2003258"/>
            <a:ext cx="17315792" cy="7994539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October 31,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33</a:t>
            </a:fld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831" y="2804796"/>
            <a:ext cx="12455431" cy="5420504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802651-D4D2-8752-51F1-C99EABC55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5076" y="2686431"/>
            <a:ext cx="5424093" cy="56572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41780" y="554957"/>
            <a:ext cx="6055151" cy="2145268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2023/2024 CIP Phase II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October 31,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34</a:t>
            </a:fld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BD1F06-083A-58F2-D7D3-C89960982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87" y="9457167"/>
            <a:ext cx="14033946" cy="7127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7F1FD5-2FEF-7CA2-08D5-68A82466C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42" y="35168"/>
            <a:ext cx="10821277" cy="92830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76494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 dirty="0">
                <a:latin typeface="Roboto"/>
                <a:cs typeface="Roboto"/>
              </a:rPr>
              <a:t>Capital Program Proposal from Aug 3, 2020</a:t>
            </a:r>
            <a:endParaRPr sz="6000" dirty="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987581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9265727" imgH="5210109" progId="Excel.Sheet.12">
                  <p:link updateAutomatic="1"/>
                </p:oleObj>
              </mc:Choice>
              <mc:Fallback>
                <p:oleObj name="Worksheet" r:id="rId6" imgW="19265727" imgH="5210109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0">
                        <a:solidFill>
                          <a:srgbClr val="025E3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35</a:t>
            </a:fld>
            <a:endParaRPr lang="en-US" sz="2800" dirty="0"/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 dirty="0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 dirty="0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 dirty="0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 dirty="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 dirty="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General Funds </a:t>
                      </a:r>
                    </a:p>
                    <a:p>
                      <a:pPr algn="ctr"/>
                      <a:r>
                        <a:rPr lang="en-US" sz="2500" dirty="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Closed on</a:t>
                      </a:r>
                    </a:p>
                    <a:p>
                      <a:r>
                        <a:rPr lang="en-US" sz="2500" dirty="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36</a:t>
            </a:fld>
            <a:endParaRPr lang="en-US" sz="2800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37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4" ma:contentTypeDescription="Create a new document." ma:contentTypeScope="" ma:versionID="d216eb68df950c2017ad4fdd86de5d23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3dcabea3f9903b49e7dd94d2a8b70fe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8FBAEB-6CE2-4638-A062-6B28C3709D5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E594FD4-DC4B-4D3C-ABD0-90F0B5FB3D07}">
  <ds:schemaRefs>
    <ds:schemaRef ds:uri="http://purl.org/dc/elements/1.1/"/>
    <ds:schemaRef ds:uri="http://schemas.microsoft.com/office/2006/metadata/properties"/>
    <ds:schemaRef ds:uri="http://purl.org/dc/terms/"/>
    <ds:schemaRef ds:uri="68a1d430-a50e-484c-b4d2-499916cee9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3043</TotalTime>
  <Words>1935</Words>
  <Application>Microsoft Office PowerPoint</Application>
  <PresentationFormat>Custom</PresentationFormat>
  <Paragraphs>352</Paragraphs>
  <Slides>37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Abadi Extra Light</vt:lpstr>
      <vt:lpstr>Adobe Devanagari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October 31, 2023</vt:lpstr>
      <vt:lpstr>INTERIM FINANCIAL REPORT (unaudited) As of October 31, 2023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Irvington Renovation – Funds by Source As of October 31, 2023</vt:lpstr>
      <vt:lpstr>Irvington Renovation – 2023/2024 CIP Phase II As of October 31, 2023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26</cp:revision>
  <cp:lastPrinted>2023-11-14T17:41:15Z</cp:lastPrinted>
  <dcterms:created xsi:type="dcterms:W3CDTF">2021-09-22T16:28:29Z</dcterms:created>
  <dcterms:modified xsi:type="dcterms:W3CDTF">2023-11-15T16:09:25Z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