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tags/tag28.xml" ContentType="application/vnd.openxmlformats-officedocument.presentationml.tags+xml"/>
  <Override PartName="/ppt/notesSlides/notesSlide27.xml" ContentType="application/vnd.openxmlformats-officedocument.presentationml.notesSlide+xml"/>
  <Override PartName="/ppt/tags/tag29.xml" ContentType="application/vnd.openxmlformats-officedocument.presentationml.tags+xml"/>
  <Override PartName="/ppt/notesSlides/notesSlide28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9.xml" ContentType="application/vnd.openxmlformats-officedocument.presentationml.notesSlide+xml"/>
  <Override PartName="/ppt/tags/tag32.xml" ContentType="application/vnd.openxmlformats-officedocument.presentationml.tags+xml"/>
  <Override PartName="/ppt/notesSlides/notesSlide30.xml" ContentType="application/vnd.openxmlformats-officedocument.presentationml.notesSlide+xml"/>
  <Override PartName="/ppt/tags/tag33.xml" ContentType="application/vnd.openxmlformats-officedocument.presentationml.tags+xml"/>
  <Override PartName="/ppt/notesSlides/notesSlide31.xml" ContentType="application/vnd.openxmlformats-officedocument.presentationml.notesSlide+xml"/>
  <Override PartName="/ppt/ink/ink1.xml" ContentType="application/inkml+xml"/>
  <Override PartName="/ppt/tags/tag34.xml" ContentType="application/vnd.openxmlformats-officedocument.presentationml.tags+xml"/>
  <Override PartName="/ppt/notesSlides/notesSlide32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33.xml" ContentType="application/vnd.openxmlformats-officedocument.presentationml.notesSlide+xml"/>
  <Override PartName="/ppt/tags/tag37.xml" ContentType="application/vnd.openxmlformats-officedocument.presentationml.tags+xml"/>
  <Override PartName="/ppt/notesSlides/notesSlide34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38.xml" ContentType="application/vnd.openxmlformats-officedocument.presentationml.tags+xml"/>
  <Override PartName="/ppt/notesSlides/notesSlide3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4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85" r:id="rId12"/>
    <p:sldId id="288" r:id="rId13"/>
    <p:sldId id="286" r:id="rId14"/>
    <p:sldId id="264" r:id="rId15"/>
    <p:sldId id="290" r:id="rId16"/>
    <p:sldId id="292" r:id="rId17"/>
    <p:sldId id="291" r:id="rId18"/>
    <p:sldId id="266" r:id="rId19"/>
    <p:sldId id="297" r:id="rId20"/>
    <p:sldId id="323" r:id="rId21"/>
    <p:sldId id="300" r:id="rId22"/>
    <p:sldId id="299" r:id="rId23"/>
    <p:sldId id="301" r:id="rId24"/>
    <p:sldId id="293" r:id="rId25"/>
    <p:sldId id="305" r:id="rId26"/>
    <p:sldId id="337" r:id="rId27"/>
    <p:sldId id="278" r:id="rId28"/>
    <p:sldId id="270" r:id="rId29"/>
    <p:sldId id="341" r:id="rId30"/>
    <p:sldId id="311" r:id="rId31"/>
    <p:sldId id="342" r:id="rId32"/>
    <p:sldId id="331" r:id="rId33"/>
    <p:sldId id="283" r:id="rId34"/>
    <p:sldId id="273" r:id="rId35"/>
    <p:sldId id="268" r:id="rId36"/>
    <p:sldId id="322" r:id="rId37"/>
    <p:sldId id="332" r:id="rId38"/>
    <p:sldId id="272" r:id="rId39"/>
    <p:sldId id="289" r:id="rId40"/>
    <p:sldId id="329" r:id="rId41"/>
  </p:sldIdLst>
  <p:sldSz cx="18288000" cy="10287000"/>
  <p:notesSz cx="9296400" cy="7010400"/>
  <p:custDataLst>
    <p:tags r:id="rId4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0B5B"/>
    <a:srgbClr val="A80F78"/>
    <a:srgbClr val="3399FF"/>
    <a:srgbClr val="D0B0BD"/>
    <a:srgbClr val="0033CC"/>
    <a:srgbClr val="F905B3"/>
    <a:srgbClr val="1753F1"/>
    <a:srgbClr val="558ED5"/>
    <a:srgbClr val="4F81BD"/>
    <a:srgbClr val="087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175D63-123B-4CE1-BFB1-FCC48E17E646}" v="1" dt="2023-09-18T21:01:34.176"/>
    <p1510:client id="{97DA2073-A820-41D7-904F-9F4C48D53379}" v="1" dt="2023-09-18T16:27:43.90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94" y="5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gs" Target="tags/tag1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2-22T22:52:48.312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23.95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36.08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17 386,'0'0,"0"-1,0 0,1 0,-1 1,0-1,1 0,-1 0,0 1,1-1,-1 0,1 1,-1-1,1 1,0-1,-1 1,1-1,0 1,-1-1,1 1,0 0,-1-1,1 1,0 0,0-1,-1 1,2 0,27-6,-24 6,126-13,227 9,-204 6,-34 0,152-5,-234-2,-1-1,52-17,-51 13,1 1,38-4,63-3,118-7,846 25,-1078-4,-1-1,1-1,-1-1,45-16,-40 12,0 0,53-6,125 11,-145 5,1-2,71-10,209-32,-314 38,83-14,189-6,-279 23,-1-1,1 0,-1-2,0-1,26-10,-23 8,0 0,0 2,43-5,-7 7,96 7,-152-3,0 1,1 0,-1 0,0 0,0 1,0 0,0 0,-1 0,1 0,0 1,-1-1,0 1,1 1,-1-1,0 0,-1 1,1 0,-1 0,1 0,-1 0,0 1,-1-1,1 1,-1 0,0-1,0 1,-1 0,3 8,0 11,0 1,-2 0,-1 0,-3 44,1-35,-1-18,0 0,-1 0,0 0,-2-1,1 1,-2-1,0 0,-17 28,-7 19,18-26,11-31,0 0,-1 1,0-1,0 0,0 0,-1 0,-4 6,5-9,0 0,1-1,-1 1,0-1,0 0,0 0,0 0,0 0,0 0,-1 0,1 0,0-1,0 1,-1-1,1 1,0-1,-1 0,1 0,0 0,-1 0,1-1,-3 0,-48-9,-92-29,93 22,-94-16,35 24,-197 8,131 5,-1888-4,2022-3,0-1,1-3,-57-15,50 10,-94-10,-282 19,209 6,155-3,-137 4,163-1,1 1,0 2,-58 18,53-10,-2-2,0-2,-42 5,77-15,-1 1,0-1,1 0,-1 0,0-1,1 0,-1 0,1-1,0 0,-1 0,1 0,0-1,0 0,0 0,0 0,1-1,0 0,-9-7,8 4,1 1,-1-2,1 1,0 0,1-1,-1 0,2 0,-1-1,1 1,0-1,1 1,0-1,-1-13,-4-116,3 47,4 88,0-1,0 1,0 0,0 0,1 0,-1 0,1 0,0 0,0 0,0 0,0 0,0 0,1 1,-1-1,1 0,0 1,0-1,3-3,-1 3,0 0,1-1,-1 2,1-1,0 0,0 1,0 0,0 0,0 0,5 0,15-3,0 2,-1 1,46 2,-59 0,131 10,200 40,-158-20,-93-16,1067 140,-920-128,302 20,174-45,-451-3,-637-14,-38-3,-1992 20,2396-1,0 0,0 0,1 1,-1 0,0 0,0 1,1-1,-1 2,1-1,-1 1,1 1,0-1,0 1,1 0,-1 1,1 0,0 0,0 0,1 0,-1 1,1 0,0 0,-6 12,-7 13,-27 64,31-63,-34 59,47-90,0 1,-1-1,1 1,0-1,0 1,0-1,0 1,1 0,-1 0,0-1,1 1,-1 0,1 0,0 0,-1 0,1 0,0 0,0-1,0 1,1 3,1-4,-1 1,1-1,0 0,-1 0,1 0,0 0,0 0,0 0,0 0,0 0,0-1,0 1,0-1,0 0,0 0,0 0,0 0,0 0,3 0,309-3,-95-3,76-15,-280 19,178-22,210 1,-241 26,247-6,-277-13,33-2,118 19,83-3,-220-15,32 0,554 15,-349 4,-356-4,0-1,0-2,0-1,-1-1,30-12,8-1,-55 16,-9 1,-21 1,-37 1,56 1,-237-1,-159 6,372-2,1 1,0 2,-33 11,-46 10,-346 23,174-24,89 11,136-25,0-1,-1-3,-64 2,-1471-13,1520 6,-84 15,58-5,-7 1,24-3,-97 1,28-11,-250-5,388 4,0 0,0-1,0 0,1 0,-1-1,1 0,-1 0,1 0,0-1,-1 0,1 0,-10-8,12 7,0 0,0-1,1 1,-1-1,1 0,0 0,0 0,1 0,-1 0,1 0,0-1,1 1,-1-1,1 0,0-8,-2-27,1-1,3 1,7-56,-5 87,-1-1,2 1,-1-1,1 1,1 0,0 0,0 1,1 0,0 0,1 0,0 0,0 1,0 0,1 1,1 0,-1 0,1 1,14-8,-3 2,0 1,1 1,0 1,1 1,0 1,0 1,41-7,11 8,98 5,-104 3,134-14,-140 2,169-31,-164 25,0 3,124-6,140 19,-132 2,-158-1,74 13,-72-7,60 2,149 7,-41-2,-50-14,-92-2,1 2,80 13,-60-1,-49-8,-1 1,68 21,-69-16,0-1,0-2,0-1,52 1,163-9,-106-2,74 3,-183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1.31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6:48.933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250 489,'2552'0,"-2321"17,-19 1,-5-21,112 6,-302-1,0 2,0-1,-1 2,1 1,15 7,-14-6,1 0,-1-1,32 6,44-5,172-7,-105-4,-119 5,0 0,0-1,0-2,0-2,0-2,62-16,-44 6,-45 13,0-1,1 0,-1-1,21-11,-31 13,-1 1,1-2,-1 1,0 0,0-1,-1 1,1-1,-1 0,1-1,-1 1,0 0,-1-1,1 0,-1 1,0-1,0 0,1-9,1 0,-2 1,1-1,-2 0,0 0,-1 0,0 0,-4-25,3 35,0-1,0 1,0 0,0 0,-1 0,1 0,-1 0,0 0,-1 1,1-1,0 1,-1-1,0 1,0 0,0 0,0 0,0 0,-1 1,1-1,-1 1,0 0,0 0,0 0,0 0,0 1,0 0,0 0,-8-1,-8 1,1 1,0 0,-1 2,1 0,-36 10,22-3,0 2,-46 21,46-16,-4 3,0-2,0-2,-2-1,-49 11,-198 48,25-8,223-53,-58 25,70-25,-1-2,0 0,0-2,-1-1,-29 4,-291 32,132-13,-313 3,499-31,0 0,-47 11,40-6,-45 3,-510-7,303-5,-791 2,1068 0,1-1,-1 1,1-2,0 1,-1-2,1 1,0-2,1 1,-1-2,-18-9,21 9,1 0,0-1,0 0,1-1,-1 1,1-1,1-1,-1 1,1-1,0 0,1 0,0 0,-5-17,2 3,1 0,1 0,2 0,-3-38,8-93,1 77,-3 68,0-3,0 0,1 1,0-1,5-19,-5 27,0 0,1 0,-1 1,0-1,1 0,0 0,-1 1,1-1,0 1,1 0,-1-1,0 1,1 0,-1 0,1 0,-1 1,1-1,0 1,0-1,0 1,4-1,26-5,1 2,0 1,0 1,0 2,48 5,-10-2,2659 7,-1745-10,-959-1,0-1,-1-1,0-1,45-15,-37 9,63-9,24 14,-88 6,-1-1,65-11,-38 2,0 3,1 3,70 4,-116 0,-6 0,-1 0,1 1,-1 0,1 0,-1 0,1 1,-1 0,0 1,0 0,0 0,0 0,0 1,-1 0,0 0,7 7,-7-5,0 0,-1 1,1 0,-2 0,1 0,-1 0,0 1,-1 0,1 0,-2 0,1 0,-1 0,2 14,1 36,-2 0,-8 104,-1-25,6-110,1-12,-1 0,-1 0,0-1,-6 28,6-38,0 0,-1-1,1 1,-1-1,0 0,1 1,-2-1,1 0,0 0,-1 0,1 0,-1 0,0-1,0 0,0 1,0-1,0 0,-1 0,1 0,0-1,-1 1,0-1,-6 2,-22 2,0-2,-1-1,1-1,-60-7,4 1,-687 2,423 5,301-5,-73-12,-36-2,-255 14,396 1,1-1,-1-1,1 0,-35-15,33 12,0 0,-1 1,-34-5,-167 5,152 7,-130-14,94 1,-189 2,257 10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08.246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1 247,'0'-1,"1"-1,-1 0,1 0,0 0,0 0,0 0,0 1,0-1,0 0,0 1,0-1,1 1,-1-1,1 1,-1-1,1 1,-1 0,1 0,0 0,1-1,40-17,-6 11,0 1,0 3,0 1,0 1,55 5,-19-1,671-28,-133-40,-311 56,-65 5,-171-2,86-20,-95 15,0 2,81-3,582 16,-673-3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4T13:07:10.937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1 144,'97'-1,"149"-19,-123 8,238 8,-182 7,2739-3,-2886-2,-1-1,1-1,-1-2,0-1,-1-1,0-2,38-17,-43 18,1 0,0 2,0 2,1 0,0 1,33 1,-21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4028440" cy="351602"/>
          </a:xfrm>
          <a:prstGeom prst="rect">
            <a:avLst/>
          </a:prstGeom>
        </p:spPr>
        <p:txBody>
          <a:bodyPr vert="horz" lIns="52162" tIns="26081" rIns="52162" bIns="26081" rtlCol="0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542" y="3"/>
            <a:ext cx="4028440" cy="351602"/>
          </a:xfrm>
          <a:prstGeom prst="rect">
            <a:avLst/>
          </a:prstGeom>
        </p:spPr>
        <p:txBody>
          <a:bodyPr vert="horz" lIns="52162" tIns="26081" rIns="52162" bIns="26081" rtlCol="0"/>
          <a:lstStyle>
            <a:lvl1pPr algn="r">
              <a:defRPr sz="700"/>
            </a:lvl1pPr>
          </a:lstStyle>
          <a:p>
            <a:fld id="{9D6EA925-BE60-44B5-8E88-1D5BBF42BCA7}" type="datetimeFigureOut">
              <a:rPr lang="en-US" smtClean="0"/>
              <a:t>9/20/2023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2162" tIns="26081" rIns="52162" bIns="260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4299"/>
            <a:ext cx="7437120" cy="2759803"/>
          </a:xfrm>
          <a:prstGeom prst="rect">
            <a:avLst/>
          </a:prstGeom>
        </p:spPr>
        <p:txBody>
          <a:bodyPr vert="horz" lIns="52162" tIns="26081" rIns="52162" bIns="2608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801"/>
            <a:ext cx="4028440" cy="351601"/>
          </a:xfrm>
          <a:prstGeom prst="rect">
            <a:avLst/>
          </a:prstGeom>
        </p:spPr>
        <p:txBody>
          <a:bodyPr vert="horz" lIns="52162" tIns="26081" rIns="52162" bIns="26081" rtlCol="0" anchor="b"/>
          <a:lstStyle>
            <a:lvl1pPr algn="l">
              <a:defRPr sz="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542" y="6658801"/>
            <a:ext cx="4028440" cy="351601"/>
          </a:xfrm>
          <a:prstGeom prst="rect">
            <a:avLst/>
          </a:prstGeom>
        </p:spPr>
        <p:txBody>
          <a:bodyPr vert="horz" lIns="52162" tIns="26081" rIns="52162" bIns="26081" rtlCol="0" anchor="b"/>
          <a:lstStyle>
            <a:lvl1pPr algn="r">
              <a:defRPr sz="700"/>
            </a:lvl1pPr>
          </a:lstStyle>
          <a:p>
            <a:fld id="{D8ACF2BF-3511-45CE-ADAE-F9A3C056D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504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85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05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2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612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7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140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750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88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9998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6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762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733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729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015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627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671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5650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544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070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0703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938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8565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600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395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0226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71853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257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9811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0015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123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0321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223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411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45"/>
                </a:moveTo>
                <a:lnTo>
                  <a:pt x="18287998" y="8870245"/>
                </a:lnTo>
                <a:lnTo>
                  <a:pt x="18287998" y="0"/>
                </a:lnTo>
                <a:lnTo>
                  <a:pt x="0" y="0"/>
                </a:lnTo>
                <a:lnTo>
                  <a:pt x="0" y="8870245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1753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659943" y="2520050"/>
            <a:ext cx="14968112" cy="2654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59943" y="5550742"/>
            <a:ext cx="14968112" cy="1092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F1D80-794B-4ADC-9DA2-BEB26978E765}" type="datetime1">
              <a:rPr lang="en-US" smtClean="0"/>
              <a:t>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1FBF9-4ACB-428D-B809-2C963AACB850}" type="datetime1">
              <a:rPr lang="en-US" smtClean="0"/>
              <a:t>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149D5-801E-4F4F-B7BE-7AF5C43063D1}" type="datetime1">
              <a:rPr lang="en-US" smtClean="0"/>
              <a:t>9/20/2023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F2432-F9D9-4D94-86AA-C32CD7A569B9}" type="datetime1">
              <a:rPr lang="en-US" smtClean="0"/>
              <a:t>9/20/2023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4DEC0-0268-4441-9A71-AA9D129F496E}" type="datetime1">
              <a:rPr lang="en-US" smtClean="0"/>
              <a:t>9/20/2023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2000">
              <a:srgbClr val="CDA9B9"/>
            </a:gs>
            <a:gs pos="50000">
              <a:schemeClr val="bg2"/>
            </a:gs>
            <a:gs pos="100000">
              <a:srgbClr val="7F0B5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32044" y="1887579"/>
            <a:ext cx="5423911" cy="1000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59943" y="2796890"/>
            <a:ext cx="14968112" cy="4648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9D82C-6F83-460B-99A4-2E149E54F995}" type="datetime1">
              <a:rPr lang="en-US" smtClean="0"/>
              <a:t>9/20/2023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hyperlink" Target="https://nam04.safelinks.protection.outlook.com/?url=https%3A%2F%2Fwww.showme.com%2Fsh%3Fh%3DtxzsvuC&amp;data=05%7C01%7Cladams%40hcde-texas.org%7C1cbc7b07e31e403e784808dbb9f68dc4%7C4b1e08a6362644b1bee4c614c2ebaebe%7C0%7C0%7C638308240831035367%7CUnknown%7CTWFpbGZsb3d8eyJWIjoiMC4wLjAwMDAiLCJQIjoiV2luMzIiLCJBTiI6Ik1haWwiLCJXVCI6Mn0%3D%7C3000%7C%7C%7C&amp;sdata=DclKLUxp7pq7dKDVZvgvoF6Jvf3nb1gF93riX4s%2B3zY%3D&amp;reserved=0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5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8.xml"/><Relationship Id="rId5" Type="http://schemas.openxmlformats.org/officeDocument/2006/relationships/image" Target="../media/image15.png"/><Relationship Id="rId4" Type="http://schemas.openxmlformats.org/officeDocument/2006/relationships/hyperlink" Target="https://hcde-texas.org/transparency/tax-rat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4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6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8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3.xml"/><Relationship Id="rId6" Type="http://schemas.openxmlformats.org/officeDocument/2006/relationships/image" Target="../media/image31.png"/><Relationship Id="rId5" Type="http://schemas.openxmlformats.org/officeDocument/2006/relationships/image" Target="../media/image300.png"/><Relationship Id="rId4" Type="http://schemas.openxmlformats.org/officeDocument/2006/relationships/customXml" Target="../ink/ink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36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6" Type="http://schemas.openxmlformats.org/officeDocument/2006/relationships/oleObject" Target="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" TargetMode="Externa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41.png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38.png"/><Relationship Id="rId12" Type="http://schemas.openxmlformats.org/officeDocument/2006/relationships/customXml" Target="../ink/ink6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7.xml"/><Relationship Id="rId6" Type="http://schemas.openxmlformats.org/officeDocument/2006/relationships/customXml" Target="../ink/ink3.xml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5" Type="http://schemas.openxmlformats.org/officeDocument/2006/relationships/image" Target="../media/image42.png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39.png"/><Relationship Id="rId14" Type="http://schemas.openxmlformats.org/officeDocument/2006/relationships/customXml" Target="../ink/ink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Relationship Id="rId5" Type="http://schemas.openxmlformats.org/officeDocument/2006/relationships/image" Target="../media/image28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411" y="414518"/>
            <a:ext cx="18279110" cy="9875021"/>
            <a:chOff x="9411" y="0"/>
            <a:chExt cx="18279110" cy="10289540"/>
          </a:xfrm>
        </p:grpSpPr>
        <p:pic>
          <p:nvPicPr>
            <p:cNvPr id="3" name="object 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95202" y="0"/>
              <a:ext cx="6892797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46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solidFill>
              <a:srgbClr val="7F0B5B"/>
            </a:solidFill>
            <a:ln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8554" y="8466122"/>
              <a:ext cx="1323340" cy="781050"/>
            </a:xfrm>
            <a:custGeom>
              <a:avLst/>
              <a:gdLst/>
              <a:ahLst/>
              <a:cxnLst/>
              <a:rect l="l" t="t" r="r" b="b"/>
              <a:pathLst>
                <a:path w="1323339" h="781050">
                  <a:moveTo>
                    <a:pt x="931100" y="780455"/>
                  </a:moveTo>
                  <a:lnTo>
                    <a:pt x="392215" y="780455"/>
                  </a:lnTo>
                  <a:lnTo>
                    <a:pt x="342979" y="777418"/>
                  </a:lnTo>
                  <a:lnTo>
                    <a:pt x="295579" y="768549"/>
                  </a:lnTo>
                  <a:lnTo>
                    <a:pt x="250380" y="754212"/>
                  </a:lnTo>
                  <a:lnTo>
                    <a:pt x="207749" y="734771"/>
                  </a:lnTo>
                  <a:lnTo>
                    <a:pt x="168052" y="710591"/>
                  </a:lnTo>
                  <a:lnTo>
                    <a:pt x="131654" y="682035"/>
                  </a:lnTo>
                  <a:lnTo>
                    <a:pt x="98921" y="649468"/>
                  </a:lnTo>
                  <a:lnTo>
                    <a:pt x="70220" y="613255"/>
                  </a:lnTo>
                  <a:lnTo>
                    <a:pt x="45917" y="573758"/>
                  </a:lnTo>
                  <a:lnTo>
                    <a:pt x="26377" y="531343"/>
                  </a:lnTo>
                  <a:lnTo>
                    <a:pt x="11967" y="486373"/>
                  </a:lnTo>
                  <a:lnTo>
                    <a:pt x="3052" y="439214"/>
                  </a:lnTo>
                  <a:lnTo>
                    <a:pt x="0" y="390227"/>
                  </a:lnTo>
                  <a:lnTo>
                    <a:pt x="3052" y="341241"/>
                  </a:lnTo>
                  <a:lnTo>
                    <a:pt x="11967" y="294081"/>
                  </a:lnTo>
                  <a:lnTo>
                    <a:pt x="26377" y="249112"/>
                  </a:lnTo>
                  <a:lnTo>
                    <a:pt x="45917" y="206697"/>
                  </a:lnTo>
                  <a:lnTo>
                    <a:pt x="70220" y="167200"/>
                  </a:lnTo>
                  <a:lnTo>
                    <a:pt x="98921" y="130986"/>
                  </a:lnTo>
                  <a:lnTo>
                    <a:pt x="131654" y="98420"/>
                  </a:lnTo>
                  <a:lnTo>
                    <a:pt x="168052" y="69864"/>
                  </a:lnTo>
                  <a:lnTo>
                    <a:pt x="207749" y="45684"/>
                  </a:lnTo>
                  <a:lnTo>
                    <a:pt x="250380" y="26243"/>
                  </a:lnTo>
                  <a:lnTo>
                    <a:pt x="295579" y="11906"/>
                  </a:lnTo>
                  <a:lnTo>
                    <a:pt x="342979" y="3037"/>
                  </a:lnTo>
                  <a:lnTo>
                    <a:pt x="392215" y="0"/>
                  </a:lnTo>
                  <a:lnTo>
                    <a:pt x="931100" y="0"/>
                  </a:lnTo>
                  <a:lnTo>
                    <a:pt x="980335" y="3037"/>
                  </a:lnTo>
                  <a:lnTo>
                    <a:pt x="1027736" y="11906"/>
                  </a:lnTo>
                  <a:lnTo>
                    <a:pt x="1072934" y="26243"/>
                  </a:lnTo>
                  <a:lnTo>
                    <a:pt x="1115565" y="45684"/>
                  </a:lnTo>
                  <a:lnTo>
                    <a:pt x="1155263" y="69864"/>
                  </a:lnTo>
                  <a:lnTo>
                    <a:pt x="1191661" y="98420"/>
                  </a:lnTo>
                  <a:lnTo>
                    <a:pt x="1224394" y="130986"/>
                  </a:lnTo>
                  <a:lnTo>
                    <a:pt x="1253094" y="167200"/>
                  </a:lnTo>
                  <a:lnTo>
                    <a:pt x="1277398" y="206697"/>
                  </a:lnTo>
                  <a:lnTo>
                    <a:pt x="1296938" y="249112"/>
                  </a:lnTo>
                  <a:lnTo>
                    <a:pt x="1311348" y="294081"/>
                  </a:lnTo>
                  <a:lnTo>
                    <a:pt x="1320262" y="341241"/>
                  </a:lnTo>
                  <a:lnTo>
                    <a:pt x="1323315" y="390227"/>
                  </a:lnTo>
                  <a:lnTo>
                    <a:pt x="1320262" y="439214"/>
                  </a:lnTo>
                  <a:lnTo>
                    <a:pt x="1311348" y="486373"/>
                  </a:lnTo>
                  <a:lnTo>
                    <a:pt x="1296938" y="531343"/>
                  </a:lnTo>
                  <a:lnTo>
                    <a:pt x="1277398" y="573758"/>
                  </a:lnTo>
                  <a:lnTo>
                    <a:pt x="1253094" y="613255"/>
                  </a:lnTo>
                  <a:lnTo>
                    <a:pt x="1224394" y="649468"/>
                  </a:lnTo>
                  <a:lnTo>
                    <a:pt x="1191661" y="682035"/>
                  </a:lnTo>
                  <a:lnTo>
                    <a:pt x="1155263" y="710591"/>
                  </a:lnTo>
                  <a:lnTo>
                    <a:pt x="1115565" y="734771"/>
                  </a:lnTo>
                  <a:lnTo>
                    <a:pt x="1072934" y="754212"/>
                  </a:lnTo>
                  <a:lnTo>
                    <a:pt x="1027736" y="768549"/>
                  </a:lnTo>
                  <a:lnTo>
                    <a:pt x="980335" y="777418"/>
                  </a:lnTo>
                  <a:lnTo>
                    <a:pt x="931100" y="780455"/>
                  </a:lnTo>
                  <a:close/>
                </a:path>
              </a:pathLst>
            </a:custGeom>
            <a:solidFill>
              <a:srgbClr val="13110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323608" y="8756680"/>
              <a:ext cx="752475" cy="238125"/>
            </a:xfrm>
            <a:custGeom>
              <a:avLst/>
              <a:gdLst/>
              <a:ahLst/>
              <a:cxnLst/>
              <a:rect l="l" t="t" r="r" b="b"/>
              <a:pathLst>
                <a:path w="752475" h="238125">
                  <a:moveTo>
                    <a:pt x="590064" y="237860"/>
                  </a:moveTo>
                  <a:lnTo>
                    <a:pt x="578817" y="237860"/>
                  </a:lnTo>
                  <a:lnTo>
                    <a:pt x="572490" y="235042"/>
                  </a:lnTo>
                  <a:lnTo>
                    <a:pt x="568272" y="228702"/>
                  </a:lnTo>
                  <a:lnTo>
                    <a:pt x="565098" y="220809"/>
                  </a:lnTo>
                  <a:lnTo>
                    <a:pt x="565021" y="212586"/>
                  </a:lnTo>
                  <a:lnTo>
                    <a:pt x="567975" y="205023"/>
                  </a:lnTo>
                  <a:lnTo>
                    <a:pt x="573896" y="199112"/>
                  </a:lnTo>
                  <a:lnTo>
                    <a:pt x="661769" y="139933"/>
                  </a:lnTo>
                  <a:lnTo>
                    <a:pt x="0" y="139933"/>
                  </a:lnTo>
                  <a:lnTo>
                    <a:pt x="0" y="97662"/>
                  </a:lnTo>
                  <a:lnTo>
                    <a:pt x="661769" y="97662"/>
                  </a:lnTo>
                  <a:lnTo>
                    <a:pt x="573896" y="38483"/>
                  </a:lnTo>
                  <a:lnTo>
                    <a:pt x="567975" y="32275"/>
                  </a:lnTo>
                  <a:lnTo>
                    <a:pt x="565021" y="24745"/>
                  </a:lnTo>
                  <a:lnTo>
                    <a:pt x="565098" y="16688"/>
                  </a:lnTo>
                  <a:lnTo>
                    <a:pt x="568272" y="8894"/>
                  </a:lnTo>
                  <a:lnTo>
                    <a:pt x="574467" y="2961"/>
                  </a:lnTo>
                  <a:lnTo>
                    <a:pt x="581980" y="0"/>
                  </a:lnTo>
                  <a:lnTo>
                    <a:pt x="590021" y="77"/>
                  </a:lnTo>
                  <a:lnTo>
                    <a:pt x="597797" y="3258"/>
                  </a:lnTo>
                  <a:lnTo>
                    <a:pt x="742612" y="101185"/>
                  </a:lnTo>
                  <a:lnTo>
                    <a:pt x="748938" y="105412"/>
                  </a:lnTo>
                  <a:lnTo>
                    <a:pt x="752453" y="111753"/>
                  </a:lnTo>
                  <a:lnTo>
                    <a:pt x="752453" y="125843"/>
                  </a:lnTo>
                  <a:lnTo>
                    <a:pt x="748938" y="132184"/>
                  </a:lnTo>
                  <a:lnTo>
                    <a:pt x="743315" y="136411"/>
                  </a:lnTo>
                  <a:lnTo>
                    <a:pt x="597797" y="234338"/>
                  </a:lnTo>
                  <a:lnTo>
                    <a:pt x="594282" y="236451"/>
                  </a:lnTo>
                  <a:lnTo>
                    <a:pt x="590064" y="237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1420" y="1954703"/>
            <a:ext cx="9685421" cy="4302716"/>
          </a:xfrm>
          <a:prstGeom prst="rect">
            <a:avLst/>
          </a:prstGeom>
        </p:spPr>
        <p:txBody>
          <a:bodyPr vert="horz" wrap="square" lIns="0" tIns="68580" rIns="0" bIns="0" rtlCol="0" anchor="t">
            <a:spAutoFit/>
          </a:bodyPr>
          <a:lstStyle/>
          <a:p>
            <a:pPr marL="12700" marR="5080">
              <a:lnSpc>
                <a:spcPts val="12450"/>
              </a:lnSpc>
              <a:spcBef>
                <a:spcPts val="540"/>
              </a:spcBef>
            </a:pPr>
            <a:r>
              <a:rPr lang="en-US" sz="10400" b="1" spc="-180">
                <a:solidFill>
                  <a:srgbClr val="13110E"/>
                </a:solidFill>
                <a:latin typeface="Roboto"/>
                <a:cs typeface="Roboto"/>
              </a:rPr>
              <a:t>Financial Highlights</a:t>
            </a:r>
            <a:endParaRPr lang="en-US" sz="10400">
              <a:latin typeface="Roboto"/>
              <a:cs typeface="Roboto"/>
            </a:endParaRPr>
          </a:p>
          <a:p>
            <a:pPr marL="12700" marR="2282190">
              <a:lnSpc>
                <a:spcPct val="115199"/>
              </a:lnSpc>
              <a:spcBef>
                <a:spcPts val="3875"/>
              </a:spcBef>
            </a:pPr>
            <a:r>
              <a:rPr lang="en-US" sz="3200">
                <a:solidFill>
                  <a:srgbClr val="13110E"/>
                </a:solidFill>
                <a:latin typeface="Roboto"/>
                <a:cs typeface="Roboto"/>
              </a:rPr>
              <a:t>As of August 31, 2023</a:t>
            </a:r>
            <a:endParaRPr lang="en-US" sz="3200">
              <a:solidFill>
                <a:srgbClr val="13110E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D207C4-1CBF-4585-B814-CE209C232B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703" y="517479"/>
            <a:ext cx="4907603" cy="133426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662314-6203-4141-A3E0-623E7BB116E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763999" y="9566910"/>
            <a:ext cx="609601" cy="430887"/>
          </a:xfrm>
          <a:ln>
            <a:noFill/>
          </a:ln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1B0BF-233A-0C8F-9307-7A733DD4D89A}"/>
              </a:ext>
            </a:extLst>
          </p:cNvPr>
          <p:cNvSpPr txBox="1"/>
          <p:nvPr/>
        </p:nvSpPr>
        <p:spPr>
          <a:xfrm>
            <a:off x="541420" y="6929432"/>
            <a:ext cx="9270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One Minute Report – Click Below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0538EF-FB35-2E34-BF5C-FF0BF4D6531E}"/>
              </a:ext>
            </a:extLst>
          </p:cNvPr>
          <p:cNvSpPr txBox="1"/>
          <p:nvPr/>
        </p:nvSpPr>
        <p:spPr>
          <a:xfrm>
            <a:off x="746816" y="7601445"/>
            <a:ext cx="92746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u="sng" dirty="0">
                <a:solidFill>
                  <a:srgbClr val="0000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6"/>
              </a:rPr>
              <a:t>https://www.showme.com/sh?h=txzsvuC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25" y="1339457"/>
            <a:ext cx="18278475" cy="8947543"/>
            <a:chOff x="0" y="1342859"/>
            <a:chExt cx="18278475" cy="8947543"/>
          </a:xfrm>
          <a:solidFill>
            <a:srgbClr val="7F0B5B"/>
          </a:solidFill>
        </p:grpSpPr>
        <p:sp>
          <p:nvSpPr>
            <p:cNvPr id="3" name="object 3"/>
            <p:cNvSpPr/>
            <p:nvPr/>
          </p:nvSpPr>
          <p:spPr>
            <a:xfrm>
              <a:off x="0" y="8871177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42859"/>
              <a:ext cx="7551232" cy="8944139"/>
            </a:xfrm>
            <a:prstGeom prst="rect">
              <a:avLst/>
            </a:prstGeom>
            <a:grpFill/>
          </p:spPr>
        </p:pic>
        <p:sp>
          <p:nvSpPr>
            <p:cNvPr id="7" name="object 7"/>
            <p:cNvSpPr/>
            <p:nvPr/>
          </p:nvSpPr>
          <p:spPr>
            <a:xfrm>
              <a:off x="8809990" y="6350669"/>
              <a:ext cx="8173084" cy="0"/>
            </a:xfrm>
            <a:custGeom>
              <a:avLst/>
              <a:gdLst/>
              <a:ahLst/>
              <a:cxnLst/>
              <a:rect l="l" t="t" r="r" b="b"/>
              <a:pathLst>
                <a:path w="8173084">
                  <a:moveTo>
                    <a:pt x="0" y="0"/>
                  </a:moveTo>
                  <a:lnTo>
                    <a:pt x="8172522" y="0"/>
                  </a:lnTo>
                </a:path>
              </a:pathLst>
            </a:custGeom>
            <a:grpFill/>
            <a:ln w="9524">
              <a:solidFill>
                <a:srgbClr val="7F0B5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085020" y="929943"/>
            <a:ext cx="9590483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6000" b="1" spc="-60"/>
              <a:t>Highlights of Interim Financial Report (unaudited)</a:t>
            </a:r>
            <a:endParaRPr sz="6000" b="1"/>
          </a:p>
        </p:txBody>
      </p:sp>
      <p:sp>
        <p:nvSpPr>
          <p:cNvPr id="9" name="object 9"/>
          <p:cNvSpPr txBox="1"/>
          <p:nvPr/>
        </p:nvSpPr>
        <p:spPr>
          <a:xfrm>
            <a:off x="10755735" y="2934103"/>
            <a:ext cx="4249052" cy="50526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US" sz="3200" spc="-5">
                <a:solidFill>
                  <a:srgbClr val="13110E"/>
                </a:solidFill>
                <a:latin typeface="Roboto"/>
                <a:cs typeface="Roboto"/>
              </a:rPr>
              <a:t>August 31, 2023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396117" y="4954683"/>
            <a:ext cx="93471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b="1" spc="-170">
                <a:solidFill>
                  <a:srgbClr val="1753F1"/>
                </a:solidFill>
                <a:latin typeface="Roboto"/>
                <a:cs typeface="Roboto"/>
              </a:rPr>
              <a:t> </a:t>
            </a:r>
            <a:endParaRPr sz="2800">
              <a:latin typeface="Roboto"/>
              <a:cs typeface="Robo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C2D5709-5186-46C4-AAB4-F2D328FC03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084" y="7132584"/>
            <a:ext cx="3886200" cy="105656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7589BC-3A5D-41C4-AE82-F0E7C97ECB9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3400" y="531046"/>
            <a:ext cx="9110345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6000" b="1" spc="4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Roboto"/>
              </a:rPr>
              <a:t>Posted on Our Website</a:t>
            </a:r>
            <a:endParaRPr sz="600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3400" y="1824551"/>
            <a:ext cx="20345399" cy="29347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002060"/>
                </a:solidFill>
                <a:latin typeface="Roboto"/>
                <a:cs typeface="Roboto"/>
              </a:rPr>
              <a:t>Finance / Monthly Finance Reports (hcde-texas.org)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endParaRPr lang="en-US" sz="4400" b="1" spc="-5">
              <a:solidFill>
                <a:srgbClr val="002060"/>
              </a:solidFill>
              <a:latin typeface="Roboto"/>
              <a:cs typeface="Roboto"/>
            </a:endParaRP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spc="-5">
                <a:solidFill>
                  <a:srgbClr val="002060"/>
                </a:solidFill>
                <a:latin typeface="Roboto"/>
                <a:cs typeface="Roboto"/>
              </a:rPr>
              <a:t>Linked from State Comptroller’s website</a:t>
            </a:r>
          </a:p>
          <a:p>
            <a:pPr marL="12700" marR="2479675">
              <a:lnSpc>
                <a:spcPct val="107800"/>
              </a:lnSpc>
              <a:spcBef>
                <a:spcPts val="100"/>
              </a:spcBef>
            </a:pPr>
            <a:r>
              <a:rPr lang="en-US" sz="4400" b="1" u="sng" spc="-5">
                <a:solidFill>
                  <a:srgbClr val="002060"/>
                </a:solidFill>
                <a:latin typeface="Roboto"/>
                <a:cs typeface="Roboto"/>
              </a:rPr>
              <a:t>http://www.texastransparency.org/local/schools.php</a:t>
            </a:r>
          </a:p>
        </p:txBody>
      </p:sp>
      <p:sp>
        <p:nvSpPr>
          <p:cNvPr id="5" name="object 5"/>
          <p:cNvSpPr/>
          <p:nvPr/>
        </p:nvSpPr>
        <p:spPr>
          <a:xfrm>
            <a:off x="9411" y="8870246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F4AA6-3292-4925-8C4C-769B4D4E9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3971" y="6521116"/>
            <a:ext cx="3505200" cy="34883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77C65BE-ABFF-4C88-BE86-75659CAD98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595" y="6510583"/>
            <a:ext cx="3505504" cy="34872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B9A7FFD-77BD-4E72-8002-78D645050D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2487" y="6510583"/>
            <a:ext cx="3505504" cy="3487214"/>
          </a:xfrm>
          <a:prstGeom prst="rect">
            <a:avLst/>
          </a:prstGeom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A3A6607-E0D7-4084-B067-A85DE7F7AD27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D8A407D-2C11-4897-A4E8-047947C9B363}"/>
              </a:ext>
            </a:extLst>
          </p:cNvPr>
          <p:cNvSpPr/>
          <p:nvPr/>
        </p:nvSpPr>
        <p:spPr>
          <a:xfrm>
            <a:off x="12572487" y="6510583"/>
            <a:ext cx="3505504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D11A4F-94C1-76D4-2015-2FEFF7F59CC9}"/>
              </a:ext>
            </a:extLst>
          </p:cNvPr>
          <p:cNvSpPr/>
          <p:nvPr/>
        </p:nvSpPr>
        <p:spPr>
          <a:xfrm>
            <a:off x="7155559" y="6521116"/>
            <a:ext cx="3550540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71CCF3-52D5-661B-87A1-BFBD3A37A398}"/>
              </a:ext>
            </a:extLst>
          </p:cNvPr>
          <p:cNvSpPr/>
          <p:nvPr/>
        </p:nvSpPr>
        <p:spPr>
          <a:xfrm>
            <a:off x="1738783" y="6529408"/>
            <a:ext cx="3550388" cy="3487214"/>
          </a:xfrm>
          <a:prstGeom prst="ellipse">
            <a:avLst/>
          </a:prstGeom>
          <a:solidFill>
            <a:srgbClr val="002060">
              <a:alpha val="0"/>
            </a:srgbClr>
          </a:solidFill>
          <a:ln w="1079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2E37619-744F-9269-125E-645D2FB58026}"/>
              </a:ext>
            </a:extLst>
          </p:cNvPr>
          <p:cNvSpPr/>
          <p:nvPr/>
        </p:nvSpPr>
        <p:spPr>
          <a:xfrm>
            <a:off x="1036288" y="5067336"/>
            <a:ext cx="5638801" cy="462112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9B272BE1-C0E0-1EEF-F2A1-322BE42C391A}"/>
              </a:ext>
            </a:extLst>
          </p:cNvPr>
          <p:cNvSpPr/>
          <p:nvPr/>
        </p:nvSpPr>
        <p:spPr>
          <a:xfrm>
            <a:off x="8468407" y="232726"/>
            <a:ext cx="9357360" cy="9455738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002060"/>
          </a:solidFill>
          <a:effectLst>
            <a:glow rad="127000">
              <a:srgbClr val="002060"/>
            </a:glow>
            <a:outerShdw blurRad="50800" dist="50800" dir="5400000" algn="ctr" rotWithShape="0">
              <a:srgbClr val="000000">
                <a:alpha val="97000"/>
              </a:srgb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-86257" y="2374564"/>
            <a:ext cx="8391926" cy="199541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3200" b="1" spc="60">
                <a:solidFill>
                  <a:srgbClr val="002060"/>
                </a:solidFill>
                <a:latin typeface="Roboto"/>
                <a:cs typeface="Roboto"/>
              </a:rPr>
              <a:t>INTERIM FINANCIAL REPORT </a:t>
            </a:r>
            <a:br>
              <a:rPr lang="en-US" sz="3200" b="1" spc="6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60">
                <a:solidFill>
                  <a:srgbClr val="002060"/>
                </a:solidFill>
                <a:latin typeface="Roboto"/>
                <a:cs typeface="Roboto"/>
              </a:rPr>
              <a:t>(unaudited) </a:t>
            </a:r>
            <a:br>
              <a:rPr lang="en-US" sz="3200" b="1" spc="6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60">
                <a:solidFill>
                  <a:srgbClr val="002060"/>
                </a:solidFill>
                <a:latin typeface="Roboto"/>
                <a:cs typeface="Roboto"/>
              </a:rPr>
              <a:t>GENERAL FUND</a:t>
            </a:r>
          </a:p>
          <a:p>
            <a:pPr marL="12700" algn="ctr">
              <a:spcBef>
                <a:spcPts val="100"/>
              </a:spcBef>
            </a:pPr>
            <a:r>
              <a:rPr lang="en-US" sz="3200" b="1" spc="60">
                <a:solidFill>
                  <a:srgbClr val="002060"/>
                </a:solidFill>
                <a:latin typeface="Roboto"/>
                <a:cs typeface="Roboto"/>
              </a:rPr>
              <a:t>Balance Sheet as of </a:t>
            </a:r>
            <a:r>
              <a:rPr lang="en-US" sz="3200" b="1" spc="60">
                <a:solidFill>
                  <a:srgbClr val="002060"/>
                </a:solidFill>
                <a:latin typeface="Roboto"/>
              </a:rPr>
              <a:t>August 31,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FA411D-855D-49DA-811F-63092727A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197353"/>
            <a:ext cx="5166360" cy="1405965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55A8FC9-83B9-4B62-9504-5A7D8E12C1F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01159" y="975247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7C7921-000B-4411-B6E8-5E583C1BE2AA}"/>
              </a:ext>
            </a:extLst>
          </p:cNvPr>
          <p:cNvSpPr txBox="1"/>
          <p:nvPr/>
        </p:nvSpPr>
        <p:spPr>
          <a:xfrm>
            <a:off x="1605240" y="5361963"/>
            <a:ext cx="4500895" cy="403187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600" u="sng" dirty="0">
                <a:solidFill>
                  <a:srgbClr val="002060"/>
                </a:solidFill>
              </a:rPr>
              <a:t>Total Assets</a:t>
            </a:r>
            <a:r>
              <a:rPr lang="en-US" sz="3600" dirty="0">
                <a:solidFill>
                  <a:srgbClr val="002060"/>
                </a:solidFill>
              </a:rPr>
              <a:t>:   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		</a:t>
            </a:r>
            <a:r>
              <a:rPr lang="en-US" sz="3600" b="1" dirty="0">
                <a:solidFill>
                  <a:srgbClr val="002060"/>
                </a:solidFill>
              </a:rPr>
              <a:t>$ 28,982,582</a:t>
            </a:r>
          </a:p>
          <a:p>
            <a:endParaRPr lang="en-US" sz="2000" b="1" dirty="0">
              <a:solidFill>
                <a:srgbClr val="002060"/>
              </a:solidFill>
            </a:endParaRPr>
          </a:p>
          <a:p>
            <a:r>
              <a:rPr lang="en-US" sz="3600" u="sng" dirty="0">
                <a:solidFill>
                  <a:srgbClr val="002060"/>
                </a:solidFill>
              </a:rPr>
              <a:t>Total Liabilities</a:t>
            </a:r>
            <a:r>
              <a:rPr lang="en-US" sz="3600" dirty="0">
                <a:solidFill>
                  <a:srgbClr val="002060"/>
                </a:solidFill>
              </a:rPr>
              <a:t>:   </a:t>
            </a:r>
          </a:p>
          <a:p>
            <a:r>
              <a:rPr lang="en-US" sz="3600" b="1" dirty="0">
                <a:solidFill>
                  <a:srgbClr val="002060"/>
                </a:solidFill>
              </a:rPr>
              <a:t>		$ 3,247,644</a:t>
            </a:r>
          </a:p>
          <a:p>
            <a:endParaRPr lang="en-US" sz="2000" b="1" dirty="0">
              <a:solidFill>
                <a:srgbClr val="002060"/>
              </a:solidFill>
              <a:ea typeface="Calibri"/>
              <a:cs typeface="Calibri"/>
            </a:endParaRPr>
          </a:p>
          <a:p>
            <a:r>
              <a:rPr lang="en-US" sz="3600" u="sng" dirty="0">
                <a:solidFill>
                  <a:srgbClr val="002060"/>
                </a:solidFill>
              </a:rPr>
              <a:t>Total Fund Equity</a:t>
            </a:r>
            <a:r>
              <a:rPr lang="en-US" sz="3600" dirty="0">
                <a:solidFill>
                  <a:srgbClr val="002060"/>
                </a:solidFill>
              </a:rPr>
              <a:t>:</a:t>
            </a:r>
          </a:p>
          <a:p>
            <a:r>
              <a:rPr lang="en-US" sz="3200" b="1" dirty="0">
                <a:solidFill>
                  <a:srgbClr val="002060"/>
                </a:solidFill>
              </a:rPr>
              <a:t>		</a:t>
            </a:r>
            <a:r>
              <a:rPr lang="en-US" sz="3600" b="1" dirty="0">
                <a:solidFill>
                  <a:srgbClr val="002060"/>
                </a:solidFill>
              </a:rPr>
              <a:t>$ 28,982,582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9A12A1E-2C82-0D61-A32B-B3FE0E6421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5400" y="385837"/>
            <a:ext cx="9143372" cy="916684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14600" y="342900"/>
            <a:ext cx="12665657" cy="1490152"/>
          </a:xfrm>
          <a:prstGeom prst="rect">
            <a:avLst/>
          </a:prstGeom>
          <a:ln w="38100">
            <a:solidFill>
              <a:srgbClr val="002060"/>
            </a:solidFill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3200" b="1" spc="40">
                <a:solidFill>
                  <a:srgbClr val="002060"/>
                </a:solidFill>
                <a:latin typeface="Roboto"/>
                <a:cs typeface="Roboto"/>
              </a:rPr>
              <a:t>INTERIM FINANCIAL REPORT (unaudited)</a:t>
            </a:r>
            <a:br>
              <a:rPr lang="en-US" sz="3200" b="1" spc="4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40">
                <a:solidFill>
                  <a:srgbClr val="002060"/>
                </a:solidFill>
                <a:latin typeface="Roboto"/>
                <a:cs typeface="Roboto"/>
              </a:rPr>
              <a:t>ASST. SUPERINTENDENT FOR BUSINESS SERVICES MESSAGE</a:t>
            </a:r>
            <a:br>
              <a:rPr lang="en-US" sz="3200" b="1" spc="40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3200" b="1" spc="40">
                <a:solidFill>
                  <a:srgbClr val="002060"/>
                </a:solidFill>
              </a:rPr>
              <a:t>As of August 31, 2023</a:t>
            </a:r>
            <a:endParaRPr sz="32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099" y="2048731"/>
            <a:ext cx="16687802" cy="1517082"/>
          </a:xfrm>
          <a:prstGeom prst="rect">
            <a:avLst/>
          </a:prstGeom>
        </p:spPr>
        <p:txBody>
          <a:bodyPr vert="horz" wrap="square" lIns="0" tIns="107950" rIns="0" bIns="0" rtlCol="0" anchor="t">
            <a:spAutoFit/>
          </a:bodyPr>
          <a:lstStyle/>
          <a:p>
            <a:pPr marL="12700">
              <a:spcBef>
                <a:spcPts val="850"/>
              </a:spcBef>
            </a:pP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The </a:t>
            </a:r>
            <a:r>
              <a:rPr lang="en-US" sz="2800" b="1" u="sng" spc="-5" dirty="0">
                <a:solidFill>
                  <a:srgbClr val="3399FF"/>
                </a:solidFill>
                <a:latin typeface="Roboto"/>
                <a:cs typeface="Roboto"/>
              </a:rPr>
              <a:t>ESTIMATED</a:t>
            </a: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 General Fund balance at 08/31/2023 is $22,582,174 after current appropriations. 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lang="en-US" sz="2800" b="1" spc="-5" dirty="0">
                <a:solidFill>
                  <a:srgbClr val="002060"/>
                </a:solidFill>
                <a:latin typeface="Roboto"/>
                <a:cs typeface="Roboto"/>
              </a:rPr>
              <a:t>As year end adjustments are completed, a budget amendment will be submitted to the board for items assigned, restricted and committed that will roll forward into FY 2024.</a:t>
            </a:r>
            <a:endParaRPr lang="en-US" sz="2800" b="1" spc="-5" dirty="0">
              <a:solidFill>
                <a:srgbClr val="00206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525" y="8867775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B213969A-F338-4D6F-A3CB-F43F14B7C6A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C965C2-4D8F-2FBD-857B-E30B88FEC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5908" y="3832275"/>
            <a:ext cx="14736856" cy="4977187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D0BE34D7-A046-4A46-B318-21AA1D405C98}"/>
              </a:ext>
            </a:extLst>
          </p:cNvPr>
          <p:cNvSpPr/>
          <p:nvPr/>
        </p:nvSpPr>
        <p:spPr>
          <a:xfrm rot="10800000">
            <a:off x="16298901" y="8238269"/>
            <a:ext cx="974143" cy="762000"/>
          </a:xfrm>
          <a:prstGeom prst="rightArrow">
            <a:avLst>
              <a:gd name="adj1" fmla="val 50000"/>
              <a:gd name="adj2" fmla="val 60286"/>
            </a:avLst>
          </a:prstGeom>
          <a:solidFill>
            <a:srgbClr val="3399FF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27CDBF2-67C1-EE21-81C1-457A185AA797}"/>
              </a:ext>
            </a:extLst>
          </p:cNvPr>
          <p:cNvSpPr/>
          <p:nvPr/>
        </p:nvSpPr>
        <p:spPr>
          <a:xfrm>
            <a:off x="2560319" y="8104674"/>
            <a:ext cx="14325600" cy="119683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4600049-5107-2954-EE90-11E4597E057B}"/>
              </a:ext>
            </a:extLst>
          </p:cNvPr>
          <p:cNvSpPr/>
          <p:nvPr/>
        </p:nvSpPr>
        <p:spPr>
          <a:xfrm>
            <a:off x="2560319" y="6503865"/>
            <a:ext cx="14325600" cy="1196836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2BAE0C9-C3B3-C6D1-8A2F-B120F0B91EEF}"/>
              </a:ext>
            </a:extLst>
          </p:cNvPr>
          <p:cNvSpPr/>
          <p:nvPr/>
        </p:nvSpPr>
        <p:spPr>
          <a:xfrm>
            <a:off x="2560319" y="4901591"/>
            <a:ext cx="14325600" cy="1198301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4E9ED8E-EB55-B863-B151-EAB914844897}"/>
              </a:ext>
            </a:extLst>
          </p:cNvPr>
          <p:cNvSpPr/>
          <p:nvPr/>
        </p:nvSpPr>
        <p:spPr>
          <a:xfrm>
            <a:off x="2560319" y="3287203"/>
            <a:ext cx="14325600" cy="1230461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bject 4"/>
          <p:cNvSpPr/>
          <p:nvPr/>
        </p:nvSpPr>
        <p:spPr>
          <a:xfrm>
            <a:off x="3070518" y="3592712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2057400" y="330841"/>
            <a:ext cx="13709312" cy="250581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lang="en-US" sz="5400" spc="-50">
                <a:solidFill>
                  <a:srgbClr val="002060"/>
                </a:solidFill>
              </a:rPr>
              <a:t>INTERIM FINANCIAL REPORT (unaudited)</a:t>
            </a:r>
            <a:br>
              <a:rPr lang="en-US" sz="5400" spc="-50">
                <a:solidFill>
                  <a:srgbClr val="002060"/>
                </a:solidFill>
              </a:rPr>
            </a:br>
            <a:r>
              <a:rPr lang="en-US" sz="5400" spc="-50">
                <a:solidFill>
                  <a:srgbClr val="002060"/>
                </a:solidFill>
              </a:rPr>
              <a:t>As of August 31, 2023</a:t>
            </a:r>
            <a:br>
              <a:rPr lang="en-US" sz="5400" spc="-5">
                <a:solidFill>
                  <a:srgbClr val="002060"/>
                </a:solidFill>
              </a:rPr>
            </a:br>
            <a:br>
              <a:rPr lang="en-US" sz="900" spc="-5">
                <a:solidFill>
                  <a:srgbClr val="002060"/>
                </a:solidFill>
                <a:latin typeface="Roboto"/>
                <a:cs typeface="Roboto"/>
              </a:rPr>
            </a:br>
            <a:r>
              <a:rPr lang="en-US" sz="4500" b="1" spc="-5">
                <a:solidFill>
                  <a:srgbClr val="002060"/>
                </a:solidFill>
                <a:latin typeface="Roboto"/>
              </a:rPr>
              <a:t>Financial Ratios</a:t>
            </a:r>
            <a:endParaRPr lang="en-US" sz="4500">
              <a:solidFill>
                <a:srgbClr val="00206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22DA89-DCC0-4251-A2D9-AA2F4792002A}"/>
              </a:ext>
            </a:extLst>
          </p:cNvPr>
          <p:cNvSpPr txBox="1"/>
          <p:nvPr/>
        </p:nvSpPr>
        <p:spPr>
          <a:xfrm>
            <a:off x="3848418" y="8310677"/>
            <a:ext cx="1221391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Four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Revenue Growth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BC215AA-E20B-4ADA-AD09-75D0ECA596C2}"/>
              </a:ext>
            </a:extLst>
          </p:cNvPr>
          <p:cNvSpPr txBox="1"/>
          <p:nvPr/>
        </p:nvSpPr>
        <p:spPr>
          <a:xfrm>
            <a:off x="3848418" y="6637123"/>
            <a:ext cx="1234358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Three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Indicators of Efficiency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F7441-4B0D-4BE2-8CEC-4AF8DF8C1634}"/>
              </a:ext>
            </a:extLst>
          </p:cNvPr>
          <p:cNvSpPr txBox="1"/>
          <p:nvPr/>
        </p:nvSpPr>
        <p:spPr>
          <a:xfrm>
            <a:off x="3920812" y="5113247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Two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Indicator of Efficient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Le</a:t>
            </a:r>
            <a:r>
              <a:rPr kumimoji="0" lang="en-US" sz="4500" b="1" i="0" u="none" strike="noStrike" kern="1200" cap="none" spc="-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verage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0516" y="5209174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9DF5D8A-693A-43BF-902F-7CA99866A40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6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F4EA4F7-B083-476F-9925-28A61E7B5D7D}"/>
              </a:ext>
            </a:extLst>
          </p:cNvPr>
          <p:cNvSpPr txBox="1"/>
          <p:nvPr/>
        </p:nvSpPr>
        <p:spPr>
          <a:xfrm>
            <a:off x="3848418" y="3463300"/>
            <a:ext cx="121987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35" normalizeH="0" baseline="0" noProof="0">
                <a:ln>
                  <a:noFill/>
                </a:ln>
                <a:solidFill>
                  <a:srgbClr val="13110E"/>
                </a:solidFill>
                <a:effectLst/>
                <a:uLnTx/>
                <a:uFillTx/>
                <a:latin typeface="Roboto"/>
                <a:ea typeface="+mn-ea"/>
                <a:cs typeface="Roboto"/>
              </a:rPr>
              <a:t>Level </a:t>
            </a:r>
            <a:r>
              <a:rPr lang="en-US" sz="3600" spc="35">
                <a:solidFill>
                  <a:srgbClr val="13110E"/>
                </a:solidFill>
                <a:latin typeface="Roboto"/>
                <a:cs typeface="Roboto"/>
              </a:rPr>
              <a:t>One </a:t>
            </a:r>
            <a:r>
              <a:rPr lang="en-US" sz="3600">
                <a:solidFill>
                  <a:prstClr val="black"/>
                </a:solidFill>
                <a:latin typeface="Roboto"/>
                <a:cs typeface="Roboto"/>
              </a:rPr>
              <a:t>- 	 </a:t>
            </a:r>
            <a:r>
              <a:rPr lang="en-US" sz="4500" b="1" spc="-5">
                <a:solidFill>
                  <a:srgbClr val="13110E"/>
                </a:solidFill>
                <a:latin typeface="Roboto"/>
                <a:cs typeface="Roboto"/>
              </a:rPr>
              <a:t>Indicator of Financial Strength</a:t>
            </a:r>
            <a:endParaRPr kumimoji="0" lang="en-US" sz="4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/>
              <a:ea typeface="+mn-ea"/>
              <a:cs typeface="Roboto"/>
            </a:endParaRPr>
          </a:p>
        </p:txBody>
      </p:sp>
      <p:sp>
        <p:nvSpPr>
          <p:cNvPr id="3" name="object 7">
            <a:extLst>
              <a:ext uri="{FF2B5EF4-FFF2-40B4-BE49-F238E27FC236}">
                <a16:creationId xmlns:a16="http://schemas.microsoft.com/office/drawing/2014/main" id="{09B5D321-A2E5-ACA3-E0E3-014227CEDB1A}"/>
              </a:ext>
            </a:extLst>
          </p:cNvPr>
          <p:cNvSpPr/>
          <p:nvPr/>
        </p:nvSpPr>
        <p:spPr>
          <a:xfrm>
            <a:off x="3070517" y="6811771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>
            <a:extLst>
              <a:ext uri="{FF2B5EF4-FFF2-40B4-BE49-F238E27FC236}">
                <a16:creationId xmlns:a16="http://schemas.microsoft.com/office/drawing/2014/main" id="{13117FFD-C251-5A11-0809-4360283801EE}"/>
              </a:ext>
            </a:extLst>
          </p:cNvPr>
          <p:cNvSpPr/>
          <p:nvPr/>
        </p:nvSpPr>
        <p:spPr>
          <a:xfrm>
            <a:off x="3070516" y="8412579"/>
            <a:ext cx="581025" cy="581025"/>
          </a:xfrm>
          <a:custGeom>
            <a:avLst/>
            <a:gdLst/>
            <a:ahLst/>
            <a:cxnLst/>
            <a:rect l="l" t="t" r="r" b="b"/>
            <a:pathLst>
              <a:path w="581025" h="581025">
                <a:moveTo>
                  <a:pt x="581024" y="290512"/>
                </a:moveTo>
                <a:lnTo>
                  <a:pt x="577880" y="333139"/>
                </a:lnTo>
                <a:lnTo>
                  <a:pt x="568515" y="374843"/>
                </a:lnTo>
                <a:lnTo>
                  <a:pt x="553132" y="414722"/>
                </a:lnTo>
                <a:lnTo>
                  <a:pt x="532064" y="451912"/>
                </a:lnTo>
                <a:lnTo>
                  <a:pt x="505768" y="485608"/>
                </a:lnTo>
                <a:lnTo>
                  <a:pt x="474811" y="515081"/>
                </a:lnTo>
                <a:lnTo>
                  <a:pt x="439865" y="539693"/>
                </a:lnTo>
                <a:lnTo>
                  <a:pt x="401686" y="558911"/>
                </a:lnTo>
                <a:lnTo>
                  <a:pt x="361101" y="572318"/>
                </a:lnTo>
                <a:lnTo>
                  <a:pt x="318987" y="579626"/>
                </a:lnTo>
                <a:lnTo>
                  <a:pt x="290512" y="581024"/>
                </a:lnTo>
                <a:lnTo>
                  <a:pt x="283380" y="580937"/>
                </a:lnTo>
                <a:lnTo>
                  <a:pt x="240847" y="576748"/>
                </a:lnTo>
                <a:lnTo>
                  <a:pt x="199381" y="566361"/>
                </a:lnTo>
                <a:lnTo>
                  <a:pt x="159896" y="550006"/>
                </a:lnTo>
                <a:lnTo>
                  <a:pt x="123231" y="528029"/>
                </a:lnTo>
                <a:lnTo>
                  <a:pt x="90193" y="500916"/>
                </a:lnTo>
                <a:lnTo>
                  <a:pt x="61486" y="469243"/>
                </a:lnTo>
                <a:lnTo>
                  <a:pt x="37742" y="433707"/>
                </a:lnTo>
                <a:lnTo>
                  <a:pt x="19465" y="395064"/>
                </a:lnTo>
                <a:lnTo>
                  <a:pt x="7059" y="354166"/>
                </a:lnTo>
                <a:lnTo>
                  <a:pt x="786" y="311881"/>
                </a:lnTo>
                <a:lnTo>
                  <a:pt x="0" y="290512"/>
                </a:lnTo>
                <a:lnTo>
                  <a:pt x="87" y="283380"/>
                </a:lnTo>
                <a:lnTo>
                  <a:pt x="4276" y="240848"/>
                </a:lnTo>
                <a:lnTo>
                  <a:pt x="14663" y="199381"/>
                </a:lnTo>
                <a:lnTo>
                  <a:pt x="31018" y="159896"/>
                </a:lnTo>
                <a:lnTo>
                  <a:pt x="52995" y="123231"/>
                </a:lnTo>
                <a:lnTo>
                  <a:pt x="80108" y="90193"/>
                </a:lnTo>
                <a:lnTo>
                  <a:pt x="111781" y="61486"/>
                </a:lnTo>
                <a:lnTo>
                  <a:pt x="147317" y="37742"/>
                </a:lnTo>
                <a:lnTo>
                  <a:pt x="185960" y="19465"/>
                </a:lnTo>
                <a:lnTo>
                  <a:pt x="226858" y="7059"/>
                </a:lnTo>
                <a:lnTo>
                  <a:pt x="269143" y="786"/>
                </a:lnTo>
                <a:lnTo>
                  <a:pt x="290512" y="0"/>
                </a:lnTo>
                <a:lnTo>
                  <a:pt x="297644" y="87"/>
                </a:lnTo>
                <a:lnTo>
                  <a:pt x="340176" y="4276"/>
                </a:lnTo>
                <a:lnTo>
                  <a:pt x="381642" y="14663"/>
                </a:lnTo>
                <a:lnTo>
                  <a:pt x="421128" y="31018"/>
                </a:lnTo>
                <a:lnTo>
                  <a:pt x="457793" y="52995"/>
                </a:lnTo>
                <a:lnTo>
                  <a:pt x="490831" y="80108"/>
                </a:lnTo>
                <a:lnTo>
                  <a:pt x="519538" y="111781"/>
                </a:lnTo>
                <a:lnTo>
                  <a:pt x="543282" y="147317"/>
                </a:lnTo>
                <a:lnTo>
                  <a:pt x="561559" y="185960"/>
                </a:lnTo>
                <a:lnTo>
                  <a:pt x="573965" y="226858"/>
                </a:lnTo>
                <a:lnTo>
                  <a:pt x="580238" y="269143"/>
                </a:lnTo>
                <a:lnTo>
                  <a:pt x="581024" y="29051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474236" y="435083"/>
            <a:ext cx="10058400" cy="1685817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182880" rIns="0" bIns="0" anchor="t">
            <a:normAutofit fontScale="90000" lnSpcReduction="2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000" b="1" kern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b="1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As of August 31, 2023</a:t>
            </a:r>
            <a:br>
              <a:rPr lang="en-US" sz="2400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500" b="1" i="1" ker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Roboto"/>
                <a:cs typeface="Adobe Devanagari" panose="02040503050201020203" pitchFamily="18" charset="0"/>
              </a:rPr>
              <a:t>Indicators of Financial Strength</a:t>
            </a:r>
            <a:endParaRPr lang="en-US" sz="4500" b="1" i="1" kern="0">
              <a:solidFill>
                <a:srgbClr val="002060"/>
              </a:solidFill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39722" y="2554222"/>
            <a:ext cx="7147410" cy="1812208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Percent of Fund Balance to G/F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Expenditures Ratio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6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percent of rainy-day fund balance? </a:t>
            </a:r>
          </a:p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4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(*) Unadjusted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503436" y="2554222"/>
            <a:ext cx="7147411" cy="1832820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Working Capital Ratio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cash flow availability for the organization?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77589" y="4661976"/>
            <a:ext cx="7147409" cy="3243485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t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Unassigned Fund Balance    $17,411,328 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G/F Expenditures	  $59,254,986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</a:t>
            </a: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Goal :                      &gt; 30% of G/F Exp.</a:t>
            </a:r>
          </a:p>
          <a:p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Benchmark:          10% to 29% </a:t>
            </a:r>
            <a:endParaRPr lang="en-US" sz="3000" ker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Danger:                  Under 10%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503438" y="4668801"/>
            <a:ext cx="7147409" cy="3243485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2000" kern="0">
              <a:solidFill>
                <a:schemeClr val="bg1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  <a:p>
            <a:endParaRPr lang="en-US" sz="30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Goal :		&gt;$15,000,000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Benchmark :	  $10M to $15M</a:t>
            </a:r>
          </a:p>
          <a:p>
            <a:pPr>
              <a:spcBef>
                <a:spcPts val="600"/>
              </a:spcBef>
            </a:pPr>
            <a:r>
              <a:rPr lang="en-US" sz="3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Danger :		  Under &lt; $10M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98514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3200" b="1">
                <a:solidFill>
                  <a:srgbClr val="002060"/>
                </a:solidFill>
                <a:latin typeface="Times New Roman"/>
                <a:cs typeface="Times New Roman"/>
              </a:rPr>
              <a:t>% FY23 </a:t>
            </a:r>
            <a:endParaRPr lang="en-US" sz="32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5870180" y="8183825"/>
            <a:ext cx="2644764" cy="1034886"/>
          </a:xfrm>
          <a:prstGeom prst="bevel">
            <a:avLst>
              <a:gd name="adj" fmla="val 12500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30% FY22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773058" y="8197131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Times New Roman"/>
                <a:cs typeface="Times New Roman"/>
              </a:rPr>
              <a:t>$26M FY23 </a:t>
            </a:r>
            <a:endParaRPr lang="en-US" sz="3200" b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317840" y="8210719"/>
            <a:ext cx="2644765" cy="1013317"/>
          </a:xfrm>
          <a:prstGeom prst="bevel">
            <a:avLst/>
          </a:prstGeom>
          <a:solidFill>
            <a:schemeClr val="bg1">
              <a:lumMod val="85000"/>
              <a:alpha val="99000"/>
            </a:schemeClr>
          </a:solidFill>
          <a:ln>
            <a:solidFill>
              <a:schemeClr val="bg1">
                <a:lumMod val="65000"/>
                <a:alpha val="94000"/>
              </a:schemeClr>
            </a:solidFill>
          </a:ln>
          <a:scene3d>
            <a:camera prst="orthographicFront"/>
            <a:lightRig rig="threePt" dir="t"/>
          </a:scene3d>
          <a:sp3d prstMaterial="fla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$25M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24%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$33M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3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7E8DA6-A39B-47CF-9794-3C3BD45D4DB6}"/>
              </a:ext>
            </a:extLst>
          </p:cNvPr>
          <p:cNvSpPr txBox="1"/>
          <p:nvPr/>
        </p:nvSpPr>
        <p:spPr>
          <a:xfrm>
            <a:off x="9905999" y="4767049"/>
            <a:ext cx="6229729" cy="1523494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Total Current Assets </a:t>
            </a:r>
            <a:endParaRPr lang="en-US" sz="3000" ker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Less Total Current Liabilities</a:t>
            </a:r>
          </a:p>
          <a:p>
            <a:pPr algn="ctr"/>
            <a:endParaRPr lang="en-US" sz="800" ker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r>
              <a:rPr lang="en-US" sz="25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     $</a:t>
            </a:r>
            <a:r>
              <a:rPr lang="en-US" sz="25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28,982,582 </a:t>
            </a:r>
            <a:r>
              <a:rPr lang="en-US" sz="25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– </a:t>
            </a:r>
            <a:r>
              <a:rPr lang="en-US" sz="25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3,247,644 </a:t>
            </a:r>
            <a:r>
              <a:rPr lang="en-US" sz="25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= </a:t>
            </a:r>
            <a:r>
              <a:rPr lang="en-US" sz="2500" b="1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25,734,938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>
            <a:off x="2109663" y="5143500"/>
            <a:ext cx="680752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0547C170-05B1-456E-92DF-D4ED34B01DF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35083"/>
            <a:ext cx="10058400" cy="1685817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0" rIns="0" bIns="0" anchor="ctr" anchorCtr="1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August 31, 2023</a:t>
            </a:r>
            <a:br>
              <a:rPr lang="en-US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Efficient Leverage Reserves</a:t>
            </a:r>
            <a:endParaRPr kumimoji="0" lang="en-US" sz="4500" b="1" i="1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47581" y="2578222"/>
            <a:ext cx="7196419" cy="181062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is available in reserves?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206902" y="2563823"/>
            <a:ext cx="6828184" cy="1824493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Debt to Income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ability of HCDE to cover its debt payments?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47581" y="4550835"/>
            <a:ext cx="7196419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Unassigned Fund Balance     $</a:t>
            </a: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Adobe Devanagari" panose="02040503050201020203" pitchFamily="18" charset="0"/>
              </a:rPr>
              <a:t>17,411,328 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Fund Balance                 </a:t>
            </a: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$25,734,938 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206902" y="4547126"/>
            <a:ext cx="6828184" cy="3237258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Annual Principal and Interest Payments 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Term Debt and Capital Leases $3,728,904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200" ker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G/F Revenue Less Facility Charges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59,070,859 - 5,873,700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8% FY23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%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627162" y="8193832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7.0%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3258800" y="8226415"/>
            <a:ext cx="2644765" cy="1013317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9.2%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79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8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2010483" y="5131553"/>
            <a:ext cx="6940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2010483" y="6165755"/>
            <a:ext cx="7196419" cy="147732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&lt;75%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	  50% to 75%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&lt;50%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206902" y="6299174"/>
            <a:ext cx="685503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&lt;25% of annual revenue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25% to &lt;49%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Over &gt; 50%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508285" y="5418675"/>
            <a:ext cx="6198561" cy="3346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3FAA5A45-91A6-4DB4-AEB1-C07767562F06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41266" y="9615914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8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638330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114800" y="408160"/>
            <a:ext cx="10058400" cy="171274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wrap="square" lIns="0" tIns="0" rIns="0" bIns="0" anchor="ctr" anchorCtr="1">
            <a:normAutofit fontScale="900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kumimoji="0" lang="en-US" sz="4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64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Roboto"/>
                <a:cs typeface="Adobe Devanagari" panose="02040503050201020203" pitchFamily="18" charset="0"/>
              </a:rPr>
              <a:t>As of </a:t>
            </a:r>
            <a:r>
              <a:rPr lang="en-US" sz="4000" kern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August 31, 2023</a:t>
            </a:r>
            <a:br>
              <a:rPr lang="en-US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500" b="1" i="1" u="none" strike="noStrike" kern="0" cap="none" spc="0" normalizeH="0" baseline="0" noProof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ea typeface="Roboto"/>
                <a:cs typeface="Adobe Devanagari" panose="02040503050201020203" pitchFamily="18" charset="0"/>
              </a:rPr>
              <a:t>Indicators of Efficiency</a:t>
            </a:r>
            <a:endParaRPr kumimoji="0" lang="en-US" sz="4500" b="1" i="1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586031"/>
            <a:ext cx="7178268" cy="185507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Tax Revenue to Total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efficient is HCDE at leveraging local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</a:t>
            </a: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axes? (Current)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5" y="2580127"/>
            <a:ext cx="6821953" cy="1866884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to Tax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much dependency on indirect cost from grants?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596984"/>
            <a:ext cx="7187711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Current Tax Revenue	         $ 27,800,619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80045" y="4608434"/>
            <a:ext cx="6803801" cy="323517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Indirect Cost General Fund	  $2,084,611</a:t>
            </a:r>
          </a:p>
        </p:txBody>
      </p:sp>
      <p:sp>
        <p:nvSpPr>
          <p:cNvPr id="11" name="Bevel 12">
            <a:extLst>
              <a:ext uri="{FF2B5EF4-FFF2-40B4-BE49-F238E27FC236}">
                <a16:creationId xmlns:a16="http://schemas.microsoft.com/office/drawing/2014/main" id="{EEF485A8-CD60-44C5-8F15-D4E683B4F4D5}"/>
              </a:ext>
            </a:extLst>
          </p:cNvPr>
          <p:cNvSpPr/>
          <p:nvPr/>
        </p:nvSpPr>
        <p:spPr>
          <a:xfrm>
            <a:off x="2236446" y="8189150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FY23 </a:t>
            </a:r>
          </a:p>
        </p:txBody>
      </p:sp>
      <p:sp>
        <p:nvSpPr>
          <p:cNvPr id="12" name="Bevel 23">
            <a:extLst>
              <a:ext uri="{FF2B5EF4-FFF2-40B4-BE49-F238E27FC236}">
                <a16:creationId xmlns:a16="http://schemas.microsoft.com/office/drawing/2014/main" id="{DC45B176-7DA9-432F-815F-365A3BCBA8C4}"/>
              </a:ext>
            </a:extLst>
          </p:cNvPr>
          <p:cNvSpPr/>
          <p:nvPr/>
        </p:nvSpPr>
        <p:spPr>
          <a:xfrm>
            <a:off x="6245858" y="8191867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 </a:t>
            </a:r>
          </a:p>
        </p:txBody>
      </p:sp>
      <p:sp>
        <p:nvSpPr>
          <p:cNvPr id="13" name="Bevel 24">
            <a:extLst>
              <a:ext uri="{FF2B5EF4-FFF2-40B4-BE49-F238E27FC236}">
                <a16:creationId xmlns:a16="http://schemas.microsoft.com/office/drawing/2014/main" id="{5143F0AF-18EF-4068-B900-D5016A449D7A}"/>
              </a:ext>
            </a:extLst>
          </p:cNvPr>
          <p:cNvSpPr/>
          <p:nvPr/>
        </p:nvSpPr>
        <p:spPr>
          <a:xfrm>
            <a:off x="9363312" y="8200142"/>
            <a:ext cx="2644765" cy="1025522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14" name="Bevel 25">
            <a:extLst>
              <a:ext uri="{FF2B5EF4-FFF2-40B4-BE49-F238E27FC236}">
                <a16:creationId xmlns:a16="http://schemas.microsoft.com/office/drawing/2014/main" id="{7A1D7E06-5298-4FA8-9168-5652B57CEC47}"/>
              </a:ext>
            </a:extLst>
          </p:cNvPr>
          <p:cNvSpPr/>
          <p:nvPr/>
        </p:nvSpPr>
        <p:spPr>
          <a:xfrm>
            <a:off x="12900035" y="8198513"/>
            <a:ext cx="2644765" cy="1013317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FY22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22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4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186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3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>
            <a:cxnSpLocks/>
          </p:cNvCxnSpPr>
          <p:nvPr/>
        </p:nvCxnSpPr>
        <p:spPr>
          <a:xfrm flipV="1">
            <a:off x="2084081" y="5298486"/>
            <a:ext cx="6860034" cy="2755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2030588" y="6111157"/>
            <a:ext cx="71979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&lt;20% of revenue 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20% to 30%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Over &gt;30%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198199" y="6212943"/>
            <a:ext cx="6821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&gt;5% 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2% to 5%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&lt; 2%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17871" y="5351473"/>
            <a:ext cx="6546303" cy="2755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ABB1194-16C8-4428-A90A-16C9EF4B67B6}"/>
              </a:ext>
            </a:extLst>
          </p:cNvPr>
          <p:cNvSpPr txBox="1"/>
          <p:nvPr/>
        </p:nvSpPr>
        <p:spPr>
          <a:xfrm>
            <a:off x="9144000" y="5533280"/>
            <a:ext cx="7010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General Fund Revenues $59,070,859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4158EA85-D8E2-4388-AAE7-5B103ED1DF2D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800" b="1">
                <a:solidFill>
                  <a:schemeClr val="bg2"/>
                </a:solidFill>
                <a:cs typeface="Calibri"/>
              </a:rPr>
              <a:t>9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D87D1-FDFA-4D57-8726-975E86F3373E}"/>
              </a:ext>
            </a:extLst>
          </p:cNvPr>
          <p:cNvSpPr txBox="1"/>
          <p:nvPr/>
        </p:nvSpPr>
        <p:spPr>
          <a:xfrm>
            <a:off x="2030588" y="5502688"/>
            <a:ext cx="69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Total Revenue		        $ 115,019,427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383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4060602" y="248362"/>
            <a:ext cx="10058400" cy="1712740"/>
          </a:xfrm>
          <a:prstGeom prst="rect">
            <a:avLst/>
          </a:prstGeom>
          <a:solidFill>
            <a:schemeClr val="bg2"/>
          </a:solidFill>
          <a:ln w="57150">
            <a:solidFill>
              <a:srgbClr val="002060"/>
            </a:solidFill>
          </a:ln>
          <a:effectLst>
            <a:outerShdw blurRad="50800" dist="50800" dir="5400000" sx="8000" sy="8000" algn="ctr" rotWithShape="0">
              <a:srgbClr val="000000">
                <a:alpha val="43137"/>
              </a:srgbClr>
            </a:outerShdw>
          </a:effectLst>
        </p:spPr>
        <p:txBody>
          <a:bodyPr wrap="square" lIns="0" tIns="0" rIns="0" bIns="0" anchor="ctr" anchorCtr="1">
            <a:normAutofit fontScale="97500" lnSpcReduction="10000"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  <a:br>
              <a:rPr kumimoji="0" lang="en-US" sz="59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37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As of August 31, 2023</a:t>
            </a:r>
            <a:br>
              <a: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kumimoji="0" lang="en-US" sz="4200" b="1" i="1" u="none" strike="noStrike" kern="0" cap="none" spc="0" normalizeH="0" baseline="0" noProof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Indicators of Revenue Growth</a:t>
            </a:r>
            <a:endParaRPr kumimoji="0" lang="en-US" sz="4200" b="1" i="1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 useBgFill="1">
        <p:nvSpPr>
          <p:cNvPr id="6" name="Text Placeholder 24">
            <a:extLst>
              <a:ext uri="{FF2B5EF4-FFF2-40B4-BE49-F238E27FC236}">
                <a16:creationId xmlns:a16="http://schemas.microsoft.com/office/drawing/2014/main" id="{39653590-D6FD-4271-8C1D-3A21AA130B26}"/>
              </a:ext>
            </a:extLst>
          </p:cNvPr>
          <p:cNvSpPr txBox="1">
            <a:spLocks/>
          </p:cNvSpPr>
          <p:nvPr/>
        </p:nvSpPr>
        <p:spPr>
          <a:xfrm>
            <a:off x="1911534" y="2799550"/>
            <a:ext cx="7178268" cy="1855077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How are revenues spread across all Funds?</a:t>
            </a:r>
          </a:p>
        </p:txBody>
      </p:sp>
      <p:sp useBgFill="1">
        <p:nvSpPr>
          <p:cNvPr id="7" name="Text Placeholder 26">
            <a:extLst>
              <a:ext uri="{FF2B5EF4-FFF2-40B4-BE49-F238E27FC236}">
                <a16:creationId xmlns:a16="http://schemas.microsoft.com/office/drawing/2014/main" id="{A733D9A4-8C3B-4662-A196-FDFE21D54391}"/>
              </a:ext>
            </a:extLst>
          </p:cNvPr>
          <p:cNvSpPr txBox="1">
            <a:spLocks/>
          </p:cNvSpPr>
          <p:nvPr/>
        </p:nvSpPr>
        <p:spPr>
          <a:xfrm>
            <a:off x="9180047" y="2799551"/>
            <a:ext cx="6821953" cy="1866884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Revenue Growth Ratio</a:t>
            </a: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What is the market growth for fee on services?</a:t>
            </a:r>
          </a:p>
        </p:txBody>
      </p:sp>
      <p:sp useBgFill="1">
        <p:nvSpPr>
          <p:cNvPr id="8" name="Content Placeholder 25">
            <a:extLst>
              <a:ext uri="{FF2B5EF4-FFF2-40B4-BE49-F238E27FC236}">
                <a16:creationId xmlns:a16="http://schemas.microsoft.com/office/drawing/2014/main" id="{C37B8A53-83E6-4E8F-96BC-183224BB353A}"/>
              </a:ext>
            </a:extLst>
          </p:cNvPr>
          <p:cNvSpPr txBox="1">
            <a:spLocks/>
          </p:cNvSpPr>
          <p:nvPr/>
        </p:nvSpPr>
        <p:spPr>
          <a:xfrm>
            <a:off x="1920243" y="4800600"/>
            <a:ext cx="7187711" cy="323354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Total Fee for Service Revenues (G/F)  $21,994,709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400" ker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             Total Revenues                          $115,019,427</a:t>
            </a:r>
          </a:p>
        </p:txBody>
      </p:sp>
      <p:sp useBgFill="1">
        <p:nvSpPr>
          <p:cNvPr id="9" name="Content Placeholder 27">
            <a:extLst>
              <a:ext uri="{FF2B5EF4-FFF2-40B4-BE49-F238E27FC236}">
                <a16:creationId xmlns:a16="http://schemas.microsoft.com/office/drawing/2014/main" id="{1C932B4E-44F4-4DA9-B0C6-056579F33448}"/>
              </a:ext>
            </a:extLst>
          </p:cNvPr>
          <p:cNvSpPr txBox="1">
            <a:spLocks/>
          </p:cNvSpPr>
          <p:nvPr/>
        </p:nvSpPr>
        <p:spPr>
          <a:xfrm>
            <a:off x="9198199" y="4798971"/>
            <a:ext cx="6803801" cy="3235179"/>
          </a:xfrm>
          <a:prstGeom prst="rect">
            <a:avLst/>
          </a:prstGeom>
          <a:ln>
            <a:solidFill>
              <a:srgbClr val="7F0B5B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8FBE148-B491-4D3D-8C4C-50410535BBE0}"/>
              </a:ext>
            </a:extLst>
          </p:cNvPr>
          <p:cNvSpPr/>
          <p:nvPr/>
        </p:nvSpPr>
        <p:spPr>
          <a:xfrm>
            <a:off x="2791473" y="9379912"/>
            <a:ext cx="2089737" cy="472005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19%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EB43454-69D3-4976-B570-AC45B72332B2}"/>
              </a:ext>
            </a:extLst>
          </p:cNvPr>
          <p:cNvSpPr/>
          <p:nvPr/>
        </p:nvSpPr>
        <p:spPr>
          <a:xfrm>
            <a:off x="9905999" y="9379912"/>
            <a:ext cx="2200979" cy="498927"/>
          </a:xfrm>
          <a:prstGeom prst="roundRect">
            <a:avLst/>
          </a:prstGeom>
          <a:solidFill>
            <a:srgbClr val="00206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 7</a:t>
            </a:r>
            <a:r>
              <a:rPr lang="en-US" sz="2000" b="1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%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D4FFCF4-2A7B-4E47-A5D6-E5126F69E0B5}"/>
              </a:ext>
            </a:extLst>
          </p:cNvPr>
          <p:cNvSpPr/>
          <p:nvPr/>
        </p:nvSpPr>
        <p:spPr>
          <a:xfrm>
            <a:off x="5061399" y="9417175"/>
            <a:ext cx="3549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14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D6FEC8A-BDC6-42B7-A514-545C9EC33ACA}"/>
              </a:ext>
            </a:extLst>
          </p:cNvPr>
          <p:cNvSpPr/>
          <p:nvPr/>
        </p:nvSpPr>
        <p:spPr>
          <a:xfrm>
            <a:off x="12271927" y="9398542"/>
            <a:ext cx="350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Details on Schedule </a:t>
            </a:r>
            <a:r>
              <a:rPr lang="en-US" sz="240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14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6701C72-CD2D-4B1C-AE54-C430A60303A1}"/>
              </a:ext>
            </a:extLst>
          </p:cNvPr>
          <p:cNvCxnSpPr/>
          <p:nvPr/>
        </p:nvCxnSpPr>
        <p:spPr>
          <a:xfrm>
            <a:off x="1920243" y="5503817"/>
            <a:ext cx="694016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7D658FF-669F-48C7-915B-AB258AC0BF33}"/>
              </a:ext>
            </a:extLst>
          </p:cNvPr>
          <p:cNvSpPr txBox="1"/>
          <p:nvPr/>
        </p:nvSpPr>
        <p:spPr>
          <a:xfrm>
            <a:off x="1920243" y="6568566"/>
            <a:ext cx="9144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	  &gt;30% of annual revenue Benchmark:	  10% to 29%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	  Under 10%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FD47FD-CAA8-46F9-8BED-AA4F879A521E}"/>
              </a:ext>
            </a:extLst>
          </p:cNvPr>
          <p:cNvSpPr txBox="1"/>
          <p:nvPr/>
        </p:nvSpPr>
        <p:spPr>
          <a:xfrm>
            <a:off x="9324004" y="6575607"/>
            <a:ext cx="645312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Goal: 	       &gt;3% of + growth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Benchmark:     0% to 3%</a:t>
            </a:r>
          </a:p>
          <a:p>
            <a:r>
              <a:rPr lang="en-US" sz="3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</a:rPr>
              <a:t>Danger: 	       Under 0%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376BA3B-B36D-4730-80B1-4A1A933C4AAF}"/>
              </a:ext>
            </a:extLst>
          </p:cNvPr>
          <p:cNvSpPr txBox="1"/>
          <p:nvPr/>
        </p:nvSpPr>
        <p:spPr>
          <a:xfrm>
            <a:off x="9107953" y="4769672"/>
            <a:ext cx="6891362" cy="1569660"/>
          </a:xfrm>
          <a:prstGeom prst="rect">
            <a:avLst/>
          </a:prstGeom>
          <a:noFill/>
        </p:spPr>
        <p:txBody>
          <a:bodyPr wrap="square" lIns="182880">
            <a:spAutoFit/>
          </a:bodyPr>
          <a:lstStyle/>
          <a:p>
            <a:r>
              <a:rPr lang="en-US" sz="24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 for Service Current Year Less Fee for Services Last Year     $21,994,709 - 19,426,261</a:t>
            </a:r>
          </a:p>
          <a:p>
            <a:endParaRPr lang="en-US" sz="240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4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  </a:t>
            </a:r>
            <a:r>
              <a:rPr lang="en-US" sz="2400" ker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Fees for Service Last Year $ 19,426,261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4B1E269-3ABE-4B2B-9266-6EB86FE84487}"/>
              </a:ext>
            </a:extLst>
          </p:cNvPr>
          <p:cNvCxnSpPr>
            <a:cxnSpLocks/>
          </p:cNvCxnSpPr>
          <p:nvPr/>
        </p:nvCxnSpPr>
        <p:spPr>
          <a:xfrm>
            <a:off x="9324004" y="5753240"/>
            <a:ext cx="6198561" cy="3346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BCA93714-032F-4E9D-8776-A91C6FEF4D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>
                    <a:alpha val="99000"/>
                  </a:schemeClr>
                </a:solidFill>
              </a:rPr>
              <a:t>10</a:t>
            </a:fld>
            <a:endParaRPr lang="en-US" sz="2800" b="1">
              <a:solidFill>
                <a:schemeClr val="bg2">
                  <a:alpha val="99000"/>
                </a:schemeClr>
              </a:solidFill>
            </a:endParaRPr>
          </a:p>
        </p:txBody>
      </p:sp>
      <p:sp>
        <p:nvSpPr>
          <p:cNvPr id="10" name="Bevel 23">
            <a:extLst>
              <a:ext uri="{FF2B5EF4-FFF2-40B4-BE49-F238E27FC236}">
                <a16:creationId xmlns:a16="http://schemas.microsoft.com/office/drawing/2014/main" id="{8CB9AC7A-2EA3-40E3-02A1-4717DF3D0CA5}"/>
              </a:ext>
            </a:extLst>
          </p:cNvPr>
          <p:cNvSpPr/>
          <p:nvPr/>
        </p:nvSpPr>
        <p:spPr>
          <a:xfrm>
            <a:off x="12877801" y="8157998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0% FY22</a:t>
            </a:r>
          </a:p>
        </p:txBody>
      </p:sp>
      <p:sp>
        <p:nvSpPr>
          <p:cNvPr id="20" name="Bevel 23">
            <a:extLst>
              <a:ext uri="{FF2B5EF4-FFF2-40B4-BE49-F238E27FC236}">
                <a16:creationId xmlns:a16="http://schemas.microsoft.com/office/drawing/2014/main" id="{A162446F-0914-F945-E0DF-3DEBFE6ECC9F}"/>
              </a:ext>
            </a:extLst>
          </p:cNvPr>
          <p:cNvSpPr/>
          <p:nvPr/>
        </p:nvSpPr>
        <p:spPr>
          <a:xfrm>
            <a:off x="2321471" y="8164422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19%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FY23 </a:t>
            </a:r>
          </a:p>
        </p:txBody>
      </p:sp>
      <p:sp>
        <p:nvSpPr>
          <p:cNvPr id="26" name="Bevel 23">
            <a:extLst>
              <a:ext uri="{FF2B5EF4-FFF2-40B4-BE49-F238E27FC236}">
                <a16:creationId xmlns:a16="http://schemas.microsoft.com/office/drawing/2014/main" id="{D6342ED5-3D84-DCB7-9E02-417114B72106}"/>
              </a:ext>
            </a:extLst>
          </p:cNvPr>
          <p:cNvSpPr/>
          <p:nvPr/>
        </p:nvSpPr>
        <p:spPr>
          <a:xfrm>
            <a:off x="5955575" y="8164422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20% FY22 </a:t>
            </a:r>
          </a:p>
        </p:txBody>
      </p:sp>
      <p:sp>
        <p:nvSpPr>
          <p:cNvPr id="27" name="Bevel 23">
            <a:extLst>
              <a:ext uri="{FF2B5EF4-FFF2-40B4-BE49-F238E27FC236}">
                <a16:creationId xmlns:a16="http://schemas.microsoft.com/office/drawing/2014/main" id="{2E0E3D17-73B8-C26B-3716-2DA23CBF04DB}"/>
              </a:ext>
            </a:extLst>
          </p:cNvPr>
          <p:cNvSpPr/>
          <p:nvPr/>
        </p:nvSpPr>
        <p:spPr>
          <a:xfrm>
            <a:off x="9741861" y="8157998"/>
            <a:ext cx="2644764" cy="1034886"/>
          </a:xfrm>
          <a:prstGeom prst="bevel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13% FY23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4392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97163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411" y="8870257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2A2F9D7-F5DA-4FA5-BD69-D05D6CF58904}"/>
              </a:ext>
            </a:extLst>
          </p:cNvPr>
          <p:cNvSpPr txBox="1">
            <a:spLocks/>
          </p:cNvSpPr>
          <p:nvPr/>
        </p:nvSpPr>
        <p:spPr>
          <a:xfrm>
            <a:off x="13258800" y="1887579"/>
            <a:ext cx="4233882" cy="3726775"/>
          </a:xfrm>
          <a:prstGeom prst="rect">
            <a:avLst/>
          </a:prstGeom>
          <a:solidFill>
            <a:schemeClr val="bg1"/>
          </a:solidFill>
          <a:ln w="57150">
            <a:solidFill>
              <a:srgbClr val="002060"/>
            </a:solidFill>
          </a:ln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/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FY 2022</a:t>
            </a: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-2023</a:t>
            </a: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 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Fund Balance</a:t>
            </a:r>
            <a:br>
              <a:rPr lang="en-US" sz="4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-</a:t>
            </a:r>
            <a:b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800" kern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Budgeted Activity</a:t>
            </a:r>
            <a:endParaRPr lang="en-US" sz="4800" kern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FE45E132-CD4B-4AF1-B069-7202FA489AB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E0B684C-A2EE-8CE3-F0FD-86C171A01F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67561" y="301473"/>
            <a:ext cx="10653474" cy="8461696"/>
          </a:xfrm>
          <a:prstGeom prst="rect">
            <a:avLst/>
          </a:prstGeom>
          <a:ln w="34925">
            <a:solidFill>
              <a:srgbClr val="002060"/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7641"/>
            <a:ext cx="18269178" cy="9147923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34756" y="-106839"/>
            <a:ext cx="17037310" cy="289630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445"/>
              </a:spcBef>
            </a:pPr>
            <a:r>
              <a:rPr lang="en-US" sz="4000" b="1" spc="25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  <a:br>
              <a:rPr lang="en-US" sz="3600" b="1" spc="25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3200" spc="25">
                <a:solidFill>
                  <a:srgbClr val="002060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marL="12700" algn="ctr">
              <a:lnSpc>
                <a:spcPct val="100000"/>
              </a:lnSpc>
            </a:pPr>
            <a:r>
              <a:rPr lang="en-US" sz="3200" spc="25">
                <a:solidFill>
                  <a:srgbClr val="002060"/>
                </a:solidFill>
                <a:latin typeface="Roboto"/>
                <a:cs typeface="Roboto"/>
              </a:rPr>
              <a:t>AND INTERNAL SERVICE FUNDS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4000" b="1" u="sng" spc="25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800" spc="25">
                <a:solidFill>
                  <a:srgbClr val="002060"/>
                </a:solidFill>
                <a:latin typeface="Roboto"/>
                <a:cs typeface="Roboto"/>
              </a:rPr>
              <a:t>Budget to Actual for period ending August 31, 2023</a:t>
            </a:r>
            <a:endParaRPr sz="28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" y="8870250"/>
            <a:ext cx="1828788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1CF1D97-0E80-4272-916F-E950BD0A40E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0BFEEAD-6053-DFA5-8F18-9684FA441DBB}"/>
              </a:ext>
            </a:extLst>
          </p:cNvPr>
          <p:cNvSpPr/>
          <p:nvPr/>
        </p:nvSpPr>
        <p:spPr>
          <a:xfrm rot="16200000">
            <a:off x="12941792" y="9646482"/>
            <a:ext cx="595236" cy="685800"/>
          </a:xfrm>
          <a:prstGeom prst="rightArrow">
            <a:avLst/>
          </a:prstGeom>
          <a:solidFill>
            <a:srgbClr val="1753F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7137E3-EB37-FDD6-0E7F-092ED71C6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0985" y="2789467"/>
            <a:ext cx="13196469" cy="6853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68811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25345" y="38100"/>
            <a:ext cx="17037310" cy="2960426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4000" b="1" spc="25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INTERIM FINANCIAL REPORT (unaudited)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>
                <a:solidFill>
                  <a:srgbClr val="002060"/>
                </a:solidFill>
                <a:latin typeface="Roboto"/>
                <a:cs typeface="Roboto"/>
              </a:rPr>
              <a:t>GENERAL, SPECIAL REVENUE, DEBT SERVICE FUNDS, CAPITAL PROJECTS,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3200" spc="25">
                <a:solidFill>
                  <a:srgbClr val="002060"/>
                </a:solidFill>
                <a:latin typeface="Roboto"/>
                <a:cs typeface="Roboto"/>
              </a:rPr>
              <a:t>AND INTERNAL SERVICE FUNDS</a:t>
            </a:r>
            <a:br>
              <a:rPr lang="en-US" sz="3600" b="1" spc="25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</a:br>
            <a:r>
              <a:rPr lang="en-US" sz="4000" b="1" u="sng" spc="25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>
              <a:spcBef>
                <a:spcPts val="600"/>
              </a:spcBef>
            </a:pPr>
            <a:r>
              <a:rPr lang="en-US" sz="2800" spc="25">
                <a:solidFill>
                  <a:srgbClr val="002060"/>
                </a:solidFill>
                <a:latin typeface="Roboto"/>
                <a:cs typeface="Roboto"/>
              </a:rPr>
              <a:t>Budget to Actual for period ending August 31, 2023</a:t>
            </a:r>
            <a:endParaRPr sz="28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84EF994-4A75-4527-A76C-458B0852E9D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709077-F65C-89CC-D8D3-5DA7ABEBE4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72049" y="3084762"/>
            <a:ext cx="13937610" cy="6434007"/>
          </a:xfrm>
          <a:prstGeom prst="rect">
            <a:avLst/>
          </a:prstGeom>
          <a:ln w="88900">
            <a:solidFill>
              <a:srgbClr val="002060"/>
            </a:solidFill>
          </a:ln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8CE1DE5E-1DC9-D470-C5B3-04F4A9C79DE6}"/>
              </a:ext>
            </a:extLst>
          </p:cNvPr>
          <p:cNvSpPr/>
          <p:nvPr/>
        </p:nvSpPr>
        <p:spPr>
          <a:xfrm rot="16200000">
            <a:off x="13078390" y="9597418"/>
            <a:ext cx="734888" cy="723223"/>
          </a:xfrm>
          <a:prstGeom prst="rightArrow">
            <a:avLst/>
          </a:prstGeom>
          <a:solidFill>
            <a:srgbClr val="1753F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2318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206440"/>
            <a:ext cx="18288000" cy="945617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EA4FB8-37A9-4E5B-8B78-6CA08AC09132}"/>
              </a:ext>
            </a:extLst>
          </p:cNvPr>
          <p:cNvSpPr txBox="1">
            <a:spLocks/>
          </p:cNvSpPr>
          <p:nvPr/>
        </p:nvSpPr>
        <p:spPr>
          <a:xfrm>
            <a:off x="1818072" y="236920"/>
            <a:ext cx="14670677" cy="2148709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sz="400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FY 2021 – 23 COVID19 Budget to Actual – Expenditures</a:t>
            </a:r>
          </a:p>
          <a:p>
            <a:pPr algn="ctr">
              <a:spcAft>
                <a:spcPts val="600"/>
              </a:spcAft>
            </a:pPr>
            <a:r>
              <a:rPr lang="en-US" sz="400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for period ending August 31, 2023</a:t>
            </a:r>
            <a:endParaRPr lang="en-US" sz="4000" kern="1200">
              <a:solidFill>
                <a:srgbClr val="002060"/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D9D7AEFF-B4CD-4946-8347-893B59B0E44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14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D0A5BB-75EF-184C-271A-3B4263BB68CE}"/>
              </a:ext>
            </a:extLst>
          </p:cNvPr>
          <p:cNvSpPr txBox="1"/>
          <p:nvPr/>
        </p:nvSpPr>
        <p:spPr>
          <a:xfrm>
            <a:off x="16260419" y="5143500"/>
            <a:ext cx="1914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All fund are already Committed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0B61F4-3D80-4EC4-00FD-440FCF36CED9}"/>
              </a:ext>
            </a:extLst>
          </p:cNvPr>
          <p:cNvSpPr txBox="1"/>
          <p:nvPr/>
        </p:nvSpPr>
        <p:spPr>
          <a:xfrm>
            <a:off x="16225637" y="7424843"/>
            <a:ext cx="19149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Head Start Grant Cycle ends by September 30</a:t>
            </a:r>
            <a:r>
              <a:rPr lang="en-US" b="1" baseline="30000" dirty="0"/>
              <a:t>th</a:t>
            </a:r>
            <a:r>
              <a:rPr lang="en-US" b="1" dirty="0"/>
              <a:t>, 2023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9156D7-E15B-9ED8-E995-B2746BCE3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8072" y="2768163"/>
            <a:ext cx="14442347" cy="66341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9132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6B6282A-1007-CF5F-CCAB-F911ED601247}"/>
              </a:ext>
            </a:extLst>
          </p:cNvPr>
          <p:cNvSpPr/>
          <p:nvPr/>
        </p:nvSpPr>
        <p:spPr>
          <a:xfrm>
            <a:off x="9411" y="0"/>
            <a:ext cx="18288000" cy="907675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34D990B-4408-47DB-B75B-35C128504CF9}"/>
              </a:ext>
            </a:extLst>
          </p:cNvPr>
          <p:cNvSpPr txBox="1">
            <a:spLocks/>
          </p:cNvSpPr>
          <p:nvPr/>
        </p:nvSpPr>
        <p:spPr>
          <a:xfrm>
            <a:off x="3505200" y="342900"/>
            <a:ext cx="11277600" cy="205740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FY 2022-23 Donations Report</a:t>
            </a:r>
            <a:br>
              <a:rPr lang="en-US" sz="4000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All Funds as of August 31, 2023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2B97641-1CF4-493B-8FAB-55567A829B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15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1E65B38-A4A7-6119-5D59-CB20D8FEDE7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" r="315"/>
          <a:stretch/>
        </p:blipFill>
        <p:spPr>
          <a:xfrm>
            <a:off x="4528414" y="2550899"/>
            <a:ext cx="9200649" cy="629226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9411" y="0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r>
              <a:rPr lang="en-US"/>
              <a:t>`</a:t>
            </a:r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0CB226-6668-443D-8F8F-3109BF8D9477}"/>
              </a:ext>
            </a:extLst>
          </p:cNvPr>
          <p:cNvSpPr txBox="1">
            <a:spLocks/>
          </p:cNvSpPr>
          <p:nvPr/>
        </p:nvSpPr>
        <p:spPr>
          <a:xfrm>
            <a:off x="2819399" y="356965"/>
            <a:ext cx="11811000" cy="13240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2800" kern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FY 2022-23 Donations Report</a:t>
            </a:r>
            <a:br>
              <a:rPr lang="en-US" sz="2800" kern="0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latin typeface="Roboto"/>
                <a:ea typeface="Roboto"/>
                <a:cs typeface="Adobe Devanagari" panose="02040503050201020203" pitchFamily="18" charset="0"/>
              </a:rPr>
              <a:t>All Funds as of August 31,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1DCBD6CB-DCCA-4833-80BC-330601190E0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AA0F9C07-34DF-13E5-CCB3-A55D4FFADC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353" y="2640036"/>
            <a:ext cx="17203293" cy="401516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1253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2438400" y="419100"/>
            <a:ext cx="13487400" cy="190500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</a:t>
            </a:r>
            <a:br>
              <a:rPr lang="en-US" sz="4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00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TAX COLLECTIONS COMPARATIVE ANALYSIS </a:t>
            </a:r>
            <a:br>
              <a:rPr lang="en-US" sz="40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August 31, 2023</a:t>
            </a:r>
            <a:endParaRPr lang="en-US" sz="3600" kern="0">
              <a:ln w="0"/>
              <a:solidFill>
                <a:srgbClr val="002060"/>
              </a:solidFill>
              <a:latin typeface="Roboto"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B5A57-2AC5-47C8-AD79-4DB5694B3FE3}"/>
              </a:ext>
            </a:extLst>
          </p:cNvPr>
          <p:cNvSpPr/>
          <p:nvPr/>
        </p:nvSpPr>
        <p:spPr>
          <a:xfrm>
            <a:off x="16003088" y="4482750"/>
            <a:ext cx="1617617" cy="742950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317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800" b="1">
                <a:ln w="9525">
                  <a:noFill/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$574.5 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28D597B-DADC-4782-9A60-8F993C239AF9}"/>
              </a:ext>
            </a:extLst>
          </p:cNvPr>
          <p:cNvSpPr txBox="1"/>
          <p:nvPr/>
        </p:nvSpPr>
        <p:spPr>
          <a:xfrm>
            <a:off x="12382500" y="8887364"/>
            <a:ext cx="4429397" cy="1292662"/>
          </a:xfrm>
          <a:prstGeom prst="rect">
            <a:avLst/>
          </a:prstGeom>
          <a:solidFill>
            <a:srgbClr val="7F0B5B"/>
          </a:solidFill>
          <a:ln>
            <a:solidFill>
              <a:srgbClr val="8C66B3"/>
            </a:solidFill>
          </a:ln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Tax Calculator at:</a:t>
            </a:r>
            <a:endParaRPr lang="en-US" sz="220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20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uFill>
                  <a:solidFill>
                    <a:schemeClr val="tx2">
                      <a:lumMod val="50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hcde-texas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.org/transparency/tax-rate</a:t>
            </a:r>
            <a:r>
              <a:rPr lang="en-US" sz="2200" u="sng">
                <a:ln>
                  <a:solidFill>
                    <a:schemeClr val="bg2"/>
                  </a:solidFill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en-US" sz="2200" u="sng">
              <a:ln>
                <a:solidFill>
                  <a:schemeClr val="bg2"/>
                </a:solidFill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200" u="sng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Abadi Extra Light" panose="020B0204020104020204" pitchFamily="34" charset="0"/>
              <a:cs typeface="Arial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BDF172DA-0546-4C17-9EC8-DAA81101DE69}"/>
              </a:ext>
            </a:extLst>
          </p:cNvPr>
          <p:cNvSpPr txBox="1">
            <a:spLocks/>
          </p:cNvSpPr>
          <p:nvPr/>
        </p:nvSpPr>
        <p:spPr>
          <a:xfrm>
            <a:off x="17616796" y="9405183"/>
            <a:ext cx="381001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17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5A8B32B5-3F72-4925-8CA0-92635DD34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5179" y="2341214"/>
            <a:ext cx="15288525" cy="652903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83251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11" y="344688"/>
            <a:ext cx="18288000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a) 2022 Proposed Tax Rate = $0.004900/$100 Property Assessment/Appraisal - --&gt;  Annual Tax on a $259,375 - $75,219 = $201,066/100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	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	b) $740,000/$27,823,745 =  2.66% Collection and assessment costs </a:t>
            </a:r>
          </a:p>
          <a:p>
            <a:endParaRPr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17F916C-6AC8-41F8-8F46-A69A359EE6A4}"/>
              </a:ext>
            </a:extLst>
          </p:cNvPr>
          <p:cNvSpPr txBox="1">
            <a:spLocks/>
          </p:cNvSpPr>
          <p:nvPr/>
        </p:nvSpPr>
        <p:spPr>
          <a:xfrm>
            <a:off x="1766812" y="143002"/>
            <a:ext cx="14724876" cy="1718996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August 31, 2023</a:t>
            </a:r>
            <a:endParaRPr lang="en-US" sz="3200" kern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(12th month / 12 months)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EDA9C399-E44E-4B74-A0E8-7240361688E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8D0EFEFF-3D4A-4730-856C-6B5CBC3867D0}"/>
              </a:ext>
            </a:extLst>
          </p:cNvPr>
          <p:cNvSpPr/>
          <p:nvPr/>
        </p:nvSpPr>
        <p:spPr>
          <a:xfrm rot="5400000">
            <a:off x="15182140" y="5342043"/>
            <a:ext cx="609601" cy="624958"/>
          </a:xfrm>
          <a:prstGeom prst="downArrow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16A9C4F2-E2FF-483E-81BA-1CEC42A20C5C}"/>
              </a:ext>
            </a:extLst>
          </p:cNvPr>
          <p:cNvSpPr/>
          <p:nvPr/>
        </p:nvSpPr>
        <p:spPr>
          <a:xfrm>
            <a:off x="10158273" y="1748199"/>
            <a:ext cx="685800" cy="690593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4055541B-4B6F-4AF1-A075-2C8B4D581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05552" y="2414333"/>
            <a:ext cx="11676896" cy="6455917"/>
          </a:xfrm>
          <a:prstGeom prst="rect">
            <a:avLst/>
          </a:prstGeom>
          <a:noFill/>
          <a:ln w="254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2959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BBAE36-A10C-4C42-A49A-2EEAFAE10817}"/>
              </a:ext>
            </a:extLst>
          </p:cNvPr>
          <p:cNvSpPr txBox="1">
            <a:spLocks/>
          </p:cNvSpPr>
          <p:nvPr/>
        </p:nvSpPr>
        <p:spPr>
          <a:xfrm>
            <a:off x="1945728" y="419100"/>
            <a:ext cx="14401800" cy="1752600"/>
          </a:xfrm>
          <a:prstGeom prst="rect">
            <a:avLst/>
          </a:prstGeom>
          <a:ln w="57150">
            <a:solidFill>
              <a:schemeClr val="accent1">
                <a:lumMod val="50000"/>
              </a:schemeClr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>
              <a:ln w="0"/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August 31, 2023 </a:t>
            </a:r>
          </a:p>
          <a:p>
            <a:pPr algn="ctr"/>
            <a:r>
              <a:rPr lang="en-US" sz="3200" kern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(12th month / 12 months)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447B4D-429A-4240-A14D-82718C4F853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19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409007-0BBA-A09E-AE47-9A0017D702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" r="399"/>
          <a:stretch/>
        </p:blipFill>
        <p:spPr>
          <a:xfrm>
            <a:off x="2489178" y="2304956"/>
            <a:ext cx="13309644" cy="7477397"/>
          </a:xfrm>
          <a:prstGeom prst="rect">
            <a:avLst/>
          </a:prstGeom>
          <a:ln w="254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81066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77C41C8-A354-483D-A1D6-756CB86194DA}"/>
              </a:ext>
            </a:extLst>
          </p:cNvPr>
          <p:cNvSpPr txBox="1">
            <a:spLocks/>
          </p:cNvSpPr>
          <p:nvPr/>
        </p:nvSpPr>
        <p:spPr>
          <a:xfrm>
            <a:off x="1867436" y="342900"/>
            <a:ext cx="14553127" cy="1643730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 TAX COLLECTIONS </a:t>
            </a:r>
            <a:endParaRPr lang="en-US" sz="4000" kern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32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Fiscal Year-To-Date as of </a:t>
            </a:r>
            <a:r>
              <a:rPr lang="en-US" sz="3200" kern="0">
                <a:ln w="0"/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August 31, 2023</a:t>
            </a:r>
            <a:endParaRPr lang="en-US" sz="3200" kern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Adobe Devanagari" panose="02040503050201020203" pitchFamily="18" charset="0"/>
            </a:endParaRPr>
          </a:p>
          <a:p>
            <a:pPr algn="ctr"/>
            <a:r>
              <a:rPr lang="en-US" sz="28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(12th month / 12 months)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225D2E-E627-4A9D-9729-9B25F1687419}"/>
              </a:ext>
            </a:extLst>
          </p:cNvPr>
          <p:cNvSpPr txBox="1"/>
          <p:nvPr/>
        </p:nvSpPr>
        <p:spPr>
          <a:xfrm>
            <a:off x="762000" y="9072030"/>
            <a:ext cx="15849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lphaLcParenR"/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2022 Adopted Tax Rate = $0.004900/$100 Property Assessment/Appraisal - --&gt;  Annual Tax on a $259,375 - $75,219 = $201,066/100 x .004900 = $9.85 (net of 29% homestead exception.)                                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b)  $705,000/$25,188,000 =  2.80% Collection and assessment costs 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9084FCAD-EF26-464B-B75A-5F10364FA96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20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1363792-5E5F-47F7-A965-97FBF433A5B8}"/>
              </a:ext>
            </a:extLst>
          </p:cNvPr>
          <p:cNvSpPr/>
          <p:nvPr/>
        </p:nvSpPr>
        <p:spPr>
          <a:xfrm rot="10800000">
            <a:off x="15162311" y="3816014"/>
            <a:ext cx="1449289" cy="638140"/>
          </a:xfrm>
          <a:prstGeom prst="rightArrow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8C35EF0-31A9-4E9E-A7A9-E8EC24F01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288505" y="2261124"/>
            <a:ext cx="11710987" cy="6508236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7396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714070-CE55-3A8C-41AB-DEF9ECD185D6}"/>
              </a:ext>
            </a:extLst>
          </p:cNvPr>
          <p:cNvSpPr/>
          <p:nvPr/>
        </p:nvSpPr>
        <p:spPr>
          <a:xfrm>
            <a:off x="1451347" y="5826348"/>
            <a:ext cx="14152033" cy="3416320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0EA58EA-6700-4451-BB1F-A1CD90EA60E1}"/>
              </a:ext>
            </a:extLst>
          </p:cNvPr>
          <p:cNvSpPr txBox="1">
            <a:spLocks/>
          </p:cNvSpPr>
          <p:nvPr/>
        </p:nvSpPr>
        <p:spPr>
          <a:xfrm>
            <a:off x="1890928" y="136524"/>
            <a:ext cx="13272872" cy="1958975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400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DISBURSEMENT – ALL FUNDS </a:t>
            </a:r>
            <a:br>
              <a:rPr lang="en-US" sz="3200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August 31, 2023</a:t>
            </a:r>
            <a:br>
              <a:rPr lang="en-US" sz="3200" kern="0"/>
            </a:br>
            <a:endParaRPr lang="en-US" sz="3200" kern="0">
              <a:ln w="0"/>
              <a:solidFill>
                <a:sysClr val="windowText" lastClr="00000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310BF9-BF1B-4615-9921-997BC8809A2C}"/>
              </a:ext>
            </a:extLst>
          </p:cNvPr>
          <p:cNvSpPr txBox="1"/>
          <p:nvPr/>
        </p:nvSpPr>
        <p:spPr>
          <a:xfrm>
            <a:off x="1752600" y="5826348"/>
            <a:ext cx="138730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Notes: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Purchase Orders and Payment Authorizations are reviewed before disbursement.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All Procurement Card charges are reviewed by cardholder, supervisor, and business office staff each month. </a:t>
            </a:r>
          </a:p>
          <a:p>
            <a:pPr marL="457200" indent="-457200">
              <a:buAutoNum type="alphaUcParenBoth"/>
            </a:pPr>
            <a:r>
              <a:rPr lang="en-US" sz="36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A report on CH Local Expenditures is included in the monthly report.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DE33BDF-8714-4CCA-9B3E-213031C7A7D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21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4DB096D8-4920-DCFD-ADE3-1164D2DE09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597" y="2290269"/>
            <a:ext cx="17628806" cy="3342505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7143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" y="8724900"/>
            <a:ext cx="18288000" cy="1551709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5C8F8CC-FB9E-4897-8423-2311EFC1084E}"/>
              </a:ext>
            </a:extLst>
          </p:cNvPr>
          <p:cNvSpPr txBox="1">
            <a:spLocks/>
          </p:cNvSpPr>
          <p:nvPr/>
        </p:nvSpPr>
        <p:spPr>
          <a:xfrm>
            <a:off x="2362200" y="419100"/>
            <a:ext cx="13087928" cy="1551709"/>
          </a:xfrm>
          <a:prstGeom prst="rect">
            <a:avLst/>
          </a:prstGeom>
          <a:ln w="57150">
            <a:solidFill>
              <a:srgbClr val="002060"/>
            </a:solidFill>
          </a:ln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sz="8000" b="1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en-US" sz="4000" kern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INTERIM FINANCIAL REPORT (unaudited)</a:t>
            </a:r>
            <a:br>
              <a:rPr lang="en-US" sz="4000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200" kern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Segment Division Data </a:t>
            </a:r>
            <a:br>
              <a:rPr lang="en-US" sz="3200" kern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2800" kern="0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 As of </a:t>
            </a:r>
            <a:r>
              <a:rPr lang="en-US" sz="2800" kern="0">
                <a:ln w="0"/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August 31, 2023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DA90D5F1-84B8-4ECC-BF9A-5B0F0CA04EC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22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EAAD2-397F-C087-3852-B70C600316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986" y="2340391"/>
            <a:ext cx="16247941" cy="58619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2962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85302673-3809-B4B4-B7AD-4463364E11FE}"/>
              </a:ext>
            </a:extLst>
          </p:cNvPr>
          <p:cNvSpPr/>
          <p:nvPr/>
        </p:nvSpPr>
        <p:spPr>
          <a:xfrm>
            <a:off x="9525" y="1009241"/>
            <a:ext cx="18297525" cy="8988556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1D30F4-A315-6DFF-CE01-25517E5FD64D}"/>
              </a:ext>
            </a:extLst>
          </p:cNvPr>
          <p:cNvSpPr>
            <a:spLocks/>
          </p:cNvSpPr>
          <p:nvPr/>
        </p:nvSpPr>
        <p:spPr>
          <a:xfrm>
            <a:off x="0" y="0"/>
            <a:ext cx="18278475" cy="3055840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Title 23">
            <a:extLst>
              <a:ext uri="{FF2B5EF4-FFF2-40B4-BE49-F238E27FC236}">
                <a16:creationId xmlns:a16="http://schemas.microsoft.com/office/drawing/2014/main" id="{28740703-8087-43AF-B2A8-ACFDCB7758ED}"/>
              </a:ext>
            </a:extLst>
          </p:cNvPr>
          <p:cNvSpPr txBox="1">
            <a:spLocks/>
          </p:cNvSpPr>
          <p:nvPr/>
        </p:nvSpPr>
        <p:spPr>
          <a:xfrm>
            <a:off x="2230182" y="498670"/>
            <a:ext cx="13543217" cy="1825430"/>
          </a:xfrm>
          <a:prstGeom prst="rect">
            <a:avLst/>
          </a:prstGeom>
          <a:ln w="57150">
            <a:solidFill>
              <a:schemeClr val="bg2"/>
            </a:solidFill>
          </a:ln>
        </p:spPr>
        <p:txBody>
          <a:bodyPr wrap="square" lIns="0" tIns="0" rIns="0" bIns="0" anchor="t">
            <a:noAutofit/>
          </a:bodyPr>
          <a:lstStyle>
            <a:lvl1pPr>
              <a:defRPr sz="6400" b="0" i="0">
                <a:solidFill>
                  <a:srgbClr val="13110E"/>
                </a:solidFill>
                <a:latin typeface="Roboto"/>
                <a:ea typeface="+mj-ea"/>
                <a:cs typeface="Roboto"/>
              </a:defRPr>
            </a:lvl1pPr>
          </a:lstStyle>
          <a:p>
            <a:pPr algn="ctr">
              <a:defRPr/>
            </a:pPr>
            <a:r>
              <a:rPr lang="en-US" sz="4400" kern="0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HIGHLIGHTS OF BUDGET AMENDMENT REPORT</a:t>
            </a:r>
            <a:br>
              <a:rPr lang="en-US" sz="4800" kern="0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900" b="1" kern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September 20</a:t>
            </a:r>
            <a:r>
              <a:rPr lang="en-US" sz="3900" b="1" kern="0" baseline="3000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th</a:t>
            </a:r>
            <a:r>
              <a:rPr lang="en-US" sz="3900" b="1" kern="0">
                <a:solidFill>
                  <a:schemeClr val="bg2"/>
                </a:solidFill>
                <a:latin typeface="Roboto" panose="02000000000000000000" pitchFamily="2" charset="0"/>
                <a:ea typeface="Roboto"/>
                <a:cs typeface="Adobe Devanagari" panose="02040503050201020203" pitchFamily="18" charset="0"/>
              </a:rPr>
              <a:t> </a:t>
            </a:r>
            <a:r>
              <a:rPr lang="en-US" sz="3900" b="1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Board Meeting</a:t>
            </a:r>
            <a:br>
              <a:rPr lang="en-US" sz="4400" b="1">
                <a:solidFill>
                  <a:schemeClr val="bg2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3600" b="1">
                <a:solidFill>
                  <a:schemeClr val="bg2"/>
                </a:solidFill>
                <a:ea typeface="Roboto"/>
                <a:cs typeface="Adobe Devanagari" panose="02040503050201020203" pitchFamily="18" charset="0"/>
              </a:rPr>
              <a:t>(unaudited)</a:t>
            </a:r>
            <a:endParaRPr kumimoji="0" lang="en-US" sz="3600" b="1" i="1" u="none" strike="noStrike" kern="0" cap="none" spc="0" normalizeH="0" baseline="0" noProof="0">
              <a:ln>
                <a:noFill/>
              </a:ln>
              <a:solidFill>
                <a:schemeClr val="bg2"/>
              </a:solidFill>
              <a:effectLst/>
              <a:uLnTx/>
              <a:uFillTx/>
              <a:ea typeface="Roboto"/>
              <a:cs typeface="Adobe Devanagari" panose="020405030502010202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D286B0-BF06-4AFD-B3D0-CBC35BD5EFFC}"/>
              </a:ext>
            </a:extLst>
          </p:cNvPr>
          <p:cNvSpPr txBox="1"/>
          <p:nvPr/>
        </p:nvSpPr>
        <p:spPr>
          <a:xfrm>
            <a:off x="6705600" y="3163344"/>
            <a:ext cx="44832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u="sng">
                <a:latin typeface="+mj-lt"/>
                <a:ea typeface="Roboto" panose="02000000000000000000" pitchFamily="2" charset="0"/>
              </a:rPr>
              <a:t>Amendments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4B20F6B5-18DA-49CC-B36B-CE39D6BAA2A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23</a:t>
            </a:fld>
            <a:endParaRPr lang="en-US" sz="2800" b="1">
              <a:solidFill>
                <a:srgbClr val="002060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C6280FC-0BE2-B7FB-FACE-628AA2DFCDFC}"/>
              </a:ext>
            </a:extLst>
          </p:cNvPr>
          <p:cNvSpPr/>
          <p:nvPr/>
        </p:nvSpPr>
        <p:spPr>
          <a:xfrm>
            <a:off x="3532510" y="4383963"/>
            <a:ext cx="9280767" cy="725517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Special Revenue Fund Total:	 $ 1,650,000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65CBC7-574F-E64F-A0A7-91A4CFD5F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691" y="5188248"/>
            <a:ext cx="16875235" cy="44432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2864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3" y="3877063"/>
            <a:ext cx="14968112" cy="12664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rgbClr val="002060"/>
                </a:solidFill>
              </a:rPr>
              <a:t>Education Foundation Update</a:t>
            </a:r>
            <a:endParaRPr spc="-5">
              <a:solidFill>
                <a:srgbClr val="00206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08" y="535937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>
                <a:solidFill>
                  <a:srgbClr val="002060"/>
                </a:solidFill>
                <a:latin typeface="Roboto"/>
                <a:cs typeface="Roboto"/>
              </a:rPr>
              <a:t>August 31, 2023</a:t>
            </a:r>
            <a:endParaRPr sz="400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9635B4-E0B8-4A09-81F7-9BDDDBA94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211" y="454342"/>
            <a:ext cx="8043575" cy="2889321"/>
          </a:xfrm>
          <a:prstGeom prst="rect">
            <a:avLst/>
          </a:prstGeom>
          <a:ln w="28575">
            <a:solidFill>
              <a:srgbClr val="002060"/>
            </a:solidFill>
          </a:ln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FA7A1829-5E57-4C4A-9173-95F12B7AC83C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24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1957685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745276" y="31474"/>
            <a:ext cx="6542723" cy="10287000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2D82211-0C82-1ED7-0D4C-FAB2B3C854C1}"/>
              </a:ext>
            </a:extLst>
          </p:cNvPr>
          <p:cNvSpPr/>
          <p:nvPr/>
        </p:nvSpPr>
        <p:spPr>
          <a:xfrm>
            <a:off x="12168228" y="7160534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bject 3"/>
          <p:cNvSpPr txBox="1"/>
          <p:nvPr/>
        </p:nvSpPr>
        <p:spPr>
          <a:xfrm>
            <a:off x="1521654" y="280818"/>
            <a:ext cx="9981076" cy="809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>
                <a:ln w="0"/>
                <a:solidFill>
                  <a:srgbClr val="00206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Statement of Financial Position</a:t>
            </a:r>
            <a:endParaRPr sz="21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04E961D4-6F2C-4850-A9D2-4748647AFF5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7D1783-2AC6-44F7-82BE-9DB0AF6DEC77}"/>
              </a:ext>
            </a:extLst>
          </p:cNvPr>
          <p:cNvSpPr txBox="1"/>
          <p:nvPr/>
        </p:nvSpPr>
        <p:spPr>
          <a:xfrm>
            <a:off x="12387607" y="7281454"/>
            <a:ext cx="208753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Net Equity $766,765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12F862F5-AF2F-C953-F48E-EF6980B96E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3904" y="1932914"/>
            <a:ext cx="9527675" cy="7705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CA1B592-7B32-058D-4AF0-1F28EEA805E2}"/>
              </a:ext>
            </a:extLst>
          </p:cNvPr>
          <p:cNvSpPr/>
          <p:nvPr/>
        </p:nvSpPr>
        <p:spPr>
          <a:xfrm>
            <a:off x="0" y="0"/>
            <a:ext cx="13639800" cy="10287000"/>
          </a:xfrm>
          <a:custGeom>
            <a:avLst/>
            <a:gdLst/>
            <a:ahLst/>
            <a:cxnLst/>
            <a:rect l="l" t="t" r="r" b="b"/>
            <a:pathLst>
              <a:path w="11957685" h="10287000">
                <a:moveTo>
                  <a:pt x="0" y="10286999"/>
                </a:moveTo>
                <a:lnTo>
                  <a:pt x="11957065" y="10286999"/>
                </a:lnTo>
                <a:lnTo>
                  <a:pt x="11957065" y="0"/>
                </a:lnTo>
                <a:lnTo>
                  <a:pt x="0" y="0"/>
                </a:lnTo>
                <a:lnTo>
                  <a:pt x="0" y="10286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295207" y="243951"/>
            <a:ext cx="9049385" cy="156222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>
                <a:solidFill>
                  <a:srgbClr val="002060"/>
                </a:solidFill>
                <a:latin typeface="Roboto"/>
                <a:cs typeface="Roboto"/>
              </a:rPr>
              <a:t>Statement of Activities Classified</a:t>
            </a:r>
            <a:endParaRPr sz="48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3381108" y="-194702"/>
            <a:ext cx="4906892" cy="10481702"/>
          </a:xfrm>
          <a:custGeom>
            <a:avLst/>
            <a:gdLst/>
            <a:ahLst/>
            <a:cxnLst/>
            <a:rect l="l" t="t" r="r" b="b"/>
            <a:pathLst>
              <a:path w="6330950" h="10287000">
                <a:moveTo>
                  <a:pt x="0" y="0"/>
                </a:moveTo>
                <a:lnTo>
                  <a:pt x="6330933" y="0"/>
                </a:lnTo>
                <a:lnTo>
                  <a:pt x="6330933" y="10286999"/>
                </a:lnTo>
                <a:lnTo>
                  <a:pt x="0" y="10286999"/>
                </a:lnTo>
                <a:lnTo>
                  <a:pt x="0" y="0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F0ECB2F-21BB-4249-8AB3-54C51E7B78C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26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B04A35D-E243-2475-61D0-D517BFCDA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817" y="3463106"/>
            <a:ext cx="12954998" cy="47664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5931936-5D82-B1FD-093C-B105A2BC199D}"/>
              </a:ext>
            </a:extLst>
          </p:cNvPr>
          <p:cNvSpPr/>
          <p:nvPr/>
        </p:nvSpPr>
        <p:spPr>
          <a:xfrm>
            <a:off x="13878897" y="521135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$201,500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Houston Endowment</a:t>
            </a:r>
            <a:endParaRPr lang="en-US" sz="2400" b="1" dirty="0">
              <a:solidFill>
                <a:schemeClr val="tx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9B49617-9881-7B30-B601-A8A20D198A80}"/>
              </a:ext>
            </a:extLst>
          </p:cNvPr>
          <p:cNvSpPr/>
          <p:nvPr/>
        </p:nvSpPr>
        <p:spPr>
          <a:xfrm>
            <a:off x="13878897" y="1768819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$27,140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The Heart of Education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BA1554-4CF0-7A2A-D2C9-D4229BD79575}"/>
              </a:ext>
            </a:extLst>
          </p:cNvPr>
          <p:cNvSpPr txBox="1"/>
          <p:nvPr/>
        </p:nvSpPr>
        <p:spPr>
          <a:xfrm>
            <a:off x="13562392" y="34112"/>
            <a:ext cx="205483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cs typeface="Calibri"/>
              </a:rPr>
              <a:t>REVENUES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66A39A-7F4A-A028-CFCC-ACEF93BA60C3}"/>
              </a:ext>
            </a:extLst>
          </p:cNvPr>
          <p:cNvSpPr txBox="1"/>
          <p:nvPr/>
        </p:nvSpPr>
        <p:spPr>
          <a:xfrm>
            <a:off x="13639800" y="5602911"/>
            <a:ext cx="329399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  <a:cs typeface="Calibri"/>
              </a:rPr>
              <a:t>EXPENDITURES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A195386-E424-53B2-1333-9DE4A4CCFDB7}"/>
              </a:ext>
            </a:extLst>
          </p:cNvPr>
          <p:cNvSpPr/>
          <p:nvPr/>
        </p:nvSpPr>
        <p:spPr>
          <a:xfrm>
            <a:off x="13954899" y="6219623"/>
            <a:ext cx="2736695" cy="1195947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$2,500 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Sponsorship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50B18A4-9CB3-1A35-360D-6C66A6CF7CEB}"/>
              </a:ext>
            </a:extLst>
          </p:cNvPr>
          <p:cNvSpPr/>
          <p:nvPr/>
        </p:nvSpPr>
        <p:spPr>
          <a:xfrm>
            <a:off x="13989121" y="7512445"/>
            <a:ext cx="2736695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$873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Tools For Teachers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599D84E-90CF-1E14-3AC1-13DB0E388C66}"/>
              </a:ext>
            </a:extLst>
          </p:cNvPr>
          <p:cNvSpPr/>
          <p:nvPr/>
        </p:nvSpPr>
        <p:spPr>
          <a:xfrm>
            <a:off x="13896093" y="3041842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$142,500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Tools For Teachers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8D541E2-235E-337C-5E2A-FAA8F85BA544}"/>
              </a:ext>
            </a:extLst>
          </p:cNvPr>
          <p:cNvSpPr/>
          <p:nvPr/>
        </p:nvSpPr>
        <p:spPr>
          <a:xfrm>
            <a:off x="13896093" y="4375025"/>
            <a:ext cx="2526293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$7,500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MOU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71177-1A89-80F8-5578-F5007F73F480}"/>
              </a:ext>
            </a:extLst>
          </p:cNvPr>
          <p:cNvSpPr/>
          <p:nvPr/>
        </p:nvSpPr>
        <p:spPr>
          <a:xfrm>
            <a:off x="13997167" y="8826829"/>
            <a:ext cx="2736695" cy="1195948"/>
          </a:xfrm>
          <a:prstGeom prst="roundRect">
            <a:avLst/>
          </a:prstGeom>
          <a:solidFill>
            <a:schemeClr val="bg1">
              <a:lumMod val="75000"/>
              <a:alpha val="99000"/>
            </a:schemeClr>
          </a:solidFill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27305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$123,750</a:t>
            </a:r>
          </a:p>
          <a:p>
            <a:pPr algn="ctr"/>
            <a:r>
              <a:rPr lang="en-US" sz="2400" b="1" dirty="0">
                <a:solidFill>
                  <a:schemeClr val="tx2"/>
                </a:solidFill>
                <a:cs typeface="Calibri"/>
              </a:rPr>
              <a:t>Houston Endowment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37087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27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0F5CD7-3D32-043E-63EF-CCF9772334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852" y="1205669"/>
            <a:ext cx="13871642" cy="611521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667539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529A2E69-0185-400B-BA55-5B1A60E666CE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66A7540-110C-409A-9935-B5D83872283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28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E3ABD0-8C9E-0118-BBAC-87D7D5F772DF}"/>
              </a:ext>
            </a:extLst>
          </p:cNvPr>
          <p:cNvSpPr txBox="1"/>
          <p:nvPr/>
        </p:nvSpPr>
        <p:spPr>
          <a:xfrm>
            <a:off x="3103406" y="247486"/>
            <a:ext cx="1208118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ea typeface="+mn-lt"/>
                <a:cs typeface="+mn-lt"/>
              </a:rPr>
              <a:t>Transaction Detail by Inflow &amp; Outflow</a:t>
            </a:r>
            <a:endParaRPr lang="en-US" sz="2800" b="1">
              <a:cs typeface="Calibri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FE2EA16-D407-2F35-3E18-C040899E1F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413" y="1018191"/>
            <a:ext cx="11927276" cy="62775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61814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5">
            <a:extLst>
              <a:ext uri="{FF2B5EF4-FFF2-40B4-BE49-F238E27FC236}">
                <a16:creationId xmlns:a16="http://schemas.microsoft.com/office/drawing/2014/main" id="{6B464A30-8A9E-E609-DABE-BE45DEC83D03}"/>
              </a:ext>
            </a:extLst>
          </p:cNvPr>
          <p:cNvSpPr/>
          <p:nvPr/>
        </p:nvSpPr>
        <p:spPr>
          <a:xfrm>
            <a:off x="-410" y="8870315"/>
            <a:ext cx="18642156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3E9498A7-6688-AF98-FBEA-77768C47FAB8}"/>
              </a:ext>
            </a:extLst>
          </p:cNvPr>
          <p:cNvSpPr/>
          <p:nvPr/>
        </p:nvSpPr>
        <p:spPr>
          <a:xfrm>
            <a:off x="2054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6EBFB-2CB8-4E07-9A4A-6ADB14ED76C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29</a:t>
            </a:fld>
            <a:endParaRPr lang="en-US" sz="1600" b="1">
              <a:solidFill>
                <a:schemeClr val="bg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B9EC9-6D6C-41EA-A8F8-3EE58E6CF845}"/>
              </a:ext>
            </a:extLst>
          </p:cNvPr>
          <p:cNvSpPr txBox="1"/>
          <p:nvPr/>
        </p:nvSpPr>
        <p:spPr>
          <a:xfrm>
            <a:off x="1139815" y="411583"/>
            <a:ext cx="15692907" cy="844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485775" algn="ctr">
              <a:lnSpc>
                <a:spcPct val="108100"/>
              </a:lnSpc>
              <a:spcBef>
                <a:spcPts val="95"/>
              </a:spcBef>
            </a:pPr>
            <a:r>
              <a:rPr lang="en-US" sz="4800" b="1" spc="-40">
                <a:solidFill>
                  <a:srgbClr val="002060"/>
                </a:solidFill>
                <a:latin typeface="Roboto"/>
                <a:cs typeface="Roboto"/>
              </a:rPr>
              <a:t>Balances Per Program </a:t>
            </a:r>
            <a:endParaRPr lang="en-US" sz="4800">
              <a:solidFill>
                <a:srgbClr val="002060"/>
              </a:solidFill>
              <a:latin typeface="Roboto"/>
              <a:cs typeface="Roboto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273B38D-B933-2DC4-463F-C5252359B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1795" y="1674368"/>
            <a:ext cx="11974251" cy="6565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586930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85000">
              <a:srgbClr val="A15084"/>
            </a:gs>
            <a:gs pos="73000">
              <a:srgbClr val="BF8CA8"/>
            </a:gs>
            <a:gs pos="58000">
              <a:srgbClr val="D9C2C8"/>
            </a:gs>
            <a:gs pos="42000">
              <a:schemeClr val="bg2"/>
            </a:gs>
            <a:gs pos="100000">
              <a:srgbClr val="7F0B5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659944" y="2614978"/>
            <a:ext cx="14968112" cy="2654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7800"/>
              </a:lnSpc>
              <a:spcBef>
                <a:spcPts val="100"/>
              </a:spcBef>
            </a:pPr>
            <a:r>
              <a:rPr lang="en-US" spc="-5">
                <a:solidFill>
                  <a:srgbClr val="002060"/>
                </a:solidFill>
              </a:rPr>
              <a:t>PFC &amp; Lease Revenue Projects Update</a:t>
            </a:r>
            <a:endParaRPr spc="-5">
              <a:solidFill>
                <a:srgbClr val="00206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21710" y="5568937"/>
            <a:ext cx="11244580" cy="63504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07100"/>
              </a:lnSpc>
              <a:spcBef>
                <a:spcPts val="100"/>
              </a:spcBef>
            </a:pPr>
            <a:r>
              <a:rPr lang="en-US" sz="4000" spc="40">
                <a:solidFill>
                  <a:srgbClr val="002060"/>
                </a:solidFill>
                <a:latin typeface="Roboto"/>
                <a:cs typeface="Roboto"/>
              </a:rPr>
              <a:t>August 31, 2023</a:t>
            </a:r>
            <a:endParaRPr lang="en-US" sz="4000">
              <a:solidFill>
                <a:srgbClr val="002060"/>
              </a:solidFill>
              <a:latin typeface="Roboto"/>
              <a:cs typeface="Roboto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ED09966-D263-4E92-B54E-B8AFE563D708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30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D7D19C-81FB-0A90-E3E3-CA66057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040" y="571453"/>
            <a:ext cx="5235148" cy="14263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04723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387815" y="977837"/>
            <a:ext cx="6505575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launch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industry's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first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collaboration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feature</a:t>
            </a:r>
            <a:endParaRPr sz="1600"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A04AFB-6D90-40FA-8A52-8E7EB8B004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66" y="566198"/>
            <a:ext cx="7515333" cy="8865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5E6C5A-A6AB-4E54-85CB-600FEB0CF9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5865" y="3267861"/>
            <a:ext cx="9180624" cy="62309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F616299-A577-440D-B198-F5DB6CAE2EB7}"/>
              </a:ext>
            </a:extLst>
          </p:cNvPr>
          <p:cNvSpPr/>
          <p:nvPr/>
        </p:nvSpPr>
        <p:spPr>
          <a:xfrm>
            <a:off x="9298577" y="342900"/>
            <a:ext cx="7315200" cy="251460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Small Business</a:t>
            </a:r>
            <a:b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</a:br>
            <a:r>
              <a:rPr lang="en-US" sz="440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Program for construction</a:t>
            </a:r>
            <a:endParaRPr lang="en-US" sz="440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D28D285-A4B4-4CC9-91AD-03CEC618211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31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B1B8724-9820-677F-02AA-4FDCBFF0025D}"/>
              </a:ext>
            </a:extLst>
          </p:cNvPr>
          <p:cNvSpPr/>
          <p:nvPr/>
        </p:nvSpPr>
        <p:spPr>
          <a:xfrm>
            <a:off x="-175846" y="0"/>
            <a:ext cx="18639692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  <a:effectLst/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A7148F-382B-4A9D-B1E1-DD43360040EC}"/>
              </a:ext>
            </a:extLst>
          </p:cNvPr>
          <p:cNvSpPr txBox="1"/>
          <p:nvPr/>
        </p:nvSpPr>
        <p:spPr>
          <a:xfrm>
            <a:off x="11658600" y="3086100"/>
            <a:ext cx="5943600" cy="2826306"/>
          </a:xfrm>
          <a:prstGeom prst="roundRect">
            <a:avLst/>
          </a:prstGeom>
          <a:ln w="57150" cap="flat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cs typeface="Adobe Devanagari" panose="02040503050201020203" pitchFamily="18" charset="0"/>
              </a:rPr>
              <a:t>Cash Balance – </a:t>
            </a:r>
          </a:p>
          <a:p>
            <a:pPr algn="ctr"/>
            <a:r>
              <a:rPr lang="en-US" sz="4000" b="1">
                <a:solidFill>
                  <a:srgbClr val="002060"/>
                </a:solidFill>
                <a:cs typeface="Adobe Devanagari" panose="02040503050201020203" pitchFamily="18" charset="0"/>
              </a:rPr>
              <a:t>Project Acquisition Account</a:t>
            </a:r>
          </a:p>
          <a:p>
            <a:pPr algn="ctr"/>
            <a:r>
              <a:rPr lang="en-US" sz="4000" b="1">
                <a:solidFill>
                  <a:srgbClr val="002060"/>
                </a:solidFill>
                <a:cs typeface="Adobe Devanagari" panose="02040503050201020203" pitchFamily="18" charset="0"/>
              </a:rPr>
              <a:t>As of August 31, 2023</a:t>
            </a:r>
            <a:endParaRPr lang="en-US" sz="4000" b="1">
              <a:solidFill>
                <a:srgbClr val="002060"/>
              </a:solidFill>
              <a:ea typeface="Calibri"/>
              <a:cs typeface="Adobe Devanagari" panose="02040503050201020203" pitchFamily="18" charset="0"/>
            </a:endParaRP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FA7376B6-ECDF-4EF8-B9B8-3DAED85C1230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32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DDF013-F1FF-4C40-AF1E-A00BEFABFBE9}"/>
              </a:ext>
            </a:extLst>
          </p:cNvPr>
          <p:cNvSpPr txBox="1"/>
          <p:nvPr/>
        </p:nvSpPr>
        <p:spPr>
          <a:xfrm>
            <a:off x="1263831" y="128256"/>
            <a:ext cx="15972609" cy="2328600"/>
          </a:xfrm>
          <a:prstGeom prst="rect">
            <a:avLst/>
          </a:prstGeom>
          <a:solidFill>
            <a:schemeClr val="bg1"/>
          </a:solidFill>
          <a:ln w="57150" cap="rnd">
            <a:solidFill>
              <a:srgbClr val="002060"/>
            </a:solidFill>
          </a:ln>
          <a:effectLst>
            <a:softEdge rad="0"/>
          </a:effectLst>
        </p:spPr>
        <p:txBody>
          <a:bodyPr wrap="square">
            <a:spAutoFit/>
          </a:bodyPr>
          <a:lstStyle/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AB East School Contract $12,358,000 Awarded and Signed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Adult Ed Center Contract $15,121,000 awarded on Oct 2021 Board Mtg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HP East Contract $7,271,000 awarded on Nov 2021</a:t>
            </a:r>
          </a:p>
          <a:p>
            <a:r>
              <a:rPr lang="en-US" sz="360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Irvington – Pending Architect Assignment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14:cNvPr>
              <p14:cNvContentPartPr/>
              <p14:nvPr/>
            </p14:nvContentPartPr>
            <p14:xfrm>
              <a:off x="9443745" y="8943277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4F04EF08-F216-4399-9A19-757B9A94B2E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89745" y="8889277"/>
                <a:ext cx="108000" cy="1081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6">
            <a:extLst>
              <a:ext uri="{FF2B5EF4-FFF2-40B4-BE49-F238E27FC236}">
                <a16:creationId xmlns:a16="http://schemas.microsoft.com/office/drawing/2014/main" id="{776C11E7-27A1-4E5E-C1EC-FD314410E6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65873" y="2751237"/>
            <a:ext cx="8689234" cy="7234705"/>
          </a:xfrm>
          <a:prstGeom prst="rect">
            <a:avLst/>
          </a:prstGeom>
          <a:ln w="3175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68C995EA-C654-BBF5-7495-E0EE653D23A8}"/>
              </a:ext>
            </a:extLst>
          </p:cNvPr>
          <p:cNvSpPr/>
          <p:nvPr/>
        </p:nvSpPr>
        <p:spPr>
          <a:xfrm>
            <a:off x="2054" y="0"/>
            <a:ext cx="18303311" cy="9081331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 dirty="0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1464231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Income Statement– Project Acquisition Account</a:t>
            </a:r>
          </a:p>
          <a:p>
            <a:pPr algn="ctr"/>
            <a:r>
              <a:rPr lang="en-US" sz="4000" b="1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August 31, 2023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EC200A3C-B746-4FA5-8100-EB6B715A9ADF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33</a:t>
            </a:fld>
            <a:endParaRPr lang="en-US" sz="2800" b="1">
              <a:solidFill>
                <a:schemeClr val="bg2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49B31C0-2528-17F3-ED13-DEA8AD74B4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5636" y="1692831"/>
            <a:ext cx="17176328" cy="7388499"/>
          </a:xfrm>
          <a:prstGeom prst="rect">
            <a:avLst/>
          </a:prstGeom>
          <a:ln w="19050">
            <a:solidFill>
              <a:schemeClr val="tx2">
                <a:lumMod val="50000"/>
              </a:schemeClr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610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4485411-A50C-BA2D-FD57-C61AB3BEF67C}"/>
              </a:ext>
            </a:extLst>
          </p:cNvPr>
          <p:cNvSpPr/>
          <p:nvPr/>
        </p:nvSpPr>
        <p:spPr>
          <a:xfrm>
            <a:off x="0" y="1"/>
            <a:ext cx="18288000" cy="8869680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 anchor="t"/>
          <a:lstStyle/>
          <a:p>
            <a:r>
              <a:rPr lang="en-US" sz="4400" b="1">
                <a:latin typeface="Roboto"/>
                <a:ea typeface="Roboto"/>
                <a:cs typeface="Adobe Devanagari" panose="02040503050201020203" pitchFamily="18" charset="0"/>
              </a:rPr>
              <a:t>				</a:t>
            </a:r>
          </a:p>
          <a:p>
            <a:pPr algn="ctr"/>
            <a:endParaRPr lang="en-US" sz="4400" b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7A7B6F-5105-16A5-4DB6-51FE613833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61804" y="249806"/>
            <a:ext cx="12210292" cy="1464231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ea typeface="Roboto"/>
                <a:cs typeface="Adobe Devanagari" panose="02040503050201020203" pitchFamily="18" charset="0"/>
              </a:rPr>
              <a:t>Irvington Renovation </a:t>
            </a:r>
            <a:r>
              <a:rPr lang="en-US" sz="4000" b="1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– Funds by Source</a:t>
            </a:r>
          </a:p>
          <a:p>
            <a:pPr algn="ctr"/>
            <a:r>
              <a:rPr lang="en-US" sz="4000" b="1">
                <a:solidFill>
                  <a:srgbClr val="002060"/>
                </a:solidFill>
                <a:latin typeface="Roboto"/>
                <a:ea typeface="Roboto"/>
                <a:cs typeface="Adobe Devanagari" panose="02040503050201020203" pitchFamily="18" charset="0"/>
              </a:rPr>
              <a:t>As of August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1AEC86-C912-2A4E-A0EA-77F80AA6AB13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34</a:t>
            </a:fld>
            <a:endParaRPr 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BB5BC3-AAC1-1400-5468-85512F2042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135" y="2701058"/>
            <a:ext cx="15832715" cy="42456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351553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6680" y="-2476"/>
            <a:ext cx="18394680" cy="10289476"/>
            <a:chOff x="-106680" y="11"/>
            <a:chExt cx="18394680" cy="10289476"/>
          </a:xfrm>
          <a:solidFill>
            <a:schemeClr val="bg2"/>
          </a:solidFill>
        </p:grpSpPr>
        <p:pic>
          <p:nvPicPr>
            <p:cNvPr id="3" name="object 3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106680" y="11"/>
              <a:ext cx="18394680" cy="1028698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411" y="8870262"/>
              <a:ext cx="18278475" cy="1419225"/>
            </a:xfrm>
            <a:custGeom>
              <a:avLst/>
              <a:gdLst/>
              <a:ahLst/>
              <a:cxnLst/>
              <a:rect l="l" t="t" r="r" b="b"/>
              <a:pathLst>
                <a:path w="18278475" h="1419225">
                  <a:moveTo>
                    <a:pt x="18278473" y="1419224"/>
                  </a:moveTo>
                  <a:lnTo>
                    <a:pt x="0" y="1419224"/>
                  </a:lnTo>
                  <a:lnTo>
                    <a:pt x="0" y="0"/>
                  </a:lnTo>
                  <a:lnTo>
                    <a:pt x="18278473" y="0"/>
                  </a:lnTo>
                  <a:lnTo>
                    <a:pt x="18278473" y="1419224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659943" y="162535"/>
            <a:ext cx="15485057" cy="9530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800"/>
              </a:lnSpc>
              <a:spcBef>
                <a:spcPts val="100"/>
              </a:spcBef>
            </a:pPr>
            <a:r>
              <a:rPr lang="en-US" sz="6000" b="1" spc="-5">
                <a:latin typeface="Roboto"/>
                <a:cs typeface="Roboto"/>
              </a:rPr>
              <a:t>Capital Program Proposal from Aug 3, 2020</a:t>
            </a:r>
            <a:endParaRPr sz="6000">
              <a:latin typeface="Roboto"/>
              <a:cs typeface="Roboto"/>
            </a:endParaRP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E18A68F-196E-4E7F-8CF0-0402426E5B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421914"/>
              </p:ext>
            </p:extLst>
          </p:nvPr>
        </p:nvGraphicFramePr>
        <p:xfrm>
          <a:off x="582447" y="2171700"/>
          <a:ext cx="17123103" cy="6249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19265727" imgH="5210109" progId="Excel.Sheet.12">
                  <p:link updateAutomatic="1"/>
                </p:oleObj>
              </mc:Choice>
              <mc:Fallback>
                <p:oleObj name="Worksheet" r:id="rId6" imgW="19265727" imgH="5210109" progId="Excel.Sheet.12">
                  <p:link updateAutomatic="1"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E18A68F-196E-4E7F-8CF0-0402426E5BE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82447" y="2171700"/>
                        <a:ext cx="17123103" cy="62490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54E4E28-E8A9-4F29-8387-FDCC22E520B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t>35</a:t>
            </a:fld>
            <a:endParaRPr lang="en-US" sz="2800" b="1">
              <a:solidFill>
                <a:schemeClr val="bg2"/>
              </a:solidFill>
            </a:endParaRPr>
          </a:p>
        </p:txBody>
      </p:sp>
      <p:sp>
        <p:nvSpPr>
          <p:cNvPr id="9" name="object 27">
            <a:extLst>
              <a:ext uri="{FF2B5EF4-FFF2-40B4-BE49-F238E27FC236}">
                <a16:creationId xmlns:a16="http://schemas.microsoft.com/office/drawing/2014/main" id="{A639F142-551E-DC74-FE40-331F7E9B5C53}"/>
              </a:ext>
            </a:extLst>
          </p:cNvPr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A9BF7D-FAE3-4989-BE4D-DCF8521A03A5}"/>
              </a:ext>
            </a:extLst>
          </p:cNvPr>
          <p:cNvSpPr txBox="1"/>
          <p:nvPr/>
        </p:nvSpPr>
        <p:spPr>
          <a:xfrm>
            <a:off x="17046063" y="9315777"/>
            <a:ext cx="1447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fld id="{B6F15528-21DE-4FAA-801E-634DDDAF4B2B}" type="slidenum">
              <a:rPr lang="en-US" sz="2800" b="1" smtClean="0">
                <a:solidFill>
                  <a:schemeClr val="bg2"/>
                </a:solidFill>
              </a:rPr>
              <a:pPr/>
              <a:t>35</a:t>
            </a:fld>
            <a:endParaRPr lang="en-US" sz="2800"/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6000BEE1-5862-418A-8D13-E44497D384D0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rgbClr val="1753F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0050" y="7447838"/>
            <a:ext cx="16755392" cy="270099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en-US" sz="3200" b="1">
                <a:latin typeface="+mj-lt"/>
                <a:ea typeface="Roboto" panose="02000000000000000000" pitchFamily="2" charset="0"/>
              </a:rPr>
              <a:t>Note:  The Total Public Notice was $54,000,000. (</a:t>
            </a:r>
            <a:r>
              <a:rPr lang="en-US" sz="3200" b="1">
                <a:highlight>
                  <a:srgbClr val="00FFFF"/>
                </a:highlight>
                <a:latin typeface="+mj-lt"/>
                <a:ea typeface="Roboto" panose="02000000000000000000" pitchFamily="2" charset="0"/>
              </a:rPr>
              <a:t>$35,000,000 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for Revenue bonds and </a:t>
            </a:r>
            <a:r>
              <a:rPr lang="en-US" sz="3200" b="1">
                <a:highlight>
                  <a:srgbClr val="00FF00"/>
                </a:highlight>
                <a:latin typeface="+mj-lt"/>
                <a:ea typeface="Roboto" panose="02000000000000000000" pitchFamily="2" charset="0"/>
              </a:rPr>
              <a:t>$19,000,000</a:t>
            </a:r>
            <a:r>
              <a:rPr lang="en-US" sz="3200" b="1">
                <a:latin typeface="+mj-lt"/>
                <a:ea typeface="Roboto" panose="02000000000000000000" pitchFamily="2" charset="0"/>
              </a:rPr>
              <a:t> for Maintenance Notes) on August 10, 2020. A transfer of $1,350,000 plus $50,000 in reimbursable expenditures was made from AB East to allocate Program Manager costs to establish the budgets. </a:t>
            </a:r>
          </a:p>
          <a:p>
            <a:pPr marL="12700" marR="5080">
              <a:lnSpc>
                <a:spcPct val="116100"/>
              </a:lnSpc>
              <a:spcBef>
                <a:spcPts val="2985"/>
              </a:spcBef>
            </a:pPr>
            <a:r>
              <a:rPr lang="en-US" sz="2400" b="1" spc="20">
                <a:solidFill>
                  <a:srgbClr val="13110E"/>
                </a:solidFill>
                <a:latin typeface="Roboto"/>
                <a:cs typeface="Roboto"/>
              </a:rPr>
              <a:t>Based on Pricing the principal amount will vary due to the premium projected in the bond sale. Revenues Bonds estimated at $27,730,000 and Maintenance Notes for $13,695,000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49336" y="1740838"/>
            <a:ext cx="5975350" cy="890269"/>
          </a:xfrm>
          <a:prstGeom prst="rect">
            <a:avLst/>
          </a:prstGeom>
        </p:spPr>
        <p:txBody>
          <a:bodyPr vert="horz" wrap="square" lIns="0" tIns="183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0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2100" b="1" spc="7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25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2100" b="1" spc="8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2100" b="1" spc="30">
                <a:solidFill>
                  <a:srgbClr val="13110E"/>
                </a:solidFill>
                <a:latin typeface="Roboto"/>
                <a:cs typeface="Roboto"/>
              </a:rPr>
              <a:t>devices</a:t>
            </a:r>
            <a:endParaRPr sz="21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</a:pP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This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is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our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plan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as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we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build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>
                <a:solidFill>
                  <a:srgbClr val="13110E"/>
                </a:solidFill>
                <a:latin typeface="Roboto"/>
                <a:cs typeface="Roboto"/>
              </a:rPr>
              <a:t>a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product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accessible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15">
                <a:solidFill>
                  <a:srgbClr val="13110E"/>
                </a:solidFill>
                <a:latin typeface="Roboto"/>
                <a:cs typeface="Roboto"/>
              </a:rPr>
              <a:t>on</a:t>
            </a:r>
            <a:r>
              <a:rPr sz="1600" spc="55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0">
                <a:solidFill>
                  <a:srgbClr val="13110E"/>
                </a:solidFill>
                <a:latin typeface="Roboto"/>
                <a:cs typeface="Roboto"/>
              </a:rPr>
              <a:t>all</a:t>
            </a:r>
            <a:r>
              <a:rPr sz="1600" spc="60">
                <a:solidFill>
                  <a:srgbClr val="13110E"/>
                </a:solidFill>
                <a:latin typeface="Roboto"/>
                <a:cs typeface="Roboto"/>
              </a:rPr>
              <a:t> </a:t>
            </a:r>
            <a:r>
              <a:rPr sz="1600" spc="25">
                <a:solidFill>
                  <a:srgbClr val="13110E"/>
                </a:solidFill>
                <a:latin typeface="Roboto"/>
                <a:cs typeface="Roboto"/>
              </a:rPr>
              <a:t>devices.</a:t>
            </a:r>
            <a:endParaRPr sz="1600">
              <a:latin typeface="Roboto"/>
              <a:cs typeface="Roboto"/>
            </a:endParaRPr>
          </a:p>
        </p:txBody>
      </p:sp>
      <p:graphicFrame>
        <p:nvGraphicFramePr>
          <p:cNvPr id="9" name="Table 5">
            <a:extLst>
              <a:ext uri="{FF2B5EF4-FFF2-40B4-BE49-F238E27FC236}">
                <a16:creationId xmlns:a16="http://schemas.microsoft.com/office/drawing/2014/main" id="{0417751F-A99E-4E75-96B3-AD357B9FDD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7577117"/>
              </p:ext>
            </p:extLst>
          </p:nvPr>
        </p:nvGraphicFramePr>
        <p:xfrm>
          <a:off x="304800" y="1446220"/>
          <a:ext cx="17487900" cy="5939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925">
                  <a:extLst>
                    <a:ext uri="{9D8B030D-6E8A-4147-A177-3AD203B41FA5}">
                      <a16:colId xmlns:a16="http://schemas.microsoft.com/office/drawing/2014/main" val="3073803767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541427594"/>
                    </a:ext>
                  </a:extLst>
                </a:gridCol>
                <a:gridCol w="2044040">
                  <a:extLst>
                    <a:ext uri="{9D8B030D-6E8A-4147-A177-3AD203B41FA5}">
                      <a16:colId xmlns:a16="http://schemas.microsoft.com/office/drawing/2014/main" val="3829672187"/>
                    </a:ext>
                  </a:extLst>
                </a:gridCol>
                <a:gridCol w="2725387">
                  <a:extLst>
                    <a:ext uri="{9D8B030D-6E8A-4147-A177-3AD203B41FA5}">
                      <a16:colId xmlns:a16="http://schemas.microsoft.com/office/drawing/2014/main" val="1738128362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3636754008"/>
                    </a:ext>
                  </a:extLst>
                </a:gridCol>
                <a:gridCol w="2573977">
                  <a:extLst>
                    <a:ext uri="{9D8B030D-6E8A-4147-A177-3AD203B41FA5}">
                      <a16:colId xmlns:a16="http://schemas.microsoft.com/office/drawing/2014/main" val="733138899"/>
                    </a:ext>
                  </a:extLst>
                </a:gridCol>
                <a:gridCol w="2876797">
                  <a:extLst>
                    <a:ext uri="{9D8B030D-6E8A-4147-A177-3AD203B41FA5}">
                      <a16:colId xmlns:a16="http://schemas.microsoft.com/office/drawing/2014/main" val="3131453240"/>
                    </a:ext>
                  </a:extLst>
                </a:gridCol>
              </a:tblGrid>
              <a:tr h="1200269"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Substantial Completion Date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Project 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Maintenance Notes Projected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>
                          <a:solidFill>
                            <a:schemeClr val="bg1"/>
                          </a:solidFill>
                        </a:rPr>
                        <a:t>Revenue Bonds Proceeds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General Funds </a:t>
                      </a:r>
                    </a:p>
                    <a:p>
                      <a:pPr algn="ctr"/>
                      <a:r>
                        <a:rPr lang="en-US" sz="2500"/>
                        <a:t>Use of Fund Bal.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Interest Earnings Projection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971003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Reagan Adm Bldg.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Feb  9,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$ 8,365,500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3007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Adult Ed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$18,358,750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$ 3,659,000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$12,728,598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$101,153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61082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HP East Middle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Oct 25,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$7,916,645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$ 1,089,500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$4,909,645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$1,870,000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$47,500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99968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r>
                        <a:rPr lang="en-US" sz="2500"/>
                        <a:t>Ab East Campus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Aug 16, 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$17,805,875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$ 2,759,000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$12,943,640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$2,000,000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103,235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2340"/>
                  </a:ext>
                </a:extLst>
              </a:tr>
              <a:tr h="453435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$52,446,770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$15,873,000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$30,581,882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$5,740,000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/>
                        <a:t>$251,888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715876"/>
                  </a:ext>
                </a:extLst>
              </a:tr>
              <a:tr h="826852"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Closed on</a:t>
                      </a:r>
                    </a:p>
                    <a:p>
                      <a:r>
                        <a:rPr lang="en-US" sz="2500"/>
                        <a:t> 12-2-20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/>
                        <a:t>Invested in pools.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5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717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14:cNvPr>
              <p14:cNvContentPartPr/>
              <p14:nvPr/>
            </p14:nvContentPartPr>
            <p14:xfrm>
              <a:off x="2254024" y="9920190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6EF8D78C-6E59-4A27-93EE-3AF2FD9EAD7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200024" y="98121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14:cNvPr>
              <p14:cNvContentPartPr/>
              <p14:nvPr/>
            </p14:nvContentPartPr>
            <p14:xfrm>
              <a:off x="2248264" y="9781230"/>
              <a:ext cx="1850400" cy="2908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D7ED17AD-444C-4AA2-B0BA-11A777CAA75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94264" y="9673230"/>
                <a:ext cx="1958040" cy="50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14:cNvPr>
              <p14:cNvContentPartPr/>
              <p14:nvPr/>
            </p14:nvContentPartPr>
            <p14:xfrm>
              <a:off x="7965784" y="9970230"/>
              <a:ext cx="36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E85183E5-9056-4395-B9E2-461A918D5DA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11784" y="98622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14:cNvPr>
              <p14:cNvContentPartPr/>
              <p14:nvPr/>
            </p14:nvContentPartPr>
            <p14:xfrm>
              <a:off x="7876144" y="9794550"/>
              <a:ext cx="1873440" cy="28080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5B93C7A3-8888-48F9-B9BC-F83E81FF33F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822144" y="9686550"/>
                <a:ext cx="1981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14:cNvPr>
              <p14:cNvContentPartPr/>
              <p14:nvPr/>
            </p14:nvContentPartPr>
            <p14:xfrm>
              <a:off x="2367064" y="9981750"/>
              <a:ext cx="1271880" cy="892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2B909844-B8CC-4B3F-84C1-62D9549D8C1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313064" y="9873750"/>
                <a:ext cx="1379520" cy="304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14:cNvPr>
              <p14:cNvContentPartPr/>
              <p14:nvPr/>
            </p14:nvContentPartPr>
            <p14:xfrm>
              <a:off x="2404504" y="10031430"/>
              <a:ext cx="1607760" cy="518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4DDB878-DF26-43B5-9F5B-96C1DBFF7712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350504" y="9924175"/>
                <a:ext cx="1715400" cy="265993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20D8388B-A69A-439D-83AD-363B4FD4934D}"/>
              </a:ext>
            </a:extLst>
          </p:cNvPr>
          <p:cNvSpPr txBox="1"/>
          <p:nvPr/>
        </p:nvSpPr>
        <p:spPr>
          <a:xfrm>
            <a:off x="3229261" y="316410"/>
            <a:ext cx="146304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2020 Projected Capital Improvement Program</a:t>
            </a:r>
            <a:endParaRPr lang="en-US" sz="4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228F12BE-1981-43A7-8031-E7183408AD3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smtClean="0">
                <a:solidFill>
                  <a:srgbClr val="002060"/>
                </a:solidFill>
              </a:rPr>
              <a:t>36</a:t>
            </a:fld>
            <a:endParaRPr lang="en-US" sz="2800" b="1">
              <a:solidFill>
                <a:srgbClr val="00206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53257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37" y="1302385"/>
            <a:ext cx="18288000" cy="8870315"/>
          </a:xfrm>
          <a:custGeom>
            <a:avLst/>
            <a:gdLst/>
            <a:ahLst/>
            <a:cxnLst/>
            <a:rect l="l" t="t" r="r" b="b"/>
            <a:pathLst>
              <a:path w="18288000" h="8870315">
                <a:moveTo>
                  <a:pt x="0" y="8870251"/>
                </a:moveTo>
                <a:lnTo>
                  <a:pt x="18287998" y="8870251"/>
                </a:lnTo>
                <a:lnTo>
                  <a:pt x="18287998" y="0"/>
                </a:lnTo>
                <a:lnTo>
                  <a:pt x="0" y="0"/>
                </a:lnTo>
                <a:lnTo>
                  <a:pt x="0" y="8870251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411" y="8870250"/>
            <a:ext cx="18278475" cy="1419225"/>
          </a:xfrm>
          <a:custGeom>
            <a:avLst/>
            <a:gdLst/>
            <a:ahLst/>
            <a:cxnLst/>
            <a:rect l="l" t="t" r="r" b="b"/>
            <a:pathLst>
              <a:path w="18278475" h="1419225">
                <a:moveTo>
                  <a:pt x="18278473" y="1419224"/>
                </a:moveTo>
                <a:lnTo>
                  <a:pt x="0" y="1419224"/>
                </a:lnTo>
                <a:lnTo>
                  <a:pt x="0" y="0"/>
                </a:lnTo>
                <a:lnTo>
                  <a:pt x="18278473" y="0"/>
                </a:lnTo>
                <a:lnTo>
                  <a:pt x="18278473" y="1419224"/>
                </a:lnTo>
                <a:close/>
              </a:path>
            </a:pathLst>
          </a:custGeom>
          <a:solidFill>
            <a:srgbClr val="7F0B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86780D9-CE70-4358-8862-C809CB850FDA}"/>
              </a:ext>
            </a:extLst>
          </p:cNvPr>
          <p:cNvSpPr txBox="1"/>
          <p:nvPr/>
        </p:nvSpPr>
        <p:spPr>
          <a:xfrm>
            <a:off x="1923435" y="114300"/>
            <a:ext cx="14441130" cy="783193"/>
          </a:xfrm>
          <a:prstGeom prst="roundRect">
            <a:avLst/>
          </a:prstGeom>
          <a:ln w="571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Adobe Devanagari" panose="02040503050201020203" pitchFamily="18" charset="0"/>
              </a:rPr>
              <a:t>Interim Financial Report (Unaudited)</a:t>
            </a:r>
          </a:p>
        </p:txBody>
      </p:sp>
      <p:sp>
        <p:nvSpPr>
          <p:cNvPr id="6" name="object 187">
            <a:extLst>
              <a:ext uri="{FF2B5EF4-FFF2-40B4-BE49-F238E27FC236}">
                <a16:creationId xmlns:a16="http://schemas.microsoft.com/office/drawing/2014/main" id="{68432409-01C8-4D86-AF74-5C991354163D}"/>
              </a:ext>
            </a:extLst>
          </p:cNvPr>
          <p:cNvSpPr txBox="1"/>
          <p:nvPr/>
        </p:nvSpPr>
        <p:spPr>
          <a:xfrm>
            <a:off x="0" y="1606547"/>
            <a:ext cx="18211800" cy="356559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I certify that the foregoing information is true and accurate to the best of my knowledge.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Jesus J. Amezcua, RTSBA,CPA, Ph.D., CPFIM, Asst. Supt. for Business Support Services</a:t>
            </a:r>
          </a:p>
          <a:p>
            <a:pPr marL="12700" marR="5080" algn="ctr">
              <a:lnSpc>
                <a:spcPct val="116100"/>
              </a:lnSpc>
              <a:spcBef>
                <a:spcPts val="100"/>
              </a:spcBef>
            </a:pPr>
            <a:r>
              <a:rPr lang="en-US" sz="4000" b="1" spc="25">
                <a:solidFill>
                  <a:srgbClr val="13110E"/>
                </a:solidFill>
                <a:cs typeface="Roboto"/>
              </a:rPr>
              <a:t>/s/ Marcia Leiva, Chief Accounting Officer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E7F591-E2A6-41E6-A092-16CBEDC545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6591300"/>
            <a:ext cx="3087549" cy="110664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F8513E-279E-424E-8913-175AB139F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49200" y="6329898"/>
            <a:ext cx="4061766" cy="110664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5DA93BD3-2C1D-4AA4-AFE4-69ABDB4D50F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6992599" y="9566910"/>
            <a:ext cx="381001" cy="430887"/>
          </a:xfrm>
        </p:spPr>
        <p:txBody>
          <a:bodyPr/>
          <a:lstStyle/>
          <a:p>
            <a:fld id="{B6F15528-21DE-4FAA-801E-634DDDAF4B2B}" type="slidenum">
              <a:rPr lang="en-US" sz="2800" b="1" dirty="0" smtClean="0">
                <a:solidFill>
                  <a:schemeClr val="bg2"/>
                </a:solidFill>
              </a:rPr>
              <a:t>37</a:t>
            </a:fld>
            <a:endParaRPr lang="en-US" sz="2800" b="1">
              <a:solidFill>
                <a:schemeClr val="bg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3895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7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37054CC2A8BB49AD2AEF0413AC0277" ma:contentTypeVersion="4" ma:contentTypeDescription="Create a new document." ma:contentTypeScope="" ma:versionID="d216eb68df950c2017ad4fdd86de5d23">
  <xsd:schema xmlns:xsd="http://www.w3.org/2001/XMLSchema" xmlns:xs="http://www.w3.org/2001/XMLSchema" xmlns:p="http://schemas.microsoft.com/office/2006/metadata/properties" xmlns:ns2="68a1d430-a50e-484c-b4d2-499916cee947" targetNamespace="http://schemas.microsoft.com/office/2006/metadata/properties" ma:root="true" ma:fieldsID="3dcabea3f9903b49e7dd94d2a8b70fee" ns2:_="">
    <xsd:import namespace="68a1d430-a50e-484c-b4d2-499916cee9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a1d430-a50e-484c-b4d2-499916cee9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8FBAEB-6CE2-4638-A062-6B28C3709D58}">
  <ds:schemaRefs>
    <ds:schemaRef ds:uri="68a1d430-a50e-484c-b4d2-499916cee9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E594FD4-DC4B-4D3C-ABD0-90F0B5FB3D07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68a1d430-a50e-484c-b4d2-499916cee947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7B10425-FF12-4423-8DD0-6CEAA68019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</TotalTime>
  <Words>1897</Words>
  <Application>Microsoft Office PowerPoint</Application>
  <PresentationFormat>Custom</PresentationFormat>
  <Paragraphs>355</Paragraphs>
  <Slides>37</Slides>
  <Notes>35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Links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Abadi Extra Light</vt:lpstr>
      <vt:lpstr>Adobe Devanagari</vt:lpstr>
      <vt:lpstr>Arial</vt:lpstr>
      <vt:lpstr>Calibri</vt:lpstr>
      <vt:lpstr>Roboto</vt:lpstr>
      <vt:lpstr>Times New Roman</vt:lpstr>
      <vt:lpstr>Office Theme</vt:lpstr>
      <vt:lpstr>https://harriscountydeptofed-my.sharepoint.com/personal/jamezcua_hcde-texas_org/Documents/Desktop/COVI9/MISC%20FIles/Covid%20Files/Contingency%20Plan%20Files/CIP%20Projections%20and%20Budget/Copy%20of%20Revised%20PFC%20for%202020%20with%20Bond%20Capacity%20Edits%20V9.0%20(003).xlsx!Sheet1!R1C3:R19C18</vt:lpstr>
      <vt:lpstr>PowerPoint Presentation</vt:lpstr>
      <vt:lpstr>Highlights of Interim Financial Report (unaudited)</vt:lpstr>
      <vt:lpstr>Posted on Our Website</vt:lpstr>
      <vt:lpstr>PowerPoint Presentation</vt:lpstr>
      <vt:lpstr>INTERIM FINANCIAL REPORT (unaudited) ASST. SUPERINTENDENT FOR BUSINESS SERVICES MESSAGE As of August 31, 2023</vt:lpstr>
      <vt:lpstr>INTERIM FINANCIAL REPORT (unaudited) As of August 31, 2023  Financial Ratios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PFC &amp; Lease Revenue Projects Update</vt:lpstr>
      <vt:lpstr>PowerPoint Presentation</vt:lpstr>
      <vt:lpstr>PowerPoint Presentation</vt:lpstr>
      <vt:lpstr>PowerPoint Presentation</vt:lpstr>
      <vt:lpstr>Irvington Renovation – Funds by Source As of August 31, 2023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and Blue Clean Digital Tech Company Proposal Mission and Goals Presentation</dc:title>
  <dc:creator>Natalya E. Sumner</dc:creator>
  <cp:keywords>DAEqrIuPPkk,BAEfhMRsqpg</cp:keywords>
  <cp:lastModifiedBy>Lynette Adams</cp:lastModifiedBy>
  <cp:revision>15</cp:revision>
  <cp:lastPrinted>2022-10-18T22:09:24Z</cp:lastPrinted>
  <dcterms:created xsi:type="dcterms:W3CDTF">2021-09-22T16:28:29Z</dcterms:created>
  <dcterms:modified xsi:type="dcterms:W3CDTF">2023-09-20T16:37:12Z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2021-09-22T00:00:00Z</vt:filetime>
  </property>
  <property fmtid="{D5CDD505-2E9C-101B-9397-08002B2CF9AE}" pid="3" name="Creator">
    <vt:lpwstr>Canva</vt:lpwstr>
  </property>
  <property fmtid="{D5CDD505-2E9C-101B-9397-08002B2CF9AE}" pid="4" name="LastSaved">
    <vt:filetime>2021-09-22T00:00:00Z</vt:filetime>
  </property>
  <property fmtid="{D5CDD505-2E9C-101B-9397-08002B2CF9AE}" pid="5" name="ContentTypeId">
    <vt:lpwstr>0x010100D237054CC2A8BB49AD2AEF0413AC0277</vt:lpwstr>
  </property>
  <property fmtid="{D5CDD505-2E9C-101B-9397-08002B2CF9AE}" pid="6" name="ArticulateGUID">
    <vt:lpwstr>7AC37C26-112A-4152-BA10-6D5E79DDB089</vt:lpwstr>
  </property>
  <property fmtid="{D5CDD505-2E9C-101B-9397-08002B2CF9AE}" pid="7" name="ArticulatePath">
    <vt:lpwstr>05.31.22 Fin Highlights (1)</vt:lpwstr>
  </property>
</Properties>
</file>