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comments/modernComment_143_38864B4B.xml" ContentType="application/vnd.ms-powerpoint.comments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comments/modernComment_12B_1AB590AB.xml" ContentType="application/vnd.ms-powerpoint.comments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tags/tag24.xml" ContentType="application/vnd.openxmlformats-officedocument.presentationml.tags+xml"/>
  <Override PartName="/ppt/notesSlides/notesSlide22.xml" ContentType="application/vnd.openxmlformats-officedocument.presentationml.notesSlide+xml"/>
  <Override PartName="/ppt/tags/tag25.xml" ContentType="application/vnd.openxmlformats-officedocument.presentationml.tags+xml"/>
  <Override PartName="/ppt/notesSlides/notesSlide23.xml" ContentType="application/vnd.openxmlformats-officedocument.presentationml.notesSlide+xml"/>
  <Override PartName="/ppt/tags/tag26.xml" ContentType="application/vnd.openxmlformats-officedocument.presentationml.tags+xml"/>
  <Override PartName="/ppt/notesSlides/notesSlide24.xml" ContentType="application/vnd.openxmlformats-officedocument.presentationml.notesSlide+xml"/>
  <Override PartName="/ppt/tags/tag27.xml" ContentType="application/vnd.openxmlformats-officedocument.presentationml.tags+xml"/>
  <Override PartName="/ppt/notesSlides/notesSlide25.xml" ContentType="application/vnd.openxmlformats-officedocument.presentationml.notesSlide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8.xml" ContentType="application/vnd.openxmlformats-officedocument.presentationml.notesSlide+xml"/>
  <Override PartName="/ppt/tags/tag32.xml" ContentType="application/vnd.openxmlformats-officedocument.presentationml.tags+xml"/>
  <Override PartName="/ppt/notesSlides/notesSlide29.xml" ContentType="application/vnd.openxmlformats-officedocument.presentationml.notesSlide+xml"/>
  <Override PartName="/ppt/tags/tag33.xml" ContentType="application/vnd.openxmlformats-officedocument.presentationml.tags+xml"/>
  <Override PartName="/ppt/notesSlides/notesSlide3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3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8.xml" ContentType="application/vnd.openxmlformats-officedocument.presentationml.tags+xml"/>
  <Override PartName="/ppt/notesSlides/notesSlide32.xml" ContentType="application/vnd.openxmlformats-officedocument.presentationml.notesSlide+xml"/>
  <Override PartName="/ppt/tags/tag39.xml" ContentType="application/vnd.openxmlformats-officedocument.presentationml.tags+xml"/>
  <Override PartName="/ppt/notesSlides/notesSlide33.xml" ContentType="application/vnd.openxmlformats-officedocument.presentationml.notesSlide+xml"/>
  <Override PartName="/ppt/ink/ink5.xml" ContentType="application/inkml+xml"/>
  <Override PartName="/ppt/tags/tag40.xml" ContentType="application/vnd.openxmlformats-officedocument.presentationml.tags+xml"/>
  <Override PartName="/ppt/notesSlides/notesSlide34.xml" ContentType="application/vnd.openxmlformats-officedocument.presentationml.notesSlide+xml"/>
  <Override PartName="/ppt/ink/ink6.xml" ContentType="application/inkml+xml"/>
  <Override PartName="/ppt/tags/tag41.xml" ContentType="application/vnd.openxmlformats-officedocument.presentationml.tags+xml"/>
  <Override PartName="/ppt/notesSlides/notesSlide35.xml" ContentType="application/vnd.openxmlformats-officedocument.presentationml.notesSlide+xml"/>
  <Override PartName="/ppt/ink/ink7.xml" ContentType="application/inkml+xml"/>
  <Override PartName="/ppt/tags/tag42.xml" ContentType="application/vnd.openxmlformats-officedocument.presentationml.tags+xml"/>
  <Override PartName="/ppt/notesSlides/notesSlide36.xml" ContentType="application/vnd.openxmlformats-officedocument.presentationml.notesSlide+xml"/>
  <Override PartName="/ppt/ink/ink8.xml" ContentType="application/inkml+xml"/>
  <Override PartName="/ppt/tags/tag43.xml" ContentType="application/vnd.openxmlformats-officedocument.presentationml.tags+xml"/>
  <Override PartName="/ppt/notesSlides/notesSlide37.xml" ContentType="application/vnd.openxmlformats-officedocument.presentationml.notesSlide+xml"/>
  <Override PartName="/ppt/tags/tag44.xml" ContentType="application/vnd.openxmlformats-officedocument.presentationml.tags+xml"/>
  <Override PartName="/ppt/notesSlides/notesSlide38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3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52"/>
  </p:notesMasterIdLst>
  <p:sldIdLst>
    <p:sldId id="256" r:id="rId5"/>
    <p:sldId id="257" r:id="rId6"/>
    <p:sldId id="258" r:id="rId7"/>
    <p:sldId id="359" r:id="rId8"/>
    <p:sldId id="364" r:id="rId9"/>
    <p:sldId id="259" r:id="rId10"/>
    <p:sldId id="260" r:id="rId11"/>
    <p:sldId id="261" r:id="rId12"/>
    <p:sldId id="263" r:id="rId13"/>
    <p:sldId id="285" r:id="rId14"/>
    <p:sldId id="363" r:id="rId15"/>
    <p:sldId id="288" r:id="rId16"/>
    <p:sldId id="286" r:id="rId17"/>
    <p:sldId id="264" r:id="rId18"/>
    <p:sldId id="290" r:id="rId19"/>
    <p:sldId id="292" r:id="rId20"/>
    <p:sldId id="266" r:id="rId21"/>
    <p:sldId id="297" r:id="rId22"/>
    <p:sldId id="323" r:id="rId23"/>
    <p:sldId id="299" r:id="rId24"/>
    <p:sldId id="300" r:id="rId25"/>
    <p:sldId id="301" r:id="rId26"/>
    <p:sldId id="293" r:id="rId27"/>
    <p:sldId id="305" r:id="rId28"/>
    <p:sldId id="346" r:id="rId29"/>
    <p:sldId id="365" r:id="rId30"/>
    <p:sldId id="278" r:id="rId31"/>
    <p:sldId id="338" r:id="rId32"/>
    <p:sldId id="331" r:id="rId33"/>
    <p:sldId id="311" r:id="rId34"/>
    <p:sldId id="357" r:id="rId35"/>
    <p:sldId id="283" r:id="rId36"/>
    <p:sldId id="335" r:id="rId37"/>
    <p:sldId id="273" r:id="rId38"/>
    <p:sldId id="336" r:id="rId39"/>
    <p:sldId id="355" r:id="rId40"/>
    <p:sldId id="354" r:id="rId41"/>
    <p:sldId id="268" r:id="rId42"/>
    <p:sldId id="347" r:id="rId43"/>
    <p:sldId id="343" r:id="rId44"/>
    <p:sldId id="348" r:id="rId45"/>
    <p:sldId id="322" r:id="rId46"/>
    <p:sldId id="344" r:id="rId47"/>
    <p:sldId id="360" r:id="rId48"/>
    <p:sldId id="366" r:id="rId49"/>
    <p:sldId id="332" r:id="rId50"/>
    <p:sldId id="329" r:id="rId51"/>
  </p:sldIdLst>
  <p:sldSz cx="18288000" cy="10287000"/>
  <p:notesSz cx="9296400" cy="7010400"/>
  <p:custDataLst>
    <p:tags r:id="rId5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146807-7F9C-6745-C81D-2E83D05E98F9}" name="Marcia Leiva" initials="ML" userId="S::mleiva@hcde-texas.org::ff035dde-3922-4179-94c4-3159477fa707" providerId="AD"/>
  <p188:author id="{C52F89AC-1E20-E8DE-D941-64ACA46B4B27}" name="Julia Watts" initials="JW" userId="S::Julia.Watts@hcde-texas.org::86fc1eda-f4e6-4ed4-a48b-a43e2268c7e1" providerId="AD"/>
  <p188:author id="{ECDBC2B1-1D60-0867-926E-89C563EA5738}" name="Anai Rodriguez" initials="AR" userId="S::Anai.Rodriguez@hcde-texas.org::6e88ac4e-7b1b-4191-9e8b-3c4766ff51ca" providerId="AD"/>
  <p188:author id="{CFA89AC1-AC6D-1D5E-B55C-08BC408C237C}" name="Jesus Amezcua" initials="JA" userId="S::jamezcua@hcde-texas.org::4f292f35-06c7-4a2d-a8a2-3291581780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D875"/>
    <a:srgbClr val="BAFAA0"/>
    <a:srgbClr val="332440"/>
    <a:srgbClr val="025E32"/>
    <a:srgbClr val="291F35"/>
    <a:srgbClr val="DF531B"/>
    <a:srgbClr val="B2251A"/>
    <a:srgbClr val="163501"/>
    <a:srgbClr val="C13D40"/>
    <a:srgbClr val="3DC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404" autoAdjust="0"/>
  </p:normalViewPr>
  <p:slideViewPr>
    <p:cSldViewPr snapToGrid="0">
      <p:cViewPr varScale="1">
        <p:scale>
          <a:sx n="70" d="100"/>
          <a:sy n="70" d="100"/>
        </p:scale>
        <p:origin x="630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gs" Target="tags/tag1.xml"/><Relationship Id="rId58" Type="http://schemas.microsoft.com/office/2018/10/relationships/authors" Target="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harriscountydeptofed-my.sharepoint.com/personal/edna_johnson_hcde-texas_org/Documents/Desktop/Special%20Projects/SBP/Monthly%20Reports/06.2025/Vendor%20Payment%20as%20of%2005.31.2025%20(SB)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/>
              <a:t>YTD Expenditures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YTD Expenditures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8C-477B-92CD-9C8C63AD7D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8C-477B-92CD-9C8C63AD7DD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C8C-477B-92CD-9C8C63AD7DD8}"/>
              </c:ext>
            </c:extLst>
          </c:dPt>
          <c:dLbls>
            <c:dLbl>
              <c:idx val="0"/>
              <c:layout>
                <c:manualLayout>
                  <c:x val="0.17499999999999999"/>
                  <c:y val="5.092592592592592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8C-477B-92CD-9C8C63AD7DD8}"/>
                </c:ext>
              </c:extLst>
            </c:dLbl>
            <c:dLbl>
              <c:idx val="1"/>
              <c:layout>
                <c:manualLayout>
                  <c:x val="0.21250000000000002"/>
                  <c:y val="-0.1736111111111111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36111111111112"/>
                      <c:h val="0.299074074074074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C8C-477B-92CD-9C8C63AD7DD8}"/>
                </c:ext>
              </c:extLst>
            </c:dLbl>
            <c:dLbl>
              <c:idx val="2"/>
              <c:layout>
                <c:manualLayout>
                  <c:x val="-0.15"/>
                  <c:y val="6.944444444444444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8C-477B-92CD-9C8C63AD7D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Visuals!$A$2:$A$4</c:f>
              <c:strCache>
                <c:ptCount val="3"/>
                <c:pt idx="0">
                  <c:v>Small Business</c:v>
                </c:pt>
                <c:pt idx="1">
                  <c:v>Non-Small Business</c:v>
                </c:pt>
                <c:pt idx="2">
                  <c:v>Govt and Utilities</c:v>
                </c:pt>
              </c:strCache>
            </c:strRef>
          </c:cat>
          <c:val>
            <c:numRef>
              <c:f>Visuals!$B$2:$B$4</c:f>
              <c:numCache>
                <c:formatCode>_("$"* #,##0_);_("$"* \(#,##0\);_("$"* "-"??_);_(@_)</c:formatCode>
                <c:ptCount val="3"/>
                <c:pt idx="0">
                  <c:v>1877931.8699999999</c:v>
                </c:pt>
                <c:pt idx="1">
                  <c:v>15660002.860000003</c:v>
                </c:pt>
                <c:pt idx="2">
                  <c:v>3730352.69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8C-477B-92CD-9C8C63AD7D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2B_1AB590A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F36676A-82A2-4E0F-ADDC-780A7A47BDC4}" authorId="{ECDBC2B1-1D60-0867-926E-89C563EA5738}" created="2025-06-10T21:47:53.713">
    <pc:sldMkLst xmlns:pc="http://schemas.microsoft.com/office/powerpoint/2013/main/command">
      <pc:docMk/>
      <pc:sldMk cId="448106667" sldId="299"/>
    </pc:sldMkLst>
    <p188:txBody>
      <a:bodyPr/>
      <a:lstStyle/>
      <a:p>
        <a:r>
          <a:rPr lang="en-US"/>
          <a:t>NEED</a:t>
        </a:r>
      </a:p>
    </p188:txBody>
  </p188:cm>
</p188:cmLst>
</file>

<file path=ppt/comments/modernComment_143_38864B4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ABC0ECF-6D64-411F-9451-AE00AA5FF570}" authorId="{ECDBC2B1-1D60-0867-926E-89C563EA5738}" created="2025-06-10T21:47:45.423">
    <pc:sldMkLst xmlns:pc="http://schemas.microsoft.com/office/powerpoint/2013/main/command">
      <pc:docMk/>
      <pc:sldMk cId="948325195" sldId="323"/>
    </pc:sldMkLst>
    <p188:txBody>
      <a:bodyPr/>
      <a:lstStyle/>
      <a:p>
        <a:r>
          <a:rPr lang="en-US"/>
          <a:t>NEED</a:t>
        </a:r>
      </a:p>
    </p188:txBody>
  </p188:cm>
</p188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1T03:18:13.338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1T03:18:17.499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27,'0'-11,"0"-5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21T03:18:22.554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0,'160'447'0,"2872"-447"0,-3192-447 0,-2872 447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1T03:18:38.525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1 107,'1961'0,"-1708"-19,-6 1,-98 19,-132-3,1 0,-1-1,1 0,-1-2,33-12,-26 8,44-9,-30 13,0 1,-1 2,1 1,40 6,-51-1,-1 1,36 12,-61-16,23 8,-6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4028440" cy="351602"/>
          </a:xfrm>
          <a:prstGeom prst="rect">
            <a:avLst/>
          </a:prstGeom>
        </p:spPr>
        <p:txBody>
          <a:bodyPr vert="horz" lIns="52149" tIns="26074" rIns="52149" bIns="26074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3" y="4"/>
            <a:ext cx="4028440" cy="351602"/>
          </a:xfrm>
          <a:prstGeom prst="rect">
            <a:avLst/>
          </a:prstGeom>
        </p:spPr>
        <p:txBody>
          <a:bodyPr vert="horz" lIns="52149" tIns="26074" rIns="52149" bIns="26074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49" tIns="26074" rIns="52149" bIns="26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300"/>
            <a:ext cx="7437120" cy="2759803"/>
          </a:xfrm>
          <a:prstGeom prst="rect">
            <a:avLst/>
          </a:prstGeom>
        </p:spPr>
        <p:txBody>
          <a:bodyPr vert="horz" lIns="52149" tIns="26074" rIns="52149" bIns="2607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3"/>
            <a:ext cx="4028440" cy="351601"/>
          </a:xfrm>
          <a:prstGeom prst="rect">
            <a:avLst/>
          </a:prstGeom>
        </p:spPr>
        <p:txBody>
          <a:bodyPr vert="horz" lIns="52149" tIns="26074" rIns="52149" bIns="26074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3" y="6658803"/>
            <a:ext cx="4028440" cy="351601"/>
          </a:xfrm>
          <a:prstGeom prst="rect">
            <a:avLst/>
          </a:prstGeom>
        </p:spPr>
        <p:txBody>
          <a:bodyPr vert="horz" lIns="52149" tIns="26074" rIns="52149" bIns="26074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EEED2-BF30-3052-0251-248352DE4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68F14D-442A-9A7C-4B8C-9C7694AB4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57C82B-1D03-A125-DF14-F3A94B49B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17BE9-36ED-F994-645E-CB2805AF0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9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FB17A-C2D7-073D-3BEE-C1468FED5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97E7A2-7071-9397-E98F-3AD79C410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EA04C0-8D7D-842E-3253-BB012555A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95A18-7F81-541C-FDF0-379A494B6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39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297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84688-995C-74FF-7829-F9A9C47B2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7FE47C-F842-E0FA-7350-9638D7DB2D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305293-2253-B440-93F9-E023BD4E4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BA6DF-5226-BBDB-C2C5-FCD4B0146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739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D3373-853B-6523-FA95-AED236C64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DB679B-03DE-7431-08C9-39D97721A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3DAF1-19DC-9F62-38BF-2FD801818A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D3318-F8F4-9D6E-C1B7-E7597CFC9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925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229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120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271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6/18/2025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6/18/2025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6/18/2025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6/18/2025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6/18/2025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07424" y="1440181"/>
            <a:ext cx="7831836" cy="4584515"/>
          </a:xfrm>
        </p:spPr>
        <p:txBody>
          <a:bodyPr anchor="b">
            <a:normAutofit/>
          </a:bodyPr>
          <a:lstStyle>
            <a:lvl1pPr algn="l">
              <a:defRPr sz="6000" b="1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6E52ED-0545-03BB-5AB6-4552E92B9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617"/>
          <a:stretch/>
        </p:blipFill>
        <p:spPr>
          <a:xfrm>
            <a:off x="0" y="0"/>
            <a:ext cx="922957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25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596" y="108777"/>
            <a:ext cx="12446070" cy="1989771"/>
          </a:xfrm>
        </p:spPr>
        <p:txBody>
          <a:bodyPr anchor="b">
            <a:normAutofit/>
          </a:bodyPr>
          <a:lstStyle>
            <a:lvl1pPr>
              <a:defRPr sz="42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8447" y="3108960"/>
            <a:ext cx="12486134" cy="5239512"/>
          </a:xfrm>
        </p:spPr>
        <p:txBody>
          <a:bodyPr>
            <a:normAutofit/>
          </a:bodyPr>
          <a:lstStyle>
            <a:lvl1pPr marL="342900" indent="-342900">
              <a:lnSpc>
                <a:spcPts val="36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3000"/>
            </a:lvl1pPr>
            <a:lvl2pPr marL="1200150" indent="-514350">
              <a:lnSpc>
                <a:spcPts val="3600"/>
              </a:lnSpc>
              <a:buFont typeface="Arial" panose="020B0604020202020204" pitchFamily="34" charset="0"/>
              <a:buChar char="•"/>
              <a:defRPr sz="3000"/>
            </a:lvl2pPr>
            <a:lvl3pPr marL="1885950" indent="-514350">
              <a:lnSpc>
                <a:spcPts val="3600"/>
              </a:lnSpc>
              <a:buFont typeface="Arial" panose="020B0604020202020204" pitchFamily="34" charset="0"/>
              <a:buChar char="•"/>
              <a:defRPr sz="3000"/>
            </a:lvl3pPr>
            <a:lvl4pPr marL="2571750" indent="-514350">
              <a:lnSpc>
                <a:spcPts val="3600"/>
              </a:lnSpc>
              <a:buFont typeface="Arial" panose="020B0604020202020204" pitchFamily="34" charset="0"/>
              <a:buChar char="•"/>
              <a:defRPr sz="3000"/>
            </a:lvl4pPr>
            <a:lvl5pPr marL="3257550" indent="-514350">
              <a:lnSpc>
                <a:spcPts val="3600"/>
              </a:lnSpc>
              <a:buFont typeface="Arial" panose="020B0604020202020204" pitchFamily="34" charset="0"/>
              <a:buChar char="•"/>
              <a:defRPr sz="3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67028" y="9369934"/>
            <a:ext cx="4005072" cy="323165"/>
          </a:xfrm>
        </p:spPr>
        <p:txBody>
          <a:bodyPr/>
          <a:lstStyle>
            <a:lvl1pPr>
              <a:defRPr sz="21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9291" y="9369934"/>
            <a:ext cx="4114800" cy="2769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00D319D-67F8-5830-99A3-7EB562C28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86" r="26226" b="3861"/>
          <a:stretch/>
        </p:blipFill>
        <p:spPr>
          <a:xfrm>
            <a:off x="14123195" y="397044"/>
            <a:ext cx="4164807" cy="988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75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06404F0-C6D6-98DF-5397-EF0F68B0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256" t="-150" r="58720" b="30269"/>
          <a:stretch/>
        </p:blipFill>
        <p:spPr>
          <a:xfrm>
            <a:off x="13458827" y="7621931"/>
            <a:ext cx="4829175" cy="26650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596" y="108777"/>
            <a:ext cx="15607761" cy="1989771"/>
          </a:xfrm>
        </p:spPr>
        <p:txBody>
          <a:bodyPr anchor="b">
            <a:normAutofit/>
          </a:bodyPr>
          <a:lstStyle>
            <a:lvl1pPr>
              <a:defRPr sz="42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67028" y="3088004"/>
            <a:ext cx="9289257" cy="5531645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3000"/>
            </a:lvl1pPr>
            <a:lvl2pPr marL="10287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z="3000"/>
            </a:lvl2pPr>
            <a:lvl3pPr marL="17145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z="3000"/>
            </a:lvl3pPr>
            <a:lvl4pPr marL="24003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z="3000"/>
            </a:lvl4pPr>
            <a:lvl5pPr marL="30861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z="3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443225" y="3088006"/>
            <a:ext cx="4504133" cy="553164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1pPr>
            <a:lvl2pPr marL="342900" indent="-34290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2pPr>
            <a:lvl3pPr marL="0" indent="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3pPr>
            <a:lvl4pPr marL="0" indent="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4pPr>
            <a:lvl5pPr marL="0" indent="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67028" y="9369934"/>
            <a:ext cx="4005072" cy="323165"/>
          </a:xfrm>
        </p:spPr>
        <p:txBody>
          <a:bodyPr/>
          <a:lstStyle>
            <a:lvl1pPr>
              <a:defRPr sz="21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9291" y="9369934"/>
            <a:ext cx="4114800" cy="2769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852486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596" y="108777"/>
            <a:ext cx="15607761" cy="1989771"/>
          </a:xfrm>
        </p:spPr>
        <p:txBody>
          <a:bodyPr anchor="b">
            <a:normAutofit/>
          </a:bodyPr>
          <a:lstStyle>
            <a:lvl1pPr>
              <a:defRPr sz="42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67028" y="3065144"/>
            <a:ext cx="15607761" cy="5888201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3000"/>
            </a:lvl1pPr>
            <a:lvl2pPr marL="1028700" indent="-34290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defRPr sz="3000"/>
            </a:lvl2pPr>
            <a:lvl3pPr marL="1714500" indent="-34290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defRPr sz="3000"/>
            </a:lvl3pPr>
            <a:lvl4pPr marL="2400300" indent="-34290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defRPr sz="3000"/>
            </a:lvl4pPr>
            <a:lvl5pPr marL="3086100" indent="-34290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defRPr sz="3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67028" y="9369934"/>
            <a:ext cx="4005072" cy="323165"/>
          </a:xfrm>
        </p:spPr>
        <p:txBody>
          <a:bodyPr/>
          <a:lstStyle>
            <a:lvl1pPr>
              <a:defRPr sz="21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9291" y="9369934"/>
            <a:ext cx="4114800" cy="2769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64462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6/18/2025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customXml" Target="../ink/ink2.xml"/><Relationship Id="rId11" Type="http://schemas.openxmlformats.org/officeDocument/2006/relationships/image" Target="../media/image21.png"/><Relationship Id="rId5" Type="http://schemas.openxmlformats.org/officeDocument/2006/relationships/image" Target="../media/image180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5" Type="http://schemas.openxmlformats.org/officeDocument/2006/relationships/image" Target="../media/image27.png"/><Relationship Id="rId4" Type="http://schemas.microsoft.com/office/2018/10/relationships/comments" Target="../comments/modernComment_143_38864B4B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5" Type="http://schemas.openxmlformats.org/officeDocument/2006/relationships/image" Target="../media/image28.png"/><Relationship Id="rId4" Type="http://schemas.microsoft.com/office/2018/10/relationships/comments" Target="../comments/modernComment_12B_1AB590AB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4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7.xml"/><Relationship Id="rId4" Type="http://schemas.openxmlformats.org/officeDocument/2006/relationships/chart" Target="../charts/char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9.xml"/><Relationship Id="rId6" Type="http://schemas.openxmlformats.org/officeDocument/2006/relationships/image" Target="../media/image44.png"/><Relationship Id="rId5" Type="http://schemas.openxmlformats.org/officeDocument/2006/relationships/image" Target="../media/image290.png"/><Relationship Id="rId4" Type="http://schemas.openxmlformats.org/officeDocument/2006/relationships/customXml" Target="../ink/ink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0.xml"/><Relationship Id="rId6" Type="http://schemas.openxmlformats.org/officeDocument/2006/relationships/image" Target="../media/image45.png"/><Relationship Id="rId5" Type="http://schemas.openxmlformats.org/officeDocument/2006/relationships/image" Target="../media/image330.png"/><Relationship Id="rId4" Type="http://schemas.openxmlformats.org/officeDocument/2006/relationships/customXml" Target="../ink/ink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1.xml"/><Relationship Id="rId6" Type="http://schemas.openxmlformats.org/officeDocument/2006/relationships/image" Target="../media/image46.png"/><Relationship Id="rId5" Type="http://schemas.openxmlformats.org/officeDocument/2006/relationships/image" Target="../media/image290.png"/><Relationship Id="rId4" Type="http://schemas.openxmlformats.org/officeDocument/2006/relationships/customXml" Target="../ink/ink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2.xml"/><Relationship Id="rId6" Type="http://schemas.openxmlformats.org/officeDocument/2006/relationships/image" Target="../media/image47.png"/><Relationship Id="rId5" Type="http://schemas.openxmlformats.org/officeDocument/2006/relationships/image" Target="../media/image330.png"/><Relationship Id="rId4" Type="http://schemas.openxmlformats.org/officeDocument/2006/relationships/customXml" Target="../ink/ink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5" Type="http://schemas.openxmlformats.org/officeDocument/2006/relationships/image" Target="../media/image41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0" y="-1455402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May 31, 2025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11" y="130077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May 31, 2025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5BCE138-D773-1E5E-CEEA-CB3379612CA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16537546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   (Soon to be 5 stars)   </a:t>
            </a:r>
            <a:endParaRPr sz="6000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17441091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 dirty="0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9F5E60-5036-EDE2-14EF-90EF0F84E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74" y="4968699"/>
            <a:ext cx="3387634" cy="37420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BE5150-BDCF-8142-4B78-0B5604559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8514" y="4977339"/>
            <a:ext cx="3230880" cy="3724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52823D-78AF-E4CB-ED65-6149B1E491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9300" y="5025091"/>
            <a:ext cx="3387634" cy="3738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2F07BF-0FC9-E07A-51D6-624F026421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9412" y="5025091"/>
            <a:ext cx="3338214" cy="3724735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D2E46F5-B622-9FDB-179D-3A0857143CC7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C92DD9-FFD0-3657-006C-F532BE1AF6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5648" y="5039237"/>
            <a:ext cx="3338214" cy="3724735"/>
          </a:xfrm>
          <a:prstGeom prst="rect">
            <a:avLst/>
          </a:prstGeom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3D1B5616-C050-72BE-4AD9-C92AA6B0C5F1}"/>
              </a:ext>
            </a:extLst>
          </p:cNvPr>
          <p:cNvSpPr/>
          <p:nvPr/>
        </p:nvSpPr>
        <p:spPr>
          <a:xfrm>
            <a:off x="15280783" y="2286000"/>
            <a:ext cx="2305318" cy="22280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Official Notice Coming Soon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B4969-D0E4-2D67-9FF1-38037FFD1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CD86A2DF-762E-4875-8C7C-DD484C4A45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65514"/>
            <a:ext cx="168402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Top 12 Highlights points for May 2025</a:t>
            </a:r>
            <a:endParaRPr sz="6000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027F297-B0C2-8140-303E-1FA0CC286F7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888B14D-5E91-FC1D-260B-2825C29B1A9F}"/>
              </a:ext>
            </a:extLst>
          </p:cNvPr>
          <p:cNvSpPr txBox="1"/>
          <p:nvPr/>
        </p:nvSpPr>
        <p:spPr>
          <a:xfrm>
            <a:off x="-9412" y="1122186"/>
            <a:ext cx="12798311" cy="69339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$173K in tax revenue this month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Next Debt Svc payment in August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TOT Revenues at 69%       Target of 75%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TOT Expenditures at </a:t>
            </a:r>
            <a:r>
              <a:rPr lang="en-US" sz="4000" b="1" u="sng" spc="-5" dirty="0">
                <a:solidFill>
                  <a:srgbClr val="FF0000"/>
                </a:solidFill>
                <a:latin typeface="Roboto"/>
                <a:cs typeface="Roboto"/>
              </a:rPr>
              <a:t>62% </a:t>
            </a: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Target of 75%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$47M in Equity(F Bal) as of May 2025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$50,011 March Donations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Values at </a:t>
            </a:r>
            <a:r>
              <a:rPr lang="en-US" sz="4000" b="1" u="sng" spc="-5" dirty="0">
                <a:solidFill>
                  <a:srgbClr val="FF0000"/>
                </a:solidFill>
                <a:latin typeface="Roboto"/>
                <a:cs typeface="Roboto"/>
              </a:rPr>
              <a:t>$660B </a:t>
            </a: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out of $665B Projected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Choice at $7.3M Benefit </a:t>
            </a: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Variance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u="sng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u="sng" spc="-5" dirty="0">
              <a:solidFill>
                <a:srgbClr val="332440"/>
              </a:solidFill>
              <a:latin typeface="Roboto"/>
              <a:cs typeface="Roboto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0544F6A-07B3-5B92-1E2D-BE53A2C1F573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F0030-67AD-830A-040F-96F09DC97FDC}"/>
              </a:ext>
            </a:extLst>
          </p:cNvPr>
          <p:cNvSpPr txBox="1"/>
          <p:nvPr/>
        </p:nvSpPr>
        <p:spPr>
          <a:xfrm>
            <a:off x="9926053" y="915808"/>
            <a:ext cx="871086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9. Ed Foundation at $286K in Equity 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10. 10% small business-May ‘25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11. 99% Irvington Project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12. Phase I Projects – just pending retainage release and closeout</a:t>
            </a:r>
          </a:p>
          <a:p>
            <a:r>
              <a:rPr lang="en-US" sz="4400" b="1" dirty="0"/>
              <a:t>13. Board Budget Book Provided</a:t>
            </a:r>
          </a:p>
          <a:p>
            <a:r>
              <a:rPr lang="en-US" sz="4400" b="1" dirty="0"/>
              <a:t>14. Budget amendments for approval for NPO HVAC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4C637B-97FB-D33C-CE93-589C4B53D443}"/>
              </a:ext>
            </a:extLst>
          </p:cNvPr>
          <p:cNvSpPr txBox="1"/>
          <p:nvPr/>
        </p:nvSpPr>
        <p:spPr>
          <a:xfrm>
            <a:off x="533400" y="6501348"/>
            <a:ext cx="17083314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/>
              <a:t>Outlook   Trend :  Finance         -   Tax Revenues being received – Projected to utilize fund balance for operations given unrealized revenues</a:t>
            </a:r>
          </a:p>
          <a:p>
            <a:r>
              <a:rPr lang="en-US" sz="4000" b="1" dirty="0"/>
              <a:t>                                                             Revenues and exp. Below target</a:t>
            </a:r>
          </a:p>
          <a:p>
            <a:r>
              <a:rPr lang="en-US" sz="4000" b="1" dirty="0"/>
              <a:t>                                 Operations  -    Normal Operations</a:t>
            </a:r>
          </a:p>
          <a:p>
            <a:r>
              <a:rPr lang="en-US" sz="4000" b="1" dirty="0"/>
              <a:t>                                 Legislative   -    Assessing Impact to HCDE</a:t>
            </a:r>
          </a:p>
          <a:p>
            <a:r>
              <a:rPr lang="en-US" sz="4000" b="1" dirty="0"/>
              <a:t>                                 Finance        -    Assessing grant awards pending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1D8FB320-4A14-465C-6253-97D05327F1CE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6418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36BF2-74BE-046C-3392-605F0791D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D0F1C1D0-D791-5973-CF08-1E9CFE06E2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65514"/>
            <a:ext cx="168402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Budget Calendar </a:t>
            </a:r>
            <a:endParaRPr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7369BB4-1057-FEDA-E28E-980B765CF5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8DDD3DC-7C60-11CF-8FED-DEB4CD21455D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555A2-4973-88AE-6E14-27653A9329AE}"/>
              </a:ext>
            </a:extLst>
          </p:cNvPr>
          <p:cNvSpPr txBox="1"/>
          <p:nvPr/>
        </p:nvSpPr>
        <p:spPr>
          <a:xfrm>
            <a:off x="3183963" y="1197691"/>
            <a:ext cx="1295970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May 30, 2025   - Budget Submission 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June 24, 2025  - Board Workshop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July  16, 2025  -  Board Workshop &amp; Budget Adoption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Aug 25, 2025    -  Tax Values to be received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Sept 17, 2025   -  Tax Rate adoption tentatively (if no 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        additional public hearings are 				                  required</a:t>
            </a:r>
            <a:endParaRPr lang="en-US" sz="4400" b="1" dirty="0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1C130235-3897-90A8-58EA-7E70E975489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5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38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921443" y="4880592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May 31,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6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490397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$ 52,009,241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$ 3,117,712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$ 47,270,529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66ADE6-C1FB-78EF-54F1-66464F68E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1809" y="542978"/>
            <a:ext cx="10227213" cy="88508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May 31, 2025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0224" y="1903634"/>
            <a:ext cx="16614445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05/31/2025 </a:t>
            </a:r>
            <a:r>
              <a:rPr lang="en-US" sz="2800" b="1" spc="-5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is $47,270,529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2025.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815319" y="785726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0D9BBD-B77B-7749-0300-EF58BEB08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913" y="3950733"/>
            <a:ext cx="15376406" cy="466853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4287B-7A83-7AAC-DF77-4B3057EF0988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May 31, 2025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ADA243D-98E8-083B-1599-7316FD2F7E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285022" y="373690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May 31, 2025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$ 20,673,342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$ 47,813,531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43% FY25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36% FY24 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$48M FY25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$43M FY24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753375" y="4763637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52,009,241-$3,117,712 =$48,891,530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6E6FDB9-9E57-DEB0-5EC4-ADB3C9D96F4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9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281159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May 31, 2025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$20,673,342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$48,891,529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15783" y="4508618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$2,598,038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$62,067,565-5,128,538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42% FY25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38% FY24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4.5% FY25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4% FY24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65%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5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C30BE39-BD0B-0EB4-1B51-430617B1E2D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10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E7D7B-30BD-0CB0-CBA3-94C6D491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3128" y="205740"/>
            <a:ext cx="8041944" cy="984885"/>
          </a:xfrm>
        </p:spPr>
        <p:txBody>
          <a:bodyPr/>
          <a:lstStyle/>
          <a:p>
            <a:pPr algn="ctr"/>
            <a:r>
              <a:rPr lang="en-US" dirty="0"/>
              <a:t>Combined Debt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F8DFC-7A4F-F458-9EBC-18EC047ED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32" y="1034717"/>
            <a:ext cx="17818767" cy="8626642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13F091C-8935-D9B8-816E-C6276C15EEA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11</a:t>
            </a:fld>
            <a:endParaRPr lang="en-US" sz="28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4CEA2E7-1E32-2ACA-3448-FB324C69C521}"/>
                  </a:ext>
                </a:extLst>
              </p14:cNvPr>
              <p14:cNvContentPartPr/>
              <p14:nvPr/>
            </p14:nvContentPartPr>
            <p14:xfrm>
              <a:off x="19599177" y="116676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4CEA2E7-1E32-2ACA-3448-FB324C69C5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545537" y="105876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996C7D8-FAF2-B11A-9944-AF582AEAE659}"/>
                  </a:ext>
                </a:extLst>
              </p14:cNvPr>
              <p14:cNvContentPartPr/>
              <p14:nvPr/>
            </p14:nvContentPartPr>
            <p14:xfrm>
              <a:off x="529257" y="3418920"/>
              <a:ext cx="360" cy="10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996C7D8-FAF2-B11A-9944-AF582AEAE6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5257" y="3310920"/>
                <a:ext cx="10800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98609E3-B6D1-64A9-F29D-943D0590C5AB}"/>
                  </a:ext>
                </a:extLst>
              </p14:cNvPr>
              <p14:cNvContentPartPr/>
              <p14:nvPr/>
            </p14:nvContentPartPr>
            <p14:xfrm>
              <a:off x="473602" y="3311493"/>
              <a:ext cx="1149550" cy="161214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98609E3-B6D1-64A9-F29D-943D0590C5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9599" y="3203537"/>
                <a:ext cx="1257197" cy="3767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9F868E9-A0FF-296F-58CF-CA3465CC2201}"/>
                  </a:ext>
                </a:extLst>
              </p14:cNvPr>
              <p14:cNvContentPartPr/>
              <p14:nvPr/>
            </p14:nvContentPartPr>
            <p14:xfrm>
              <a:off x="16916097" y="3378600"/>
              <a:ext cx="1161720" cy="38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9F868E9-A0FF-296F-58CF-CA3465CC220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862457" y="3270600"/>
                <a:ext cx="1269360" cy="25416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65886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May 31, 2025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29847" y="458308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$30,788,102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29% FY25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25% FY24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2.7% FY25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2.4% FY24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22%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3.6%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06631" y="5143500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387577" y="52821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$ 103,210,093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664014" y="4619819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$1,658,016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$62,067,565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3A99A9FD-791A-4B90-2CA8-175CCD938BA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9579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9579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May 31, 2025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$20,310,704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$103,210,093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396697" y="5143500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999941" y="4640221"/>
            <a:ext cx="6891362" cy="1200329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$20,310,704-22,697,450</a:t>
            </a:r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$22,697,450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416330"/>
            <a:ext cx="61985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18% FY24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2" y="8164422"/>
            <a:ext cx="2446491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 FY25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 FY24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-10% FY25 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BBD418A-16B3-E8A9-90C1-4438A4FDF76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183261" y="186021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2024-2025 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D6909C-ECAF-0BAC-95C7-438DF18EA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9990" y="52011"/>
            <a:ext cx="9996937" cy="7721570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4966B6E-5D24-88B5-2C21-530EB59A44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14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05FD4E-3700-1CBB-8F54-CC0963700A47}"/>
              </a:ext>
            </a:extLst>
          </p:cNvPr>
          <p:cNvSpPr txBox="1">
            <a:spLocks/>
          </p:cNvSpPr>
          <p:nvPr/>
        </p:nvSpPr>
        <p:spPr>
          <a:xfrm>
            <a:off x="13183261" y="4291504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r>
              <a:rPr lang="en-US" sz="36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Previous BAs</a:t>
            </a:r>
          </a:p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+mj-lt"/>
                <a:ea typeface="Roboto" panose="02000000000000000000" pitchFamily="2" charset="0"/>
                <a:cs typeface="Adobe Devanagari" panose="02040503050201020203" pitchFamily="18" charset="0"/>
              </a:rPr>
              <a:t>Leadership Academy in Crosby  $    350,000</a:t>
            </a:r>
          </a:p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+mj-lt"/>
                <a:ea typeface="Roboto" panose="02000000000000000000" pitchFamily="2" charset="0"/>
                <a:cs typeface="Adobe Devanagari" panose="02040503050201020203" pitchFamily="18" charset="0"/>
              </a:rPr>
              <a:t>Prairie view Grant match             $     41,000</a:t>
            </a:r>
          </a:p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+mj-lt"/>
                <a:ea typeface="Roboto" panose="02000000000000000000" pitchFamily="2" charset="0"/>
                <a:cs typeface="Adobe Devanagari" panose="02040503050201020203" pitchFamily="18" charset="0"/>
              </a:rPr>
              <a:t>Facilities		                  $   230,000</a:t>
            </a:r>
          </a:p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+mj-lt"/>
                <a:ea typeface="Roboto" panose="02000000000000000000" pitchFamily="2" charset="0"/>
                <a:cs typeface="Adobe Devanagari" panose="02040503050201020203" pitchFamily="18" charset="0"/>
              </a:rPr>
              <a:t>Tax		                  $ 1,000,000</a:t>
            </a:r>
          </a:p>
          <a:p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6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NEW BA</a:t>
            </a:r>
          </a:p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+mj-lt"/>
                <a:ea typeface="Roboto" panose="02000000000000000000" pitchFamily="2" charset="0"/>
                <a:cs typeface="Adobe Devanagari" panose="02040503050201020203" pitchFamily="18" charset="0"/>
              </a:rPr>
              <a:t>New NPO HVAC System                $1,789,450</a:t>
            </a:r>
          </a:p>
          <a:p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May 31, 2025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009325" y="8860976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18BC6-F607-B494-2404-38110B8AD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027" y="2831214"/>
            <a:ext cx="12884187" cy="6075820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2827708-AC14-A103-DF16-F019FE99DB1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15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May 31, 2025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3598268" y="9259080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FFFF0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7DA28-7AD0-7D5A-050F-D151BC94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1219" y="3098800"/>
            <a:ext cx="12395661" cy="5953935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3D37DB6-4D06-8D58-5F37-F566AC33BDB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16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2024-25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May 31, 2025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" r="1207"/>
          <a:stretch/>
        </p:blipFill>
        <p:spPr>
          <a:xfrm>
            <a:off x="3887307" y="2628029"/>
            <a:ext cx="10697672" cy="7316071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AB6293E-53F1-07E4-EFC3-B101021D258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2024-25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May 31,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AEA5A-6107-012C-48FB-A69E39B34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216" y="2050590"/>
            <a:ext cx="17048746" cy="6544769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8E441C6C-3132-E1D4-5835-2414F7FCDE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0" y="8796312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May 31, 2025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608334" y="4830790"/>
            <a:ext cx="1617617" cy="625419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$660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09779" y="8936537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914AA073-AFBD-BD30-867D-8411BF71B5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19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01788B-131F-94DC-4BA3-7269ADCF11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64" y="2498210"/>
            <a:ext cx="16146970" cy="63319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3100" y="1905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May 31, 2025 </a:t>
            </a:r>
          </a:p>
          <a:p>
            <a:r>
              <a:rPr lang="en-US" sz="3600" dirty="0"/>
              <a:t>(9th month / 12 months)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75BEE-E5B7-ED3A-8014-7AB9EA4409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758" y="2079389"/>
            <a:ext cx="17445789" cy="7178911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38EC3B5-D845-919D-912C-D85F3ED96E2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20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1559" y="0"/>
            <a:ext cx="18288000" cy="8841538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-9988" y="8870249"/>
            <a:ext cx="18297988" cy="1416751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$850,000/$32,184,041 =  2.64%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May 31, 2025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(9th month / 12 months)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474749" y="5561382"/>
            <a:ext cx="609601" cy="624958"/>
          </a:xfrm>
          <a:prstGeom prst="down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4E6E7-B733-D91B-430F-2854F6D69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3712" y="2515489"/>
            <a:ext cx="12410586" cy="6107142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3B87F74B-6247-6294-D870-47D23D94E99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21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8917872" y="1895459"/>
            <a:ext cx="685800" cy="566017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May 31, 2025</a:t>
            </a:r>
          </a:p>
          <a:p>
            <a:r>
              <a:rPr lang="en-US" sz="3600" dirty="0"/>
              <a:t>(9th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$850,000/$32,184,041 =  2.64% Collection and assessment costs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BAFAA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4971274" y="3836660"/>
            <a:ext cx="1449289" cy="638140"/>
          </a:xfrm>
          <a:prstGeom prst="right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07EFC-EE42-8118-54EB-D0B5CCCE1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1868" y="2481943"/>
            <a:ext cx="12674049" cy="5994400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84A758C-F479-119E-1BCD-880EBBECAB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May 31, 2025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BEEA20-B662-0A77-706B-5210601D1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5196" y="2838558"/>
            <a:ext cx="11655208" cy="2441209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7BFCC044-4B02-B579-A21D-C29D496E395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May 31, 2025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528" y="2800673"/>
            <a:ext cx="17556479" cy="5227000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C31A6CB2-A80D-2125-F7F2-04133329C13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24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-6093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42539" y="430707"/>
            <a:ext cx="13543217" cy="2169617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June18th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EA34EB5-5764-A628-7351-AED37C7C9A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178432" y="9728090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25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F1E27E-1ACC-7E4B-2331-7A1283DC1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862" y="2470950"/>
            <a:ext cx="16328570" cy="39027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743FC9-2FD6-C910-B90F-718D2EFC6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625" y="6513539"/>
            <a:ext cx="16136983" cy="33427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167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1989C-2FD9-E29C-B956-EE680B327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5B41B51-90D0-1738-5FF4-0F0D26737E82}"/>
              </a:ext>
            </a:extLst>
          </p:cNvPr>
          <p:cNvSpPr>
            <a:spLocks/>
          </p:cNvSpPr>
          <p:nvPr/>
        </p:nvSpPr>
        <p:spPr>
          <a:xfrm>
            <a:off x="0" y="-6093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51C30C30-F1B2-8E4B-5769-DEE24A1FF01A}"/>
              </a:ext>
            </a:extLst>
          </p:cNvPr>
          <p:cNvSpPr txBox="1">
            <a:spLocks/>
          </p:cNvSpPr>
          <p:nvPr/>
        </p:nvSpPr>
        <p:spPr>
          <a:xfrm>
            <a:off x="2242539" y="430707"/>
            <a:ext cx="13543217" cy="2169617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June18th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F97E096-762C-1CB6-AADE-0512FFD6384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26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3C7207-103B-0C25-C970-F217BEE8F3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383" y="3091961"/>
            <a:ext cx="17129760" cy="62659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0967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May 31, 2025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69335-1336-0E1B-3149-A5D05AD7197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4202072" cy="179296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200230" y="7268755"/>
            <a:ext cx="3776369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Net Equity 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$286,495</a:t>
            </a: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47" y="1484586"/>
            <a:ext cx="9525898" cy="8127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1E28028-F04A-E03B-5750-CE36C2FA854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0" y="89211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020545" y="-50800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Ed Foundation 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4D09CB0-4FDB-A238-8C7E-9563EAEDBC2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29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3394D1-F07D-41D9-BEB5-EFBEC29DA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017" y="1192994"/>
            <a:ext cx="16910304" cy="81826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248" y="794153"/>
            <a:ext cx="16703040" cy="7816448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7BA5BC14-DA61-2A84-3EC3-AB31D51792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30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3701F-9B88-64A3-02E3-9519541A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7C41D84A-3393-69B5-0D5A-6480D549FF0E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8024E533-B5E4-BB80-AF31-B9AEEBA3C066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D544D2-F4C6-A778-E886-90297BF28A37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190DC2-5041-0751-DC55-BF275E7845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216" y="1278684"/>
            <a:ext cx="17227296" cy="7083653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D34FE4B-53DF-DEDF-3A6E-417BEB0CCE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31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917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May 31, 2025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4A184CF-225E-5FC7-56C5-3AB75597B271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E0BCE3-7A85-71CE-E027-A8E454AF1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7424" y="457200"/>
            <a:ext cx="7831836" cy="937932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Harris County Department of Education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Small Business Report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09/01/24 to 05/31/25</a:t>
            </a:r>
            <a:br>
              <a:rPr lang="en-US" dirty="0"/>
            </a:br>
            <a:r>
              <a:rPr lang="en-US" dirty="0"/>
              <a:t> FY 2024-2025</a:t>
            </a:r>
            <a:br>
              <a:rPr lang="en-US" dirty="0"/>
            </a:br>
            <a:r>
              <a:rPr lang="en-US" dirty="0"/>
              <a:t>By </a:t>
            </a:r>
            <a:br>
              <a:rPr lang="en-US" dirty="0"/>
            </a:br>
            <a:r>
              <a:rPr lang="en-US" dirty="0"/>
              <a:t>Dr. Edna E. Johnson</a:t>
            </a:r>
            <a:br>
              <a:rPr lang="en-US" dirty="0"/>
            </a:br>
            <a:r>
              <a:rPr lang="en-US" dirty="0"/>
              <a:t>Procurement Director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44102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57" y="342900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2579387"/>
            <a:ext cx="7711198" cy="649637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1990867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for Construction</a:t>
            </a:r>
            <a:endParaRPr lang="en-US" sz="4400" dirty="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34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870A-EBCD-13FC-D1A2-49C555C4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596" y="108778"/>
            <a:ext cx="12446070" cy="772067"/>
          </a:xfrm>
        </p:spPr>
        <p:txBody>
          <a:bodyPr>
            <a:noAutofit/>
          </a:bodyPr>
          <a:lstStyle/>
          <a:p>
            <a:pPr algn="ctr"/>
            <a: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B4EC43-20C2-1DA5-646B-B8D26CF7D0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4505" y="2611150"/>
            <a:ext cx="14505128" cy="5239512"/>
          </a:xfrm>
        </p:spPr>
        <p:txBody>
          <a:bodyPr>
            <a:normAutofit/>
          </a:bodyPr>
          <a:lstStyle/>
          <a:p>
            <a:pPr marL="914400" indent="-9144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Business Expenditures for FY2025 Year to Date (09/01/24 to 05/31/25)</a:t>
            </a:r>
          </a:p>
          <a:p>
            <a:pPr marL="914400" indent="-9144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Graphic </a:t>
            </a:r>
          </a:p>
          <a:p>
            <a:pPr marL="914400" indent="-9144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of Small Businesses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604AB2C1-995F-1928-36E7-3618B1E003F3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626661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35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27493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36326E3-7418-ADEF-0CFC-09C0C60DE1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85600" y="2300606"/>
            <a:ext cx="6129867" cy="6358166"/>
          </a:xfrm>
        </p:spPr>
        <p:txBody>
          <a:bodyPr wrap="square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Small Business	 	    $1,877,932 </a:t>
            </a:r>
          </a:p>
          <a:p>
            <a:pPr algn="l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Non-Small Business	 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$15,660,003 </a:t>
            </a:r>
          </a:p>
          <a:p>
            <a:pPr algn="l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Business           =   $17,537,935 </a:t>
            </a:r>
          </a:p>
          <a:p>
            <a:pPr algn="l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Govt and Utilities	 	   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$3,730,353 </a:t>
            </a:r>
          </a:p>
          <a:p>
            <a:pPr algn="l">
              <a:lnSpc>
                <a:spcPct val="9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Expenditures  =  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$21,268,287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Business      $1,877,932 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divided by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Business     $17,537,935 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11% Ratio Small/Large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1BD2E78-931D-80D9-8E22-9053424D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596" y="108777"/>
            <a:ext cx="15607761" cy="1699001"/>
          </a:xfrm>
        </p:spPr>
        <p:txBody>
          <a:bodyPr>
            <a:normAutofit/>
          </a:bodyPr>
          <a:lstStyle/>
          <a:p>
            <a:pPr algn="ctr"/>
            <a: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09/01/24 to 05/31/25 </a:t>
            </a:r>
            <a:b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Expenditures FY 24-25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320D728-D093-5334-FBDB-F01FB4880B31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681252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36</a:t>
            </a:fld>
            <a:endParaRPr lang="en-US" sz="2800" b="1" dirty="0">
              <a:solidFill>
                <a:srgbClr val="025E32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72BFBFD-2DFE-28C4-A2EB-1AAD7B280C19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1095904" y="2421468"/>
          <a:ext cx="9944629" cy="6808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9AD8B89-A770-94BB-6FD7-499036E01BF8}"/>
              </a:ext>
            </a:extLst>
          </p:cNvPr>
          <p:cNvGraphicFramePr>
            <a:graphicFrameLocks/>
          </p:cNvGraphicFramePr>
          <p:nvPr/>
        </p:nvGraphicFramePr>
        <p:xfrm>
          <a:off x="1339595" y="2528888"/>
          <a:ext cx="9561767" cy="6515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441068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9C5DD-6B55-DF45-4C6B-6B767B71B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569" y="372057"/>
            <a:ext cx="10595582" cy="1738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Small Business list for FY 2025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697433D-8B35-8501-D584-680BBCC73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303490"/>
              </p:ext>
            </p:extLst>
          </p:nvPr>
        </p:nvGraphicFramePr>
        <p:xfrm>
          <a:off x="321972" y="1706452"/>
          <a:ext cx="16137228" cy="81522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1242">
                  <a:extLst>
                    <a:ext uri="{9D8B030D-6E8A-4147-A177-3AD203B41FA5}">
                      <a16:colId xmlns:a16="http://schemas.microsoft.com/office/drawing/2014/main" val="1940442347"/>
                    </a:ext>
                  </a:extLst>
                </a:gridCol>
                <a:gridCol w="2279009">
                  <a:extLst>
                    <a:ext uri="{9D8B030D-6E8A-4147-A177-3AD203B41FA5}">
                      <a16:colId xmlns:a16="http://schemas.microsoft.com/office/drawing/2014/main" val="3208533703"/>
                    </a:ext>
                  </a:extLst>
                </a:gridCol>
                <a:gridCol w="9046977">
                  <a:extLst>
                    <a:ext uri="{9D8B030D-6E8A-4147-A177-3AD203B41FA5}">
                      <a16:colId xmlns:a16="http://schemas.microsoft.com/office/drawing/2014/main" val="1981071148"/>
                    </a:ext>
                  </a:extLst>
                </a:gridCol>
              </a:tblGrid>
              <a:tr h="3338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u="none" strike="noStrike" dirty="0">
                          <a:effectLst/>
                        </a:rPr>
                        <a:t>Vendor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u="none" strike="noStrike" dirty="0">
                          <a:effectLst/>
                        </a:rPr>
                        <a:t>Sum of payments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u="none" strike="noStrike" dirty="0">
                          <a:effectLst/>
                        </a:rPr>
                        <a:t>Business Capabilities</a:t>
                      </a:r>
                      <a:endParaRPr lang="en-US" sz="20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683164555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BLUE KNIGHT SECURITY LLC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 $                266,886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Security guards and patrol services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712196656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BRAINBUZZED TUTORING INC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 $                  43,238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Exam Preparation and Tutoring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866361293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BUTLER BUSINESS PRODUCTS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 $                191,609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Office Supplies and Stationery Stores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4252138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CRE8 INCORPORATED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 $                132,270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Architecture and LEED Design Services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349258242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fr-FR" sz="2000" u="none" strike="noStrike">
                          <a:effectLst/>
                        </a:rPr>
                        <a:t>DURA PIER FACILITIES SERVICES LTD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 $                  14,198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Building and Construction and Maintenance Services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548233794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EMA SPORT SOLUTIONS LLC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 $                493,617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Sport Facilities Construction, Flooring and Turf Installation, Fence Installation, Demolition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05163863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ENGLISH + ASSOCIATES ARCHITECTS INC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 $                137,170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Architectural And Interior Design: Architectural Services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3373070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FRENCH CORNER CATERING INC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 $                  10,354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Concessions, Catering, Vending: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789691718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GENWEL INC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 $                  47,285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Before/After School Program and Art Education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868560773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HTS INC CONSULTANTS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 $                  23,484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Geotechnical Laboratory Service and Other Scientific &amp; Technical Consulting Services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16236138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INFRASTRUCTURE ASSOCIATES INC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 $                113,185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Engineering Services; Design Services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813531966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NASH INDUSTRIES INC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 $                  69,145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Construction Management, Residential Remodeling, Project Management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19443844"/>
                  </a:ext>
                </a:extLst>
              </a:tr>
              <a:tr h="1136558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NETSYNC NETWORK SOLUTIONS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 $                  18,144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Data Communications Equipment (e.g., bridges, gateways, routers)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Local Area Network (LAN) Communications Equipment</a:t>
                      </a:r>
                      <a:br>
                        <a:rPr lang="en-US" sz="2000" u="none" strike="noStrike" dirty="0">
                          <a:effectLst/>
                        </a:rPr>
                      </a:br>
                      <a:r>
                        <a:rPr lang="en-US" sz="2000" u="none" strike="noStrike" dirty="0">
                          <a:effectLst/>
                        </a:rPr>
                        <a:t>Wide Area Network Communications Equipment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228130737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PS LIGHTWAVE INC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 $                  22,583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Electrical Contractors and Other Wiring Installation Contractors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002900149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QSS, L.C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 $                168,444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Fire/Alarm Systems Installation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735210"/>
                  </a:ext>
                </a:extLst>
              </a:tr>
              <a:tr h="389962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>
                          <a:effectLst/>
                        </a:rPr>
                        <a:t>SHI GOVERNMENT SOLUTIONS INC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 $                126,321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u="none" strike="noStrike" dirty="0">
                          <a:effectLst/>
                        </a:rPr>
                        <a:t>Custom Computer Programming Services; Computer Accessories And Supplies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525247519"/>
                  </a:ext>
                </a:extLst>
              </a:tr>
              <a:tr h="603275">
                <a:tc>
                  <a:txBody>
                    <a:bodyPr/>
                    <a:lstStyle/>
                    <a:p>
                      <a:pPr algn="l" fontAlgn="t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b="1" u="none" strike="noStrike" dirty="0">
                          <a:effectLst/>
                        </a:rPr>
                        <a:t> $         1,877,932 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b="1" u="none" strike="noStrike" dirty="0">
                          <a:effectLst/>
                        </a:rPr>
                        <a:t>Small Business as of 05/31/2025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309027931"/>
                  </a:ext>
                </a:extLst>
              </a:tr>
            </a:tbl>
          </a:graphicData>
        </a:graphic>
      </p:graphicFrame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3CA0521C-3FF3-48FD-0FDF-EE1ACACD4181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681252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37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10448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2944604" y="3221594"/>
            <a:ext cx="5173579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May 31,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156966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$11,172,589 Awarded on Jan 2024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876927"/>
            <a:ext cx="11814048" cy="8410074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1F8F849-64D1-B02A-C800-67C0B168F8A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2536904" y="3164305"/>
            <a:ext cx="5065295" cy="3507343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 </a:t>
            </a:r>
          </a:p>
          <a:p>
            <a:pPr algn="ctr"/>
            <a:endParaRPr lang="en-US" sz="4000" b="1" dirty="0">
              <a:solidFill>
                <a:srgbClr val="025E32"/>
              </a:solidFill>
              <a:cs typeface="Adobe Devanagari" panose="02040503050201020203" pitchFamily="18" charset="0"/>
            </a:endParaRP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May 31,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2697599" y="525990"/>
            <a:ext cx="11932801" cy="1200329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2020 MTN NOTES/2020 PFC BONDS </a:t>
            </a:r>
          </a:p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Pending Retainage Payable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922" y="2163751"/>
            <a:ext cx="11540068" cy="6779166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6BD0B05B-598B-7A76-E33F-88659B933049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39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614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2175958" y="3504188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May 31,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193899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704" y="2327388"/>
            <a:ext cx="9621830" cy="7885441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2AD56F-37B6-BBC6-CE06-5AE67FC31E44}"/>
              </a:ext>
            </a:extLst>
          </p:cNvPr>
          <p:cNvSpPr txBox="1"/>
          <p:nvPr/>
        </p:nvSpPr>
        <p:spPr>
          <a:xfrm>
            <a:off x="13511463" y="1097752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11F6CB01-471A-81B9-4B58-09FD44105F8E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40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2234925" y="4308299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May 31,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168" y="3646598"/>
            <a:ext cx="10570464" cy="5920312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9C17B-8D0D-58FD-0792-051E50EFFE99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E1B0E7D-B0FC-9DE2-F080-D674BFDB422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41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789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941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May 31,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2337" y="1845795"/>
            <a:ext cx="16617479" cy="772111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0F2EAB0-A157-4987-1754-6F531B4EBDA8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1460297" y="244929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May 31,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43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328" y="1954089"/>
            <a:ext cx="16507968" cy="7696267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DB0A3C7-E9BE-01D8-FD54-E919F8CB94E6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77D72-4056-E87F-A973-C21A64E4E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859" y="1"/>
            <a:ext cx="14679385" cy="1049628"/>
          </a:xfrm>
        </p:spPr>
        <p:txBody>
          <a:bodyPr/>
          <a:lstStyle/>
          <a:p>
            <a:r>
              <a:rPr lang="en-US" dirty="0"/>
              <a:t>Maintenance Notes 2024 – Projects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51A3D4-9B56-B691-7AA4-F7B83462F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08" y="1049629"/>
            <a:ext cx="18048161" cy="923737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D2AE4-CDF8-392E-73C1-E9BD2164564B}"/>
              </a:ext>
            </a:extLst>
          </p:cNvPr>
          <p:cNvSpPr txBox="1">
            <a:spLocks/>
          </p:cNvSpPr>
          <p:nvPr/>
        </p:nvSpPr>
        <p:spPr>
          <a:xfrm>
            <a:off x="17610785" y="9624865"/>
            <a:ext cx="585484" cy="5757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44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36210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381EB-8729-7268-2A47-3E4262F1B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770D0-B93F-68C9-3371-27C6C1BF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859" y="1"/>
            <a:ext cx="14679385" cy="1049628"/>
          </a:xfrm>
        </p:spPr>
        <p:txBody>
          <a:bodyPr/>
          <a:lstStyle/>
          <a:p>
            <a:r>
              <a:rPr lang="en-US" dirty="0"/>
              <a:t>Maintenance Notes 2024 – Projects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8ACF99-2E01-6E25-6C8A-33FC54B8C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08" y="1049629"/>
            <a:ext cx="18048161" cy="923737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04D95-A8B8-8248-68F6-76DC9EAE056C}"/>
              </a:ext>
            </a:extLst>
          </p:cNvPr>
          <p:cNvSpPr txBox="1">
            <a:spLocks/>
          </p:cNvSpPr>
          <p:nvPr/>
        </p:nvSpPr>
        <p:spPr>
          <a:xfrm>
            <a:off x="17610785" y="9624865"/>
            <a:ext cx="585484" cy="5757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45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93805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May 31,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46</a:t>
            </a:fld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11" y="4458076"/>
            <a:ext cx="17510079" cy="4204874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557DF9-16C4-15EF-1EAA-33AAE88BD490}"/>
              </a:ext>
            </a:extLst>
          </p:cNvPr>
          <p:cNvSpPr txBox="1"/>
          <p:nvPr/>
        </p:nvSpPr>
        <p:spPr>
          <a:xfrm>
            <a:off x="4063720" y="1861765"/>
            <a:ext cx="11121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Irvington Renovation    2020 Maintenance Notes   </a:t>
            </a:r>
            <a:r>
              <a:rPr lang="en-US" sz="3200"/>
              <a:t>$   4,781,519</a:t>
            </a:r>
            <a:endParaRPr lang="en-US" sz="3200" dirty="0"/>
          </a:p>
          <a:p>
            <a:r>
              <a:rPr lang="en-US" sz="3200" dirty="0"/>
              <a:t>Contract                          2024 Maintenance Notes   $   7,000,000  </a:t>
            </a:r>
          </a:p>
          <a:p>
            <a:r>
              <a:rPr lang="en-US" sz="3200" dirty="0"/>
              <a:t>                                                            Total                      $11,781,519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1FC266-EDA2-CA24-3F01-2C026627499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46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2A367E7-8B75-FD70-2444-87E26B55469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4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985287e-d721-499e-a7b5-410e38a8acc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9DAF70B6957847BBA0E8697196DD54" ma:contentTypeVersion="18" ma:contentTypeDescription="Create a new document." ma:contentTypeScope="" ma:versionID="2a92c47a157e210cdc1ab92a8b23d658">
  <xsd:schema xmlns:xsd="http://www.w3.org/2001/XMLSchema" xmlns:xs="http://www.w3.org/2001/XMLSchema" xmlns:p="http://schemas.microsoft.com/office/2006/metadata/properties" xmlns:ns3="4985287e-d721-499e-a7b5-410e38a8acc3" xmlns:ns4="e2e08828-3e7e-421b-9a3c-8c7bbe93d041" targetNamespace="http://schemas.microsoft.com/office/2006/metadata/properties" ma:root="true" ma:fieldsID="c9a5e7c25c648b2aaef404d86153f501" ns3:_="" ns4:_="">
    <xsd:import namespace="4985287e-d721-499e-a7b5-410e38a8acc3"/>
    <xsd:import namespace="e2e08828-3e7e-421b-9a3c-8c7bbe93d04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85287e-d721-499e-a7b5-410e38a8ac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e08828-3e7e-421b-9a3c-8c7bbe93d04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594FD4-DC4B-4D3C-ABD0-90F0B5FB3D07}">
  <ds:schemaRefs>
    <ds:schemaRef ds:uri="http://schemas.microsoft.com/office/2006/documentManagement/types"/>
    <ds:schemaRef ds:uri="http://purl.org/dc/terms/"/>
    <ds:schemaRef ds:uri="e2e08828-3e7e-421b-9a3c-8c7bbe93d041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985287e-d721-499e-a7b5-410e38a8acc3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70BE27-FB8D-4C35-AC5C-2E295BB8CC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85287e-d721-499e-a7b5-410e38a8acc3"/>
    <ds:schemaRef ds:uri="e2e08828-3e7e-421b-9a3c-8c7bbe93d0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2316</TotalTime>
  <Words>2458</Words>
  <Application>Microsoft Office PowerPoint</Application>
  <PresentationFormat>Custom</PresentationFormat>
  <Paragraphs>453</Paragraphs>
  <Slides>47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Abadi Extra Light</vt:lpstr>
      <vt:lpstr>Adobe Devanagari</vt:lpstr>
      <vt:lpstr>Arial</vt:lpstr>
      <vt:lpstr>Arial</vt:lpstr>
      <vt:lpstr>Calibri</vt:lpstr>
      <vt:lpstr>Roboto</vt:lpstr>
      <vt:lpstr>Times New Roman</vt:lpstr>
      <vt:lpstr>Office Theme</vt:lpstr>
      <vt:lpstr>PowerPoint Presentation</vt:lpstr>
      <vt:lpstr>Highlights of Interim Financial Report (unaudited)</vt:lpstr>
      <vt:lpstr>Posted on Our Website   (Soon to be 5 stars)   </vt:lpstr>
      <vt:lpstr>Top 12 Highlights points for May 2025</vt:lpstr>
      <vt:lpstr>Budget Calendar </vt:lpstr>
      <vt:lpstr>PowerPoint Presentation</vt:lpstr>
      <vt:lpstr>INTERIM FINANCIAL REPORT (unaudited) ASST. SUPERINTENDENT FOR BUSINESS SERVICES MESSAGE As of May 31, 2025</vt:lpstr>
      <vt:lpstr>INTERIM FINANCIAL REPORT (unaudited) As of May 31, 2025  Financial Ratios</vt:lpstr>
      <vt:lpstr>PowerPoint Presentation</vt:lpstr>
      <vt:lpstr>PowerPoint Presentation</vt:lpstr>
      <vt:lpstr>Combined Debt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Harris County Department of Education   Small Business Report 09/01/24 to 05/31/25  FY 2024-2025 By  Dr. Edna E. Johnson Procurement Director</vt:lpstr>
      <vt:lpstr>PowerPoint Presentation</vt:lpstr>
      <vt:lpstr>Content</vt:lpstr>
      <vt:lpstr>09/01/24 to 05/31/25  Expenditures FY 24-25</vt:lpstr>
      <vt:lpstr>Small Business list for FY 2025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Maintenance Notes 2024 – Projects </vt:lpstr>
      <vt:lpstr>Maintenance Notes 2024 – Projects </vt:lpstr>
      <vt:lpstr>Irvington Renovation – Funds by Source As of May 31, 2025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413</cp:revision>
  <cp:lastPrinted>2025-04-15T16:29:37Z</cp:lastPrinted>
  <dcterms:created xsi:type="dcterms:W3CDTF">2021-09-22T16:28:29Z</dcterms:created>
  <dcterms:modified xsi:type="dcterms:W3CDTF">2025-06-18T16:01:58Z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0x010100329DAF70B6957847BBA0E8697196DD54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