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ags/tag14.xml" ContentType="application/vnd.openxmlformats-officedocument.presentationml.tags+xml"/>
  <Override PartName="/ppt/notesSlides/notesSlide12.xml" ContentType="application/vnd.openxmlformats-officedocument.presentationml.notesSlide+xml"/>
  <Override PartName="/ppt/tags/tag15.xml" ContentType="application/vnd.openxmlformats-officedocument.presentationml.tags+xml"/>
  <Override PartName="/ppt/notesSlides/notesSlide13.xml" ContentType="application/vnd.openxmlformats-officedocument.presentationml.notesSlide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7.xml" ContentType="application/vnd.openxmlformats-officedocument.presentationml.tags+xml"/>
  <Override PartName="/ppt/notesSlides/notesSlide15.xml" ContentType="application/vnd.openxmlformats-officedocument.presentationml.notesSlide+xml"/>
  <Override PartName="/ppt/tags/tag18.xml" ContentType="application/vnd.openxmlformats-officedocument.presentationml.tags+xml"/>
  <Override PartName="/ppt/notesSlides/notesSlide16.xml" ContentType="application/vnd.openxmlformats-officedocument.presentationml.notesSlide+xml"/>
  <Override PartName="/ppt/tags/tag19.xml" ContentType="application/vnd.openxmlformats-officedocument.presentationml.tags+xml"/>
  <Override PartName="/ppt/notesSlides/notesSlide17.xml" ContentType="application/vnd.openxmlformats-officedocument.presentationml.notesSlide+xml"/>
  <Override PartName="/ppt/tags/tag20.xml" ContentType="application/vnd.openxmlformats-officedocument.presentationml.tags+xml"/>
  <Override PartName="/ppt/notesSlides/notesSlide18.xml" ContentType="application/vnd.openxmlformats-officedocument.presentationml.notesSlide+xml"/>
  <Override PartName="/ppt/tags/tag21.xml" ContentType="application/vnd.openxmlformats-officedocument.presentationml.tags+xml"/>
  <Override PartName="/ppt/notesSlides/notesSlide19.xml" ContentType="application/vnd.openxmlformats-officedocument.presentationml.notesSlide+xml"/>
  <Override PartName="/ppt/tags/tag22.xml" ContentType="application/vnd.openxmlformats-officedocument.presentationml.tags+xml"/>
  <Override PartName="/ppt/notesSlides/notesSlide20.xml" ContentType="application/vnd.openxmlformats-officedocument.presentationml.notesSlide+xml"/>
  <Override PartName="/ppt/tags/tag23.xml" ContentType="application/vnd.openxmlformats-officedocument.presentationml.tags+xml"/>
  <Override PartName="/ppt/notesSlides/notesSlide21.xml" ContentType="application/vnd.openxmlformats-officedocument.presentationml.notesSlide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tags/tag26.xml" ContentType="application/vnd.openxmlformats-officedocument.presentationml.tags+xml"/>
  <Override PartName="/ppt/notesSlides/notesSlide24.xml" ContentType="application/vnd.openxmlformats-officedocument.presentationml.notesSlide+xml"/>
  <Override PartName="/ppt/tags/tag27.xml" ContentType="application/vnd.openxmlformats-officedocument.presentationml.tags+xml"/>
  <Override PartName="/ppt/notesSlides/notesSlide25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ppt/tags/tag29.xml" ContentType="application/vnd.openxmlformats-officedocument.presentationml.tags+xml"/>
  <Override PartName="/ppt/notesSlides/notesSlide27.xml" ContentType="application/vnd.openxmlformats-officedocument.presentationml.notesSlide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9.xml" ContentType="application/vnd.openxmlformats-officedocument.presentationml.notesSlide+xml"/>
  <Override PartName="/ppt/tags/tag33.xml" ContentType="application/vnd.openxmlformats-officedocument.presentationml.tags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notesSlides/notesSlide3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tags/tag41.xml" ContentType="application/vnd.openxmlformats-officedocument.presentationml.tag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33.xml" ContentType="application/vnd.openxmlformats-officedocument.presentationml.notesSlide+xml"/>
  <Override PartName="/ppt/tags/tag44.xml" ContentType="application/vnd.openxmlformats-officedocument.presentationml.tags+xml"/>
  <Override PartName="/ppt/notesSlides/notesSlide34.xml" ContentType="application/vnd.openxmlformats-officedocument.presentationml.notesSlide+xml"/>
  <Override PartName="/ppt/ink/ink5.xml" ContentType="application/inkml+xml"/>
  <Override PartName="/ppt/tags/tag45.xml" ContentType="application/vnd.openxmlformats-officedocument.presentationml.tags+xml"/>
  <Override PartName="/ppt/notesSlides/notesSlide35.xml" ContentType="application/vnd.openxmlformats-officedocument.presentationml.notesSlide+xml"/>
  <Override PartName="/ppt/ink/ink6.xml" ContentType="application/inkml+xml"/>
  <Override PartName="/ppt/tags/tag46.xml" ContentType="application/vnd.openxmlformats-officedocument.presentationml.tags+xml"/>
  <Override PartName="/ppt/notesSlides/notesSlide36.xml" ContentType="application/vnd.openxmlformats-officedocument.presentationml.notesSlide+xml"/>
  <Override PartName="/ppt/ink/ink7.xml" ContentType="application/inkml+xml"/>
  <Override PartName="/ppt/tags/tag47.xml" ContentType="application/vnd.openxmlformats-officedocument.presentationml.tags+xml"/>
  <Override PartName="/ppt/notesSlides/notesSlide37.xml" ContentType="application/vnd.openxmlformats-officedocument.presentationml.notesSlide+xml"/>
  <Override PartName="/ppt/ink/ink8.xml" ContentType="application/inkml+xml"/>
  <Override PartName="/ppt/tags/tag48.xml" ContentType="application/vnd.openxmlformats-officedocument.presentationml.tags+xml"/>
  <Override PartName="/ppt/notesSlides/notesSlide38.xml" ContentType="application/vnd.openxmlformats-officedocument.presentationml.notesSlide+xml"/>
  <Override PartName="/ppt/tags/tag49.xml" ContentType="application/vnd.openxmlformats-officedocument.presentationml.tags+xml"/>
  <Override PartName="/ppt/notesSlides/notesSlide39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4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56"/>
  </p:notesMasterIdLst>
  <p:sldIdLst>
    <p:sldId id="256" r:id="rId5"/>
    <p:sldId id="257" r:id="rId6"/>
    <p:sldId id="258" r:id="rId7"/>
    <p:sldId id="359" r:id="rId8"/>
    <p:sldId id="364" r:id="rId9"/>
    <p:sldId id="259" r:id="rId10"/>
    <p:sldId id="260" r:id="rId11"/>
    <p:sldId id="261" r:id="rId12"/>
    <p:sldId id="263" r:id="rId13"/>
    <p:sldId id="285" r:id="rId14"/>
    <p:sldId id="363" r:id="rId15"/>
    <p:sldId id="288" r:id="rId16"/>
    <p:sldId id="286" r:id="rId17"/>
    <p:sldId id="264" r:id="rId18"/>
    <p:sldId id="290" r:id="rId19"/>
    <p:sldId id="292" r:id="rId20"/>
    <p:sldId id="266" r:id="rId21"/>
    <p:sldId id="297" r:id="rId22"/>
    <p:sldId id="361" r:id="rId23"/>
    <p:sldId id="323" r:id="rId24"/>
    <p:sldId id="299" r:id="rId25"/>
    <p:sldId id="300" r:id="rId26"/>
    <p:sldId id="301" r:id="rId27"/>
    <p:sldId id="293" r:id="rId28"/>
    <p:sldId id="305" r:id="rId29"/>
    <p:sldId id="346" r:id="rId30"/>
    <p:sldId id="362" r:id="rId31"/>
    <p:sldId id="278" r:id="rId32"/>
    <p:sldId id="338" r:id="rId33"/>
    <p:sldId id="331" r:id="rId34"/>
    <p:sldId id="311" r:id="rId35"/>
    <p:sldId id="357" r:id="rId36"/>
    <p:sldId id="283" r:id="rId37"/>
    <p:sldId id="335" r:id="rId38"/>
    <p:sldId id="273" r:id="rId39"/>
    <p:sldId id="336" r:id="rId40"/>
    <p:sldId id="341" r:id="rId41"/>
    <p:sldId id="350" r:id="rId42"/>
    <p:sldId id="355" r:id="rId43"/>
    <p:sldId id="351" r:id="rId44"/>
    <p:sldId id="352" r:id="rId45"/>
    <p:sldId id="354" r:id="rId46"/>
    <p:sldId id="268" r:id="rId47"/>
    <p:sldId id="347" r:id="rId48"/>
    <p:sldId id="343" r:id="rId49"/>
    <p:sldId id="348" r:id="rId50"/>
    <p:sldId id="322" r:id="rId51"/>
    <p:sldId id="344" r:id="rId52"/>
    <p:sldId id="360" r:id="rId53"/>
    <p:sldId id="332" r:id="rId54"/>
    <p:sldId id="329" r:id="rId55"/>
  </p:sldIdLst>
  <p:sldSz cx="18288000" cy="10287000"/>
  <p:notesSz cx="9296400" cy="7010400"/>
  <p:custDataLst>
    <p:tags r:id="rId5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146807-7F9C-6745-C81D-2E83D05E98F9}" name="Marcia Leiva" initials="ML" userId="S::mleiva@hcde-texas.org::ff035dde-3922-4179-94c4-3159477fa707" providerId="AD"/>
  <p188:author id="{C52F89AC-1E20-E8DE-D941-64ACA46B4B27}" name="Julia Watts" initials="JW" userId="S::Julia.Watts@hcde-texas.org::86fc1eda-f4e6-4ed4-a48b-a43e2268c7e1" providerId="AD"/>
  <p188:author id="{ECDBC2B1-1D60-0867-926E-89C563EA5738}" name="Anai Rodriguez" initials="AR" userId="S::Anai.Rodriguez@hcde-texas.org::6e88ac4e-7b1b-4191-9e8b-3c4766ff51ca" providerId="AD"/>
  <p188:author id="{CFA89AC1-AC6D-1D5E-B55C-08BC408C237C}" name="Jesus Amezcua" initials="JA" userId="S::jamezcua@hcde-texas.org::4f292f35-06c7-4a2d-a8a2-3291581780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404" autoAdjust="0"/>
  </p:normalViewPr>
  <p:slideViewPr>
    <p:cSldViewPr snapToGrid="0">
      <p:cViewPr varScale="1">
        <p:scale>
          <a:sx n="70" d="100"/>
          <a:sy n="70" d="100"/>
        </p:scale>
        <p:origin x="630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tableStyles" Target="tableStyle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gs" Target="tags/tag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/>
              <a:t>YTD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500" b="1"/>
              <a:t>YTD Expenditures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9D-4858-A4AD-6198F253C3E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89D-4858-A4AD-6198F253C3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89D-4858-A4AD-6198F253C3E9}"/>
              </c:ext>
            </c:extLst>
          </c:dPt>
          <c:dLbls>
            <c:dLbl>
              <c:idx val="0"/>
              <c:layout>
                <c:manualLayout>
                  <c:x val="0.17777777777777787"/>
                  <c:y val="8.333333333333332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9D-4858-A4AD-6198F253C3E9}"/>
                </c:ext>
              </c:extLst>
            </c:dLbl>
            <c:dLbl>
              <c:idx val="1"/>
              <c:layout>
                <c:manualLayout>
                  <c:x val="0.18611111111111112"/>
                  <c:y val="-0.1296296296296297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89D-4858-A4AD-6198F253C3E9}"/>
                </c:ext>
              </c:extLst>
            </c:dLbl>
            <c:dLbl>
              <c:idx val="2"/>
              <c:layout>
                <c:manualLayout>
                  <c:x val="-0.11666666666666667"/>
                  <c:y val="3.703703703703703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89D-4858-A4AD-6198F253C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'As of 04.30.2025'!$F$234:$F$236</c:f>
              <c:strCache>
                <c:ptCount val="3"/>
                <c:pt idx="0">
                  <c:v>Small Business</c:v>
                </c:pt>
                <c:pt idx="1">
                  <c:v>Non-Small Business</c:v>
                </c:pt>
                <c:pt idx="2">
                  <c:v>Govt and Utilities</c:v>
                </c:pt>
              </c:strCache>
            </c:strRef>
          </c:cat>
          <c:val>
            <c:numRef>
              <c:f>'As of 04.30.2025'!$G$234:$G$236</c:f>
              <c:numCache>
                <c:formatCode>_("$"* #,##0_);_("$"* \(#,##0\);_("$"* "-"??_);_(@_)</c:formatCode>
                <c:ptCount val="3"/>
                <c:pt idx="0">
                  <c:v>1771598.5599999998</c:v>
                </c:pt>
                <c:pt idx="1">
                  <c:v>15138557</c:v>
                </c:pt>
                <c:pt idx="2">
                  <c:v>3374159.7199999993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9D-4858-A4AD-6198F253C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 baseline="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Expenditures by Certifying Agency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1616176"/>
        <c:axId val="2101618576"/>
      </c:barChart>
      <c:catAx>
        <c:axId val="210161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618576"/>
        <c:crosses val="autoZero"/>
        <c:auto val="1"/>
        <c:lblAlgn val="ctr"/>
        <c:lblOffset val="100"/>
        <c:noMultiLvlLbl val="0"/>
      </c:catAx>
      <c:valAx>
        <c:axId val="21016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16161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5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500" b="1"/>
              <a:t>Expenditures by Certifying Agency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5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solidFill>
                  <a:srgbClr val="FF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019-44B3-A213-14BF3711112C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019-44B3-A213-14BF3711112C}"/>
              </c:ext>
            </c:extLst>
          </c:dPt>
          <c:dPt>
            <c:idx val="2"/>
            <c:invertIfNegative val="0"/>
            <c:bubble3D val="0"/>
            <c:spPr>
              <a:solidFill>
                <a:srgbClr val="56D875"/>
              </a:solidFill>
              <a:ln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019-44B3-A213-14BF3711112C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$479,516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019-44B3-A213-14BF371111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Visuals!$E$30:$E$32</c:f>
              <c:strCache>
                <c:ptCount val="3"/>
                <c:pt idx="0">
                  <c:v>City of Houston</c:v>
                </c:pt>
                <c:pt idx="1">
                  <c:v>Houston Metropolitan Transit</c:v>
                </c:pt>
                <c:pt idx="2">
                  <c:v>Port Houston</c:v>
                </c:pt>
              </c:strCache>
            </c:strRef>
          </c:cat>
          <c:val>
            <c:numRef>
              <c:f>Visuals!$F$30:$F$32</c:f>
              <c:numCache>
                <c:formatCode>_("$"* #,##0_);_("$"* \(#,##0\);_("$"* "-"??_);_(@_)</c:formatCode>
                <c:ptCount val="3"/>
                <c:pt idx="0">
                  <c:v>1022643.33</c:v>
                </c:pt>
                <c:pt idx="1">
                  <c:v>269440.19</c:v>
                </c:pt>
                <c:pt idx="2">
                  <c:v>479515.04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9-44B3-A213-14BF371111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25551199"/>
        <c:axId val="725551679"/>
      </c:barChart>
      <c:catAx>
        <c:axId val="7255511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551679"/>
        <c:crosses val="autoZero"/>
        <c:auto val="1"/>
        <c:lblAlgn val="ctr"/>
        <c:lblOffset val="100"/>
        <c:noMultiLvlLbl val="0"/>
      </c:catAx>
      <c:valAx>
        <c:axId val="725551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551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13.338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17.49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27,'0'-11,"0"-5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5-21T03:18:22.554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0,'160'447'0,"2872"-447"0,-3192-447 0,-2872 447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5-21T03:18:38.525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1 107,'1961'0,"-1708"-19,-6 1,-98 19,-132-3,1 0,-1-1,1 0,-1-2,33-12,-26 8,44-9,-30 13,0 1,-1 2,1 1,40 6,-51-1,-1 1,36 12,-61-16,23 8,-6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3" y="4"/>
            <a:ext cx="4028440" cy="351602"/>
          </a:xfrm>
          <a:prstGeom prst="rect">
            <a:avLst/>
          </a:prstGeom>
        </p:spPr>
        <p:txBody>
          <a:bodyPr vert="horz" lIns="52149" tIns="26074" rIns="52149" bIns="26074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5/21/2025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49" tIns="26074" rIns="52149" bIns="26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300"/>
            <a:ext cx="7437120" cy="2759803"/>
          </a:xfrm>
          <a:prstGeom prst="rect">
            <a:avLst/>
          </a:prstGeom>
        </p:spPr>
        <p:txBody>
          <a:bodyPr vert="horz" lIns="52149" tIns="26074" rIns="52149" bIns="2607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3" y="6658803"/>
            <a:ext cx="4028440" cy="351601"/>
          </a:xfrm>
          <a:prstGeom prst="rect">
            <a:avLst/>
          </a:prstGeom>
        </p:spPr>
        <p:txBody>
          <a:bodyPr vert="horz" lIns="52149" tIns="26074" rIns="52149" bIns="26074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EEED2-BF30-3052-0251-248352DE4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8F14D-442A-9A7C-4B8C-9C7694AB4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7C82B-1D03-A125-DF14-F3A94B49B7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917BE9-36ED-F994-645E-CB2805AF0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299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FB17A-C2D7-073D-3BEE-C1468FED5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97E7A2-7071-9397-E98F-3AD79C410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EA04C0-8D7D-842E-3253-BB012555A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95A18-7F81-541C-FDF0-379A494B6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9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5782-26E6-DEE1-4438-F95B64F99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BCD5DE-88CA-3B6C-0625-492871ADA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4F26F-7C4A-7E0F-F0B2-B2EC3D856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A78D7-0E15-C988-C5E1-9999E57E8A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6678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3297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F8C1-EFFF-1645-3122-A107EFF94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FCE3A-CA88-7177-8CEA-A5EB24961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4673D-17B4-E90E-D2F5-BEFFE3845F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6835D-D15B-6C5C-5B1A-001A620D1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74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D3373-853B-6523-FA95-AED236C64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B679B-03DE-7431-08C9-39D97721A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3DAF1-19DC-9F62-38BF-2FD801818A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9D3318-F8F4-9D6E-C1B7-E7597CFC9F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92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22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5/21/2025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5/21/2025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5/21/2025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tx2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07424" y="1440181"/>
            <a:ext cx="7831836" cy="4584515"/>
          </a:xfrm>
        </p:spPr>
        <p:txBody>
          <a:bodyPr anchor="b">
            <a:normAutofit/>
          </a:bodyPr>
          <a:lstStyle>
            <a:lvl1pPr algn="l">
              <a:defRPr sz="6000" b="1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46E52ED-0545-03BB-5AB6-4552E92B9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617"/>
          <a:stretch/>
        </p:blipFill>
        <p:spPr>
          <a:xfrm>
            <a:off x="0" y="0"/>
            <a:ext cx="922957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38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2446070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8447" y="3108960"/>
            <a:ext cx="12486134" cy="5239512"/>
          </a:xfrm>
        </p:spPr>
        <p:txBody>
          <a:bodyPr>
            <a:normAutofit/>
          </a:bodyPr>
          <a:lstStyle>
            <a:lvl1pPr marL="342900" indent="-342900">
              <a:lnSpc>
                <a:spcPts val="36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000"/>
            </a:lvl1pPr>
            <a:lvl2pPr marL="12001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2pPr>
            <a:lvl3pPr marL="18859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3pPr>
            <a:lvl4pPr marL="25717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4pPr>
            <a:lvl5pPr marL="3257550" indent="-514350">
              <a:lnSpc>
                <a:spcPts val="3600"/>
              </a:lnSpc>
              <a:buFont typeface="Arial" panose="020B0604020202020204" pitchFamily="34" charset="0"/>
              <a:buChar char="•"/>
              <a:defRPr sz="30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 </a:t>
            </a:r>
          </a:p>
          <a:p>
            <a:pPr lvl="4"/>
            <a:r>
              <a:rPr lang="en-US" dirty="0"/>
              <a:t>Fifth level </a:t>
            </a:r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00D319D-67F8-5830-99A3-7EB562C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86" r="26226" b="3861"/>
          <a:stretch/>
        </p:blipFill>
        <p:spPr>
          <a:xfrm>
            <a:off x="14123195" y="397044"/>
            <a:ext cx="4164807" cy="9889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089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5607761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40645" y="3109913"/>
            <a:ext cx="7331391" cy="55316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3000"/>
            </a:lvl1pPr>
            <a:lvl2pPr marL="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2pPr>
            <a:lvl3pPr marL="10287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3pPr>
            <a:lvl4pPr marL="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4pPr>
            <a:lvl5pPr marL="1714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5pPr>
            <a:lvl6pPr marL="2400300">
              <a:defRPr/>
            </a:lvl6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  <a:p>
            <a:pPr lvl="5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15966" y="3109913"/>
            <a:ext cx="7331391" cy="55316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None/>
              <a:defRPr sz="3000"/>
            </a:lvl1pPr>
            <a:lvl2pPr marL="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2pPr>
            <a:lvl3pPr marL="10287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3pPr>
            <a:lvl4pPr marL="1714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4pPr>
            <a:lvl5pPr marL="24003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64702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umm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06404F0-C6D6-98DF-5397-EF0F68B01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9256" t="-150" r="58720" b="30269"/>
          <a:stretch/>
        </p:blipFill>
        <p:spPr>
          <a:xfrm>
            <a:off x="13458827" y="7621931"/>
            <a:ext cx="4829175" cy="2665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5607761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028" y="3088004"/>
            <a:ext cx="9289257" cy="5531645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sz="3000"/>
            </a:lvl1pPr>
            <a:lvl2pPr marL="10287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2pPr>
            <a:lvl3pPr marL="17145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3pPr>
            <a:lvl4pPr marL="24003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4pPr>
            <a:lvl5pPr marL="3086100" indent="-34290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443225" y="3088006"/>
            <a:ext cx="4504133" cy="553164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1pPr>
            <a:lvl2pPr marL="342900" indent="-34290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2pPr>
            <a:lvl3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3pPr>
            <a:lvl4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4pPr>
            <a:lvl5pPr marL="0" indent="0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Font typeface="+mj-lt"/>
              <a:buNone/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4451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596" y="108777"/>
            <a:ext cx="15607761" cy="1989771"/>
          </a:xfrm>
        </p:spPr>
        <p:txBody>
          <a:bodyPr anchor="b">
            <a:normAutofit/>
          </a:bodyPr>
          <a:lstStyle>
            <a:lvl1pPr>
              <a:defRPr sz="42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367028" y="3065144"/>
            <a:ext cx="15607761" cy="5888201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 sz="3000"/>
            </a:lvl1pPr>
            <a:lvl2pPr marL="10287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2pPr>
            <a:lvl3pPr marL="17145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3pPr>
            <a:lvl4pPr marL="24003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4pPr>
            <a:lvl5pPr marL="3086100" indent="-342900">
              <a:lnSpc>
                <a:spcPct val="100000"/>
              </a:lnSpc>
              <a:spcBef>
                <a:spcPts val="750"/>
              </a:spcBef>
              <a:spcAft>
                <a:spcPts val="900"/>
              </a:spcAft>
              <a:defRPr sz="30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/>
          <a:lstStyle>
            <a:lvl1pPr>
              <a:defRPr sz="21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09291" y="9369934"/>
            <a:ext cx="4114800" cy="276999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810127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5/21/2025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customXml" Target="../ink/ink2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4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5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8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0.xml"/><Relationship Id="rId4" Type="http://schemas.openxmlformats.org/officeDocument/2006/relationships/chart" Target="../charts/char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1.xml"/><Relationship Id="rId4" Type="http://schemas.openxmlformats.org/officeDocument/2006/relationships/chart" Target="../charts/char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3.xml"/><Relationship Id="rId4" Type="http://schemas.openxmlformats.org/officeDocument/2006/relationships/image" Target="../media/image46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4.xml"/><Relationship Id="rId6" Type="http://schemas.openxmlformats.org/officeDocument/2006/relationships/image" Target="../media/image47.png"/><Relationship Id="rId5" Type="http://schemas.openxmlformats.org/officeDocument/2006/relationships/image" Target="../media/image290.png"/><Relationship Id="rId4" Type="http://schemas.openxmlformats.org/officeDocument/2006/relationships/customXml" Target="../ink/ink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5.xml"/><Relationship Id="rId6" Type="http://schemas.openxmlformats.org/officeDocument/2006/relationships/image" Target="../media/image48.png"/><Relationship Id="rId5" Type="http://schemas.openxmlformats.org/officeDocument/2006/relationships/image" Target="../media/image330.png"/><Relationship Id="rId4" Type="http://schemas.openxmlformats.org/officeDocument/2006/relationships/customXml" Target="../ink/ink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6.xml"/><Relationship Id="rId6" Type="http://schemas.openxmlformats.org/officeDocument/2006/relationships/image" Target="../media/image49.png"/><Relationship Id="rId5" Type="http://schemas.openxmlformats.org/officeDocument/2006/relationships/image" Target="../media/image290.png"/><Relationship Id="rId4" Type="http://schemas.openxmlformats.org/officeDocument/2006/relationships/customXml" Target="../ink/ink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7.xml"/><Relationship Id="rId6" Type="http://schemas.openxmlformats.org/officeDocument/2006/relationships/image" Target="../media/image50.png"/><Relationship Id="rId5" Type="http://schemas.openxmlformats.org/officeDocument/2006/relationships/image" Target="../media/image330.png"/><Relationship Id="rId4" Type="http://schemas.openxmlformats.org/officeDocument/2006/relationships/customXml" Target="../ink/ink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5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5" Type="http://schemas.openxmlformats.org/officeDocument/2006/relationships/image" Target="../media/image42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0" y="-1455402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April 30, 2025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711" y="130077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>
                <a:solidFill>
                  <a:schemeClr val="accent4">
                    <a:lumMod val="50000"/>
                  </a:schemeClr>
                </a:solidFill>
              </a:rPr>
              <a:t>Highlights of Interim Financial Report (unaudited)</a:t>
            </a:r>
            <a:endParaRPr sz="6000" b="1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April 30, 2025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5BCE138-D773-1E5E-CEEA-CB3379612C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17441091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9F5E60-5036-EDE2-14EF-90EF0F84E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23" y="4968699"/>
            <a:ext cx="3387634" cy="37420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BE5150-BDCF-8142-4B78-0B5604559A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2536" y="4985980"/>
            <a:ext cx="3230880" cy="37247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52823D-78AF-E4CB-ED65-6149B1E49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8810" y="4954553"/>
            <a:ext cx="3387634" cy="37388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2F07BF-0FC9-E07A-51D6-624F026421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423544" y="4945913"/>
            <a:ext cx="3338214" cy="3724735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D2E46F5-B622-9FDB-179D-3A0857143CC7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4969-D0E4-2D67-9FF1-38037FFD1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D86A2DF-762E-4875-8C7C-DD484C4A4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5514"/>
            <a:ext cx="16840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Top 12 Highlights points for April 2025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027F297-B0C2-8140-303E-1FA0CC286F7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888B14D-5E91-FC1D-260B-2825C29B1A9F}"/>
              </a:ext>
            </a:extLst>
          </p:cNvPr>
          <p:cNvSpPr txBox="1"/>
          <p:nvPr/>
        </p:nvSpPr>
        <p:spPr>
          <a:xfrm>
            <a:off x="-9412" y="1122186"/>
            <a:ext cx="12798311" cy="69339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$294K in tax revenue this month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Next Debt Svc payment in August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Revenues at 64%       Target of 67%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TOT Expenditures at </a:t>
            </a:r>
            <a:r>
              <a:rPr lang="en-US" sz="4000" b="1" u="sng" spc="-5" dirty="0">
                <a:solidFill>
                  <a:srgbClr val="FF0000"/>
                </a:solidFill>
                <a:latin typeface="Roboto"/>
                <a:cs typeface="Roboto"/>
              </a:rPr>
              <a:t>58% </a:t>
            </a: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Target of 67%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$51M in Equity(F Bal) as of April 2025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$9,379 March Donations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Values at </a:t>
            </a:r>
            <a:r>
              <a:rPr lang="en-US" sz="4000" b="1" u="sng" spc="-5" dirty="0">
                <a:solidFill>
                  <a:srgbClr val="FF0000"/>
                </a:solidFill>
                <a:latin typeface="Roboto"/>
                <a:cs typeface="Roboto"/>
              </a:rPr>
              <a:t>$660B </a:t>
            </a: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out of $665B Projected</a:t>
            </a:r>
          </a:p>
          <a:p>
            <a:pPr marL="755650" marR="2479675" indent="-742950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4000" b="1" u="sng" spc="-5" dirty="0">
                <a:solidFill>
                  <a:srgbClr val="332440"/>
                </a:solidFill>
                <a:latin typeface="Roboto"/>
                <a:cs typeface="Roboto"/>
              </a:rPr>
              <a:t>Choice at $6.9M Benefit </a:t>
            </a: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Variance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u="sng" spc="-5" dirty="0">
              <a:solidFill>
                <a:srgbClr val="332440"/>
              </a:solidFill>
              <a:latin typeface="Roboto"/>
              <a:cs typeface="Roboto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0544F6A-07B3-5B92-1E2D-BE53A2C1F573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3F0030-67AD-830A-040F-96F09DC97FDC}"/>
              </a:ext>
            </a:extLst>
          </p:cNvPr>
          <p:cNvSpPr txBox="1"/>
          <p:nvPr/>
        </p:nvSpPr>
        <p:spPr>
          <a:xfrm>
            <a:off x="9926053" y="915808"/>
            <a:ext cx="871086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9. Ed Foundation at $335K in Equity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10. 10% small business-April ‘25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11. 99% Irvington Project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12. Phase I Projects – just pending retainage release and closeout</a:t>
            </a:r>
          </a:p>
          <a:p>
            <a:r>
              <a:rPr lang="en-US" sz="4400" b="1" dirty="0"/>
              <a:t>13. Budget Process underway</a:t>
            </a:r>
          </a:p>
          <a:p>
            <a:r>
              <a:rPr lang="en-US" sz="4400" b="1" dirty="0"/>
              <a:t>14. Budget amendments for approval due to revenues not being realized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C637B-97FB-D33C-CE93-589C4B53D443}"/>
              </a:ext>
            </a:extLst>
          </p:cNvPr>
          <p:cNvSpPr txBox="1"/>
          <p:nvPr/>
        </p:nvSpPr>
        <p:spPr>
          <a:xfrm>
            <a:off x="411843" y="7272247"/>
            <a:ext cx="17083314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Outlook   Trend :  Finance         -   Tax Revenues being received – Projected to utilize fund balance for operations given unrealized revenues</a:t>
            </a:r>
          </a:p>
          <a:p>
            <a:r>
              <a:rPr lang="en-US" sz="4000" b="1" dirty="0"/>
              <a:t>                                                             Revenues and exp. Below target</a:t>
            </a:r>
          </a:p>
          <a:p>
            <a:r>
              <a:rPr lang="en-US" sz="4000" b="1" dirty="0"/>
              <a:t>                                 Operations  -    Normal Operations and On Target </a:t>
            </a:r>
          </a:p>
          <a:p>
            <a:r>
              <a:rPr lang="en-US" sz="4000" b="1" dirty="0"/>
              <a:t>                                 Policy            -    Stable</a:t>
            </a:r>
          </a:p>
          <a:p>
            <a:r>
              <a:rPr lang="en-US" sz="4000" b="1" dirty="0"/>
              <a:t>                                 Legislative    -   On going 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D8FB320-4A14-465C-6253-97D05327F1C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6418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36BF2-74BE-046C-3392-605F0791D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0F1C1D0-D791-5973-CF08-1E9CFE06E2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3400" y="65514"/>
            <a:ext cx="168402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Budget Calendar </a:t>
            </a:r>
            <a:endParaRPr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7369BB4-1057-FEDA-E28E-980B765CF5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8DDD3DC-7C60-11CF-8FED-DEB4CD21455D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555A2-4973-88AE-6E14-27653A9329AE}"/>
              </a:ext>
            </a:extLst>
          </p:cNvPr>
          <p:cNvSpPr txBox="1"/>
          <p:nvPr/>
        </p:nvSpPr>
        <p:spPr>
          <a:xfrm>
            <a:off x="3183963" y="1197691"/>
            <a:ext cx="1295970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30, 2025   - Budget Submission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June 24, 2025  - Board Workshop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July  16, 2025  -  Board Workshop &amp; Budget Adoption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Aug 25, 2025    -  Tax Values to be received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Sept 17, 2025   -  Tax Rate adoption tentatively (if no </a:t>
            </a:r>
          </a:p>
          <a:p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        additional public hearings are 				                  required</a:t>
            </a:r>
            <a:endParaRPr lang="en-US" sz="4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22517-838D-9EB1-33F9-08218C2F5F70}"/>
              </a:ext>
            </a:extLst>
          </p:cNvPr>
          <p:cNvSpPr txBox="1"/>
          <p:nvPr/>
        </p:nvSpPr>
        <p:spPr>
          <a:xfrm>
            <a:off x="533400" y="6755683"/>
            <a:ext cx="17083314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Outlook   Trend :  Finance         -   Grant awards pending                                 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1C130235-3897-90A8-58EA-7E70E975489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3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April 30,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6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490397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$ 54,546,705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$ 3,083,143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$ 51,072,562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66ADE6-C1FB-78EF-54F1-66464F68E6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8811" y="542979"/>
            <a:ext cx="9911334" cy="839187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April 30, 2025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0224" y="1903634"/>
            <a:ext cx="16614445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04/30/2025 is $52,746,816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5815319" y="7857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0D9BBD-B77B-7749-0300-EF58BEB08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0945" y="3950733"/>
            <a:ext cx="14500207" cy="466853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4287B-7A83-7AAC-DF77-4B3057EF098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FF0000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(unaudited)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April 30, 2025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ADA243D-98E8-083B-1599-7316FD2F7E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285022" y="373690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April 30, 2025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$ 21,903,342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$ 43,126,443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 FY24 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$51M FY25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$45M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753375" y="4763637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54,546,705-$3,083,143 =$51,463,562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6E6FDB9-9E57-DEB0-5EC4-ADB3C9D96F4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281159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April 30, 2025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$21,903,342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$51,463,562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15783" y="4508618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$2,598,038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$59,952,510-4,587,774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43% FY25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37% FY24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4.69%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 FY24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65%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5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C30BE39-BD0B-0EB4-1B51-430617B1E2D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7D7B-30BD-0CB0-CBA3-94C6D491C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128" y="205740"/>
            <a:ext cx="8041944" cy="984885"/>
          </a:xfrm>
        </p:spPr>
        <p:txBody>
          <a:bodyPr/>
          <a:lstStyle/>
          <a:p>
            <a:pPr algn="ctr"/>
            <a:r>
              <a:rPr lang="en-US" dirty="0"/>
              <a:t>Combined Debt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2F8DFC-7A4F-F458-9EBC-18EC047ED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32" y="1034717"/>
            <a:ext cx="17818767" cy="8626642"/>
          </a:xfrm>
          <a:prstGeom prst="rect">
            <a:avLst/>
          </a:prstGeom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E13F091C-8935-D9B8-816E-C6276C15EEA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11</a:t>
            </a:fld>
            <a:endParaRPr lang="en-US" sz="28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4CEA2E7-1E32-2ACA-3448-FB324C69C521}"/>
                  </a:ext>
                </a:extLst>
              </p14:cNvPr>
              <p14:cNvContentPartPr/>
              <p14:nvPr/>
            </p14:nvContentPartPr>
            <p14:xfrm>
              <a:off x="19599177" y="116676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4CEA2E7-1E32-2ACA-3448-FB324C69C52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545537" y="105876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996C7D8-FAF2-B11A-9944-AF582AEAE659}"/>
                  </a:ext>
                </a:extLst>
              </p14:cNvPr>
              <p14:cNvContentPartPr/>
              <p14:nvPr/>
            </p14:nvContentPartPr>
            <p14:xfrm>
              <a:off x="529257" y="3418920"/>
              <a:ext cx="360" cy="10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996C7D8-FAF2-B11A-9944-AF582AEAE6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75257" y="3310920"/>
                <a:ext cx="108000" cy="22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98609E3-B6D1-64A9-F29D-943D0590C5AB}"/>
                  </a:ext>
                </a:extLst>
              </p14:cNvPr>
              <p14:cNvContentPartPr/>
              <p14:nvPr/>
            </p14:nvContentPartPr>
            <p14:xfrm>
              <a:off x="473602" y="3311493"/>
              <a:ext cx="1149550" cy="161214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98609E3-B6D1-64A9-F29D-943D0590C5A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19599" y="3203537"/>
                <a:ext cx="1257197" cy="3767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9F868E9-A0FF-296F-58CF-CA3465CC2201}"/>
                  </a:ext>
                </a:extLst>
              </p14:cNvPr>
              <p14:cNvContentPartPr/>
              <p14:nvPr/>
            </p14:nvContentPartPr>
            <p14:xfrm>
              <a:off x="16916097" y="3378600"/>
              <a:ext cx="1161720" cy="385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9F868E9-A0FF-296F-58CF-CA3465CC220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6862457" y="3270600"/>
                <a:ext cx="1269360" cy="25416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265886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April 30, 2025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29847" y="458308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$30,627,726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32% FY25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FY24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2.3% FY25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2.2% FY24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22%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3.6%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06631" y="5143500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387577" y="52821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$ 94,455,903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664014" y="4619819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97,067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$59,952,510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3A99A9FD-791A-4B90-2CA8-175CCD938BA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April 30, 2025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$19,299,893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$94,455,903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999941" y="4640221"/>
            <a:ext cx="6891362" cy="1200329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$19,299,893-21,251,616</a:t>
            </a:r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$21,251,616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416330"/>
            <a:ext cx="61985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26% FY24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2" y="8164422"/>
            <a:ext cx="2720131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20% FY25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 FY24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-9% FY25 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BBD418A-16B3-E8A9-90C1-4438A4FDF76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2024-2025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6909C-ECAF-0BAC-95C7-438DF18EA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9990" y="0"/>
            <a:ext cx="9996937" cy="7825592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04966B6E-5D24-88B5-2C21-530EB59A44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14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BE4C11-CF4A-A5ED-471E-AA44B18ED490}"/>
              </a:ext>
            </a:extLst>
          </p:cNvPr>
          <p:cNvSpPr txBox="1"/>
          <p:nvPr/>
        </p:nvSpPr>
        <p:spPr>
          <a:xfrm>
            <a:off x="2358189" y="8018279"/>
            <a:ext cx="5907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Previous Budget Amendments:</a:t>
            </a:r>
          </a:p>
          <a:p>
            <a:r>
              <a:rPr lang="en-US" b="1" dirty="0"/>
              <a:t>Leadership Academy in Crosby  $350,000</a:t>
            </a:r>
          </a:p>
          <a:p>
            <a:r>
              <a:rPr lang="en-US" b="1" dirty="0"/>
              <a:t>Prairie view Grant match            $  41,000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April 30,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009325" y="8860976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18BC6-F607-B494-2404-38110B8AD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027" y="2811122"/>
            <a:ext cx="12884187" cy="6116004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2827708-AC14-A103-DF16-F019FE99DB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April 30, 2025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3598268" y="9259080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FFFF0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7DA28-7AD0-7D5A-050F-D151BC944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0000" y="3098800"/>
            <a:ext cx="12738100" cy="5953935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83D37DB6-4D06-8D58-5F37-F566AC33BDB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2024-25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April 30,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r="834"/>
          <a:stretch/>
        </p:blipFill>
        <p:spPr>
          <a:xfrm>
            <a:off x="3693577" y="2550899"/>
            <a:ext cx="10697672" cy="7316071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5AB6293E-53F1-07E4-EFC3-B101021D258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April 30,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AAEA5A-6107-012C-48FB-A69E39B34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022" y="1930939"/>
            <a:ext cx="17048746" cy="7648922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8E441C6C-3132-E1D4-5835-2414F7FCDE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D06C503-5F3F-C8AE-F07F-43E769E0C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3217592-AA94-484B-145F-06ABC5DC14B8}"/>
              </a:ext>
            </a:extLst>
          </p:cNvPr>
          <p:cNvSpPr/>
          <p:nvPr/>
        </p:nvSpPr>
        <p:spPr>
          <a:xfrm>
            <a:off x="2574387" y="2720022"/>
            <a:ext cx="13490918" cy="37511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pPr algn="ctr"/>
            <a:endParaRPr sz="6000"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0A4AA24-5909-DB59-3D5D-886265DD30CA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053DB74-62D1-4335-526E-76B4BAB324DA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2024-25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April 30,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B3C73B-4B1F-AB36-88E0-8AF899AD8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8195" y="1920059"/>
            <a:ext cx="15312787" cy="7333533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B71A4BF-1D02-882F-C0C0-C0D191B0284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19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3972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0" y="8796312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(unaudited)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April 30, 2025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608334" y="4830790"/>
            <a:ext cx="1617617" cy="625419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$660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09779" y="8936537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914AA073-AFBD-BD30-867D-8411BF71B5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20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01788B-131F-94DC-4BA3-7269ADCF1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64" y="2498210"/>
            <a:ext cx="16146970" cy="63319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3100" y="1905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April 30, 2025 </a:t>
            </a:r>
          </a:p>
          <a:p>
            <a:r>
              <a:rPr lang="en-US" sz="3600" dirty="0"/>
              <a:t>(8th month / 12 months)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75BEE-E5B7-ED3A-8014-7AB9EA4409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758" y="2079389"/>
            <a:ext cx="17445789" cy="7178911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38EC3B5-D845-919D-912C-D85F3ED96E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559" y="0"/>
            <a:ext cx="18288000" cy="8841538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9988" y="8870249"/>
            <a:ext cx="18297988" cy="1416751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$850,000/$32,184,041 =  2.64%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April 30, 2025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(8th month / 12 months)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474749" y="5561382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4E6E7-B733-D91B-430F-2854F6D69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3712" y="2466414"/>
            <a:ext cx="12410586" cy="6205293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3B87F74B-6247-6294-D870-47D23D94E99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22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8917872" y="1895459"/>
            <a:ext cx="685800" cy="566017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April 30, 2025</a:t>
            </a:r>
          </a:p>
          <a:p>
            <a:r>
              <a:rPr lang="en-US" sz="3600" dirty="0"/>
              <a:t>(8th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$850,000/$32,184,041 =  2.64% Collection and assessment costs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BAFAA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5162311" y="4025345"/>
            <a:ext cx="1449289" cy="638140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E07EFC-EE42-8118-54EB-D0B5CCCE1B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51868" y="2671011"/>
            <a:ext cx="12674049" cy="5649612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84A758C-F479-119E-1BCD-880EBBECABF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April 30, 2025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BEEA20-B662-0A77-706B-5210601D1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5196" y="2832627"/>
            <a:ext cx="11655208" cy="2453072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FCC044-4B02-B579-A21D-C29D496E395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April 30,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72" y="2800673"/>
            <a:ext cx="17537373" cy="5227000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31A6CB2-A80D-2125-F7F2-04133329C13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-6093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42539" y="430707"/>
            <a:ext cx="13543217" cy="2169617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May 21st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FEA34EB5-5764-A628-7351-AED37C7C9A0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26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21980F-518E-7382-85EB-874A5AE3EE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4702" y="6646461"/>
            <a:ext cx="14427198" cy="36405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F1E27E-1ACC-7E4B-2331-7A1283DC1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702" y="2679501"/>
            <a:ext cx="14427198" cy="39669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6167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EDF64-C492-BC5F-9A11-30219F967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08F68230-4B7A-3033-4605-D5EFF3850EC0}"/>
              </a:ext>
            </a:extLst>
          </p:cNvPr>
          <p:cNvSpPr>
            <a:spLocks/>
          </p:cNvSpPr>
          <p:nvPr/>
        </p:nvSpPr>
        <p:spPr>
          <a:xfrm>
            <a:off x="0" y="-6093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B82E16B4-7DBC-C450-C6DB-62EC124434FE}"/>
              </a:ext>
            </a:extLst>
          </p:cNvPr>
          <p:cNvSpPr txBox="1">
            <a:spLocks/>
          </p:cNvSpPr>
          <p:nvPr/>
        </p:nvSpPr>
        <p:spPr>
          <a:xfrm>
            <a:off x="2242539" y="430707"/>
            <a:ext cx="13543217" cy="2169617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May 21st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24784FC-DE08-37A8-8787-D5446BD67FA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27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342DD5-283A-AD2A-2941-804300305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0687" y="3204891"/>
            <a:ext cx="14289206" cy="63348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8806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April 30, 2025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69335-1336-0E1B-3149-A5D05AD7197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4202072" cy="179296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200230" y="7268755"/>
            <a:ext cx="3776369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</a:rPr>
              <a:t>Net Equity </a:t>
            </a:r>
          </a:p>
          <a:p>
            <a:pPr algn="ctr"/>
            <a:r>
              <a:rPr lang="en-US" sz="3600" dirty="0">
                <a:solidFill>
                  <a:srgbClr val="002060"/>
                </a:solidFill>
              </a:rPr>
              <a:t>$335,572</a:t>
            </a: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  <a:p>
            <a:pPr algn="ctr"/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47" y="1090783"/>
            <a:ext cx="9525898" cy="8915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1E28028-F04A-E03B-5750-CE36C2FA854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29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0" y="89211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020545" y="-50800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Ed Foundation 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4D09CB0-4FDB-A238-8C7E-9563EAEDBC2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30</a:t>
            </a:fld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3394D1-F07D-41D9-BEB5-EFBEC29DA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8915" y="1192994"/>
            <a:ext cx="18035337" cy="72781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979" y="794153"/>
            <a:ext cx="17250770" cy="7816448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7BA5BC14-DA61-2A84-3EC3-AB31D51792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3701F-9B88-64A3-02E3-9519541A7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7C41D84A-3393-69B5-0D5A-6480D549FF0E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8024E533-B5E4-BB80-AF31-B9AEEBA3C066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D544D2-F4C6-A778-E886-90297BF28A37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190DC2-5041-0751-DC55-BF275E7845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5016" y="1278684"/>
            <a:ext cx="15063504" cy="7083653"/>
          </a:xfrm>
          <a:prstGeom prst="rect">
            <a:avLst/>
          </a:prstGeom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AD34FE4B-53DF-DEDF-3A6E-417BEB0CCE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32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17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April 30, 2025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4A184CF-225E-5FC7-56C5-3AB75597B271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33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7424" y="457200"/>
            <a:ext cx="7831836" cy="937932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Harris County Department of Education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Small Business Report</a:t>
            </a:r>
            <a:br>
              <a:rPr lang="en-US" dirty="0"/>
            </a:br>
            <a:r>
              <a:rPr lang="en-US" dirty="0"/>
              <a:t>09/01/24 to 04/30/25</a:t>
            </a:r>
            <a:br>
              <a:rPr lang="en-US" dirty="0"/>
            </a:br>
            <a:r>
              <a:rPr lang="en-US" dirty="0"/>
              <a:t> FY 2024-2025</a:t>
            </a:r>
            <a:br>
              <a:rPr lang="en-US" dirty="0"/>
            </a:br>
            <a:r>
              <a:rPr lang="en-US" sz="3200" dirty="0"/>
              <a:t>By </a:t>
            </a:r>
            <a:br>
              <a:rPr lang="en-US" sz="3200" dirty="0"/>
            </a:br>
            <a:r>
              <a:rPr lang="en-US" sz="3200" dirty="0"/>
              <a:t>Dr. Edna E. Johnson</a:t>
            </a:r>
            <a:br>
              <a:rPr lang="en-US" sz="3200" dirty="0"/>
            </a:br>
            <a:r>
              <a:rPr lang="en-US" sz="3200" dirty="0"/>
              <a:t>Procurement Director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57" y="342900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2579387"/>
            <a:ext cx="7711198" cy="649637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1990867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35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8"/>
            <a:ext cx="12446070" cy="772067"/>
          </a:xfrm>
        </p:spPr>
        <p:txBody>
          <a:bodyPr>
            <a:no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4505" y="2611150"/>
            <a:ext cx="14505128" cy="5239512"/>
          </a:xfrm>
        </p:spPr>
        <p:txBody>
          <a:bodyPr>
            <a:normAutofit/>
          </a:bodyPr>
          <a:lstStyle/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Certifying Agencies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Expenditures for FY2025 Year to Date (09/01/24 to 04/30/25)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Graphics </a:t>
            </a:r>
          </a:p>
          <a:p>
            <a:pPr marL="914400" indent="-9144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Small Businesses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604AB2C1-995F-1928-36E7-3618B1E003F3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381001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36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F4228-0DC4-4119-B9C7-6C936C41E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7"/>
            <a:ext cx="15607761" cy="935652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Definitions</a:t>
            </a:r>
            <a:endParaRPr lang="en-ZA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BF95461-3527-B388-4F8E-12D190CBBF4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3479" y="1044429"/>
            <a:ext cx="17717547" cy="8041749"/>
          </a:xfrm>
        </p:spPr>
        <p:txBody>
          <a:bodyPr>
            <a:noAutofit/>
          </a:bodyPr>
          <a:lstStyle/>
          <a:p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HUB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Historically Underutilized Business is a business entity in which at least fifty-one percent ownership is by a woman, minority, and/or service-disabled veteran.</a:t>
            </a:r>
          </a:p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MBE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Minority Business Enterprise are fifty-one percent owned, operated and controlled by a minority group.  </a:t>
            </a:r>
          </a:p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SBE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Small Business Enterprise are private corporations, partnerships, or sole proprietorships with 500 or fewer employees.</a:t>
            </a:r>
          </a:p>
          <a:p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WBE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Woman Business Enterprise is fifty-one percent owned and controlled by one or more women who are U.S. citizens or Legal Resident Aliens.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F5E1250D-06E9-7D04-0E44-2E991A828AB8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381001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37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1471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C68E7-094B-4C9A-ACFA-02B1DE91E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5BAD-F194-37F0-2C69-FF5E7A583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8"/>
            <a:ext cx="15607761" cy="1099238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Certifying Agencies</a:t>
            </a:r>
            <a:endParaRPr lang="en-ZA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BFDEE-801D-26BC-3ABA-34069CA78E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39596" y="1779831"/>
            <a:ext cx="16238487" cy="7018287"/>
          </a:xfrm>
        </p:spPr>
        <p:txBody>
          <a:bodyPr>
            <a:noAutofit/>
          </a:bodyPr>
          <a:lstStyle/>
          <a:p>
            <a:pPr marL="12001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 of Houston</a:t>
            </a:r>
          </a:p>
          <a:p>
            <a:pPr marL="12001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Houston Metropolitan Transit Authority</a:t>
            </a:r>
          </a:p>
          <a:p>
            <a:pPr marL="12001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of Houston</a:t>
            </a:r>
          </a:p>
          <a:p>
            <a:pPr marL="1200150" lvl="1" indent="-857250">
              <a:buFont typeface="Arial" panose="020B0604020202020204" pitchFamily="34" charset="0"/>
              <a:buChar char="•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South Central Texas Regional Certification Agency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DC8BFA-1F0F-E714-6208-15939705AE61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585484" cy="39523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38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46733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A36326E3-7418-ADEF-0CFC-09C0C60DE16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85600" y="2300606"/>
            <a:ext cx="6129867" cy="6358166"/>
          </a:xfrm>
        </p:spPr>
        <p:txBody>
          <a:bodyPr wrap="square">
            <a:no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	 	    $1,771,599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Non-Small Business	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$15,138,557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Business           =   $16,910,156 </a:t>
            </a:r>
          </a:p>
          <a:p>
            <a:pPr algn="l"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Govt and Utilities	 	   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$3,374,160 </a:t>
            </a:r>
          </a:p>
          <a:p>
            <a:pPr algn="l"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Expenditures  =  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$20,284,316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     $1,771,599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divided by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Business     $16,910,156 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=  </a:t>
            </a:r>
            <a:r>
              <a:rPr lang="en-US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10% Ratio Small/Large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7"/>
            <a:ext cx="15607761" cy="1699001"/>
          </a:xfrm>
        </p:spPr>
        <p:txBody>
          <a:bodyPr>
            <a:normAutofit/>
          </a:bodyPr>
          <a:lstStyle/>
          <a:p>
            <a:pPr algn="ctr"/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09/01/24 to 04/30/25 </a:t>
            </a:r>
            <a:b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Expenditures FY 24-25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B320D728-D093-5334-FBDB-F01FB4880B31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717885" cy="55164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39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72BFBFD-2DFE-28C4-A2EB-1AAD7B280C19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1095904" y="2421468"/>
          <a:ext cx="9944629" cy="680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2555ACB-9002-DA4D-E068-B52434715EB4}"/>
              </a:ext>
            </a:extLst>
          </p:cNvPr>
          <p:cNvGraphicFramePr>
            <a:graphicFrameLocks/>
          </p:cNvGraphicFramePr>
          <p:nvPr/>
        </p:nvGraphicFramePr>
        <p:xfrm>
          <a:off x="1095905" y="2421469"/>
          <a:ext cx="9944628" cy="680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61F7-C1A7-5156-05E6-DD66A363A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39E9F-F46E-A73B-FC42-00CD9385D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596" y="108778"/>
            <a:ext cx="15607761" cy="1990956"/>
          </a:xfrm>
        </p:spPr>
        <p:txBody>
          <a:bodyPr wrap="square" anchor="b">
            <a:normAutofit/>
          </a:bodyPr>
          <a:lstStyle/>
          <a:p>
            <a:pPr algn="ctr"/>
            <a: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09/01/2024 – 04/30/2025</a:t>
            </a:r>
            <a:b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Amounts by Certifying Agency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FC00D8-3692-5089-69E8-3A491E9E59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01475" y="3088006"/>
            <a:ext cx="5857875" cy="5531645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Agency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City of Houston  		 $1,022,643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Houston Metropolitan Transit Authority			 $269,440 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of Houston		 $479,516 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	                	</a:t>
            </a:r>
            <a:r>
              <a:rPr lang="en-US" b="1" dirty="0">
                <a:solidFill>
                  <a:schemeClr val="bg1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     	</a:t>
            </a:r>
            <a:r>
              <a:rPr lang="en-US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$1,771,599 </a:t>
            </a:r>
          </a:p>
          <a:p>
            <a:pPr>
              <a:lnSpc>
                <a:spcPct val="90000"/>
              </a:lnSpc>
            </a:pPr>
            <a:r>
              <a:rPr lang="en-US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6C59C9-904D-1B88-4456-08F30385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323165"/>
          </a:xfrm>
        </p:spPr>
        <p:txBody>
          <a:bodyPr wrap="square">
            <a:normAutofit/>
          </a:bodyPr>
          <a:lstStyle/>
          <a:p>
            <a:pPr>
              <a:spcAft>
                <a:spcPts val="900"/>
              </a:spcAft>
            </a:pPr>
            <a:fld id="{B5CEABB6-07DC-46E8-9B57-56EC44A396E5}" type="slidenum">
              <a:rPr lang="en-US" smtClean="0"/>
              <a:pPr>
                <a:spcAft>
                  <a:spcPts val="900"/>
                </a:spcAft>
              </a:pPr>
              <a:t>40</a:t>
            </a:fld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4E35FBF-9D51-E5FD-BAC6-56BD9BDE9324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666751" cy="53961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40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89DD851-7892-35DD-877B-7731F710C2A9}"/>
              </a:ext>
            </a:extLst>
          </p:cNvPr>
          <p:cNvGraphicFramePr>
            <a:graphicFrameLocks noGrp="1"/>
          </p:cNvGraphicFramePr>
          <p:nvPr>
            <p:ph sz="quarter" idx="14"/>
          </p:nvPr>
        </p:nvGraphicFramePr>
        <p:xfrm>
          <a:off x="999067" y="2421467"/>
          <a:ext cx="10159999" cy="6553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3F526BD-954B-FA8B-4291-8F27F61C1453}"/>
              </a:ext>
            </a:extLst>
          </p:cNvPr>
          <p:cNvGraphicFramePr>
            <a:graphicFrameLocks/>
          </p:cNvGraphicFramePr>
          <p:nvPr/>
        </p:nvGraphicFramePr>
        <p:xfrm>
          <a:off x="1367027" y="2657475"/>
          <a:ext cx="9477185" cy="596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58536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75C9C-4CE7-5D28-AC42-D73735C4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39556-65E2-E9FA-D48E-CDD54EF24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0119" y="283653"/>
            <a:ext cx="15607761" cy="1917680"/>
          </a:xfrm>
        </p:spPr>
        <p:txBody>
          <a:bodyPr anchor="b">
            <a:noAutofit/>
          </a:bodyPr>
          <a:lstStyle/>
          <a:p>
            <a:pPr algn="ctr"/>
            <a: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09/01/24 – 04/30/25</a:t>
            </a:r>
            <a:b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ZA" sz="5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Business by Certification Type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31666AE-DCC2-2142-55F9-B99C25C804A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715751" y="2662989"/>
            <a:ext cx="6470650" cy="71865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Type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90000"/>
              </a:lnSpc>
            </a:pPr>
            <a:r>
              <a:rPr lang="en-US" b="1" dirty="0"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02F752-BE98-A236-ADC3-32A01850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67028" y="9369934"/>
            <a:ext cx="4005072" cy="547688"/>
          </a:xfrm>
        </p:spPr>
        <p:txBody>
          <a:bodyPr anchor="ctr">
            <a:normAutofit/>
          </a:bodyPr>
          <a:lstStyle/>
          <a:p>
            <a:pPr>
              <a:spcAft>
                <a:spcPts val="900"/>
              </a:spcAft>
            </a:pPr>
            <a:fld id="{B5CEABB6-07DC-46E8-9B57-56EC44A396E5}" type="slidenum">
              <a:rPr lang="en-US" smtClean="0"/>
              <a:pPr>
                <a:spcAft>
                  <a:spcPts val="900"/>
                </a:spcAft>
              </a:pPr>
              <a:t>41</a:t>
            </a:fld>
            <a:endParaRPr lang="en-US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766EB69-85AA-95A9-D2B6-D8469084DEFD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802106" cy="54768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41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9AF1285-5861-3BC3-EE00-3870BC2114D1}"/>
              </a:ext>
            </a:extLst>
          </p:cNvPr>
          <p:cNvGraphicFramePr>
            <a:graphicFrameLocks noGrp="1"/>
          </p:cNvGraphicFramePr>
          <p:nvPr/>
        </p:nvGraphicFramePr>
        <p:xfrm>
          <a:off x="11783483" y="3470274"/>
          <a:ext cx="6267449" cy="3465117"/>
        </p:xfrm>
        <a:graphic>
          <a:graphicData uri="http://schemas.openxmlformats.org/drawingml/2006/table">
            <a:tbl>
              <a:tblPr/>
              <a:tblGrid>
                <a:gridCol w="3795184">
                  <a:extLst>
                    <a:ext uri="{9D8B030D-6E8A-4147-A177-3AD203B41FA5}">
                      <a16:colId xmlns:a16="http://schemas.microsoft.com/office/drawing/2014/main" val="49894989"/>
                    </a:ext>
                  </a:extLst>
                </a:gridCol>
                <a:gridCol w="2472265">
                  <a:extLst>
                    <a:ext uri="{9D8B030D-6E8A-4147-A177-3AD203B41FA5}">
                      <a16:colId xmlns:a16="http://schemas.microsoft.com/office/drawing/2014/main" val="3555190313"/>
                    </a:ext>
                  </a:extLst>
                </a:gridCol>
              </a:tblGrid>
              <a:tr h="77999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SBE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$1,056,546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0659198"/>
                  </a:ext>
                </a:extLst>
              </a:tr>
              <a:tr h="585127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HUB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$90,523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848248"/>
                  </a:ext>
                </a:extLst>
              </a:tr>
              <a:tr h="5249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MBE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$592,188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452369"/>
                  </a:ext>
                </a:extLst>
              </a:tr>
              <a:tr h="575733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WBE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$32,342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309321"/>
                  </a:ext>
                </a:extLst>
              </a:tr>
              <a:tr h="999331">
                <a:tc>
                  <a:txBody>
                    <a:bodyPr/>
                    <a:lstStyle/>
                    <a:p>
                      <a:pPr algn="l" fontAlgn="b"/>
                      <a:endParaRPr lang="en-US" sz="2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$1,771,599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777780"/>
                  </a:ext>
                </a:extLst>
              </a:tr>
            </a:tbl>
          </a:graphicData>
        </a:graphic>
      </p:graphicFrame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B4899CC-ED7F-5E8E-6792-5031558A8CE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1280159" y="2743199"/>
            <a:ext cx="9198442" cy="65488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2402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5DD-6B55-DF45-4C6B-6B767B71B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69" y="372057"/>
            <a:ext cx="10595582" cy="1738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Small Business list for FY 2025 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D321295-3AE3-7A6B-D71F-468D2AB87AA2}"/>
              </a:ext>
            </a:extLst>
          </p:cNvPr>
          <p:cNvSpPr txBox="1">
            <a:spLocks/>
          </p:cNvSpPr>
          <p:nvPr/>
        </p:nvSpPr>
        <p:spPr>
          <a:xfrm>
            <a:off x="17062447" y="8980948"/>
            <a:ext cx="787400" cy="1013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0"/>
              </a:spcBef>
            </a:pPr>
            <a:fld id="{B6F15528-21DE-4FAA-801E-634DDDAF4B2B}" type="slidenum">
              <a:rPr lang="en-US" sz="30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lnSpc>
                  <a:spcPct val="90000"/>
                </a:lnSpc>
                <a:spcBef>
                  <a:spcPts val="1000"/>
                </a:spcBef>
              </a:pPr>
              <a:t>42</a:t>
            </a:fld>
            <a:endParaRPr lang="en-US" sz="3000" b="1" kern="1200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C3A7AE-0955-A8C0-BFCF-C2C85974C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3" y="2110857"/>
            <a:ext cx="17411700" cy="7514406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804DD05-4845-0995-B25C-71F64B8301B1}"/>
              </a:ext>
            </a:extLst>
          </p:cNvPr>
          <p:cNvSpPr txBox="1">
            <a:spLocks/>
          </p:cNvSpPr>
          <p:nvPr/>
        </p:nvSpPr>
        <p:spPr>
          <a:xfrm>
            <a:off x="17062440" y="9396664"/>
            <a:ext cx="787399" cy="44516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42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1044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2944604" y="3221594"/>
            <a:ext cx="5173579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April 30,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156966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168" y="1876927"/>
            <a:ext cx="12212053" cy="841007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1F8F849-64D1-B02A-C800-67C0B168F8A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43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2536904" y="3164305"/>
            <a:ext cx="5065295" cy="3507343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4000" b="1" dirty="0">
              <a:solidFill>
                <a:srgbClr val="025E32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April 30,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2697599" y="525990"/>
            <a:ext cx="11932801" cy="120032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4538" y="2249905"/>
            <a:ext cx="11540068" cy="723097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BD0B05B-598B-7A76-E33F-88659B933049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44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2175958" y="3504188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April 30,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193899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24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442" y="2177717"/>
            <a:ext cx="11742821" cy="8109284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13511463" y="1097752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1F6CB01-471A-81B9-4B58-09FD44105F8E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45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12234925" y="4308299"/>
            <a:ext cx="5943600" cy="2145268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April 30, 2025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1263831" y="128256"/>
            <a:ext cx="15972609" cy="286232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360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8126" y="3646598"/>
            <a:ext cx="10629900" cy="5613938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14173200" y="1714500"/>
            <a:ext cx="281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E1B0E7D-B0FC-9DE2-F080-D674BFDB4224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46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941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April 30,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4154" y="1845795"/>
            <a:ext cx="17993846" cy="772111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0F2EAB0-A157-4987-1754-6F531B4EBDA8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47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1460297" y="244929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April 30,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48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00" y="1954089"/>
            <a:ext cx="17741900" cy="769626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DB0A3C7-E9BE-01D8-FD54-E919F8CB94E6}"/>
              </a:ext>
            </a:extLst>
          </p:cNvPr>
          <p:cNvSpPr txBox="1">
            <a:spLocks/>
          </p:cNvSpPr>
          <p:nvPr/>
        </p:nvSpPr>
        <p:spPr>
          <a:xfrm>
            <a:off x="16901159" y="9752474"/>
            <a:ext cx="515984" cy="430887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48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7D72-4056-E87F-A973-C21A64E4E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7786" y="532308"/>
            <a:ext cx="14679385" cy="1867877"/>
          </a:xfrm>
        </p:spPr>
        <p:txBody>
          <a:bodyPr/>
          <a:lstStyle/>
          <a:p>
            <a:r>
              <a:rPr lang="en-US" dirty="0"/>
              <a:t>Maintenance Notes 2024 – Projects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1A3D4-9B56-B691-7AA4-F7B83462F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2830" y="1633728"/>
            <a:ext cx="18217293" cy="812096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D2AE4-CDF8-392E-73C1-E9BD2164564B}"/>
              </a:ext>
            </a:extLst>
          </p:cNvPr>
          <p:cNvSpPr txBox="1">
            <a:spLocks/>
          </p:cNvSpPr>
          <p:nvPr/>
        </p:nvSpPr>
        <p:spPr>
          <a:xfrm>
            <a:off x="16992599" y="9566910"/>
            <a:ext cx="585484" cy="57571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pPr algn="ctr"/>
              <a:t>49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36210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April 30, 2025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50</a:t>
            </a:fld>
            <a:endParaRPr lang="en-US" sz="2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1511" y="3591600"/>
            <a:ext cx="17510079" cy="593782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557DF9-16C4-15EF-1EAA-33AAE88BD490}"/>
              </a:ext>
            </a:extLst>
          </p:cNvPr>
          <p:cNvSpPr txBox="1"/>
          <p:nvPr/>
        </p:nvSpPr>
        <p:spPr>
          <a:xfrm>
            <a:off x="4063720" y="1861765"/>
            <a:ext cx="11121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Irvington Renovation    2020 Maintenance Notes   </a:t>
            </a:r>
            <a:r>
              <a:rPr lang="en-US" sz="3200"/>
              <a:t>$   4,781,519</a:t>
            </a:r>
            <a:endParaRPr lang="en-US" sz="3200" dirty="0"/>
          </a:p>
          <a:p>
            <a:r>
              <a:rPr lang="en-US" sz="3200" dirty="0"/>
              <a:t>Contract                          2024 Maintenance Notes   $   7,000,000  </a:t>
            </a:r>
          </a:p>
          <a:p>
            <a:r>
              <a:rPr lang="en-US" sz="3200" dirty="0"/>
              <a:t>                                                            Total                      $11,781,519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1FC266-EDA2-CA24-3F01-2C026627499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50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2A367E7-8B75-FD70-2444-87E26B55469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515984" cy="430887"/>
          </a:xfrm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2800" b="1" smtClean="0">
                <a:solidFill>
                  <a:schemeClr val="tx1"/>
                </a:solidFill>
              </a:rPr>
              <a:pPr algn="ctr"/>
              <a:t>51</a:t>
            </a:fld>
            <a:endParaRPr lang="en-US" sz="28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985287e-d721-499e-a7b5-410e38a8ac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9DAF70B6957847BBA0E8697196DD54" ma:contentTypeVersion="18" ma:contentTypeDescription="Create a new document." ma:contentTypeScope="" ma:versionID="2a92c47a157e210cdc1ab92a8b23d658">
  <xsd:schema xmlns:xsd="http://www.w3.org/2001/XMLSchema" xmlns:xs="http://www.w3.org/2001/XMLSchema" xmlns:p="http://schemas.microsoft.com/office/2006/metadata/properties" xmlns:ns3="4985287e-d721-499e-a7b5-410e38a8acc3" xmlns:ns4="e2e08828-3e7e-421b-9a3c-8c7bbe93d041" targetNamespace="http://schemas.microsoft.com/office/2006/metadata/properties" ma:root="true" ma:fieldsID="c9a5e7c25c648b2aaef404d86153f501" ns3:_="" ns4:_="">
    <xsd:import namespace="4985287e-d721-499e-a7b5-410e38a8acc3"/>
    <xsd:import namespace="e2e08828-3e7e-421b-9a3c-8c7bbe93d04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85287e-d721-499e-a7b5-410e38a8ac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e08828-3e7e-421b-9a3c-8c7bbe93d04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594FD4-DC4B-4D3C-ABD0-90F0B5FB3D07}">
  <ds:schemaRefs>
    <ds:schemaRef ds:uri="http://schemas.microsoft.com/office/2006/documentManagement/types"/>
    <ds:schemaRef ds:uri="http://purl.org/dc/terms/"/>
    <ds:schemaRef ds:uri="e2e08828-3e7e-421b-9a3c-8c7bbe93d041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985287e-d721-499e-a7b5-410e38a8acc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70BE27-FB8D-4C35-AC5C-2E295BB8CC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85287e-d721-499e-a7b5-410e38a8acc3"/>
    <ds:schemaRef ds:uri="e2e08828-3e7e-421b-9a3c-8c7bbe93d0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</TotalTime>
  <Words>2412</Words>
  <Application>Microsoft Office PowerPoint</Application>
  <PresentationFormat>Custom</PresentationFormat>
  <Paragraphs>435</Paragraphs>
  <Slides>51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PowerPoint Presentation</vt:lpstr>
      <vt:lpstr>Highlights of Interim Financial Report (unaudited)</vt:lpstr>
      <vt:lpstr>Posted on Our Website</vt:lpstr>
      <vt:lpstr>Top 12 Highlights points for April 2025</vt:lpstr>
      <vt:lpstr>Budget Calendar </vt:lpstr>
      <vt:lpstr>PowerPoint Presentation</vt:lpstr>
      <vt:lpstr>INTERIM FINANCIAL REPORT (unaudited) ASST. SUPERINTENDENT FOR BUSINESS SERVICES MESSAGE As of April 30, 2025</vt:lpstr>
      <vt:lpstr>INTERIM FINANCIAL REPORT (unaudited) As of April 30, 2025  Financial Ratios</vt:lpstr>
      <vt:lpstr>PowerPoint Presentation</vt:lpstr>
      <vt:lpstr>PowerPoint Presentation</vt:lpstr>
      <vt:lpstr>Combined Debt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Harris County Department of Education   Small Business Report 09/01/24 to 04/30/25  FY 2024-2025 By  Dr. Edna E. Johnson Procurement Director</vt:lpstr>
      <vt:lpstr>PowerPoint Presentation</vt:lpstr>
      <vt:lpstr>Content</vt:lpstr>
      <vt:lpstr>Definitions</vt:lpstr>
      <vt:lpstr>Certifying Agencies</vt:lpstr>
      <vt:lpstr>09/01/24 to 04/30/25  Expenditures FY 24-25</vt:lpstr>
      <vt:lpstr>09/01/2024 – 04/30/2025 Small Business Amounts by Certifying Agency</vt:lpstr>
      <vt:lpstr>09/01/24 – 04/30/25 Small Business by Certification Type</vt:lpstr>
      <vt:lpstr>Small Business list for FY 2025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Notes 2024 – Projects </vt:lpstr>
      <vt:lpstr>Irvington Renovation – Funds by Source As of April 30, 2025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375</cp:revision>
  <cp:lastPrinted>2025-04-15T16:29:37Z</cp:lastPrinted>
  <dcterms:created xsi:type="dcterms:W3CDTF">2021-09-22T16:28:29Z</dcterms:created>
  <dcterms:modified xsi:type="dcterms:W3CDTF">2025-05-21T16:25:22Z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0x010100329DAF70B6957847BBA0E8697196DD54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