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9" r:id="rId5"/>
    <p:sldMasterId id="2147483690" r:id="rId6"/>
    <p:sldMasterId id="2147483702" r:id="rId7"/>
  </p:sldMasterIdLst>
  <p:notesMasterIdLst>
    <p:notesMasterId r:id="rId49"/>
  </p:notesMasterIdLst>
  <p:sldIdLst>
    <p:sldId id="256" r:id="rId8"/>
    <p:sldId id="327" r:id="rId9"/>
    <p:sldId id="282" r:id="rId10"/>
    <p:sldId id="285" r:id="rId11"/>
    <p:sldId id="269" r:id="rId12"/>
    <p:sldId id="268" r:id="rId13"/>
    <p:sldId id="281" r:id="rId14"/>
    <p:sldId id="307" r:id="rId15"/>
    <p:sldId id="288" r:id="rId16"/>
    <p:sldId id="290" r:id="rId17"/>
    <p:sldId id="320" r:id="rId18"/>
    <p:sldId id="321" r:id="rId19"/>
    <p:sldId id="299" r:id="rId20"/>
    <p:sldId id="308" r:id="rId21"/>
    <p:sldId id="283" r:id="rId22"/>
    <p:sldId id="286" r:id="rId23"/>
    <p:sldId id="305" r:id="rId24"/>
    <p:sldId id="292" r:id="rId25"/>
    <p:sldId id="284" r:id="rId26"/>
    <p:sldId id="322" r:id="rId27"/>
    <p:sldId id="300" r:id="rId28"/>
    <p:sldId id="287" r:id="rId29"/>
    <p:sldId id="323" r:id="rId30"/>
    <p:sldId id="316" r:id="rId31"/>
    <p:sldId id="291" r:id="rId32"/>
    <p:sldId id="293" r:id="rId33"/>
    <p:sldId id="295" r:id="rId34"/>
    <p:sldId id="324" r:id="rId35"/>
    <p:sldId id="302" r:id="rId36"/>
    <p:sldId id="294" r:id="rId37"/>
    <p:sldId id="301" r:id="rId38"/>
    <p:sldId id="330" r:id="rId39"/>
    <p:sldId id="296" r:id="rId40"/>
    <p:sldId id="297" r:id="rId41"/>
    <p:sldId id="309" r:id="rId42"/>
    <p:sldId id="328" r:id="rId43"/>
    <p:sldId id="329" r:id="rId44"/>
    <p:sldId id="304" r:id="rId45"/>
    <p:sldId id="312" r:id="rId46"/>
    <p:sldId id="326" r:id="rId47"/>
    <p:sldId id="266" r:id="rId4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1E9AE786-0AA2-4196-BA5C-1E8C67ACA787}">
          <p14:sldIdLst>
            <p14:sldId id="256"/>
            <p14:sldId id="327"/>
            <p14:sldId id="282"/>
            <p14:sldId id="285"/>
            <p14:sldId id="269"/>
            <p14:sldId id="268"/>
            <p14:sldId id="281"/>
            <p14:sldId id="307"/>
            <p14:sldId id="288"/>
            <p14:sldId id="290"/>
            <p14:sldId id="320"/>
            <p14:sldId id="321"/>
            <p14:sldId id="299"/>
            <p14:sldId id="308"/>
            <p14:sldId id="283"/>
            <p14:sldId id="286"/>
            <p14:sldId id="305"/>
            <p14:sldId id="292"/>
            <p14:sldId id="284"/>
            <p14:sldId id="322"/>
            <p14:sldId id="300"/>
            <p14:sldId id="287"/>
            <p14:sldId id="323"/>
            <p14:sldId id="316"/>
            <p14:sldId id="291"/>
            <p14:sldId id="293"/>
            <p14:sldId id="295"/>
            <p14:sldId id="324"/>
            <p14:sldId id="302"/>
            <p14:sldId id="294"/>
            <p14:sldId id="301"/>
            <p14:sldId id="330"/>
            <p14:sldId id="296"/>
            <p14:sldId id="297"/>
            <p14:sldId id="309"/>
            <p14:sldId id="328"/>
            <p14:sldId id="329"/>
            <p14:sldId id="304"/>
            <p14:sldId id="312"/>
            <p14:sldId id="326"/>
            <p14:sldId id="266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59133"/>
    <a:srgbClr val="006F82"/>
    <a:srgbClr val="A3C1CC"/>
    <a:srgbClr val="EC8272"/>
    <a:srgbClr val="10A2B9"/>
    <a:srgbClr val="FFE508"/>
    <a:srgbClr val="FFF9C2"/>
    <a:srgbClr val="839331"/>
    <a:srgbClr val="4D5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00" autoAdjust="0"/>
    <p:restoredTop sz="84840" autoAdjust="0"/>
  </p:normalViewPr>
  <p:slideViewPr>
    <p:cSldViewPr snapToGrid="0">
      <p:cViewPr varScale="1">
        <p:scale>
          <a:sx n="74" d="100"/>
          <a:sy n="74" d="100"/>
        </p:scale>
        <p:origin x="66" y="14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ost, Jordan" userId="0d480e70-8a75-45e1-994d-069b36cb18b6" providerId="ADAL" clId="{1652B552-2A89-45AE-A579-88F39C7102D4}"/>
    <pc:docChg chg="undo custSel addSld delSld modSld modSection">
      <pc:chgData name="Frost, Jordan" userId="0d480e70-8a75-45e1-994d-069b36cb18b6" providerId="ADAL" clId="{1652B552-2A89-45AE-A579-88F39C7102D4}" dt="2025-06-17T16:41:20.432" v="1222" actId="20577"/>
      <pc:docMkLst>
        <pc:docMk/>
      </pc:docMkLst>
      <pc:sldChg chg="modSp mod">
        <pc:chgData name="Frost, Jordan" userId="0d480e70-8a75-45e1-994d-069b36cb18b6" providerId="ADAL" clId="{1652B552-2A89-45AE-A579-88F39C7102D4}" dt="2025-06-17T16:25:30.858" v="12" actId="20577"/>
        <pc:sldMkLst>
          <pc:docMk/>
          <pc:sldMk cId="2386739904" sldId="256"/>
        </pc:sldMkLst>
        <pc:spChg chg="mod">
          <ac:chgData name="Frost, Jordan" userId="0d480e70-8a75-45e1-994d-069b36cb18b6" providerId="ADAL" clId="{1652B552-2A89-45AE-A579-88F39C7102D4}" dt="2025-06-17T16:25:30.858" v="12" actId="20577"/>
          <ac:spMkLst>
            <pc:docMk/>
            <pc:sldMk cId="2386739904" sldId="256"/>
            <ac:spMk id="3" creationId="{DC4DD0CD-E7DB-4988-A869-65CABFB57046}"/>
          </ac:spMkLst>
        </pc:spChg>
      </pc:sldChg>
      <pc:sldChg chg="addSp delSp modSp mod">
        <pc:chgData name="Frost, Jordan" userId="0d480e70-8a75-45e1-994d-069b36cb18b6" providerId="ADAL" clId="{1652B552-2A89-45AE-A579-88F39C7102D4}" dt="2025-06-17T16:31:08.744" v="78" actId="14100"/>
        <pc:sldMkLst>
          <pc:docMk/>
          <pc:sldMk cId="88080757" sldId="268"/>
        </pc:sldMkLst>
        <pc:spChg chg="mod">
          <ac:chgData name="Frost, Jordan" userId="0d480e70-8a75-45e1-994d-069b36cb18b6" providerId="ADAL" clId="{1652B552-2A89-45AE-A579-88F39C7102D4}" dt="2025-06-17T16:28:17.277" v="60" actId="20577"/>
          <ac:spMkLst>
            <pc:docMk/>
            <pc:sldMk cId="88080757" sldId="268"/>
            <ac:spMk id="2" creationId="{CF92DDEB-CB58-4844-9AD9-A445B34C4910}"/>
          </ac:spMkLst>
        </pc:spChg>
        <pc:spChg chg="mod">
          <ac:chgData name="Frost, Jordan" userId="0d480e70-8a75-45e1-994d-069b36cb18b6" providerId="ADAL" clId="{1652B552-2A89-45AE-A579-88F39C7102D4}" dt="2025-06-17T16:28:44.224" v="62" actId="20577"/>
          <ac:spMkLst>
            <pc:docMk/>
            <pc:sldMk cId="88080757" sldId="268"/>
            <ac:spMk id="3" creationId="{CA9CDA54-11F8-40FE-B12B-A9E1A9E89487}"/>
          </ac:spMkLst>
        </pc:spChg>
        <pc:picChg chg="del">
          <ac:chgData name="Frost, Jordan" userId="0d480e70-8a75-45e1-994d-069b36cb18b6" providerId="ADAL" clId="{1652B552-2A89-45AE-A579-88F39C7102D4}" dt="2025-06-17T16:29:08.444" v="64" actId="478"/>
          <ac:picMkLst>
            <pc:docMk/>
            <pc:sldMk cId="88080757" sldId="268"/>
            <ac:picMk id="4" creationId="{46622ACE-1B4D-4776-A0A4-8D406E9CD56E}"/>
          </ac:picMkLst>
        </pc:picChg>
        <pc:picChg chg="del">
          <ac:chgData name="Frost, Jordan" userId="0d480e70-8a75-45e1-994d-069b36cb18b6" providerId="ADAL" clId="{1652B552-2A89-45AE-A579-88F39C7102D4}" dt="2025-06-17T16:29:07.904" v="63" actId="478"/>
          <ac:picMkLst>
            <pc:docMk/>
            <pc:sldMk cId="88080757" sldId="268"/>
            <ac:picMk id="5" creationId="{BFD9A25E-87A8-42E7-8BF0-03293E815B3E}"/>
          </ac:picMkLst>
        </pc:picChg>
        <pc:picChg chg="add mod">
          <ac:chgData name="Frost, Jordan" userId="0d480e70-8a75-45e1-994d-069b36cb18b6" providerId="ADAL" clId="{1652B552-2A89-45AE-A579-88F39C7102D4}" dt="2025-06-17T16:31:08.744" v="78" actId="14100"/>
          <ac:picMkLst>
            <pc:docMk/>
            <pc:sldMk cId="88080757" sldId="268"/>
            <ac:picMk id="7" creationId="{58772BC0-3D0B-4468-97BF-458921A3D6FA}"/>
          </ac:picMkLst>
        </pc:picChg>
        <pc:picChg chg="add mod">
          <ac:chgData name="Frost, Jordan" userId="0d480e70-8a75-45e1-994d-069b36cb18b6" providerId="ADAL" clId="{1652B552-2A89-45AE-A579-88F39C7102D4}" dt="2025-06-17T16:31:05.138" v="76" actId="1076"/>
          <ac:picMkLst>
            <pc:docMk/>
            <pc:sldMk cId="88080757" sldId="268"/>
            <ac:picMk id="9" creationId="{E91EAE41-F6F3-4DC0-80A1-5DA64248BEE4}"/>
          </ac:picMkLst>
        </pc:picChg>
      </pc:sldChg>
      <pc:sldChg chg="modSp mod">
        <pc:chgData name="Frost, Jordan" userId="0d480e70-8a75-45e1-994d-069b36cb18b6" providerId="ADAL" clId="{1652B552-2A89-45AE-A579-88F39C7102D4}" dt="2025-06-17T16:32:33.143" v="86" actId="20577"/>
        <pc:sldMkLst>
          <pc:docMk/>
          <pc:sldMk cId="58891564" sldId="281"/>
        </pc:sldMkLst>
        <pc:spChg chg="mod">
          <ac:chgData name="Frost, Jordan" userId="0d480e70-8a75-45e1-994d-069b36cb18b6" providerId="ADAL" clId="{1652B552-2A89-45AE-A579-88F39C7102D4}" dt="2025-06-17T16:32:33.143" v="86" actId="20577"/>
          <ac:spMkLst>
            <pc:docMk/>
            <pc:sldMk cId="58891564" sldId="281"/>
            <ac:spMk id="4" creationId="{7BFE4E6C-77AA-45B2-A45F-9BD93276CEA2}"/>
          </ac:spMkLst>
        </pc:spChg>
      </pc:sldChg>
      <pc:sldChg chg="modSp mod">
        <pc:chgData name="Frost, Jordan" userId="0d480e70-8a75-45e1-994d-069b36cb18b6" providerId="ADAL" clId="{1652B552-2A89-45AE-A579-88F39C7102D4}" dt="2025-06-17T16:25:54.737" v="49" actId="20577"/>
        <pc:sldMkLst>
          <pc:docMk/>
          <pc:sldMk cId="2282435984" sldId="282"/>
        </pc:sldMkLst>
        <pc:spChg chg="mod">
          <ac:chgData name="Frost, Jordan" userId="0d480e70-8a75-45e1-994d-069b36cb18b6" providerId="ADAL" clId="{1652B552-2A89-45AE-A579-88F39C7102D4}" dt="2025-06-17T16:25:54.737" v="49" actId="20577"/>
          <ac:spMkLst>
            <pc:docMk/>
            <pc:sldMk cId="2282435984" sldId="282"/>
            <ac:spMk id="4" creationId="{553AC6F8-D516-466E-AEF6-7E075A49F12F}"/>
          </ac:spMkLst>
        </pc:spChg>
      </pc:sldChg>
      <pc:sldChg chg="modSp mod">
        <pc:chgData name="Frost, Jordan" userId="0d480e70-8a75-45e1-994d-069b36cb18b6" providerId="ADAL" clId="{1652B552-2A89-45AE-A579-88F39C7102D4}" dt="2025-06-17T16:37:59.060" v="725" actId="207"/>
        <pc:sldMkLst>
          <pc:docMk/>
          <pc:sldMk cId="1916551220" sldId="284"/>
        </pc:sldMkLst>
        <pc:spChg chg="mod">
          <ac:chgData name="Frost, Jordan" userId="0d480e70-8a75-45e1-994d-069b36cb18b6" providerId="ADAL" clId="{1652B552-2A89-45AE-A579-88F39C7102D4}" dt="2025-06-17T16:37:59.060" v="725" actId="207"/>
          <ac:spMkLst>
            <pc:docMk/>
            <pc:sldMk cId="1916551220" sldId="284"/>
            <ac:spMk id="3" creationId="{09290053-261A-4BF1-A357-01B1128F887E}"/>
          </ac:spMkLst>
        </pc:spChg>
      </pc:sldChg>
      <pc:sldChg chg="modSp mod">
        <pc:chgData name="Frost, Jordan" userId="0d480e70-8a75-45e1-994d-069b36cb18b6" providerId="ADAL" clId="{1652B552-2A89-45AE-A579-88F39C7102D4}" dt="2025-06-17T16:38:58.132" v="817" actId="20577"/>
        <pc:sldMkLst>
          <pc:docMk/>
          <pc:sldMk cId="809390748" sldId="287"/>
        </pc:sldMkLst>
        <pc:spChg chg="mod">
          <ac:chgData name="Frost, Jordan" userId="0d480e70-8a75-45e1-994d-069b36cb18b6" providerId="ADAL" clId="{1652B552-2A89-45AE-A579-88F39C7102D4}" dt="2025-06-17T16:38:58.132" v="817" actId="20577"/>
          <ac:spMkLst>
            <pc:docMk/>
            <pc:sldMk cId="809390748" sldId="287"/>
            <ac:spMk id="3" creationId="{2D0DD876-99E0-4BAE-8508-D0793C63C4DC}"/>
          </ac:spMkLst>
        </pc:spChg>
      </pc:sldChg>
      <pc:sldChg chg="del">
        <pc:chgData name="Frost, Jordan" userId="0d480e70-8a75-45e1-994d-069b36cb18b6" providerId="ADAL" clId="{1652B552-2A89-45AE-A579-88F39C7102D4}" dt="2025-06-17T16:35:06.159" v="107" actId="47"/>
        <pc:sldMkLst>
          <pc:docMk/>
          <pc:sldMk cId="3595790154" sldId="289"/>
        </pc:sldMkLst>
      </pc:sldChg>
      <pc:sldChg chg="modSp mod">
        <pc:chgData name="Frost, Jordan" userId="0d480e70-8a75-45e1-994d-069b36cb18b6" providerId="ADAL" clId="{1652B552-2A89-45AE-A579-88F39C7102D4}" dt="2025-06-17T16:40:20.626" v="973" actId="20577"/>
        <pc:sldMkLst>
          <pc:docMk/>
          <pc:sldMk cId="4032445102" sldId="294"/>
        </pc:sldMkLst>
        <pc:graphicFrameChg chg="modGraphic">
          <ac:chgData name="Frost, Jordan" userId="0d480e70-8a75-45e1-994d-069b36cb18b6" providerId="ADAL" clId="{1652B552-2A89-45AE-A579-88F39C7102D4}" dt="2025-06-17T16:40:20.626" v="973" actId="20577"/>
          <ac:graphicFrameMkLst>
            <pc:docMk/>
            <pc:sldMk cId="4032445102" sldId="294"/>
            <ac:graphicFrameMk id="4" creationId="{A1D8AADE-E19C-481C-B9B4-983D8C25EC52}"/>
          </ac:graphicFrameMkLst>
        </pc:graphicFrameChg>
      </pc:sldChg>
      <pc:sldChg chg="modSp mod">
        <pc:chgData name="Frost, Jordan" userId="0d480e70-8a75-45e1-994d-069b36cb18b6" providerId="ADAL" clId="{1652B552-2A89-45AE-A579-88F39C7102D4}" dt="2025-06-17T16:39:45.970" v="972" actId="20577"/>
        <pc:sldMkLst>
          <pc:docMk/>
          <pc:sldMk cId="2208291003" sldId="323"/>
        </pc:sldMkLst>
        <pc:spChg chg="mod">
          <ac:chgData name="Frost, Jordan" userId="0d480e70-8a75-45e1-994d-069b36cb18b6" providerId="ADAL" clId="{1652B552-2A89-45AE-A579-88F39C7102D4}" dt="2025-06-17T16:39:45.970" v="972" actId="20577"/>
          <ac:spMkLst>
            <pc:docMk/>
            <pc:sldMk cId="2208291003" sldId="323"/>
            <ac:spMk id="3" creationId="{2D0DD876-99E0-4BAE-8508-D0793C63C4DC}"/>
          </ac:spMkLst>
        </pc:spChg>
      </pc:sldChg>
      <pc:sldChg chg="new del">
        <pc:chgData name="Frost, Jordan" userId="0d480e70-8a75-45e1-994d-069b36cb18b6" providerId="ADAL" clId="{1652B552-2A89-45AE-A579-88F39C7102D4}" dt="2025-06-17T16:40:41.250" v="975" actId="680"/>
        <pc:sldMkLst>
          <pc:docMk/>
          <pc:sldMk cId="613064324" sldId="330"/>
        </pc:sldMkLst>
      </pc:sldChg>
      <pc:sldChg chg="modSp new mod">
        <pc:chgData name="Frost, Jordan" userId="0d480e70-8a75-45e1-994d-069b36cb18b6" providerId="ADAL" clId="{1652B552-2A89-45AE-A579-88F39C7102D4}" dt="2025-06-17T16:41:20.432" v="1222" actId="20577"/>
        <pc:sldMkLst>
          <pc:docMk/>
          <pc:sldMk cId="1691278366" sldId="330"/>
        </pc:sldMkLst>
        <pc:spChg chg="mod">
          <ac:chgData name="Frost, Jordan" userId="0d480e70-8a75-45e1-994d-069b36cb18b6" providerId="ADAL" clId="{1652B552-2A89-45AE-A579-88F39C7102D4}" dt="2025-06-17T16:40:50.423" v="1006" actId="20577"/>
          <ac:spMkLst>
            <pc:docMk/>
            <pc:sldMk cId="1691278366" sldId="330"/>
            <ac:spMk id="2" creationId="{CE1F440A-B0FF-4E48-9176-F37ECA4A82B7}"/>
          </ac:spMkLst>
        </pc:spChg>
        <pc:spChg chg="mod">
          <ac:chgData name="Frost, Jordan" userId="0d480e70-8a75-45e1-994d-069b36cb18b6" providerId="ADAL" clId="{1652B552-2A89-45AE-A579-88F39C7102D4}" dt="2025-06-17T16:41:20.432" v="1222" actId="20577"/>
          <ac:spMkLst>
            <pc:docMk/>
            <pc:sldMk cId="1691278366" sldId="330"/>
            <ac:spMk id="3" creationId="{56AF3EE4-DFF5-4027-BAF4-C1CB80747787}"/>
          </ac:spMkLst>
        </pc:spChg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2235808201" sldId="330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559199472" sldId="331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1039033493" sldId="332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2379530722" sldId="333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1272898511" sldId="334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2893739295" sldId="335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4168688704" sldId="336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4091239190" sldId="337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1236369908" sldId="338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3667480120" sldId="339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2245841139" sldId="340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1101886560" sldId="341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107217878" sldId="342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2292271058" sldId="343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1950485174" sldId="344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3101120897" sldId="345"/>
        </pc:sldMkLst>
      </pc:sldChg>
      <pc:sldChg chg="new del">
        <pc:chgData name="Frost, Jordan" userId="0d480e70-8a75-45e1-994d-069b36cb18b6" providerId="ADAL" clId="{1652B552-2A89-45AE-A579-88F39C7102D4}" dt="2025-06-17T16:34:06.275" v="106" actId="47"/>
        <pc:sldMkLst>
          <pc:docMk/>
          <pc:sldMk cId="369398972" sldId="346"/>
        </pc:sldMkLst>
      </pc:sldChg>
      <pc:sldChg chg="new del">
        <pc:chgData name="Frost, Jordan" userId="0d480e70-8a75-45e1-994d-069b36cb18b6" providerId="ADAL" clId="{1652B552-2A89-45AE-A579-88F39C7102D4}" dt="2025-06-17T16:33:54.941" v="105" actId="680"/>
        <pc:sldMkLst>
          <pc:docMk/>
          <pc:sldMk cId="1863319210" sldId="34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B88248-C19E-4F13-BEFF-CF16DBD2504A}" type="datetimeFigureOut">
              <a:rPr lang="en-US" smtClean="0"/>
              <a:t>6/17/2025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1EE62-7565-48E4-957F-452D87FA72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526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 leaders may need to be in the elective Leadership class.  Will impact class selection depending on the school.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1EE62-7565-48E4-957F-452D87FA722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34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3B6CB-A414-4F73-9E9C-9C456BF957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A28695-C351-451C-838C-3F65FA35A0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054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EBA3-6862-4F75-8408-5083E7E8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A3043-0C61-4E35-A21F-4D5B29CA0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561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EBA3-6862-4F75-8408-5083E7E8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A3043-0C61-4E35-A21F-4D5B29CA0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2573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EBA3-6862-4F75-8408-5083E7E87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A3043-0C61-4E35-A21F-4D5B29CA0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40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42470E-E4C5-44C0-BC67-9F371B032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5E0DA-B5FE-4C8D-BD7F-3C6B79948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1309B6-7959-48A1-83B6-B7482890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418007-2672-496C-B6DD-3685E3D77D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362F0F-EF97-4B2A-ADAE-64C75FD0AA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913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Gradient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53D034-BD7E-43FB-B4D5-10EF604DE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Content and Picture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D7F120E-7625-44B6-B2A1-C7ED821FE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C06EB583-EB6D-45A1-AD79-E4CE240BD8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</p:sp>
    </p:spTree>
    <p:extLst>
      <p:ext uri="{BB962C8B-B14F-4D97-AF65-F5344CB8AC3E}">
        <p14:creationId xmlns:p14="http://schemas.microsoft.com/office/powerpoint/2010/main" val="28363711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Gradient 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5A52D4B-4007-48BF-B173-A71B191E5A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Content and Picture</a:t>
            </a:r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41387CB-EEAA-4E7C-AAEC-40936156F6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</p:sp>
    </p:spTree>
    <p:extLst>
      <p:ext uri="{BB962C8B-B14F-4D97-AF65-F5344CB8AC3E}">
        <p14:creationId xmlns:p14="http://schemas.microsoft.com/office/powerpoint/2010/main" val="30104818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B506CC-1A87-4DF7-9588-28E330EB5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07551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With U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5920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ide Borders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B3FF-EC4E-4C73-B0D4-E3FDB61F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2FD2F-0471-4707-AC84-287FCFA3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780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additional notes for closing</a:t>
            </a:r>
          </a:p>
        </p:txBody>
      </p:sp>
    </p:spTree>
    <p:extLst>
      <p:ext uri="{BB962C8B-B14F-4D97-AF65-F5344CB8AC3E}">
        <p14:creationId xmlns:p14="http://schemas.microsoft.com/office/powerpoint/2010/main" val="1419243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BEBA3-6862-4F75-8408-5083E7E870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Normal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2A3043-0C61-4E35-A21F-4D5B29CA03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4867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ide Borders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B3FF-EC4E-4C73-B0D4-E3FDB61F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2FD2F-0471-4707-AC84-287FCFA3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615094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Borders 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10AD7-A8C4-4B80-9361-D43BA60C69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8EE0EB-8984-4F8A-BFEB-73DCBF027D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D6C41D-94AD-4C06-B850-8C3FD6371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455675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E6A2-6304-4A6D-B2E6-6DF22EA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AE6983-A584-43E2-BF44-137A3D876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530" y="987425"/>
            <a:ext cx="6216858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A6055-B331-408A-8EAD-5111B2DF6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6969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7E6A2-6304-4A6D-B2E6-6DF22EA9F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006" y="457200"/>
            <a:ext cx="507399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A6055-B331-408A-8EAD-5111B2DF62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1006" y="2057400"/>
            <a:ext cx="507399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307296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ttom Banner Content (White Background)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D6DC9-60CD-4CD4-946B-07186B254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63877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losing Slide Green Bor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6B3FF-EC4E-4C73-B0D4-E3FDB61FC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62FD2F-0471-4707-AC84-287FCFA308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069689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W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1855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 With Us Blue Icon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21897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35215-5456-4D87-80CF-B14A6D289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419A4B-A2F0-420F-8449-594D94C98F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814069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C817F-80C2-4EA5-9FA3-70E7A209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AA3503-22F1-4214-BCB8-0B411ADDE3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9231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E32A1EA-F864-407D-ADF5-D8EC90196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7324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BF4D1-B51A-4D17-AB74-75EE05462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ADAEDA2-65EA-4F21-BD36-30AA0D018B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39921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additional notes for closing</a:t>
            </a:r>
          </a:p>
        </p:txBody>
      </p:sp>
    </p:spTree>
    <p:extLst>
      <p:ext uri="{BB962C8B-B14F-4D97-AF65-F5344CB8AC3E}">
        <p14:creationId xmlns:p14="http://schemas.microsoft.com/office/powerpoint/2010/main" val="146342812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820211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Top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6712782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Bottom Banner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6E91B-42EE-4101-8E28-63AC02B45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01AC3-C3A2-4B9C-9EC7-AD03FC8727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62406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stcard Blu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040D-D8E2-48AC-A780-DBC55DBE68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033111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Postcard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075C01-3368-45A5-B824-4D23BD59537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5033111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  </a:t>
            </a:r>
          </a:p>
        </p:txBody>
      </p:sp>
    </p:spTree>
    <p:extLst>
      <p:ext uri="{BB962C8B-B14F-4D97-AF65-F5344CB8AC3E}">
        <p14:creationId xmlns:p14="http://schemas.microsoft.com/office/powerpoint/2010/main" val="19853041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E3C9285-A68F-4D4D-B08C-7513AE818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825625"/>
            <a:ext cx="52578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0891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Blue Bann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EFB8B84-31DA-4ACC-9361-8E68E23ED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9">
            <a:extLst>
              <a:ext uri="{FF2B5EF4-FFF2-40B4-BE49-F238E27FC236}">
                <a16:creationId xmlns:a16="http://schemas.microsoft.com/office/drawing/2014/main" id="{D8B5E070-1D74-4B55-8749-2780A6D7818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8200" y="1690688"/>
            <a:ext cx="10515600" cy="44862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1012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ord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C08F9-9C2E-47DA-988E-0B69CD527B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  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5D3050-FEB2-4592-9053-1CA1E56F7B5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/>
          <a:lstStyle>
            <a:lvl1pPr>
              <a:defRPr/>
            </a:lvl1pPr>
            <a:lvl3pPr>
              <a:defRPr/>
            </a:lvl3pPr>
          </a:lstStyle>
          <a:p>
            <a:pPr lvl="0"/>
            <a:r>
              <a:rPr lang="en-US" dirty="0"/>
              <a:t>Edit Master text styles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 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351353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add closing slide information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additional notes for closing</a:t>
            </a:r>
          </a:p>
        </p:txBody>
      </p:sp>
    </p:spTree>
    <p:extLst>
      <p:ext uri="{BB962C8B-B14F-4D97-AF65-F5344CB8AC3E}">
        <p14:creationId xmlns:p14="http://schemas.microsoft.com/office/powerpoint/2010/main" val="94353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4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181A93-3DDC-46A7-B6F5-6215E9474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2C6EF1-BF83-46B2-B610-63C522C5DE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4408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6" r:id="rId3"/>
    <p:sldLayoutId id="2147483668" r:id="rId4"/>
    <p:sldLayoutId id="2147483653" r:id="rId5"/>
    <p:sldLayoutId id="2147483654" r:id="rId6"/>
    <p:sldLayoutId id="2147483723" r:id="rId7"/>
    <p:sldLayoutId id="2147483660" r:id="rId8"/>
    <p:sldLayoutId id="2147483687" r:id="rId9"/>
    <p:sldLayoutId id="2147483725" r:id="rId10"/>
    <p:sldLayoutId id="214748372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B9ADC3-FC7F-4596-9969-E16817E18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082138-48F6-4D95-8631-9F42963F3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2339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729" r:id="rId7"/>
    <p:sldLayoutId id="2147483688" r:id="rId8"/>
    <p:sldLayoutId id="214748368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EF5F94-E632-4BF1-9898-2EDF9E938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C61328-1FC7-40F9-80EA-C49CD3C0FB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4030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719" r:id="rId3"/>
    <p:sldLayoutId id="2147483721" r:id="rId4"/>
    <p:sldLayoutId id="2147483727" r:id="rId5"/>
    <p:sldLayoutId id="214748370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88761F5-598F-4236-AF4A-E4033CB7ED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57847-0608-4AA4-BDA1-4B3E18A9E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3152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18" r:id="rId2"/>
    <p:sldLayoutId id="2147483698" r:id="rId3"/>
    <p:sldLayoutId id="2147483720" r:id="rId4"/>
    <p:sldLayoutId id="2147483722" r:id="rId5"/>
    <p:sldLayoutId id="2147483701" r:id="rId6"/>
    <p:sldLayoutId id="2147483728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d411.org/fs/pages/1320" TargetMode="External"/><Relationship Id="rId2" Type="http://schemas.openxmlformats.org/officeDocument/2006/relationships/hyperlink" Target="https://www.isd411.org/fs/pages/1357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issaquahhigh.isd411.org/student-life/athletics/whos-who-contact-u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nelake.isd411.org/student-life/activities" TargetMode="External"/><Relationship Id="rId7" Type="http://schemas.openxmlformats.org/officeDocument/2006/relationships/hyperlink" Target="https://pacificcascade.isd411.org/student-life/activities" TargetMode="External"/><Relationship Id="rId2" Type="http://schemas.openxmlformats.org/officeDocument/2006/relationships/hyperlink" Target="https://issaquahmiddle.isd411.org/student-life/activities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cougarmountain.isd411.org/student-life/athletics" TargetMode="External"/><Relationship Id="rId5" Type="http://schemas.openxmlformats.org/officeDocument/2006/relationships/hyperlink" Target="https://beaverlake.isd411.org/student-life/athletics" TargetMode="External"/><Relationship Id="rId4" Type="http://schemas.openxmlformats.org/officeDocument/2006/relationships/hyperlink" Target="https://maywood.isd411.org/student-life/activities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d411.org/programs-services/athletics-and-activities/registration" TargetMode="Externa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cid:image001.png@01DABB4F.0170A160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sd411.org/fs/pages/1319" TargetMode="External"/><Relationship Id="rId2" Type="http://schemas.openxmlformats.org/officeDocument/2006/relationships/hyperlink" Target="https://www.isd411.org/fs/pages/1282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isd411.org/fs/pages/1356" TargetMode="Externa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cougarmountain.isd411.org/student-life/activities" TargetMode="External"/><Relationship Id="rId3" Type="http://schemas.openxmlformats.org/officeDocument/2006/relationships/hyperlink" Target="https://pinelake.isd411.org/student-life/activities" TargetMode="External"/><Relationship Id="rId7" Type="http://schemas.openxmlformats.org/officeDocument/2006/relationships/hyperlink" Target="https://cougarmountain.isd411.org/student-life/athletics" TargetMode="External"/><Relationship Id="rId2" Type="http://schemas.openxmlformats.org/officeDocument/2006/relationships/hyperlink" Target="https://issaquahmiddle.isd411.org/student-life/activities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beaverlake.isd411.org/student-life/activities" TargetMode="External"/><Relationship Id="rId5" Type="http://schemas.openxmlformats.org/officeDocument/2006/relationships/hyperlink" Target="https://beaverlake.isd411.org/student-life/athletics" TargetMode="External"/><Relationship Id="rId4" Type="http://schemas.openxmlformats.org/officeDocument/2006/relationships/hyperlink" Target="https://maywood.isd411.org/student-life/activities" TargetMode="External"/><Relationship Id="rId9" Type="http://schemas.openxmlformats.org/officeDocument/2006/relationships/hyperlink" Target="https://pacificcascade.isd411.org/student-life/activities" TargetMode="Externa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sd411.org/programs-services/buses/eda-routes-extended-day-activity-routes" TargetMode="Externa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6BD1B-946A-4B81-A129-9B8A025010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Issaquah School District Athletics &amp; Activities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4DD0CD-E7DB-4988-A869-65CABFB570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Parent Information Night</a:t>
            </a:r>
          </a:p>
          <a:p>
            <a:r>
              <a:rPr lang="en-US" dirty="0"/>
              <a:t>August 11</a:t>
            </a:r>
            <a:r>
              <a:rPr lang="en-US" baseline="30000" dirty="0"/>
              <a:t>th</a:t>
            </a:r>
            <a:r>
              <a:rPr lang="en-US" dirty="0"/>
              <a:t>, 2025</a:t>
            </a:r>
          </a:p>
        </p:txBody>
      </p:sp>
    </p:spTree>
    <p:extLst>
      <p:ext uri="{BB962C8B-B14F-4D97-AF65-F5344CB8AC3E}">
        <p14:creationId xmlns:p14="http://schemas.microsoft.com/office/powerpoint/2010/main" val="2386739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14DC5-FC33-4A7F-B0A3-06B226EB8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Presenters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3D8B3-1C77-4793-9136-4FAD784BD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Lorna Gilmour – Family Partnership Specialist (Teacher on Special Assignment TOSA)</a:t>
            </a:r>
          </a:p>
        </p:txBody>
      </p:sp>
    </p:spTree>
    <p:extLst>
      <p:ext uri="{BB962C8B-B14F-4D97-AF65-F5344CB8AC3E}">
        <p14:creationId xmlns:p14="http://schemas.microsoft.com/office/powerpoint/2010/main" val="1472927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C9FC2-7152-46A6-B1ED-066CFA3BA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457" y="319596"/>
            <a:ext cx="3932237" cy="610340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AC6F8-D516-466E-AEF6-7E075A49F1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92949" y="1056893"/>
            <a:ext cx="5671357" cy="5481511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sz="2800" dirty="0"/>
              <a:t>Jordan Frost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Proud WSU Graduate (BA, MIT)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District Athletics &amp; Activities Director | Title IX Coordinator</a:t>
            </a:r>
          </a:p>
          <a:p>
            <a:pPr marL="285750" indent="-285750">
              <a:buFontTx/>
              <a:buChar char="-"/>
            </a:pPr>
            <a:r>
              <a:rPr lang="en-US" sz="2800" dirty="0"/>
              <a:t>Previous</a:t>
            </a:r>
          </a:p>
          <a:p>
            <a:pPr marL="742950" lvl="1" indent="-285750">
              <a:buFontTx/>
              <a:buChar char="-"/>
            </a:pPr>
            <a:r>
              <a:rPr lang="en-US" sz="2400" dirty="0"/>
              <a:t>District Office</a:t>
            </a:r>
          </a:p>
          <a:p>
            <a:pPr marL="1200150" lvl="2" indent="-285750">
              <a:buFontTx/>
              <a:buChar char="-"/>
            </a:pPr>
            <a:r>
              <a:rPr lang="en-US" sz="2000" dirty="0"/>
              <a:t>Assistant Director of Student Interventions</a:t>
            </a:r>
          </a:p>
          <a:p>
            <a:pPr marL="742950" lvl="1" indent="-285750">
              <a:buFontTx/>
              <a:buChar char="-"/>
            </a:pPr>
            <a:r>
              <a:rPr lang="en-US" sz="2400" dirty="0"/>
              <a:t>Issaquah High School </a:t>
            </a:r>
          </a:p>
          <a:p>
            <a:pPr marL="1200150" lvl="2" indent="-285750">
              <a:buFontTx/>
              <a:buChar char="-"/>
            </a:pPr>
            <a:r>
              <a:rPr lang="en-US" sz="2000" dirty="0"/>
              <a:t>Athletic Director</a:t>
            </a:r>
          </a:p>
          <a:p>
            <a:pPr marL="1200150" lvl="2" indent="-285750">
              <a:buFontTx/>
              <a:buChar char="-"/>
            </a:pPr>
            <a:r>
              <a:rPr lang="en-US" sz="2000" dirty="0"/>
              <a:t>Activity Coordinator</a:t>
            </a:r>
          </a:p>
          <a:p>
            <a:pPr marL="1200150" lvl="2" indent="-285750">
              <a:buFontTx/>
              <a:buChar char="-"/>
            </a:pPr>
            <a:r>
              <a:rPr lang="en-US" sz="2000" dirty="0"/>
              <a:t>Psychology &amp; World History Teacher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B6AFCC-5384-4943-8A88-34F2B1B6E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306" y="1776181"/>
            <a:ext cx="5034741" cy="330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3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FC40B4-0BDC-4EF3-BA05-724C03D57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44363-91FF-4F81-B1C3-EA6741E8B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Help parents and/or caregivers learn more about participating in athletics and activities in the Issaquah School District. </a:t>
            </a:r>
          </a:p>
          <a:p>
            <a:r>
              <a:rPr lang="en-US" dirty="0"/>
              <a:t>Provide resources for families on where to learn more information.  </a:t>
            </a:r>
          </a:p>
        </p:txBody>
      </p:sp>
    </p:spTree>
    <p:extLst>
      <p:ext uri="{BB962C8B-B14F-4D97-AF65-F5344CB8AC3E}">
        <p14:creationId xmlns:p14="http://schemas.microsoft.com/office/powerpoint/2010/main" val="2063770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79B93-64F3-44C4-9D42-F89E20690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1C3BAD-FF80-42A9-9465-E67D3F8073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US" dirty="0"/>
              <a:t>The Issaquah School District Athletics and Activities Department provides a transformational education-based athletics and activities program where students have </a:t>
            </a:r>
            <a:r>
              <a:rPr lang="en-US" b="1" u="sng" dirty="0"/>
              <a:t>positive experiences</a:t>
            </a:r>
            <a:r>
              <a:rPr lang="en-US" dirty="0"/>
              <a:t>, build </a:t>
            </a:r>
            <a:r>
              <a:rPr lang="en-US" b="1" u="sng" dirty="0"/>
              <a:t>meaningful relationships</a:t>
            </a:r>
            <a:r>
              <a:rPr lang="en-US" dirty="0"/>
              <a:t>, and develop </a:t>
            </a:r>
            <a:r>
              <a:rPr lang="en-US" b="1" u="sng" dirty="0"/>
              <a:t>skills for life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4105830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92DDEB-CB58-4844-9AD9-A445B34C4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82113"/>
            <a:ext cx="12191998" cy="964947"/>
          </a:xfrm>
        </p:spPr>
        <p:txBody>
          <a:bodyPr>
            <a:normAutofit fontScale="90000"/>
          </a:bodyPr>
          <a:lstStyle/>
          <a:p>
            <a:r>
              <a:rPr lang="en-US" dirty="0"/>
              <a:t>Our Department By the Numbers (10,052 secondary students)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9CDA54-11F8-40FE-B12B-A9E1A9E894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26959"/>
            <a:ext cx="7794594" cy="533104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200" b="1" dirty="0"/>
              <a:t>169</a:t>
            </a:r>
            <a:r>
              <a:rPr lang="en-US" sz="3200" dirty="0"/>
              <a:t> athletic programs (</a:t>
            </a:r>
            <a:r>
              <a:rPr lang="en-US" sz="3200" b="1" dirty="0"/>
              <a:t>5200</a:t>
            </a:r>
            <a:r>
              <a:rPr lang="en-US" sz="3200" dirty="0"/>
              <a:t>+ students) 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300</a:t>
            </a:r>
            <a:r>
              <a:rPr lang="en-US" sz="3200" dirty="0"/>
              <a:t> activities and counting (</a:t>
            </a:r>
            <a:r>
              <a:rPr lang="en-US" sz="3200" b="1" dirty="0"/>
              <a:t>3500</a:t>
            </a:r>
            <a:r>
              <a:rPr lang="en-US" sz="3200" dirty="0"/>
              <a:t>+ students)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600</a:t>
            </a:r>
            <a:r>
              <a:rPr lang="en-US" sz="3200" dirty="0"/>
              <a:t>+ athletic contests, club events, and school events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300</a:t>
            </a:r>
            <a:r>
              <a:rPr lang="en-US" sz="3200" dirty="0"/>
              <a:t>+ field trips</a:t>
            </a:r>
          </a:p>
          <a:p>
            <a:pPr>
              <a:lnSpc>
                <a:spcPct val="150000"/>
              </a:lnSpc>
            </a:pPr>
            <a:r>
              <a:rPr lang="en-US" sz="3200" b="1" dirty="0"/>
              <a:t>400</a:t>
            </a:r>
            <a:r>
              <a:rPr lang="en-US" sz="3200" dirty="0"/>
              <a:t>+ coaches and activity advisors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8772BC0-3D0B-4468-97BF-458921A3D6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99" y="964586"/>
            <a:ext cx="4394630" cy="29290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91EAE41-F6F3-4DC0-80A1-5DA64248BE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9599" y="3927111"/>
            <a:ext cx="4394630" cy="293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80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FF6E3-F421-4081-8D38-F844303DA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93663"/>
          </a:xfrm>
        </p:spPr>
        <p:txBody>
          <a:bodyPr>
            <a:normAutofit fontScale="90000"/>
          </a:bodyPr>
          <a:lstStyle/>
          <a:p>
            <a:r>
              <a:rPr lang="en-US" dirty="0"/>
              <a:t>What do we offer?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F68FA4-DB30-49E9-AB0A-5098D0967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52996" y="1029810"/>
            <a:ext cx="5181600" cy="5828190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Athletics </a:t>
            </a:r>
            <a:r>
              <a:rPr lang="en-US" dirty="0"/>
              <a:t>(*offered at middle school)</a:t>
            </a:r>
          </a:p>
          <a:p>
            <a:pPr lvl="1"/>
            <a:r>
              <a:rPr lang="en-US" dirty="0"/>
              <a:t>Girls Badminton</a:t>
            </a:r>
          </a:p>
          <a:p>
            <a:pPr lvl="1"/>
            <a:r>
              <a:rPr lang="en-US" dirty="0"/>
              <a:t>Baseball</a:t>
            </a:r>
          </a:p>
          <a:p>
            <a:pPr lvl="1"/>
            <a:r>
              <a:rPr lang="en-US" dirty="0"/>
              <a:t>B/G Basketball*</a:t>
            </a:r>
          </a:p>
          <a:p>
            <a:pPr lvl="1"/>
            <a:r>
              <a:rPr lang="en-US" dirty="0"/>
              <a:t>Cross Country*</a:t>
            </a:r>
          </a:p>
          <a:p>
            <a:pPr lvl="1"/>
            <a:r>
              <a:rPr lang="en-US" dirty="0"/>
              <a:t>Fastpitch</a:t>
            </a:r>
          </a:p>
          <a:p>
            <a:pPr lvl="1"/>
            <a:r>
              <a:rPr lang="en-US" dirty="0"/>
              <a:t>Football</a:t>
            </a:r>
          </a:p>
          <a:p>
            <a:pPr lvl="1"/>
            <a:r>
              <a:rPr lang="en-US" dirty="0"/>
              <a:t>Flag Football</a:t>
            </a:r>
          </a:p>
          <a:p>
            <a:pPr lvl="1"/>
            <a:r>
              <a:rPr lang="en-US" dirty="0"/>
              <a:t>B/G Golf</a:t>
            </a:r>
          </a:p>
          <a:p>
            <a:pPr lvl="1"/>
            <a:r>
              <a:rPr lang="en-US" dirty="0"/>
              <a:t>Special Olympics</a:t>
            </a:r>
          </a:p>
          <a:p>
            <a:pPr lvl="1"/>
            <a:r>
              <a:rPr lang="en-US" dirty="0"/>
              <a:t>B/G Soccer*</a:t>
            </a:r>
          </a:p>
          <a:p>
            <a:pPr lvl="1"/>
            <a:r>
              <a:rPr lang="en-US" dirty="0"/>
              <a:t>B/G Swim &amp; Dive</a:t>
            </a:r>
          </a:p>
          <a:p>
            <a:pPr lvl="1"/>
            <a:r>
              <a:rPr lang="en-US" dirty="0"/>
              <a:t>Track &amp; Field*</a:t>
            </a:r>
          </a:p>
          <a:p>
            <a:pPr lvl="1"/>
            <a:r>
              <a:rPr lang="en-US" dirty="0"/>
              <a:t>B/G Tennis</a:t>
            </a:r>
          </a:p>
          <a:p>
            <a:pPr lvl="1"/>
            <a:r>
              <a:rPr lang="en-US" dirty="0"/>
              <a:t>Unified Sports</a:t>
            </a:r>
          </a:p>
          <a:p>
            <a:pPr lvl="1"/>
            <a:r>
              <a:rPr lang="en-US" dirty="0"/>
              <a:t>Volleyball*</a:t>
            </a:r>
          </a:p>
          <a:p>
            <a:pPr lvl="1"/>
            <a:r>
              <a:rPr lang="en-US" dirty="0"/>
              <a:t>Wrestling*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E4E6C-77AA-45B2-A45F-9BD93276CE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1847" y="365125"/>
            <a:ext cx="5181600" cy="649287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200" b="1" dirty="0"/>
              <a:t>Activities </a:t>
            </a:r>
            <a:r>
              <a:rPr lang="en-US" sz="2200" dirty="0"/>
              <a:t>(Student-led Clubs &amp; Performing Arts)</a:t>
            </a:r>
            <a:endParaRPr lang="en-US" sz="2200" b="1" dirty="0"/>
          </a:p>
          <a:p>
            <a:pPr lvl="1"/>
            <a:r>
              <a:rPr lang="en-US" sz="2200" b="1" dirty="0"/>
              <a:t>Performing Arts:</a:t>
            </a:r>
            <a:r>
              <a:rPr lang="en-US" sz="2200" dirty="0"/>
              <a:t> Musical, Choir, Band, Orchestra</a:t>
            </a:r>
          </a:p>
          <a:p>
            <a:pPr lvl="1"/>
            <a:r>
              <a:rPr lang="en-US" sz="2200" b="1" dirty="0"/>
              <a:t>Civic Engagement:</a:t>
            </a:r>
            <a:r>
              <a:rPr lang="en-US" sz="2200" dirty="0"/>
              <a:t> Mock Trial, Debate, ASB</a:t>
            </a:r>
          </a:p>
          <a:p>
            <a:pPr lvl="1"/>
            <a:r>
              <a:rPr lang="en-US" sz="2200" b="1" dirty="0"/>
              <a:t>Career and Technical Education</a:t>
            </a:r>
            <a:r>
              <a:rPr lang="en-US" sz="2200" dirty="0"/>
              <a:t>: DECA, Sports Med, FCCLA, Robotics, Woodshop, Engineering, Game Design</a:t>
            </a:r>
          </a:p>
          <a:p>
            <a:pPr lvl="1"/>
            <a:r>
              <a:rPr lang="en-US" sz="2200" b="1" dirty="0"/>
              <a:t>Interest-Based:</a:t>
            </a:r>
            <a:r>
              <a:rPr lang="en-US" sz="2200" dirty="0"/>
              <a:t> Neuroscience, Sandy Hook Promise, Sustainability, Fighting Hunger, Baking, Be Bold Girls, Literature</a:t>
            </a:r>
          </a:p>
          <a:p>
            <a:pPr lvl="1"/>
            <a:r>
              <a:rPr lang="en-US" sz="2200" b="1" dirty="0"/>
              <a:t>Cultural:</a:t>
            </a:r>
            <a:r>
              <a:rPr lang="en-US" sz="2200" dirty="0"/>
              <a:t> Black Student Union, Indian Culture, Latinx, Korean</a:t>
            </a:r>
          </a:p>
          <a:p>
            <a:pPr lvl="1"/>
            <a:r>
              <a:rPr lang="en-US" sz="2200" dirty="0"/>
              <a:t>Cheerleading</a:t>
            </a:r>
          </a:p>
          <a:p>
            <a:pPr lvl="1"/>
            <a:r>
              <a:rPr lang="en-US" sz="2200" dirty="0"/>
              <a:t>Dance/Drill</a:t>
            </a:r>
          </a:p>
        </p:txBody>
      </p:sp>
    </p:spTree>
    <p:extLst>
      <p:ext uri="{BB962C8B-B14F-4D97-AF65-F5344CB8AC3E}">
        <p14:creationId xmlns:p14="http://schemas.microsoft.com/office/powerpoint/2010/main" val="588915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2C9B9-266C-589C-ED4D-3DB221449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498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Associated Student Body (ASB)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6084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260E5-3157-4CBD-B614-AB6A42E16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ASB?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9467B-47E9-490B-A609-EFDED810AF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ASB stands for Associated Student Body – which means it is a collection of all students in the school. ASB is the official representative of students at each school. </a:t>
            </a:r>
          </a:p>
          <a:p>
            <a:r>
              <a:rPr lang="en-US" dirty="0"/>
              <a:t>The state requires ASB to exist to ensure student money is managed by and for students. </a:t>
            </a:r>
          </a:p>
          <a:p>
            <a:r>
              <a:rPr lang="en-US" dirty="0"/>
              <a:t>Student body government that makes decisions for all activities such as clubs and sports that are outside of the classroom.</a:t>
            </a:r>
          </a:p>
        </p:txBody>
      </p:sp>
    </p:spTree>
    <p:extLst>
      <p:ext uri="{BB962C8B-B14F-4D97-AF65-F5344CB8AC3E}">
        <p14:creationId xmlns:p14="http://schemas.microsoft.com/office/powerpoint/2010/main" val="18557282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4D896-A97D-4780-BBFB-C75605589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ASB Leadership at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39D2E-4DE8-4374-8DF3-1F4B3EAF0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Elected and appointed officers</a:t>
            </a:r>
          </a:p>
          <a:p>
            <a:pPr lvl="1"/>
            <a:r>
              <a:rPr lang="en-US" dirty="0"/>
              <a:t>The process and eligibility is slightly different by school – each school has an ASB Advisor/Activities Coordinator that can give more details.  </a:t>
            </a:r>
          </a:p>
          <a:p>
            <a:r>
              <a:rPr lang="en-US" dirty="0"/>
              <a:t>Vote on the use of student money (collected through the ASB fee and fundraisers).</a:t>
            </a:r>
          </a:p>
          <a:p>
            <a:r>
              <a:rPr lang="en-US" dirty="0"/>
              <a:t>Plan all school events (assemblies, dances, recognition months, and other student activities). </a:t>
            </a:r>
          </a:p>
          <a:p>
            <a:r>
              <a:rPr lang="en-US" dirty="0"/>
              <a:t>Engage in professional development (public speaking, planning, budgeting, human resources, </a:t>
            </a:r>
            <a:r>
              <a:rPr lang="en-US" dirty="0" err="1"/>
              <a:t>etc</a:t>
            </a:r>
            <a:r>
              <a:rPr lang="en-US" dirty="0"/>
              <a:t>,.)</a:t>
            </a:r>
          </a:p>
          <a:p>
            <a:r>
              <a:rPr lang="en-US" dirty="0"/>
              <a:t>Build Leadership skills – helps for scholarships, college applications, &amp; job applications</a:t>
            </a:r>
          </a:p>
        </p:txBody>
      </p:sp>
    </p:spTree>
    <p:extLst>
      <p:ext uri="{BB962C8B-B14F-4D97-AF65-F5344CB8AC3E}">
        <p14:creationId xmlns:p14="http://schemas.microsoft.com/office/powerpoint/2010/main" val="3744296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346EF-ED00-44A7-B3E3-652413023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the ASB fee pay for?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50107-A81F-431B-9409-87127CD29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Students are ASB members automatically by enrolling – but cannot get full membership without paying the fee. </a:t>
            </a:r>
          </a:p>
          <a:p>
            <a:r>
              <a:rPr lang="en-US" dirty="0"/>
              <a:t>Full membership? A student gains all the benefits of ASB membership by paying a fee of $60 at high school or a fee of $35 at middle school. </a:t>
            </a:r>
          </a:p>
          <a:p>
            <a:r>
              <a:rPr lang="en-US" dirty="0"/>
              <a:t>The ASB fee pays for</a:t>
            </a:r>
          </a:p>
          <a:p>
            <a:pPr lvl="1"/>
            <a:r>
              <a:rPr lang="en-US" dirty="0"/>
              <a:t>Grants to support student clubs and student sports teams</a:t>
            </a:r>
          </a:p>
          <a:p>
            <a:pPr lvl="1"/>
            <a:r>
              <a:rPr lang="en-US" dirty="0"/>
              <a:t>Upgrades to student facilities and school improvement </a:t>
            </a:r>
          </a:p>
          <a:p>
            <a:pPr lvl="1"/>
            <a:r>
              <a:rPr lang="en-US" dirty="0"/>
              <a:t>Cost of running programs (referees, game workers, league dues)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925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6346EF-ED00-44A7-B3E3-652413023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50107-A81F-431B-9409-87127CD29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The ability to participate in sports and clubs.</a:t>
            </a:r>
          </a:p>
          <a:p>
            <a:pPr lvl="1"/>
            <a:r>
              <a:rPr lang="en-US" dirty="0"/>
              <a:t>ASB fees help to pay for referees for games, game workers, membership in state organizations, and other fees required for clubs and sports to operate. </a:t>
            </a:r>
          </a:p>
          <a:p>
            <a:r>
              <a:rPr lang="en-US" dirty="0"/>
              <a:t>Free admission to all home sports games and select events.</a:t>
            </a:r>
          </a:p>
          <a:p>
            <a:r>
              <a:rPr lang="en-US" dirty="0"/>
              <a:t>Discounted admissions at away sports games and events.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4414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1F388-514D-5558-01E0-84E38AD7A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Join ASB Leadership?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616F9-C27C-6939-8333-14497423C3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 the Spring applications will go out – check school bulletins and ASB Instagram pages (high school only).</a:t>
            </a:r>
          </a:p>
          <a:p>
            <a:r>
              <a:rPr lang="en-US" dirty="0"/>
              <a:t>There are multiple levels of involvement -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Executive Officers – must run in a school-wide election (posters, a speech, interview).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Class Officers – must run in a grade-wide election (posters, speech, interview).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Leadership Class (Elective class) – must apply (written response, interviews, group activity).</a:t>
            </a:r>
          </a:p>
        </p:txBody>
      </p:sp>
    </p:spTree>
    <p:extLst>
      <p:ext uri="{BB962C8B-B14F-4D97-AF65-F5344CB8AC3E}">
        <p14:creationId xmlns:p14="http://schemas.microsoft.com/office/powerpoint/2010/main" val="2265474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F184F-3142-9520-642F-A1A556D57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106" y="276614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Athletics</a:t>
            </a:r>
            <a:br>
              <a:rPr lang="en-US" dirty="0"/>
            </a:br>
            <a:r>
              <a:rPr lang="en-US" dirty="0"/>
              <a:t>Issaquah School District</a:t>
            </a:r>
          </a:p>
        </p:txBody>
      </p:sp>
    </p:spTree>
    <p:extLst>
      <p:ext uri="{BB962C8B-B14F-4D97-AF65-F5344CB8AC3E}">
        <p14:creationId xmlns:p14="http://schemas.microsoft.com/office/powerpoint/2010/main" val="3798522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A4C26-0E92-45DC-B06C-EADE71A75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Athletics – Agenda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2C91E-E055-4A20-9F0E-4D9B562322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754" y="1449978"/>
            <a:ext cx="11573692" cy="5408022"/>
          </a:xfrm>
        </p:spPr>
        <p:txBody>
          <a:bodyPr/>
          <a:lstStyle/>
          <a:p>
            <a:r>
              <a:rPr lang="en-US" dirty="0"/>
              <a:t>Who to Contact?</a:t>
            </a:r>
          </a:p>
          <a:p>
            <a:r>
              <a:rPr lang="en-US" dirty="0"/>
              <a:t>Registration (FinalForms)</a:t>
            </a:r>
          </a:p>
          <a:p>
            <a:pPr lvl="1"/>
            <a:r>
              <a:rPr lang="en-US" dirty="0"/>
              <a:t>Forms to complete</a:t>
            </a:r>
          </a:p>
          <a:p>
            <a:r>
              <a:rPr lang="en-US" dirty="0"/>
              <a:t>Costs and payment</a:t>
            </a:r>
          </a:p>
          <a:p>
            <a:r>
              <a:rPr lang="en-US" dirty="0"/>
              <a:t>Physicals</a:t>
            </a:r>
          </a:p>
          <a:p>
            <a:r>
              <a:rPr lang="en-US" dirty="0"/>
              <a:t>Seasons (cut vs. non-cut, dates)</a:t>
            </a:r>
          </a:p>
          <a:p>
            <a:r>
              <a:rPr lang="en-US" dirty="0"/>
              <a:t>Eligibility, tryouts, turnouts</a:t>
            </a:r>
          </a:p>
          <a:p>
            <a:r>
              <a:rPr lang="en-US" dirty="0"/>
              <a:t>General Expectations</a:t>
            </a:r>
          </a:p>
          <a:p>
            <a:r>
              <a:rPr lang="en-US" dirty="0"/>
              <a:t>Transportation </a:t>
            </a:r>
          </a:p>
        </p:txBody>
      </p:sp>
    </p:spTree>
    <p:extLst>
      <p:ext uri="{BB962C8B-B14F-4D97-AF65-F5344CB8AC3E}">
        <p14:creationId xmlns:p14="http://schemas.microsoft.com/office/powerpoint/2010/main" val="3255532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56141-CE8B-4BCA-9DFA-1C734D130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672"/>
            <a:ext cx="10515600" cy="1325563"/>
          </a:xfrm>
        </p:spPr>
        <p:txBody>
          <a:bodyPr/>
          <a:lstStyle/>
          <a:p>
            <a:r>
              <a:rPr lang="en-US" dirty="0"/>
              <a:t>High School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AA83A-2A18-4140-B9C4-532EE1C08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02606"/>
            <a:ext cx="12192000" cy="565539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Contact the Athletic/Activities Coordinator for general questions.</a:t>
            </a:r>
          </a:p>
          <a:p>
            <a:r>
              <a:rPr lang="en-US" sz="3200" dirty="0"/>
              <a:t>Each school has an Athletics Director.</a:t>
            </a:r>
          </a:p>
          <a:p>
            <a:r>
              <a:rPr lang="en-US" sz="3200" dirty="0"/>
              <a:t>Visit the Athletics page – Who’s who for contact information and coach contacts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>
                <a:hlinkClick r:id="rId2"/>
              </a:rPr>
              <a:t>Skyline High School</a:t>
            </a:r>
            <a:endParaRPr lang="en-US" sz="3200" dirty="0"/>
          </a:p>
          <a:p>
            <a:r>
              <a:rPr lang="en-US" sz="3200" dirty="0">
                <a:hlinkClick r:id="rId3"/>
              </a:rPr>
              <a:t>Liberty High School</a:t>
            </a:r>
            <a:endParaRPr lang="en-US" sz="3200" dirty="0"/>
          </a:p>
          <a:p>
            <a:r>
              <a:rPr lang="en-US" sz="3200" dirty="0">
                <a:hlinkClick r:id="rId4"/>
              </a:rPr>
              <a:t>Issaquah High School</a:t>
            </a:r>
            <a:r>
              <a:rPr lang="en-US" sz="3200" dirty="0"/>
              <a:t> </a:t>
            </a:r>
          </a:p>
          <a:p>
            <a:pPr marL="457200" lvl="1" indent="0">
              <a:buNone/>
            </a:pPr>
            <a:r>
              <a:rPr lang="en-US" sz="2800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980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0B986-B11F-0781-39BD-2548A1CA1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School Contacts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7648E-6B27-9758-FFCE-F0FB730421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07" y="1422729"/>
            <a:ext cx="12135943" cy="544178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Contact the Assistant Principal at the middle school for questions</a:t>
            </a:r>
          </a:p>
          <a:p>
            <a:r>
              <a:rPr lang="en-US" dirty="0"/>
              <a:t>For more information, visit the school website below.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Issaquah Middle School </a:t>
            </a:r>
            <a:endParaRPr lang="en-US" dirty="0"/>
          </a:p>
          <a:p>
            <a:r>
              <a:rPr lang="en-US" dirty="0">
                <a:hlinkClick r:id="rId3"/>
              </a:rPr>
              <a:t>Pine Lake Middle School</a:t>
            </a:r>
            <a:endParaRPr lang="en-US" dirty="0"/>
          </a:p>
          <a:p>
            <a:r>
              <a:rPr lang="en-US" dirty="0">
                <a:hlinkClick r:id="rId4"/>
              </a:rPr>
              <a:t>Maywood Middle School</a:t>
            </a:r>
            <a:endParaRPr lang="en-US" dirty="0"/>
          </a:p>
          <a:p>
            <a:r>
              <a:rPr lang="en-US" dirty="0">
                <a:hlinkClick r:id="rId5"/>
              </a:rPr>
              <a:t>Beaver Lake Middle School</a:t>
            </a:r>
            <a:endParaRPr lang="en-US" dirty="0"/>
          </a:p>
          <a:p>
            <a:r>
              <a:rPr lang="en-US" dirty="0">
                <a:hlinkClick r:id="rId6"/>
              </a:rPr>
              <a:t>Cougar Mountain Middle School</a:t>
            </a:r>
            <a:endParaRPr lang="en-US" dirty="0"/>
          </a:p>
          <a:p>
            <a:r>
              <a:rPr lang="en-US" dirty="0">
                <a:hlinkClick r:id="rId7"/>
              </a:rPr>
              <a:t>Pacific Cascade Middle School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140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8D19-811E-4B59-B375-ED3CA8538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Steps to play sports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FC68E2-5E60-4DD9-93FB-089CDE825B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4800" dirty="0"/>
              <a:t>Sign up on FinalForms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Have a current physical on file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4800" dirty="0"/>
              <a:t>All fees must be paid before the first day of practice/tryouts.</a:t>
            </a:r>
          </a:p>
        </p:txBody>
      </p:sp>
    </p:spTree>
    <p:extLst>
      <p:ext uri="{BB962C8B-B14F-4D97-AF65-F5344CB8AC3E}">
        <p14:creationId xmlns:p14="http://schemas.microsoft.com/office/powerpoint/2010/main" val="1724821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D6A0-CDF6-4CEB-9F4C-F82FAB7C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to register for sports?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90053-261A-4BF1-A357-01B1128F8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49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Registration for all sports opens May 15</a:t>
            </a:r>
            <a:r>
              <a:rPr lang="en-US" baseline="30000" dirty="0"/>
              <a:t>th</a:t>
            </a:r>
            <a:r>
              <a:rPr lang="en-US" dirty="0"/>
              <a:t> for high school and June 1</a:t>
            </a:r>
            <a:r>
              <a:rPr lang="en-US" baseline="30000" dirty="0"/>
              <a:t>st</a:t>
            </a:r>
            <a:r>
              <a:rPr lang="en-US" dirty="0"/>
              <a:t> for middle schools. Registration must be completed before students can attend tryouts/turnouts.</a:t>
            </a:r>
          </a:p>
          <a:p>
            <a:r>
              <a:rPr lang="en-US" dirty="0"/>
              <a:t>Entering 6</a:t>
            </a:r>
            <a:r>
              <a:rPr lang="en-US" baseline="30000" dirty="0"/>
              <a:t>th</a:t>
            </a:r>
            <a:r>
              <a:rPr lang="en-US" dirty="0"/>
              <a:t> graders will have to wait until August to fully register, once they have access to student email.</a:t>
            </a:r>
          </a:p>
          <a:p>
            <a:r>
              <a:rPr lang="en-US" dirty="0"/>
              <a:t>New students to the system may have a delay in registering until their enrollment is finalized.</a:t>
            </a:r>
          </a:p>
          <a:p>
            <a:r>
              <a:rPr lang="en-US" dirty="0"/>
              <a:t>See registration information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here – </a:t>
            </a:r>
            <a:r>
              <a:rPr lang="en-US" dirty="0">
                <a:hlinkClick r:id="rId2"/>
              </a:rPr>
              <a:t>Registration Website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5512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DD6A0-CDF6-4CEB-9F4C-F82FAB7C7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Registration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290053-261A-4BF1-A357-01B1128F88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049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To participate in a sport, parents/caregivers </a:t>
            </a:r>
            <a:r>
              <a:rPr lang="en-US" b="1" dirty="0"/>
              <a:t>and</a:t>
            </a:r>
            <a:r>
              <a:rPr lang="en-US" dirty="0"/>
              <a:t> students must login to FinalForms and sign forms.</a:t>
            </a:r>
          </a:p>
          <a:p>
            <a:r>
              <a:rPr lang="en-US" dirty="0"/>
              <a:t>These forms are all required and must be fully completed (green) before students can participate in a sport.</a:t>
            </a:r>
          </a:p>
          <a:p>
            <a:r>
              <a:rPr lang="en-US" dirty="0"/>
              <a:t>The forms give coaches and athletic staff important safety information, and give permission for students to participate fully in sports. 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8CEDFA-B813-42CD-B821-03CA827E0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2701" y="4616270"/>
            <a:ext cx="5066597" cy="13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862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97317-2851-7BAD-8737-BC062C3A3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FinalForms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CCFEA-EDC2-F983-35CB-88B629126A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Issaquah-wa.finalforms.com </a:t>
            </a:r>
          </a:p>
          <a:p>
            <a:r>
              <a:rPr lang="en-US" dirty="0"/>
              <a:t>Also, linked on the district Athletics &amp; Activities web page.</a:t>
            </a:r>
          </a:p>
          <a:p>
            <a:r>
              <a:rPr lang="en-US" dirty="0"/>
              <a:t>All students who have a Skyward account also have a FinalForms account.</a:t>
            </a:r>
          </a:p>
          <a:p>
            <a:r>
              <a:rPr lang="en-US" dirty="0"/>
              <a:t>Parents also need to create a password and complete steps in </a:t>
            </a:r>
            <a:r>
              <a:rPr lang="en-US" dirty="0" err="1"/>
              <a:t>FinalForms</a:t>
            </a:r>
            <a:endParaRPr lang="en-US" dirty="0"/>
          </a:p>
          <a:p>
            <a:r>
              <a:rPr lang="en-US" dirty="0"/>
              <a:t>Contact Athletic Department at school for questions or help with forms.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7428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9A08-DF88-4F44-A337-B7907EB3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 Costs and Payment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DD876-99E0-4BAE-8508-D0793C63C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739"/>
            <a:ext cx="10515600" cy="535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Students must have an ASB membership to play sports in schools.</a:t>
            </a:r>
          </a:p>
          <a:p>
            <a:r>
              <a:rPr lang="en-US" dirty="0"/>
              <a:t>Sports Fee - $200 High School/$50 Middle School (this money goes to the district office to help pay for busses and coaches pay). </a:t>
            </a:r>
          </a:p>
          <a:p>
            <a:pPr lvl="1"/>
            <a:r>
              <a:rPr lang="en-US" dirty="0"/>
              <a:t>If a student participates in three sports (Fall, Winter, Spring), they do not have to pay for the third sport. </a:t>
            </a:r>
          </a:p>
          <a:p>
            <a:r>
              <a:rPr lang="en-US" dirty="0"/>
              <a:t>Program Costs – these costs may vary by program depending on what equipment is necessary or if field trips are taken. Head Coaches can provide this information.</a:t>
            </a:r>
          </a:p>
          <a:p>
            <a:r>
              <a:rPr lang="en-US" dirty="0"/>
              <a:t>Intramurals – Middle School intramurals do charge a fee, that is $20</a:t>
            </a:r>
          </a:p>
        </p:txBody>
      </p:sp>
    </p:spTree>
    <p:extLst>
      <p:ext uri="{BB962C8B-B14F-4D97-AF65-F5344CB8AC3E}">
        <p14:creationId xmlns:p14="http://schemas.microsoft.com/office/powerpoint/2010/main" val="8093907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49A08-DF88-4F44-A337-B7907EB3E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Offseason Programs – High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0DD876-99E0-4BAE-8508-D0793C63C4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9739"/>
            <a:ext cx="10515600" cy="535295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Offseason Programs (HS only) – these costs may vary by program. Head coaches can provide this information.</a:t>
            </a:r>
          </a:p>
          <a:p>
            <a:r>
              <a:rPr lang="en-US" dirty="0"/>
              <a:t>The best way to get emails and updates is to join the sport in FinalForms – coaches will use that list to email communications about the offseason.</a:t>
            </a:r>
          </a:p>
          <a:p>
            <a:r>
              <a:rPr lang="en-US" dirty="0"/>
              <a:t>Some sports offer students the chance to continue practicing and developing their skills during the offseason.</a:t>
            </a:r>
          </a:p>
          <a:p>
            <a:r>
              <a:rPr lang="en-US" dirty="0"/>
              <a:t>Ask the Head Coach of your program if there is an offseason program and when it will take place.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2910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5E503F-4216-534E-AB8C-188156D9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Financial Assistance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EAAC6-AB71-FA15-BB5E-1755FFF40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Students who qualify for free/reduced lunch will pay $0 for ASB membership and participation in athletics/activities.</a:t>
            </a:r>
          </a:p>
          <a:p>
            <a:r>
              <a:rPr lang="en-US" dirty="0"/>
              <a:t>Families must have given “Consent to Disclose” on the Free and Reduced lunch application for financial aid for sport fees, activities and other supports. </a:t>
            </a:r>
          </a:p>
          <a:p>
            <a:r>
              <a:rPr lang="en-US" dirty="0"/>
              <a:t>For families who do not qualify for Free and Reduced lunch – contact your ASB Bookkeeper, Counselor, or Principal/Assistant Principal for more support.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0687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A7179-4596-4281-A2A0-688A2318E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269"/>
            <a:ext cx="10515600" cy="1325563"/>
          </a:xfrm>
        </p:spPr>
        <p:txBody>
          <a:bodyPr/>
          <a:lstStyle/>
          <a:p>
            <a:r>
              <a:rPr lang="en-US" dirty="0"/>
              <a:t>Physicals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276A4C-4EEB-4305-BDB1-C06AC6625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47020"/>
            <a:ext cx="12192000" cy="551098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Current physical must be on file – valid for two years.</a:t>
            </a:r>
          </a:p>
          <a:p>
            <a:pPr lvl="1"/>
            <a:r>
              <a:rPr lang="en-US" sz="2800" dirty="0"/>
              <a:t>The physical must indicate “fully cleared for participation in athletics” for us to accept it. </a:t>
            </a:r>
          </a:p>
          <a:p>
            <a:r>
              <a:rPr lang="en-US" dirty="0"/>
              <a:t>Physicals can be dated at any time during the year – but must cover the entire sports season.</a:t>
            </a:r>
          </a:p>
          <a:p>
            <a:r>
              <a:rPr lang="en-US" dirty="0"/>
              <a:t>Tip for parents – take a ISD Physical form with you to doctors appointment to save having to get it completed at a later time (charge for completing form)</a:t>
            </a:r>
          </a:p>
          <a:p>
            <a:r>
              <a:rPr lang="en-US" dirty="0"/>
              <a:t>FinalForms has the form available for print – you can get a print version from the school athletic secretary if needed. </a:t>
            </a:r>
          </a:p>
          <a:p>
            <a:r>
              <a:rPr lang="en-US" dirty="0"/>
              <a:t>If you have trouble finding a provider, your school nurse can help you with options.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2570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E27A-9B6C-41B3-8029-CA1FC04F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I know I am cleared?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2377A-4B4B-4848-8B1C-30D6FC0EB5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When your student is “green” in FinalForms you have completed all of the requirements.</a:t>
            </a:r>
          </a:p>
          <a:p>
            <a:r>
              <a:rPr lang="en-US" sz="3600" dirty="0"/>
              <a:t>Unsure? You can ask the athletic secretary at the building or your building athletic director.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3C2544A-9121-4B10-B72E-F7B256067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873" y="44057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5" name="Picture 1">
            <a:extLst>
              <a:ext uri="{FF2B5EF4-FFF2-40B4-BE49-F238E27FC236}">
                <a16:creationId xmlns:a16="http://schemas.microsoft.com/office/drawing/2014/main" id="{23DD6BC2-6727-4DC5-97E4-FD4583199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873" y="4405745"/>
            <a:ext cx="9972675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63062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6812-75D7-4E9C-A08C-1F4B585D6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157"/>
            <a:ext cx="10515600" cy="1325563"/>
          </a:xfrm>
        </p:spPr>
        <p:txBody>
          <a:bodyPr/>
          <a:lstStyle/>
          <a:p>
            <a:r>
              <a:rPr lang="en-US" dirty="0"/>
              <a:t>Sport terms and definitions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81D16-9704-47BC-AAAE-CBCC35940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82994"/>
            <a:ext cx="12192000" cy="5275005"/>
          </a:xfrm>
        </p:spPr>
        <p:txBody>
          <a:bodyPr>
            <a:normAutofit fontScale="92500" lnSpcReduction="20000"/>
          </a:bodyPr>
          <a:lstStyle/>
          <a:p>
            <a:r>
              <a:rPr lang="en-US" sz="3600" dirty="0"/>
              <a:t>Varsity: The highest level of sports competition. </a:t>
            </a:r>
          </a:p>
          <a:p>
            <a:r>
              <a:rPr lang="en-US" sz="3600" dirty="0"/>
              <a:t>JV (Junior Varsity): A moderate level of sports competition, to prepare for Varsity.</a:t>
            </a:r>
          </a:p>
          <a:p>
            <a:r>
              <a:rPr lang="en-US" sz="3600" dirty="0"/>
              <a:t>C-team: A developmental team, to grow skills and prepare for JV/Varsity.</a:t>
            </a:r>
          </a:p>
          <a:p>
            <a:r>
              <a:rPr lang="en-US" sz="3600" dirty="0"/>
              <a:t>Cuts sports: Sports where students may be “cut” from the team after a tryout.</a:t>
            </a:r>
          </a:p>
          <a:p>
            <a:r>
              <a:rPr lang="en-US" sz="3600" dirty="0"/>
              <a:t>Intramurals: Sports focused on participation and development.</a:t>
            </a:r>
          </a:p>
          <a:p>
            <a:r>
              <a:rPr lang="en-US" sz="3600" dirty="0"/>
              <a:t>Tryouts: Students must demonstrate skills during a defined time.</a:t>
            </a:r>
          </a:p>
          <a:p>
            <a:r>
              <a:rPr lang="en-US" sz="3600" dirty="0"/>
              <a:t>Turnouts: Students must attend, but will not be cut.</a:t>
            </a:r>
          </a:p>
        </p:txBody>
      </p:sp>
    </p:spTree>
    <p:extLst>
      <p:ext uri="{BB962C8B-B14F-4D97-AF65-F5344CB8AC3E}">
        <p14:creationId xmlns:p14="http://schemas.microsoft.com/office/powerpoint/2010/main" val="41212755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46812-75D7-4E9C-A08C-1F4B585D6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Cut Sports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81D16-9704-47BC-AAAE-CBCC359405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Students must qualify based on skill.</a:t>
            </a:r>
          </a:p>
          <a:p>
            <a:r>
              <a:rPr lang="en-US" sz="3600" dirty="0"/>
              <a:t>It is appropriate to ask coaches before tryouts – what skills they are evaluating and what your student can work on to prepare for tryouts. </a:t>
            </a:r>
          </a:p>
          <a:p>
            <a:r>
              <a:rPr lang="en-US" sz="3600" dirty="0"/>
              <a:t>Cuts are final and cannot be overturned unless there is a legitimate claim of an unfair process/evaluation.</a:t>
            </a:r>
          </a:p>
        </p:txBody>
      </p:sp>
    </p:spTree>
    <p:extLst>
      <p:ext uri="{BB962C8B-B14F-4D97-AF65-F5344CB8AC3E}">
        <p14:creationId xmlns:p14="http://schemas.microsoft.com/office/powerpoint/2010/main" val="25821679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CF08-EBCC-C067-621B-E7783E805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Intramurals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A11933-464E-0507-8408-57BBDA3CA4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For students looking to try a new sport and meet new friends</a:t>
            </a:r>
            <a:endParaRPr lang="en-US" sz="3600" dirty="0"/>
          </a:p>
          <a:p>
            <a:r>
              <a:rPr lang="en-US" sz="3600" dirty="0"/>
              <a:t>There will be no competing or travelling against other schools.</a:t>
            </a:r>
          </a:p>
          <a:p>
            <a:r>
              <a:rPr lang="en-US" sz="3600" dirty="0"/>
              <a:t>This is a great way to explore different sports without the pressure of competition!</a:t>
            </a:r>
          </a:p>
        </p:txBody>
      </p:sp>
    </p:spTree>
    <p:extLst>
      <p:ext uri="{BB962C8B-B14F-4D97-AF65-F5344CB8AC3E}">
        <p14:creationId xmlns:p14="http://schemas.microsoft.com/office/powerpoint/2010/main" val="31385074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854DE-4447-40F6-B0AA-5CBA7E2D5A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Sports By Season – High School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1D8AADE-E19C-481C-B9B4-983D8C25EC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3558214"/>
              </p:ext>
            </p:extLst>
          </p:nvPr>
        </p:nvGraphicFramePr>
        <p:xfrm>
          <a:off x="766313" y="1468237"/>
          <a:ext cx="10662082" cy="5389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4369">
                  <a:extLst>
                    <a:ext uri="{9D8B030D-6E8A-4147-A177-3AD203B41FA5}">
                      <a16:colId xmlns:a16="http://schemas.microsoft.com/office/drawing/2014/main" val="2769522230"/>
                    </a:ext>
                  </a:extLst>
                </a:gridCol>
                <a:gridCol w="2574369">
                  <a:extLst>
                    <a:ext uri="{9D8B030D-6E8A-4147-A177-3AD203B41FA5}">
                      <a16:colId xmlns:a16="http://schemas.microsoft.com/office/drawing/2014/main" val="322382938"/>
                    </a:ext>
                  </a:extLst>
                </a:gridCol>
                <a:gridCol w="2756672">
                  <a:extLst>
                    <a:ext uri="{9D8B030D-6E8A-4147-A177-3AD203B41FA5}">
                      <a16:colId xmlns:a16="http://schemas.microsoft.com/office/drawing/2014/main" val="2400271343"/>
                    </a:ext>
                  </a:extLst>
                </a:gridCol>
                <a:gridCol w="2756672">
                  <a:extLst>
                    <a:ext uri="{9D8B030D-6E8A-4147-A177-3AD203B41FA5}">
                      <a16:colId xmlns:a16="http://schemas.microsoft.com/office/drawing/2014/main" val="1620065777"/>
                    </a:ext>
                  </a:extLst>
                </a:gridCol>
              </a:tblGrid>
              <a:tr h="560235">
                <a:tc>
                  <a:txBody>
                    <a:bodyPr/>
                    <a:lstStyle/>
                    <a:p>
                      <a:r>
                        <a:rPr lang="en-US" sz="2400" dirty="0"/>
                        <a:t>Season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 Fall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Winter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Spring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425904"/>
                  </a:ext>
                </a:extLst>
              </a:tr>
              <a:tr h="560235">
                <a:tc>
                  <a:txBody>
                    <a:bodyPr/>
                    <a:lstStyle/>
                    <a:p>
                      <a:r>
                        <a:rPr lang="en-US" sz="2400" dirty="0"/>
                        <a:t>DATES: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August – November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November – February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February - June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86589"/>
                  </a:ext>
                </a:extLst>
              </a:tr>
              <a:tr h="2210241">
                <a:tc>
                  <a:txBody>
                    <a:bodyPr/>
                    <a:lstStyle/>
                    <a:p>
                      <a:r>
                        <a:rPr lang="en-US" sz="2400" dirty="0"/>
                        <a:t>Cut – a tryout is </a:t>
                      </a:r>
                      <a:r>
                        <a:rPr lang="en-US" sz="2400"/>
                        <a:t>required,</a:t>
                      </a:r>
                      <a:r>
                        <a:rPr lang="en-US" sz="2400" dirty="0"/>
                        <a:t> and students may be cut.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Girls Soccer</a:t>
                      </a:r>
                    </a:p>
                    <a:p>
                      <a:r>
                        <a:rPr lang="en-US" sz="2400" dirty="0"/>
                        <a:t>Girls Volleyball</a:t>
                      </a:r>
                    </a:p>
                    <a:p>
                      <a:r>
                        <a:rPr lang="en-US" sz="2400" dirty="0"/>
                        <a:t>Boys Tennis</a:t>
                      </a:r>
                    </a:p>
                    <a:p>
                      <a:r>
                        <a:rPr lang="en-US" sz="2400" dirty="0"/>
                        <a:t>Boys Golf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Boys Basketball</a:t>
                      </a:r>
                    </a:p>
                    <a:p>
                      <a:r>
                        <a:rPr lang="en-US" sz="2400" dirty="0"/>
                        <a:t>Girls Basketball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Boys Baseball</a:t>
                      </a:r>
                    </a:p>
                    <a:p>
                      <a:r>
                        <a:rPr lang="en-US" sz="2400" dirty="0"/>
                        <a:t>Girls Fastpitch</a:t>
                      </a:r>
                    </a:p>
                    <a:p>
                      <a:r>
                        <a:rPr lang="en-US" sz="2400" dirty="0"/>
                        <a:t>Girls Tennis</a:t>
                      </a:r>
                    </a:p>
                    <a:p>
                      <a:r>
                        <a:rPr lang="en-US" sz="2400" dirty="0"/>
                        <a:t>Girls Golf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36297"/>
                  </a:ext>
                </a:extLst>
              </a:tr>
              <a:tr h="1795821">
                <a:tc>
                  <a:txBody>
                    <a:bodyPr/>
                    <a:lstStyle/>
                    <a:p>
                      <a:r>
                        <a:rPr lang="en-US" sz="2400" dirty="0"/>
                        <a:t>No Cut – all students will be 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Football</a:t>
                      </a:r>
                    </a:p>
                    <a:p>
                      <a:r>
                        <a:rPr lang="en-US" sz="2400" dirty="0"/>
                        <a:t>Cross Country (co-ed)</a:t>
                      </a:r>
                    </a:p>
                    <a:p>
                      <a:r>
                        <a:rPr lang="en-US" sz="2400" dirty="0"/>
                        <a:t>Girls Swimming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Wrestling (co-ed)</a:t>
                      </a:r>
                    </a:p>
                    <a:p>
                      <a:r>
                        <a:rPr lang="en-US" sz="2400" dirty="0"/>
                        <a:t>Boys Swimming</a:t>
                      </a:r>
                    </a:p>
                    <a:p>
                      <a:r>
                        <a:rPr lang="en-US" sz="2400" dirty="0"/>
                        <a:t>Girls Flag Football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Track &amp; Field </a:t>
                      </a:r>
                    </a:p>
                    <a:p>
                      <a:r>
                        <a:rPr lang="en-US" sz="2400" dirty="0"/>
                        <a:t>Girls Badminton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33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2445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854DE-4447-40F6-B0AA-5CBA7E2D5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9880"/>
            <a:ext cx="10515600" cy="1066771"/>
          </a:xfrm>
        </p:spPr>
        <p:txBody>
          <a:bodyPr/>
          <a:lstStyle/>
          <a:p>
            <a:r>
              <a:rPr lang="en-US" dirty="0"/>
              <a:t>Sports By Season – Middle School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1D8AADE-E19C-481C-B9B4-983D8C25EC5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1895774"/>
              </p:ext>
            </p:extLst>
          </p:nvPr>
        </p:nvGraphicFramePr>
        <p:xfrm>
          <a:off x="450011" y="1003369"/>
          <a:ext cx="10662081" cy="5816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5505">
                  <a:extLst>
                    <a:ext uri="{9D8B030D-6E8A-4147-A177-3AD203B41FA5}">
                      <a16:colId xmlns:a16="http://schemas.microsoft.com/office/drawing/2014/main" val="2769522230"/>
                    </a:ext>
                  </a:extLst>
                </a:gridCol>
                <a:gridCol w="2045505">
                  <a:extLst>
                    <a:ext uri="{9D8B030D-6E8A-4147-A177-3AD203B41FA5}">
                      <a16:colId xmlns:a16="http://schemas.microsoft.com/office/drawing/2014/main" val="322382938"/>
                    </a:ext>
                  </a:extLst>
                </a:gridCol>
                <a:gridCol w="2190357">
                  <a:extLst>
                    <a:ext uri="{9D8B030D-6E8A-4147-A177-3AD203B41FA5}">
                      <a16:colId xmlns:a16="http://schemas.microsoft.com/office/drawing/2014/main" val="2400271343"/>
                    </a:ext>
                  </a:extLst>
                </a:gridCol>
                <a:gridCol w="2190357">
                  <a:extLst>
                    <a:ext uri="{9D8B030D-6E8A-4147-A177-3AD203B41FA5}">
                      <a16:colId xmlns:a16="http://schemas.microsoft.com/office/drawing/2014/main" val="1620065777"/>
                    </a:ext>
                  </a:extLst>
                </a:gridCol>
                <a:gridCol w="2190357">
                  <a:extLst>
                    <a:ext uri="{9D8B030D-6E8A-4147-A177-3AD203B41FA5}">
                      <a16:colId xmlns:a16="http://schemas.microsoft.com/office/drawing/2014/main" val="2165576448"/>
                    </a:ext>
                  </a:extLst>
                </a:gridCol>
              </a:tblGrid>
              <a:tr h="445015">
                <a:tc>
                  <a:txBody>
                    <a:bodyPr/>
                    <a:lstStyle/>
                    <a:p>
                      <a:r>
                        <a:rPr lang="en-US" sz="2400" dirty="0"/>
                        <a:t>Season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Season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Season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Season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Season 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425904"/>
                  </a:ext>
                </a:extLst>
              </a:tr>
              <a:tr h="797319">
                <a:tc>
                  <a:txBody>
                    <a:bodyPr/>
                    <a:lstStyle/>
                    <a:p>
                      <a:r>
                        <a:rPr lang="en-US" sz="2400" dirty="0"/>
                        <a:t>DATES: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September – October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November – January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January – March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April - May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286589"/>
                  </a:ext>
                </a:extLst>
              </a:tr>
              <a:tr h="1501927">
                <a:tc>
                  <a:txBody>
                    <a:bodyPr/>
                    <a:lstStyle/>
                    <a:p>
                      <a:r>
                        <a:rPr lang="en-US" sz="2400" dirty="0"/>
                        <a:t>Cut – a tryout is required, and students may be cut.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 Soccer</a:t>
                      </a:r>
                    </a:p>
                    <a:p>
                      <a:r>
                        <a:rPr lang="en-US" sz="2400" dirty="0"/>
                        <a:t>G Volleyball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 Basketball</a:t>
                      </a:r>
                    </a:p>
                    <a:p>
                      <a:pPr lvl="0">
                        <a:buNone/>
                      </a:pPr>
                      <a:endParaRPr lang="en-US" sz="2400" dirty="0"/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G Soccer</a:t>
                      </a:r>
                    </a:p>
                    <a:p>
                      <a:pPr lvl="0">
                        <a:buNone/>
                      </a:pPr>
                      <a:r>
                        <a:rPr lang="en-US" sz="2400" dirty="0"/>
                        <a:t>B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36297"/>
                  </a:ext>
                </a:extLst>
              </a:tr>
              <a:tr h="1501927">
                <a:tc>
                  <a:txBody>
                    <a:bodyPr/>
                    <a:lstStyle/>
                    <a:p>
                      <a:r>
                        <a:rPr lang="en-US" sz="2400" dirty="0"/>
                        <a:t>No Cut – all students will be 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Cross Country (co-ed)</a:t>
                      </a:r>
                    </a:p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Wrestling (co-ed)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Track &amp; Field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633448"/>
                  </a:ext>
                </a:extLst>
              </a:tr>
              <a:tr h="1427757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Intramurals – in building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G Volleyball</a:t>
                      </a:r>
                    </a:p>
                    <a:p>
                      <a:pPr lvl="0">
                        <a:buNone/>
                      </a:pPr>
                      <a:r>
                        <a:rPr lang="en-US" sz="2400" dirty="0"/>
                        <a:t>B Soccer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G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2400" dirty="0"/>
                        <a:t>G Soccer</a:t>
                      </a:r>
                    </a:p>
                    <a:p>
                      <a:pPr lvl="0">
                        <a:buNone/>
                      </a:pPr>
                      <a:r>
                        <a:rPr lang="en-US" sz="2400" dirty="0"/>
                        <a:t>B Basketball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4452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48981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F440A-B0FF-4E48-9176-F37ECA4A8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Intramurals – Middle School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F3EE4-DFF5-4027-BAF4-C1CB807477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Schools may choose to offer new sports based on survey responses from their student body.</a:t>
            </a:r>
          </a:p>
          <a:p>
            <a:r>
              <a:rPr lang="en-US" dirty="0"/>
              <a:t>For example, Maywood MS offers Badminton and Flag Football as an intramural, but Pacific Cascade may not.</a:t>
            </a:r>
          </a:p>
        </p:txBody>
      </p:sp>
    </p:spTree>
    <p:extLst>
      <p:ext uri="{BB962C8B-B14F-4D97-AF65-F5344CB8AC3E}">
        <p14:creationId xmlns:p14="http://schemas.microsoft.com/office/powerpoint/2010/main" val="1691278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7BD1D-2C04-4BCB-A8FB-A3D4030C8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0651A0-45A9-4086-A465-A083C326C5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Attend all practices and games during the season – a calendar should be given by the coach at the start of the season (sometimes this includes during school breaks).</a:t>
            </a:r>
          </a:p>
          <a:p>
            <a:r>
              <a:rPr lang="en-US" dirty="0"/>
              <a:t>Accept </a:t>
            </a:r>
            <a:r>
              <a:rPr lang="en-US"/>
              <a:t>coaches'</a:t>
            </a:r>
            <a:r>
              <a:rPr lang="en-US" dirty="0"/>
              <a:t> decisions on playing time, game planning, and in-game decisions.</a:t>
            </a:r>
          </a:p>
          <a:p>
            <a:r>
              <a:rPr lang="en-US" dirty="0"/>
              <a:t>Commit time in the summer and “offseason” to continue developing for the season (HS specific).</a:t>
            </a:r>
          </a:p>
        </p:txBody>
      </p:sp>
    </p:spTree>
    <p:extLst>
      <p:ext uri="{BB962C8B-B14F-4D97-AF65-F5344CB8AC3E}">
        <p14:creationId xmlns:p14="http://schemas.microsoft.com/office/powerpoint/2010/main" val="1507612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A9782-0D3B-4BF0-BF93-9B588821D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for ISD sports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30569-04DB-45B7-95BA-5B984FD7A8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625254" cy="466725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ISD provides transportation to most away contests. In some instances, the team may decide to self-transport, which the coach will clearly communicate in advance.</a:t>
            </a:r>
          </a:p>
          <a:p>
            <a:r>
              <a:rPr lang="en-US" dirty="0"/>
              <a:t>To drive your student home, you must “check-out” with the coach so that they know your student is being safely transported. </a:t>
            </a:r>
          </a:p>
          <a:p>
            <a:r>
              <a:rPr lang="en-US" dirty="0"/>
              <a:t>To have someone else take your student home you must sign an authorization form that is available in the Athletics office.</a:t>
            </a:r>
          </a:p>
          <a:p>
            <a:r>
              <a:rPr lang="en-US" dirty="0"/>
              <a:t>After school activity buses are available for middle school sports.</a:t>
            </a:r>
          </a:p>
        </p:txBody>
      </p:sp>
    </p:spTree>
    <p:extLst>
      <p:ext uri="{BB962C8B-B14F-4D97-AF65-F5344CB8AC3E}">
        <p14:creationId xmlns:p14="http://schemas.microsoft.com/office/powerpoint/2010/main" val="22402121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2BC2A1-5B8F-A95A-AC11-6D14EAC6D1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14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Clubs &amp; Activities</a:t>
            </a:r>
            <a:br>
              <a:rPr lang="en-US" dirty="0"/>
            </a:br>
            <a:r>
              <a:rPr lang="en-US" dirty="0"/>
              <a:t>Issaquah School District </a:t>
            </a:r>
          </a:p>
        </p:txBody>
      </p:sp>
    </p:spTree>
    <p:extLst>
      <p:ext uri="{BB962C8B-B14F-4D97-AF65-F5344CB8AC3E}">
        <p14:creationId xmlns:p14="http://schemas.microsoft.com/office/powerpoint/2010/main" val="18683260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7C642-7A83-4048-8E47-1C06EC0CC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School 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8EFD06-B821-4DC2-9CC9-EC8D35C4C0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Contact the Athletics/Activities Coordinator for general questions.</a:t>
            </a:r>
          </a:p>
          <a:p>
            <a:r>
              <a:rPr lang="en-US" dirty="0"/>
              <a:t>Each school has an Activities Coordinator. </a:t>
            </a:r>
          </a:p>
          <a:p>
            <a:r>
              <a:rPr lang="en-US" sz="2800" dirty="0"/>
              <a:t>Visit the Activities page for contact information and advisor contacts. You can also find a list of clubs here.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>
                <a:hlinkClick r:id="rId2"/>
              </a:rPr>
              <a:t>Issaquah High School Activities Website</a:t>
            </a:r>
            <a:endParaRPr lang="en-US" dirty="0"/>
          </a:p>
          <a:p>
            <a:r>
              <a:rPr lang="en-US" dirty="0">
                <a:hlinkClick r:id="rId3"/>
              </a:rPr>
              <a:t>Liberty High School Activities Website </a:t>
            </a:r>
            <a:endParaRPr lang="en-US" dirty="0"/>
          </a:p>
          <a:p>
            <a:r>
              <a:rPr lang="en-US" dirty="0">
                <a:hlinkClick r:id="rId4"/>
              </a:rPr>
              <a:t>Skyline High School Activities Website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61601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4F4CC-6160-4872-983D-E819CE37E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Middle School Contact Information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E6607E-304F-4026-9132-E9105471EE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r>
              <a:rPr lang="en-US" dirty="0"/>
              <a:t>Contact the Assistant Principal at the middle school for questions</a:t>
            </a:r>
          </a:p>
          <a:p>
            <a:r>
              <a:rPr lang="en-US" dirty="0"/>
              <a:t>For more information, visit the school website below. You can also find a list of clubs here.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Issaquah Middle School </a:t>
            </a:r>
            <a:endParaRPr lang="en-US" dirty="0"/>
          </a:p>
          <a:p>
            <a:r>
              <a:rPr lang="en-US" dirty="0">
                <a:hlinkClick r:id="rId3"/>
              </a:rPr>
              <a:t>Pine Lake Middle School</a:t>
            </a:r>
            <a:endParaRPr lang="en-US" dirty="0"/>
          </a:p>
          <a:p>
            <a:r>
              <a:rPr lang="en-US" dirty="0">
                <a:hlinkClick r:id="rId4"/>
              </a:rPr>
              <a:t>Maywood Middle School</a:t>
            </a:r>
            <a:endParaRPr lang="en-US" dirty="0"/>
          </a:p>
          <a:p>
            <a:r>
              <a:rPr lang="en-US" dirty="0">
                <a:hlinkClick r:id="rId5"/>
              </a:rPr>
              <a:t>Beaver Lake Middle </a:t>
            </a:r>
            <a:r>
              <a:rPr lang="en-US" dirty="0">
                <a:hlinkClick r:id="rId6"/>
              </a:rPr>
              <a:t>School</a:t>
            </a:r>
            <a:endParaRPr lang="en-US" dirty="0"/>
          </a:p>
          <a:p>
            <a:r>
              <a:rPr lang="en-US" dirty="0">
                <a:hlinkClick r:id="rId7"/>
              </a:rPr>
              <a:t>Cougar Mountain </a:t>
            </a:r>
            <a:r>
              <a:rPr lang="en-US" dirty="0">
                <a:hlinkClick r:id="rId8"/>
              </a:rPr>
              <a:t>Middle</a:t>
            </a:r>
            <a:r>
              <a:rPr lang="en-US" dirty="0">
                <a:hlinkClick r:id="rId7"/>
              </a:rPr>
              <a:t> School</a:t>
            </a:r>
            <a:endParaRPr lang="en-US" dirty="0"/>
          </a:p>
          <a:p>
            <a:r>
              <a:rPr lang="en-US" dirty="0">
                <a:hlinkClick r:id="rId9"/>
              </a:rPr>
              <a:t>Pacific Cascade Middle School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0414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A2D51-820C-38B6-3CE6-A0AA12706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Clubs – Two ways to participate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DDBF6-651B-1513-D827-43A65BFE46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00545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Students can join an existing club simply by attending the club meeting. 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Schools have information in the "Activities" section of their website, postings on social media, and/or flyers on bulletin boards.</a:t>
            </a:r>
          </a:p>
          <a:p>
            <a:r>
              <a:rPr lang="en-US" dirty="0"/>
              <a:t>Students can start their own club – for ANYTHING!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Each school has a slightly different process – overall students must find at least 5 other interested students, an advisor and complete paperwork.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dirty="0"/>
              <a:t>There are deadlines – contact the school Activities Coordinator/ASB Advisor for the exact process at your school. 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dirty="0"/>
              <a:t>*Students must purchase an ASB membership to participate.</a:t>
            </a:r>
          </a:p>
        </p:txBody>
      </p:sp>
    </p:spTree>
    <p:extLst>
      <p:ext uri="{BB962C8B-B14F-4D97-AF65-F5344CB8AC3E}">
        <p14:creationId xmlns:p14="http://schemas.microsoft.com/office/powerpoint/2010/main" val="28934123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429A4-8867-416B-384F-C9631AB44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Cheer/Dance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29066-93BC-2340-B59C-0CF3BC66C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Cheer/Dance operate like sports teams – they compete in local, state, and national competition.</a:t>
            </a:r>
          </a:p>
          <a:p>
            <a:r>
              <a:rPr lang="en-US" dirty="0"/>
              <a:t>They also operate like clubs – they operate year-long.</a:t>
            </a:r>
          </a:p>
          <a:p>
            <a:r>
              <a:rPr lang="en-US" dirty="0"/>
              <a:t>Students interested may participate in just sideline (supporting at assemblies, games, and events) and/or competition (competing against other schools, engaging in high-level skills).</a:t>
            </a:r>
          </a:p>
          <a:p>
            <a:r>
              <a:rPr lang="en-US" dirty="0"/>
              <a:t>Program fees vary. You must purchase ASB membership to participate. </a:t>
            </a:r>
          </a:p>
        </p:txBody>
      </p:sp>
    </p:spTree>
    <p:extLst>
      <p:ext uri="{BB962C8B-B14F-4D97-AF65-F5344CB8AC3E}">
        <p14:creationId xmlns:p14="http://schemas.microsoft.com/office/powerpoint/2010/main" val="13445947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429A4-8867-416B-384F-C9631AB44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Transportation for Clubs and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229066-93BC-2340-B59C-0CF3BC66C3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After school bus is available for some clubs and activities.</a:t>
            </a:r>
          </a:p>
          <a:p>
            <a:r>
              <a:rPr lang="en-US" dirty="0"/>
              <a:t>You can find the activity bus schedule here: </a:t>
            </a:r>
            <a:r>
              <a:rPr lang="en-US" dirty="0">
                <a:hlinkClick r:id="rId2"/>
              </a:rPr>
              <a:t>Activity Bus Route Link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2526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E6927-0AD8-454B-A49F-9AE039128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to questions!</a:t>
            </a:r>
          </a:p>
        </p:txBody>
      </p:sp>
    </p:spTree>
    <p:extLst>
      <p:ext uri="{BB962C8B-B14F-4D97-AF65-F5344CB8AC3E}">
        <p14:creationId xmlns:p14="http://schemas.microsoft.com/office/powerpoint/2010/main" val="1313048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D Communications Template" id="{E76DAA74-91DC-45B5-A8CE-03914D7FCB05}" vid="{6B41D564-BEFA-4B73-AE3E-DD283198D050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D Communications Template" id="{E76DAA74-91DC-45B5-A8CE-03914D7FCB05}" vid="{40F48CE9-4940-4418-8AE4-FD3FFCAE6ADB}"/>
    </a:ext>
  </a:extLst>
</a:theme>
</file>

<file path=ppt/theme/theme3.xml><?xml version="1.0" encoding="utf-8"?>
<a:theme xmlns:a="http://schemas.openxmlformats.org/drawingml/2006/main" name="1_Custom Design">
  <a:themeElements>
    <a:clrScheme name="Custom 1">
      <a:dk1>
        <a:srgbClr val="FFFFFF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Myriad Pro"/>
        <a:ea typeface=""/>
        <a:cs typeface=""/>
      </a:majorFont>
      <a:minorFont>
        <a:latin typeface="Myriad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080B50F502CE4295741A26991808E7" ma:contentTypeVersion="18" ma:contentTypeDescription="Create a new document." ma:contentTypeScope="" ma:versionID="c776382d207a10672f4f5e952e657acb">
  <xsd:schema xmlns:xsd="http://www.w3.org/2001/XMLSchema" xmlns:xs="http://www.w3.org/2001/XMLSchema" xmlns:p="http://schemas.microsoft.com/office/2006/metadata/properties" xmlns:ns3="a993da6b-ecc5-4661-974d-dcf5519ce991" xmlns:ns4="eb5fd477-d12f-4726-9e87-1bab0dac6eba" targetNamespace="http://schemas.microsoft.com/office/2006/metadata/properties" ma:root="true" ma:fieldsID="392b2f9e6ba2b4b40c6b703581daa1af" ns3:_="" ns4:_="">
    <xsd:import namespace="a993da6b-ecc5-4661-974d-dcf5519ce991"/>
    <xsd:import namespace="eb5fd477-d12f-4726-9e87-1bab0dac6eba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Location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3da6b-ecc5-4661-974d-dcf5519ce99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5fd477-d12f-4726-9e87-1bab0dac6e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b5fd477-d12f-4726-9e87-1bab0dac6eba" xsi:nil="true"/>
  </documentManagement>
</p:properties>
</file>

<file path=customXml/itemProps1.xml><?xml version="1.0" encoding="utf-8"?>
<ds:datastoreItem xmlns:ds="http://schemas.openxmlformats.org/officeDocument/2006/customXml" ds:itemID="{AB98B5D7-0DA2-4FEE-8733-732C32695A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93da6b-ecc5-4661-974d-dcf5519ce991"/>
    <ds:schemaRef ds:uri="eb5fd477-d12f-4726-9e87-1bab0dac6e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204213E-1D60-41F8-A586-E6A26914AEB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0FCB47B-53D2-45FC-BE5D-248D53E36B0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eb5fd477-d12f-4726-9e87-1bab0dac6eba"/>
    <ds:schemaRef ds:uri="http://purl.org/dc/elements/1.1/"/>
    <ds:schemaRef ds:uri="http://schemas.microsoft.com/office/2006/metadata/properties"/>
    <ds:schemaRef ds:uri="http://schemas.microsoft.com/office/infopath/2007/PartnerControls"/>
    <ds:schemaRef ds:uri="a993da6b-ecc5-4661-974d-dcf5519ce991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ISD Communications Template</Template>
  <TotalTime>7104</TotalTime>
  <Words>2456</Words>
  <Application>Microsoft Office PowerPoint</Application>
  <PresentationFormat>Widescreen</PresentationFormat>
  <Paragraphs>279</Paragraphs>
  <Slides>41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Courier New</vt:lpstr>
      <vt:lpstr>Myriad Pro</vt:lpstr>
      <vt:lpstr>Office Theme</vt:lpstr>
      <vt:lpstr>Custom Design</vt:lpstr>
      <vt:lpstr>1_Custom Design</vt:lpstr>
      <vt:lpstr>2_Custom Design</vt:lpstr>
      <vt:lpstr>Issaquah School District Athletics &amp; Activities</vt:lpstr>
      <vt:lpstr>Presenters </vt:lpstr>
      <vt:lpstr>Introduction</vt:lpstr>
      <vt:lpstr>Objectives</vt:lpstr>
      <vt:lpstr>Vision </vt:lpstr>
      <vt:lpstr>Our Department By the Numbers (10,052 secondary students)</vt:lpstr>
      <vt:lpstr>What do we offer?</vt:lpstr>
      <vt:lpstr>Associated Student Body (ASB) </vt:lpstr>
      <vt:lpstr>What is ASB? </vt:lpstr>
      <vt:lpstr>ASB Leadership at school</vt:lpstr>
      <vt:lpstr>What does the ASB fee pay for?</vt:lpstr>
      <vt:lpstr>Membership Benefits</vt:lpstr>
      <vt:lpstr>How to Join ASB Leadership?</vt:lpstr>
      <vt:lpstr>Athletics Issaquah School District</vt:lpstr>
      <vt:lpstr>Athletics – Agenda </vt:lpstr>
      <vt:lpstr>High School Contact Information</vt:lpstr>
      <vt:lpstr>Middle School Contacts</vt:lpstr>
      <vt:lpstr>3 Steps to play sports</vt:lpstr>
      <vt:lpstr>When to register for sports?</vt:lpstr>
      <vt:lpstr>Registration</vt:lpstr>
      <vt:lpstr>FinalForms</vt:lpstr>
      <vt:lpstr>Sport Costs and Payment</vt:lpstr>
      <vt:lpstr>Offseason Programs – High School</vt:lpstr>
      <vt:lpstr>Financial Assistance</vt:lpstr>
      <vt:lpstr>Physicals </vt:lpstr>
      <vt:lpstr>How do I know I am cleared?</vt:lpstr>
      <vt:lpstr>Sport terms and definitions</vt:lpstr>
      <vt:lpstr>Cut Sports </vt:lpstr>
      <vt:lpstr>Intramurals</vt:lpstr>
      <vt:lpstr>Sports By Season – High School</vt:lpstr>
      <vt:lpstr>Sports By Season – Middle School</vt:lpstr>
      <vt:lpstr>Intramurals – Middle School</vt:lpstr>
      <vt:lpstr>General Expectations</vt:lpstr>
      <vt:lpstr>Transportation for ISD sports </vt:lpstr>
      <vt:lpstr>Clubs &amp; Activities Issaquah School District </vt:lpstr>
      <vt:lpstr>High School Contact Information</vt:lpstr>
      <vt:lpstr>Middle School Contact Information </vt:lpstr>
      <vt:lpstr>Clubs – Two ways to participate</vt:lpstr>
      <vt:lpstr>Cheer/Dance</vt:lpstr>
      <vt:lpstr>Transportation for Clubs and Activities</vt:lpstr>
      <vt:lpstr>Open to questions!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</dc:title>
  <dc:creator>Putney, Jared</dc:creator>
  <cp:lastModifiedBy>Frost, Jordan</cp:lastModifiedBy>
  <cp:revision>447</cp:revision>
  <dcterms:created xsi:type="dcterms:W3CDTF">2023-12-20T20:52:37Z</dcterms:created>
  <dcterms:modified xsi:type="dcterms:W3CDTF">2025-06-17T16:42:07Z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0x01010001080B50F502CE4295741A26991808E7</vt:lpwstr>
  </property>
</Properties>
</file>