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0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3" r:id="rId7"/>
  </p:sldIdLst>
  <p:sldSz cx="9144000" cy="5143500" type="screen16x9"/>
  <p:notesSz cx="6858000" cy="9144000"/>
  <p:embeddedFontLst>
    <p:embeddedFont>
      <p:font typeface="Georgia" pitchFamily="18" charset="0"/>
      <p:regular r:id="rId9"/>
      <p:bold r:id="rId10"/>
      <p:italic r:id="rId11"/>
      <p:boldItalic r:id="rId12"/>
    </p:embeddedFont>
    <p:embeddedFont>
      <p:font typeface="Century Gothic" pitchFamily="34" charset="0"/>
      <p:regular r:id="rId13"/>
      <p:bold r:id="rId14"/>
      <p:italic r:id="rId15"/>
      <p:boldItalic r:id="rId16"/>
    </p:embeddedFont>
    <p:embeddedFont>
      <p:font typeface="Palatino Linotype" pitchFamily="18" charset="0"/>
      <p:regular r:id="rId17"/>
      <p:bold r:id="rId18"/>
      <p:italic r:id="rId19"/>
      <p:boldItalic r:id="rId20"/>
    </p:embeddedFont>
    <p:embeddedFont>
      <p:font typeface="Open Sans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66" d="100"/>
          <a:sy n="166" d="100"/>
        </p:scale>
        <p:origin x="-102" y="-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929129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Leticia</a:t>
            </a:r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Jason to share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200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475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smtClean="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rPr>
              <a:t>‹#›</a:t>
            </a:fld>
            <a:endParaRPr lang="en-US" sz="1600">
              <a:solidFill>
                <a:srgbClr val="7A9798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028701"/>
            <a:ext cx="7772400" cy="1878806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51573"/>
            <a:ext cx="7772400" cy="848915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2943225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200150"/>
            <a:ext cx="4041648" cy="339471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4040188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1" y="1200150"/>
            <a:ext cx="4041775" cy="4572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59636"/>
            <a:ext cx="4041648" cy="29352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59637"/>
            <a:ext cx="4041648" cy="29348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8" y="200025"/>
            <a:ext cx="3008313" cy="1571625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204788"/>
            <a:ext cx="4995863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8" y="1828801"/>
            <a:ext cx="3008313" cy="2765822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171450"/>
            <a:ext cx="5711824" cy="67151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857250"/>
            <a:ext cx="6054724" cy="3405783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357688"/>
            <a:ext cx="5711824" cy="40005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0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8" y="4767263"/>
            <a:ext cx="2085975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23B2A95-ADC3-4A15-AE8F-D810BB5CCD3C}" type="datetimeFigureOut">
              <a:rPr lang="en-US" smtClean="0"/>
              <a:t>9/20/2017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6" y="4767263"/>
            <a:ext cx="2847975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9" y="4767263"/>
            <a:ext cx="561975" cy="273844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lang="en" sz="1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4874538"/>
            <a:ext cx="84772" cy="6357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chieve.lausd.net/weareone" TargetMode="External"/><Relationship Id="rId13" Type="http://schemas.openxmlformats.org/officeDocument/2006/relationships/hyperlink" Target="https://www.advancingjustice-la.org/what-we-do/direct-services/immigration" TargetMode="External"/><Relationship Id="rId3" Type="http://schemas.openxmlformats.org/officeDocument/2006/relationships/hyperlink" Target="https://law.ucdavis.edu/ucimm/" TargetMode="External"/><Relationship Id="rId7" Type="http://schemas.openxmlformats.org/officeDocument/2006/relationships/hyperlink" Target="https://www.informedimmigrant.com/" TargetMode="External"/><Relationship Id="rId12" Type="http://schemas.openxmlformats.org/officeDocument/2006/relationships/hyperlink" Target="http://www.carecen-la.org/legal_service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2.calstate.edu/attend/student-services/resources-for-undocumented-students/Pages/legal-support-services.aspx" TargetMode="External"/><Relationship Id="rId11" Type="http://schemas.openxmlformats.org/officeDocument/2006/relationships/hyperlink" Target="http://www.chirla.org/legal-immigration-services" TargetMode="External"/><Relationship Id="rId5" Type="http://schemas.openxmlformats.org/officeDocument/2006/relationships/hyperlink" Target="https://www2.calstate.edu/attend/student-services/resources-for-undocumented-students/Pages/campus-support.aspx" TargetMode="External"/><Relationship Id="rId10" Type="http://schemas.openxmlformats.org/officeDocument/2006/relationships/hyperlink" Target="https://achieve.lausd.net/cms/lib/CA01000043/Centricity/domain/818/pdfs/We%20Are%20One_Booklet_Family.pdf" TargetMode="External"/><Relationship Id="rId4" Type="http://schemas.openxmlformats.org/officeDocument/2006/relationships/hyperlink" Target="http://undoc.universityofcalifornia.edu/campus-support.html" TargetMode="External"/><Relationship Id="rId9" Type="http://schemas.openxmlformats.org/officeDocument/2006/relationships/hyperlink" Target="https://achieve.lausd.net/cms/lib/CA01000043/Centricity/domain/818/pdfs/WeAreOne_booklet_spanish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lrc.org/sites/default/files/resources/daca_and_dl_practice_advisory_post-election.ak_.pdf" TargetMode="External"/><Relationship Id="rId13" Type="http://schemas.openxmlformats.org/officeDocument/2006/relationships/hyperlink" Target="https://medium.com/@UNITEDWEDREAM/5-important-things-you-need-to-know-about-daca-during-a-trump-presidency-807db96132c3#.w50jz733y" TargetMode="External"/><Relationship Id="rId3" Type="http://schemas.openxmlformats.org/officeDocument/2006/relationships/hyperlink" Target="http://www.e4fc.org/whatweknow.html" TargetMode="External"/><Relationship Id="rId7" Type="http://schemas.openxmlformats.org/officeDocument/2006/relationships/hyperlink" Target="https://www.ilrc.org/sites/default/files/resources/ilrc_spanish_post-election_talking_points.pdf" TargetMode="External"/><Relationship Id="rId12" Type="http://schemas.openxmlformats.org/officeDocument/2006/relationships/hyperlink" Target="http://www.thedream.us/news/statement-on-election-result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lrc.org/sites/default/files/resources/post-election_talking_points.pdf" TargetMode="External"/><Relationship Id="rId11" Type="http://schemas.openxmlformats.org/officeDocument/2006/relationships/hyperlink" Target="http://www.thedream.us/news/despite-election-results-thedream-us-offers-scholarships-for-college-bound-dreamers/" TargetMode="External"/><Relationship Id="rId5" Type="http://schemas.openxmlformats.org/officeDocument/2006/relationships/hyperlink" Target="https://www.ilrc.org/sites/default/files/resources/schools_post-election-v4.pdf" TargetMode="External"/><Relationship Id="rId10" Type="http://schemas.openxmlformats.org/officeDocument/2006/relationships/hyperlink" Target="https://www.nilc.org/issues/daca/daca-despues-de-trump/" TargetMode="External"/><Relationship Id="rId4" Type="http://schemas.openxmlformats.org/officeDocument/2006/relationships/hyperlink" Target="http://www.e4fc.org/whatwecandonow.html" TargetMode="External"/><Relationship Id="rId9" Type="http://schemas.openxmlformats.org/officeDocument/2006/relationships/hyperlink" Target="https://www.nilc.org/issues/daca/daca-after-trump-q-and-a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u/1/folders/0BzFnAKbHZ2mCVnAxd0ZZZlo5X1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ive.google.com/open?id=0B7j-swiC1ll9ZUNDSW51N0xGalU" TargetMode="External"/><Relationship Id="rId4" Type="http://schemas.openxmlformats.org/officeDocument/2006/relationships/hyperlink" Target="http://www.legalaidsmc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ctrTitle"/>
          </p:nvPr>
        </p:nvSpPr>
        <p:spPr>
          <a:xfrm>
            <a:off x="1004125" y="1176056"/>
            <a:ext cx="7136700" cy="16740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 dirty="0"/>
              <a:t>Deferred Action for Childhood Arrivals (DACA)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SSFUSD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For students and workers: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students and workers: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The University of California Immigrant Legal Services Center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based in UC Davis, offers legal representation and advice.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University of California Undocumented Student Services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Individual UC campuses also have resource teams and programs for students who came into the country without legal permission, listed on this page.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California State University system lists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campus-based support resources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students and employees as well as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legal support services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throughout California, by county.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UCLA law lecturer Victor Narro suggests the website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Informed Immigrant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where organizers are compiling information.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parents of Dreamers: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We are one L.A. Unified: Standing with immigrant families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Los Angeles Unified School District has published immigration guides in both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Spanish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English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directing families to many low-cost legal resources and attorneys around L.A.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help in multiple languages: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number of organizations, including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CHIRLA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CARECEN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offer services in Spanish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Asian Americans Advancing Justice-Los Angeles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offers legal aid in six Asian languages.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 rot="-5400000">
            <a:off x="-2147100" y="2169200"/>
            <a:ext cx="5001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Resources - Bay Area</a:t>
            </a:r>
          </a:p>
        </p:txBody>
      </p:sp>
      <p:pic>
        <p:nvPicPr>
          <p:cNvPr id="85" name="Shape 85" descr="DACA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000" y="0"/>
            <a:ext cx="7541676" cy="50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 rot="-5400000">
            <a:off x="-2147100" y="2169200"/>
            <a:ext cx="5001600" cy="707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Resources - Bay Area</a:t>
            </a:r>
          </a:p>
        </p:txBody>
      </p:sp>
      <p:pic>
        <p:nvPicPr>
          <p:cNvPr id="91" name="Shape 91" descr="DACA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225" y="103550"/>
            <a:ext cx="651154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457200" y="57150"/>
            <a:ext cx="8229600" cy="6893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7A9798"/>
              </a:buClr>
              <a:buSzPct val="25000"/>
              <a:buFont typeface="Georgia"/>
              <a:buNone/>
            </a:pPr>
            <a:r>
              <a:rPr lang="en-US" sz="3300" b="0" i="0" u="none" strike="noStrike" cap="none" dirty="0">
                <a:solidFill>
                  <a:srgbClr val="7A9798"/>
                </a:solidFill>
                <a:latin typeface="Georgia"/>
                <a:ea typeface="Georgia"/>
                <a:cs typeface="Georgia"/>
                <a:sym typeface="Georgia"/>
              </a:rPr>
              <a:t>Resources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idx="1"/>
          </p:nvPr>
        </p:nvSpPr>
        <p:spPr>
          <a:xfrm>
            <a:off x="304800" y="742950"/>
            <a:ext cx="8503800" cy="419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 smtClean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Educators </a:t>
            </a: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for Fair Consideration (E4FC)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 What We Know Now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 What Our Community Can Do Now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Immigrant Legal Resource Center (ILRC)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5"/>
              </a:rPr>
              <a:t> Post-Election Resources for Schools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6"/>
              </a:rPr>
              <a:t> Post-Election Talking Points and Resources</a:t>
            </a: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(also available in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7"/>
              </a:rPr>
              <a:t> Spanish</a:t>
            </a: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8"/>
              </a:rPr>
              <a:t> DACA and California Driver’s Licenses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National Immigration Law Center (NILC)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9"/>
              </a:rPr>
              <a:t> New Questions and Answers About DACA Now That Trump Is President-Elect</a:t>
            </a: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(also available in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10"/>
              </a:rPr>
              <a:t> Spanish</a:t>
            </a: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)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TheDream.US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11"/>
              </a:rPr>
              <a:t> Despite Election Results, TheDream.US Offers Scholarships for College-Bound Dreamers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12"/>
              </a:rPr>
              <a:t> Statement on Election Results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spcAft>
                <a:spcPts val="0"/>
              </a:spcAft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United We Dream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337"/>
              </a:spcBef>
              <a:buClr>
                <a:schemeClr val="accent1"/>
              </a:buClr>
              <a:buSzPct val="84350"/>
              <a:buFont typeface="Noto Sans Symbols"/>
              <a:buChar char="●"/>
            </a:pPr>
            <a:r>
              <a:rPr lang="en-US" sz="1687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·        </a:t>
            </a:r>
            <a:r>
              <a:rPr lang="en-US" sz="1687" b="0" i="0" u="sng" strike="noStrike" cap="none" dirty="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13"/>
              </a:rPr>
              <a:t> 5 Important Things You Need to Know About DACA During a Trump Presidency</a:t>
            </a:r>
          </a:p>
        </p:txBody>
      </p:sp>
    </p:spTree>
    <p:extLst>
      <p:ext uri="{BB962C8B-B14F-4D97-AF65-F5344CB8AC3E}">
        <p14:creationId xmlns:p14="http://schemas.microsoft.com/office/powerpoint/2010/main" val="425759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Additional Resources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-US" u="sng">
                <a:solidFill>
                  <a:schemeClr val="hlink"/>
                </a:solidFill>
                <a:hlinkClick r:id="rId3"/>
              </a:rPr>
              <a:t>Undocumented Students and Families: The Facts ( ACSA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US"/>
              <a:t>Legal Aide Society of San Mateo County -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http://www.legalaidsmc.org/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US" u="sng">
                <a:solidFill>
                  <a:schemeClr val="hlink"/>
                </a:solidFill>
                <a:hlinkClick r:id="rId5"/>
              </a:rPr>
              <a:t>Healthy Kids - Health Plan of San Mateo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-US"/>
              <a:t>San Mateo County Mental Health 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-US" sz="1800"/>
              <a:t>http://sanmateo.networkofcare.org/mh/services/index.aspx</a:t>
            </a:r>
          </a:p>
        </p:txBody>
      </p:sp>
    </p:spTree>
    <p:extLst>
      <p:ext uri="{BB962C8B-B14F-4D97-AF65-F5344CB8AC3E}">
        <p14:creationId xmlns:p14="http://schemas.microsoft.com/office/powerpoint/2010/main" val="391638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</TotalTime>
  <Words>251</Words>
  <Application>Microsoft Office PowerPoint</Application>
  <PresentationFormat>On-screen Show (16:9)</PresentationFormat>
  <Paragraphs>38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Georgia</vt:lpstr>
      <vt:lpstr>Courier New</vt:lpstr>
      <vt:lpstr>Noto Sans Symbols</vt:lpstr>
      <vt:lpstr>Century Gothic</vt:lpstr>
      <vt:lpstr>Palatino Linotype</vt:lpstr>
      <vt:lpstr>Open Sans</vt:lpstr>
      <vt:lpstr>Executive</vt:lpstr>
      <vt:lpstr>Deferred Action for Childhood Arrivals (DACA)</vt:lpstr>
      <vt:lpstr>For students and workers:</vt:lpstr>
      <vt:lpstr>Resources - Bay Area</vt:lpstr>
      <vt:lpstr>Resources - Bay Area</vt:lpstr>
      <vt:lpstr>Resources</vt:lpstr>
      <vt:lpstr>Additional 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Deferred Action for Childhood Arrivals (DACA)</dc:title>
  <dc:creator>Bhatia, Leticia</dc:creator>
  <cp:lastModifiedBy>Bhatia, Leticia</cp:lastModifiedBy>
  <cp:revision>2</cp:revision>
  <dcterms:modified xsi:type="dcterms:W3CDTF">2017-09-20T18:19:31Z</dcterms:modified>
</cp:coreProperties>
</file>