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20"/>
  </p:notesMasterIdLst>
  <p:sldIdLst>
    <p:sldId id="256" r:id="rId2"/>
    <p:sldId id="287" r:id="rId3"/>
    <p:sldId id="320" r:id="rId4"/>
    <p:sldId id="321" r:id="rId5"/>
    <p:sldId id="322" r:id="rId6"/>
    <p:sldId id="323" r:id="rId7"/>
    <p:sldId id="324" r:id="rId8"/>
    <p:sldId id="312" r:id="rId9"/>
    <p:sldId id="313" r:id="rId10"/>
    <p:sldId id="325" r:id="rId11"/>
    <p:sldId id="326" r:id="rId12"/>
    <p:sldId id="327" r:id="rId13"/>
    <p:sldId id="329" r:id="rId14"/>
    <p:sldId id="330" r:id="rId15"/>
    <p:sldId id="331" r:id="rId16"/>
    <p:sldId id="332" r:id="rId17"/>
    <p:sldId id="328" r:id="rId18"/>
    <p:sldId id="28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708E6-8CB4-48B4-A4A2-F210264B0EB6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0D029-1557-498B-9187-700A6C258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09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669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2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9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26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2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9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37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620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79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70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7658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36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81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69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006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6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AE18F18-FAF7-4D73-8342-B0EC5C34DA44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CBDD7-AE9E-4804-9849-76A025966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687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CB011-0447-B57A-7252-4B21CD86A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446" y="1463039"/>
            <a:ext cx="4854681" cy="2432305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800" dirty="0">
                <a:solidFill>
                  <a:srgbClr val="FEFFFF"/>
                </a:solidFill>
              </a:rPr>
            </a:br>
            <a:r>
              <a:rPr lang="en-US" sz="2800" dirty="0">
                <a:solidFill>
                  <a:srgbClr val="FEFFFF"/>
                </a:solidFill>
              </a:rPr>
              <a:t>												</a:t>
            </a: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r>
              <a:rPr lang="en-US" sz="2800" dirty="0">
                <a:solidFill>
                  <a:srgbClr val="FEFFFF"/>
                </a:solidFill>
              </a:rPr>
              <a:t>Putnam is Open for Business!</a:t>
            </a: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r>
              <a:rPr lang="en-US" sz="2800" dirty="0">
                <a:solidFill>
                  <a:srgbClr val="FEFFFF"/>
                </a:solidFill>
              </a:rPr>
              <a:t>Some Available Commercial Properties</a:t>
            </a:r>
            <a:br>
              <a:rPr lang="en-US" sz="2800" dirty="0">
                <a:solidFill>
                  <a:srgbClr val="FEFFFF"/>
                </a:solidFill>
              </a:rPr>
            </a:br>
            <a:br>
              <a:rPr lang="en-US" sz="2800" dirty="0">
                <a:solidFill>
                  <a:srgbClr val="FEFFFF"/>
                </a:solidFill>
              </a:rPr>
            </a:br>
            <a:r>
              <a:rPr lang="en-US" sz="2800" dirty="0">
                <a:solidFill>
                  <a:srgbClr val="FEFFFF"/>
                </a:solidFill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AD4E4-DF4F-E14B-9AD2-351E325A9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279" y="5189400"/>
            <a:ext cx="3778870" cy="544260"/>
          </a:xfrm>
        </p:spPr>
        <p:txBody>
          <a:bodyPr anchor="ctr">
            <a:normAutofit/>
          </a:bodyPr>
          <a:lstStyle/>
          <a:p>
            <a:pPr algn="ctr"/>
            <a:r>
              <a:rPr lang="en-US" sz="1600" dirty="0">
                <a:solidFill>
                  <a:srgbClr val="FEFFFF"/>
                </a:solidFill>
              </a:rPr>
              <a:t>AUG – OCT 2025 - </a:t>
            </a:r>
            <a:r>
              <a:rPr lang="en-US" sz="1600">
                <a:solidFill>
                  <a:srgbClr val="FEFFFF"/>
                </a:solidFill>
              </a:rPr>
              <a:t>Updated 8-18-25</a:t>
            </a:r>
            <a:endParaRPr lang="en-US" sz="1600" dirty="0">
              <a:solidFill>
                <a:srgbClr val="FEFFFF"/>
              </a:solidFill>
            </a:endParaRPr>
          </a:p>
        </p:txBody>
      </p:sp>
      <p:pic>
        <p:nvPicPr>
          <p:cNvPr id="8" name="Picture 7" descr="A logo with a blue circle and black text&#10;&#10;Description automatically generated">
            <a:extLst>
              <a:ext uri="{FF2B5EF4-FFF2-40B4-BE49-F238E27FC236}">
                <a16:creationId xmlns:a16="http://schemas.microsoft.com/office/drawing/2014/main" id="{9082E5DF-7331-DD5A-2B40-DDF34582E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491" y="302370"/>
            <a:ext cx="4955244" cy="49304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FB4E46-ABED-D3B3-1791-4C2AECA02F76}"/>
              </a:ext>
            </a:extLst>
          </p:cNvPr>
          <p:cNvSpPr txBox="1"/>
          <p:nvPr/>
        </p:nvSpPr>
        <p:spPr>
          <a:xfrm>
            <a:off x="8174736" y="5309135"/>
            <a:ext cx="372160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Town of Putnam</a:t>
            </a:r>
            <a:endParaRPr lang="en-US" sz="1200"/>
          </a:p>
          <a:p>
            <a:pPr>
              <a:spcAft>
                <a:spcPts val="600"/>
              </a:spcAft>
            </a:pPr>
            <a:r>
              <a:rPr lang="en-US" sz="1200" dirty="0"/>
              <a:t>Economic &amp; Community Development Department</a:t>
            </a:r>
            <a:endParaRPr lang="en-US" sz="1200"/>
          </a:p>
          <a:p>
            <a:pPr>
              <a:spcAft>
                <a:spcPts val="600"/>
              </a:spcAft>
            </a:pPr>
            <a:r>
              <a:rPr lang="en-US" sz="1200" dirty="0"/>
              <a:t>Mary Ann Chinatti, Director  860-963-6800 x200</a:t>
            </a:r>
            <a:endParaRPr lang="en-US" sz="1200"/>
          </a:p>
          <a:p>
            <a:pPr>
              <a:spcAft>
                <a:spcPts val="600"/>
              </a:spcAft>
            </a:pPr>
            <a:r>
              <a:rPr lang="en-US" sz="1200" dirty="0"/>
              <a:t>Maryann.chinatti@putnamct.us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3326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2"/>
    </mc:Choice>
    <mc:Fallback xmlns="">
      <p:transition spd="slow" advTm="34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B7AE0-732E-3A52-09C3-07B82BEE5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9541" y="176054"/>
            <a:ext cx="8911687" cy="580412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Featuring: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#1 –   7 Providence Pike</a:t>
            </a:r>
            <a:br>
              <a:rPr lang="en-US" dirty="0"/>
            </a:br>
            <a:r>
              <a:rPr lang="en-US" dirty="0"/>
              <a:t>	#2 – 62 Providence Pike</a:t>
            </a:r>
            <a:br>
              <a:rPr lang="en-US" dirty="0"/>
            </a:br>
            <a:r>
              <a:rPr lang="en-US" dirty="0"/>
              <a:t>	#3 – 97 Providence Pike</a:t>
            </a:r>
            <a:br>
              <a:rPr lang="en-US" dirty="0"/>
            </a:br>
            <a:r>
              <a:rPr lang="en-US" dirty="0"/>
              <a:t>	#4 – 6-14 Pomfret St.</a:t>
            </a:r>
            <a:br>
              <a:rPr lang="en-US" dirty="0"/>
            </a:br>
            <a:r>
              <a:rPr lang="en-US" dirty="0"/>
              <a:t>		</a:t>
            </a:r>
            <a:br>
              <a:rPr lang="en-US" dirty="0"/>
            </a:br>
            <a:r>
              <a:rPr lang="en-US" dirty="0"/>
              <a:t>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C19C8-DE89-4A5C-B0AF-D703B5998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6756" y="5385816"/>
            <a:ext cx="45719" cy="1413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1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9"/>
    </mc:Choice>
    <mc:Fallback xmlns="">
      <p:transition spd="slow" advTm="291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3B492E-E840-D7FB-A37A-1407E84C5316}"/>
              </a:ext>
            </a:extLst>
          </p:cNvPr>
          <p:cNvSpPr txBox="1"/>
          <p:nvPr/>
        </p:nvSpPr>
        <p:spPr>
          <a:xfrm>
            <a:off x="258318" y="157448"/>
            <a:ext cx="609447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7 Providence Pike</a:t>
            </a:r>
            <a:br>
              <a:rPr lang="en-US" sz="1400" dirty="0"/>
            </a:br>
            <a:r>
              <a:rPr lang="en-US" sz="1400" dirty="0"/>
              <a:t>Zone:  HC</a:t>
            </a:r>
            <a:br>
              <a:rPr lang="en-US" sz="1400" dirty="0"/>
            </a:br>
            <a:r>
              <a:rPr lang="en-US" sz="1400" dirty="0"/>
              <a:t>Listed by:  Galaxy Development</a:t>
            </a:r>
            <a:br>
              <a:rPr lang="en-US" sz="1400" dirty="0"/>
            </a:br>
            <a:r>
              <a:rPr lang="en-US" sz="1400" dirty="0"/>
              <a:t>Contact:  Carlee Schettino 603-276-9654</a:t>
            </a:r>
            <a:br>
              <a:rPr lang="en-US" sz="1400" dirty="0"/>
            </a:br>
            <a:r>
              <a:rPr lang="en-US" sz="1400" dirty="0"/>
              <a:t>		Jack O’Brien,  508-721-0005 x210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8C39C6-2695-195F-6AD1-C8D9016586B2}"/>
              </a:ext>
            </a:extLst>
          </p:cNvPr>
          <p:cNvSpPr txBox="1"/>
          <p:nvPr/>
        </p:nvSpPr>
        <p:spPr>
          <a:xfrm>
            <a:off x="386334" y="2153287"/>
            <a:ext cx="50360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FOR LEASE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STONEWALL COMMONS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3 SPACES AVAILABLE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   SPACE 2 – 1000SF - $12/SF/MO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   SPACE 5 – 1500SF - $12/SF/MO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   PAD SITE – 1 AC W/DRIVE-THRU  				AVAILABLE - </a:t>
            </a:r>
            <a:r>
              <a:rPr lang="en-US" dirty="0"/>
              <a:t>CONTACT FOR  RATE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DIRECTLY OFF OF I-395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ADT +/-15,000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EXIT 47 OFF OF I-395 ON RT. 44</a:t>
            </a:r>
          </a:p>
        </p:txBody>
      </p:sp>
      <p:pic>
        <p:nvPicPr>
          <p:cNvPr id="9" name="Picture 4" descr="10030594">
            <a:extLst>
              <a:ext uri="{FF2B5EF4-FFF2-40B4-BE49-F238E27FC236}">
                <a16:creationId xmlns:a16="http://schemas.microsoft.com/office/drawing/2014/main" id="{2F83CD41-6526-290C-B0B6-A4AE6128B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813" y="1578519"/>
            <a:ext cx="5718475" cy="428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834657-D12A-49C6-47EF-B160DA1D79B5}"/>
              </a:ext>
            </a:extLst>
          </p:cNvPr>
          <p:cNvSpPr txBox="1"/>
          <p:nvPr/>
        </p:nvSpPr>
        <p:spPr>
          <a:xfrm>
            <a:off x="11027664" y="6206990"/>
            <a:ext cx="84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3261843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10591946">
            <a:extLst>
              <a:ext uri="{FF2B5EF4-FFF2-40B4-BE49-F238E27FC236}">
                <a16:creationId xmlns:a16="http://schemas.microsoft.com/office/drawing/2014/main" id="{264257C8-EFBB-7B0A-E249-E1B6D1685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47"/>
            <a:ext cx="4162688" cy="312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454181-B206-3526-D657-9AAC028B7E21}"/>
              </a:ext>
            </a:extLst>
          </p:cNvPr>
          <p:cNvSpPr txBox="1"/>
          <p:nvPr/>
        </p:nvSpPr>
        <p:spPr>
          <a:xfrm>
            <a:off x="873611" y="3429000"/>
            <a:ext cx="2119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SPACE 2 - 1000 SF</a:t>
            </a:r>
          </a:p>
        </p:txBody>
      </p:sp>
      <p:pic>
        <p:nvPicPr>
          <p:cNvPr id="4098" name="Picture 2" descr="10591947">
            <a:extLst>
              <a:ext uri="{FF2B5EF4-FFF2-40B4-BE49-F238E27FC236}">
                <a16:creationId xmlns:a16="http://schemas.microsoft.com/office/drawing/2014/main" id="{801FC23E-3F62-E8EC-D3D2-8479DF894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461" y="1993014"/>
            <a:ext cx="3229077" cy="430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10591948">
            <a:extLst>
              <a:ext uri="{FF2B5EF4-FFF2-40B4-BE49-F238E27FC236}">
                <a16:creationId xmlns:a16="http://schemas.microsoft.com/office/drawing/2014/main" id="{746576F1-E86B-4F8C-E4B3-3A519212E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172" y="1288637"/>
            <a:ext cx="4161965" cy="312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67388C-3E3A-4DB6-1FF6-38B49C8CD481}"/>
              </a:ext>
            </a:extLst>
          </p:cNvPr>
          <p:cNvSpPr txBox="1"/>
          <p:nvPr/>
        </p:nvSpPr>
        <p:spPr>
          <a:xfrm>
            <a:off x="7860737" y="4571955"/>
            <a:ext cx="2216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SPACE 5 - 1500 SF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75149F-2E4B-D234-D1AE-16ED44A66408}"/>
              </a:ext>
            </a:extLst>
          </p:cNvPr>
          <p:cNvSpPr txBox="1"/>
          <p:nvPr/>
        </p:nvSpPr>
        <p:spPr>
          <a:xfrm>
            <a:off x="11027664" y="6206990"/>
            <a:ext cx="84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397930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621C45-62EB-CBE3-9CA0-C3734AEF944F}"/>
              </a:ext>
            </a:extLst>
          </p:cNvPr>
          <p:cNvSpPr txBox="1"/>
          <p:nvPr/>
        </p:nvSpPr>
        <p:spPr>
          <a:xfrm>
            <a:off x="11027664" y="6206990"/>
            <a:ext cx="84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#1</a:t>
            </a:r>
          </a:p>
        </p:txBody>
      </p:sp>
      <p:pic>
        <p:nvPicPr>
          <p:cNvPr id="6146" name="Picture 2" descr="3396546">
            <a:extLst>
              <a:ext uri="{FF2B5EF4-FFF2-40B4-BE49-F238E27FC236}">
                <a16:creationId xmlns:a16="http://schemas.microsoft.com/office/drawing/2014/main" id="{626378BE-E9EA-DE48-698B-73522B657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243" y="365760"/>
            <a:ext cx="7927552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468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0802504">
            <a:extLst>
              <a:ext uri="{FF2B5EF4-FFF2-40B4-BE49-F238E27FC236}">
                <a16:creationId xmlns:a16="http://schemas.microsoft.com/office/drawing/2014/main" id="{1DD369D3-584A-D4CE-C07B-B747E08BE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543" y="1241659"/>
            <a:ext cx="6320589" cy="474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1BA645-D811-CCAF-DDC0-9CB4921F697D}"/>
              </a:ext>
            </a:extLst>
          </p:cNvPr>
          <p:cNvSpPr txBox="1"/>
          <p:nvPr/>
        </p:nvSpPr>
        <p:spPr>
          <a:xfrm>
            <a:off x="11027664" y="6206990"/>
            <a:ext cx="84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26273F-22D3-16FC-C192-F2C2EC1C72CD}"/>
              </a:ext>
            </a:extLst>
          </p:cNvPr>
          <p:cNvSpPr txBox="1"/>
          <p:nvPr/>
        </p:nvSpPr>
        <p:spPr>
          <a:xfrm>
            <a:off x="195874" y="12680"/>
            <a:ext cx="609760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62 Providence Pike</a:t>
            </a:r>
            <a:br>
              <a:rPr lang="en-US" sz="1400" dirty="0"/>
            </a:br>
            <a:r>
              <a:rPr lang="en-US" sz="1400" dirty="0"/>
              <a:t>Zone:  HC</a:t>
            </a:r>
            <a:br>
              <a:rPr lang="en-US" sz="1400" dirty="0"/>
            </a:br>
            <a:r>
              <a:rPr lang="en-US" sz="1400" dirty="0"/>
              <a:t>Listed by:  SRS Real Estate Partners</a:t>
            </a:r>
          </a:p>
          <a:p>
            <a:r>
              <a:rPr lang="en-US" sz="1400" dirty="0"/>
              <a:t>Contact:  Christian Janelle</a:t>
            </a:r>
          </a:p>
          <a:p>
            <a:r>
              <a:rPr lang="en-US" sz="1400" dirty="0"/>
              <a:t>		857-263-3812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A97939-C66E-239A-EA08-9AF94341A007}"/>
              </a:ext>
            </a:extLst>
          </p:cNvPr>
          <p:cNvSpPr txBox="1"/>
          <p:nvPr/>
        </p:nvSpPr>
        <p:spPr>
          <a:xfrm>
            <a:off x="195874" y="1871748"/>
            <a:ext cx="459558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FOR LEASE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SHOPPES AT PUTNAM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4 SPACES AVAILABLE: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   </a:t>
            </a:r>
            <a:r>
              <a:rPr lang="en-US" dirty="0"/>
              <a:t>UNIT D</a:t>
            </a:r>
            <a:r>
              <a:rPr lang="en-US" sz="1800" dirty="0"/>
              <a:t> – 1767SF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   UNIT D2 – 2300SF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  UNIT H – 1433SF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   2 AC PAD S</a:t>
            </a:r>
            <a:r>
              <a:rPr lang="en-US" dirty="0"/>
              <a:t>ITE</a:t>
            </a:r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CONTACT LISTING AGENT FOR RATES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EXIT 47 OFF OF I-395 ON RT. 44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ADT 15,000</a:t>
            </a:r>
          </a:p>
        </p:txBody>
      </p:sp>
    </p:spTree>
    <p:extLst>
      <p:ext uri="{BB962C8B-B14F-4D97-AF65-F5344CB8AC3E}">
        <p14:creationId xmlns:p14="http://schemas.microsoft.com/office/powerpoint/2010/main" val="1751447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774C9F-A72C-6E57-1F94-76318CB5A24D}"/>
              </a:ext>
            </a:extLst>
          </p:cNvPr>
          <p:cNvSpPr txBox="1"/>
          <p:nvPr/>
        </p:nvSpPr>
        <p:spPr>
          <a:xfrm>
            <a:off x="11027664" y="6206990"/>
            <a:ext cx="84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#2</a:t>
            </a:r>
          </a:p>
        </p:txBody>
      </p:sp>
      <p:pic>
        <p:nvPicPr>
          <p:cNvPr id="13314" name="Picture 2" descr="10802507">
            <a:extLst>
              <a:ext uri="{FF2B5EF4-FFF2-40B4-BE49-F238E27FC236}">
                <a16:creationId xmlns:a16="http://schemas.microsoft.com/office/drawing/2014/main" id="{19917594-047C-1BE5-5E9B-2EA1696BD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671" y="585026"/>
            <a:ext cx="8471987" cy="562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977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7E6AE-3721-3E15-DBA1-E4B91C658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/>
              <a:t>97 Providence Pike</a:t>
            </a:r>
            <a:br>
              <a:rPr lang="en-US" sz="1400" dirty="0"/>
            </a:br>
            <a:r>
              <a:rPr lang="en-US" sz="1400" dirty="0"/>
              <a:t>Zone:  HC</a:t>
            </a:r>
            <a:br>
              <a:rPr lang="en-US" sz="1400" dirty="0"/>
            </a:br>
            <a:r>
              <a:rPr lang="en-US" sz="1400" dirty="0"/>
              <a:t>Listed by:  New England Retail Properties</a:t>
            </a:r>
            <a:br>
              <a:rPr lang="en-US" sz="1400" dirty="0"/>
            </a:br>
            <a:r>
              <a:rPr lang="en-US" sz="1400" dirty="0"/>
              <a:t>Contact:  Matt Halprin</a:t>
            </a:r>
            <a:br>
              <a:rPr lang="en-US" sz="1400" dirty="0"/>
            </a:br>
            <a:r>
              <a:rPr lang="en-US" sz="1400" dirty="0"/>
              <a:t>		860.529.9000 X 105 </a:t>
            </a:r>
            <a:br>
              <a:rPr lang="en-US" sz="1400" dirty="0"/>
            </a:br>
            <a:r>
              <a:rPr lang="en-US" sz="1400" dirty="0"/>
              <a:t>		halprinm@newenglandretail.com</a:t>
            </a:r>
          </a:p>
        </p:txBody>
      </p:sp>
      <p:pic>
        <p:nvPicPr>
          <p:cNvPr id="1026" name="Picture 2" descr="8651910">
            <a:extLst>
              <a:ext uri="{FF2B5EF4-FFF2-40B4-BE49-F238E27FC236}">
                <a16:creationId xmlns:a16="http://schemas.microsoft.com/office/drawing/2014/main" id="{D5C51AE6-651A-B797-AE65-A3604070A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1" y="1292436"/>
            <a:ext cx="4320409" cy="288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453149-A5DD-E67B-18F9-D46CD3EADD9D}"/>
              </a:ext>
            </a:extLst>
          </p:cNvPr>
          <p:cNvSpPr txBox="1"/>
          <p:nvPr/>
        </p:nvSpPr>
        <p:spPr>
          <a:xfrm>
            <a:off x="1735493" y="2220053"/>
            <a:ext cx="311642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LEASE</a:t>
            </a:r>
          </a:p>
          <a:p>
            <a:r>
              <a:rPr lang="en-US" dirty="0"/>
              <a:t>TWO UNITS AVAILABLE:</a:t>
            </a:r>
          </a:p>
          <a:p>
            <a:r>
              <a:rPr lang="en-US" dirty="0"/>
              <a:t>	Unit 2 - 2,096SF</a:t>
            </a:r>
          </a:p>
          <a:p>
            <a:r>
              <a:rPr lang="en-US" dirty="0"/>
              <a:t>	Unit 4 - 2,550SF</a:t>
            </a:r>
          </a:p>
          <a:p>
            <a:r>
              <a:rPr lang="en-US" dirty="0"/>
              <a:t>HIGH TRAFFIC AREA</a:t>
            </a:r>
          </a:p>
          <a:p>
            <a:r>
              <a:rPr lang="en-US" dirty="0"/>
              <a:t>HIGH VISIBILITY</a:t>
            </a:r>
          </a:p>
          <a:p>
            <a:r>
              <a:rPr lang="en-US" dirty="0"/>
              <a:t>IMMEDIATE OCCUPANCY</a:t>
            </a:r>
          </a:p>
          <a:p>
            <a:r>
              <a:rPr lang="en-US" dirty="0"/>
              <a:t>Contact Listing Agent for </a:t>
            </a:r>
          </a:p>
          <a:p>
            <a:r>
              <a:rPr lang="en-US" dirty="0"/>
              <a:t>	Rates</a:t>
            </a:r>
          </a:p>
          <a:p>
            <a:r>
              <a:rPr lang="en-US" sz="1800" dirty="0"/>
              <a:t>EXIT 47 OFF OF I-395 ON RT. 44</a:t>
            </a:r>
            <a:endParaRPr lang="en-US" dirty="0"/>
          </a:p>
          <a:p>
            <a:r>
              <a:rPr lang="en-US" sz="1800" dirty="0"/>
              <a:t>ADT 15,000</a:t>
            </a:r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010DF45-3A33-7F52-650F-4890456AE9CE}"/>
              </a:ext>
            </a:extLst>
          </p:cNvPr>
          <p:cNvSpPr/>
          <p:nvPr/>
        </p:nvSpPr>
        <p:spPr>
          <a:xfrm>
            <a:off x="1240733" y="2280219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93C499D-A9EB-69E1-5C92-A88C20A427FE}"/>
              </a:ext>
            </a:extLst>
          </p:cNvPr>
          <p:cNvSpPr/>
          <p:nvPr/>
        </p:nvSpPr>
        <p:spPr>
          <a:xfrm>
            <a:off x="1240733" y="2567475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90853DE-F378-B311-3F52-B6B8C2799DBD}"/>
              </a:ext>
            </a:extLst>
          </p:cNvPr>
          <p:cNvSpPr/>
          <p:nvPr/>
        </p:nvSpPr>
        <p:spPr>
          <a:xfrm>
            <a:off x="1240733" y="3673589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95F2671-C641-6A74-BADD-FF8C0DC0F53E}"/>
              </a:ext>
            </a:extLst>
          </p:cNvPr>
          <p:cNvSpPr/>
          <p:nvPr/>
        </p:nvSpPr>
        <p:spPr>
          <a:xfrm>
            <a:off x="1240734" y="3960845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E82FA33-31F7-4A05-D1A2-60A98452CB49}"/>
              </a:ext>
            </a:extLst>
          </p:cNvPr>
          <p:cNvSpPr/>
          <p:nvPr/>
        </p:nvSpPr>
        <p:spPr>
          <a:xfrm>
            <a:off x="1240734" y="4248101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822C07B-D12F-DA08-8A7B-1AB2BF241830}"/>
              </a:ext>
            </a:extLst>
          </p:cNvPr>
          <p:cNvSpPr/>
          <p:nvPr/>
        </p:nvSpPr>
        <p:spPr>
          <a:xfrm>
            <a:off x="1240733" y="3386333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427BDE-25DE-6E33-C28E-6BB9F5DB20C0}"/>
              </a:ext>
            </a:extLst>
          </p:cNvPr>
          <p:cNvSpPr txBox="1"/>
          <p:nvPr/>
        </p:nvSpPr>
        <p:spPr>
          <a:xfrm>
            <a:off x="11411339" y="6195526"/>
            <a:ext cx="634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#3</a:t>
            </a:r>
          </a:p>
        </p:txBody>
      </p:sp>
      <p:pic>
        <p:nvPicPr>
          <p:cNvPr id="3" name="Picture 2" descr="9739972">
            <a:extLst>
              <a:ext uri="{FF2B5EF4-FFF2-40B4-BE49-F238E27FC236}">
                <a16:creationId xmlns:a16="http://schemas.microsoft.com/office/drawing/2014/main" id="{707B2BF9-1428-1A9F-C27C-2ADAE27E9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65" y="1269184"/>
            <a:ext cx="7133966" cy="475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FFC9566F-4C4E-3A00-A42B-D06C3EB10AF9}"/>
              </a:ext>
            </a:extLst>
          </p:cNvPr>
          <p:cNvSpPr/>
          <p:nvPr/>
        </p:nvSpPr>
        <p:spPr>
          <a:xfrm>
            <a:off x="1242106" y="4781377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22FC102-0FF8-52BD-1C6B-104244F56919}"/>
              </a:ext>
            </a:extLst>
          </p:cNvPr>
          <p:cNvSpPr/>
          <p:nvPr/>
        </p:nvSpPr>
        <p:spPr>
          <a:xfrm>
            <a:off x="1240733" y="5310672"/>
            <a:ext cx="410785" cy="195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44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8651911">
            <a:extLst>
              <a:ext uri="{FF2B5EF4-FFF2-40B4-BE49-F238E27FC236}">
                <a16:creationId xmlns:a16="http://schemas.microsoft.com/office/drawing/2014/main" id="{BE44F993-FB3F-ADCD-0699-773214D2D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89" y="350029"/>
            <a:ext cx="6242316" cy="360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DDE742-0BF4-F063-8CC3-106EA248A64C}"/>
              </a:ext>
            </a:extLst>
          </p:cNvPr>
          <p:cNvSpPr txBox="1"/>
          <p:nvPr/>
        </p:nvSpPr>
        <p:spPr>
          <a:xfrm>
            <a:off x="11411339" y="6195526"/>
            <a:ext cx="634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#3</a:t>
            </a:r>
          </a:p>
        </p:txBody>
      </p:sp>
      <p:pic>
        <p:nvPicPr>
          <p:cNvPr id="2" name="Picture 2" descr="9739971">
            <a:extLst>
              <a:ext uri="{FF2B5EF4-FFF2-40B4-BE49-F238E27FC236}">
                <a16:creationId xmlns:a16="http://schemas.microsoft.com/office/drawing/2014/main" id="{09916300-6273-3302-7661-D359A2FD1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425" y="2366322"/>
            <a:ext cx="5408395" cy="36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411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1030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33" name="Picture 1032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035" name="Oval 1034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37" name="Picture 1036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39" name="Picture 1038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041" name="Rectangle 1040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BFEFF673-A9DE-416D-A04E-1D5090454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F7F27F5-BA85-C418-060E-BA39624D8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4191065" cy="1400530"/>
          </a:xfrm>
        </p:spPr>
        <p:txBody>
          <a:bodyPr/>
          <a:lstStyle/>
          <a:p>
            <a:r>
              <a:rPr lang="en-US" sz="1400" dirty="0"/>
              <a:t>6-14 Pomfret St.</a:t>
            </a:r>
            <a:br>
              <a:rPr lang="en-US" sz="1400" dirty="0"/>
            </a:br>
            <a:r>
              <a:rPr lang="en-US" sz="1400" dirty="0"/>
              <a:t>Zone:  PD (Putnam Downtown)</a:t>
            </a:r>
            <a:br>
              <a:rPr lang="en-US" sz="1400" dirty="0"/>
            </a:br>
            <a:r>
              <a:rPr lang="en-US" sz="1400" dirty="0"/>
              <a:t>Listed by:  Kazantzis Real Estate</a:t>
            </a:r>
            <a:br>
              <a:rPr lang="en-US" sz="1400" dirty="0"/>
            </a:br>
            <a:r>
              <a:rPr lang="en-US" sz="1400" dirty="0"/>
              <a:t>Contact:  Jennifer Lehto</a:t>
            </a:r>
            <a:br>
              <a:rPr lang="en-US" sz="1400" dirty="0"/>
            </a:br>
            <a:r>
              <a:rPr lang="en-US" sz="1400" dirty="0"/>
              <a:t>		860-230-6679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3B89FE-C375-9430-09E0-18C9B226583E}"/>
              </a:ext>
            </a:extLst>
          </p:cNvPr>
          <p:cNvSpPr txBox="1"/>
          <p:nvPr/>
        </p:nvSpPr>
        <p:spPr>
          <a:xfrm>
            <a:off x="841248" y="1853248"/>
            <a:ext cx="38496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Sale:  $850,000</a:t>
            </a:r>
          </a:p>
          <a:p>
            <a:r>
              <a:rPr lang="en-US" dirty="0"/>
              <a:t>Mixed Use Property</a:t>
            </a:r>
          </a:p>
          <a:p>
            <a:r>
              <a:rPr lang="en-US" dirty="0"/>
              <a:t>High Visibility, Income Producing</a:t>
            </a:r>
          </a:p>
          <a:p>
            <a:r>
              <a:rPr lang="en-US" dirty="0"/>
              <a:t>2 Residential Units</a:t>
            </a:r>
          </a:p>
          <a:p>
            <a:r>
              <a:rPr lang="en-US" dirty="0"/>
              <a:t>2 Commercial Units</a:t>
            </a:r>
          </a:p>
          <a:p>
            <a:r>
              <a:rPr lang="en-US" dirty="0"/>
              <a:t>Fully Rented</a:t>
            </a:r>
          </a:p>
          <a:p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4D4E215-FA68-71C6-BCFF-E05F1A9A5F88}"/>
              </a:ext>
            </a:extLst>
          </p:cNvPr>
          <p:cNvSpPr/>
          <p:nvPr/>
        </p:nvSpPr>
        <p:spPr>
          <a:xfrm>
            <a:off x="438814" y="1932282"/>
            <a:ext cx="414593" cy="219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86EC948-C87C-1D00-40A8-5FB5575D58C9}"/>
              </a:ext>
            </a:extLst>
          </p:cNvPr>
          <p:cNvSpPr/>
          <p:nvPr/>
        </p:nvSpPr>
        <p:spPr>
          <a:xfrm>
            <a:off x="432735" y="2201142"/>
            <a:ext cx="414593" cy="219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814D336-D7E4-EE28-72EF-19C9371BFC46}"/>
              </a:ext>
            </a:extLst>
          </p:cNvPr>
          <p:cNvSpPr/>
          <p:nvPr/>
        </p:nvSpPr>
        <p:spPr>
          <a:xfrm>
            <a:off x="443322" y="2453965"/>
            <a:ext cx="414593" cy="219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AF01F59-263F-51E7-0D59-0E681553EFFA}"/>
              </a:ext>
            </a:extLst>
          </p:cNvPr>
          <p:cNvSpPr/>
          <p:nvPr/>
        </p:nvSpPr>
        <p:spPr>
          <a:xfrm>
            <a:off x="443322" y="2765456"/>
            <a:ext cx="414593" cy="219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0559F29-7A12-9176-BA8F-52D543AFFEA4}"/>
              </a:ext>
            </a:extLst>
          </p:cNvPr>
          <p:cNvSpPr/>
          <p:nvPr/>
        </p:nvSpPr>
        <p:spPr>
          <a:xfrm>
            <a:off x="432734" y="3046775"/>
            <a:ext cx="414593" cy="219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843C330-3B62-355C-744A-F36AD6FB9D06}"/>
              </a:ext>
            </a:extLst>
          </p:cNvPr>
          <p:cNvSpPr/>
          <p:nvPr/>
        </p:nvSpPr>
        <p:spPr>
          <a:xfrm>
            <a:off x="424405" y="3314716"/>
            <a:ext cx="414593" cy="219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D70F083B-ECF5-1FC6-99F9-7F64E1E0CC9A}"/>
              </a:ext>
            </a:extLst>
          </p:cNvPr>
          <p:cNvSpPr/>
          <p:nvPr/>
        </p:nvSpPr>
        <p:spPr>
          <a:xfrm>
            <a:off x="203329" y="5192948"/>
            <a:ext cx="414593" cy="219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BC8BF07-A9A7-C789-8B5D-70AED5DD14F4}"/>
              </a:ext>
            </a:extLst>
          </p:cNvPr>
          <p:cNvSpPr/>
          <p:nvPr/>
        </p:nvSpPr>
        <p:spPr>
          <a:xfrm>
            <a:off x="424406" y="5595177"/>
            <a:ext cx="414593" cy="219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CAB1E0C-8953-9E9A-6294-3D2F900B6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871" y="1354754"/>
            <a:ext cx="7347377" cy="48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A7CB4A-64C7-10A7-9361-404604D93F8C}"/>
              </a:ext>
            </a:extLst>
          </p:cNvPr>
          <p:cNvSpPr txBox="1"/>
          <p:nvPr/>
        </p:nvSpPr>
        <p:spPr>
          <a:xfrm>
            <a:off x="11123612" y="6410425"/>
            <a:ext cx="74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817673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16431-CFB2-D600-C952-F34E5C14A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2536001" cy="137608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B437CE9E-F4C2-531E-3454-7BE71C348D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18" y="452718"/>
            <a:ext cx="5438341" cy="362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2F9D37BD-68DB-ED2A-194B-E060A31BD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8800"/>
            <a:ext cx="5707781" cy="380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A17405-B6EB-6F2F-2CB4-BB7F00285029}"/>
              </a:ext>
            </a:extLst>
          </p:cNvPr>
          <p:cNvSpPr txBox="1"/>
          <p:nvPr/>
        </p:nvSpPr>
        <p:spPr>
          <a:xfrm>
            <a:off x="11123612" y="6410425"/>
            <a:ext cx="74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2947142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C4B69-30C5-61C9-9B0F-A47F07639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BF7C52B1-81D6-4DFA-C0DD-3BF9FF375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72" y="421586"/>
            <a:ext cx="5654843" cy="377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2A9BC501-8877-D26F-C822-26DF4C13A4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587" y="2130161"/>
            <a:ext cx="5806746" cy="387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0C289A-866E-8C92-77CF-3EEAE49DDF8E}"/>
              </a:ext>
            </a:extLst>
          </p:cNvPr>
          <p:cNvSpPr txBox="1"/>
          <p:nvPr/>
        </p:nvSpPr>
        <p:spPr>
          <a:xfrm>
            <a:off x="11123612" y="6410425"/>
            <a:ext cx="74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2323513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FBD0B8-4E85-FABF-E68F-268A995C3629}"/>
              </a:ext>
            </a:extLst>
          </p:cNvPr>
          <p:cNvSpPr txBox="1"/>
          <p:nvPr/>
        </p:nvSpPr>
        <p:spPr>
          <a:xfrm>
            <a:off x="11123612" y="6410425"/>
            <a:ext cx="74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#4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18B998-28A3-3BAB-D817-110FD4F65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4" y="216568"/>
            <a:ext cx="5165560" cy="387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4B8C0AB-3CE9-4B4B-2E30-C7CB59A67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496" y="641866"/>
            <a:ext cx="4466296" cy="595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822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7CCC25-2FCB-05E2-D2E7-C4D466DEA782}"/>
              </a:ext>
            </a:extLst>
          </p:cNvPr>
          <p:cNvSpPr txBox="1"/>
          <p:nvPr/>
        </p:nvSpPr>
        <p:spPr>
          <a:xfrm>
            <a:off x="11123612" y="6410425"/>
            <a:ext cx="74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#4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CAF6130-66BB-CC41-014B-8C268027A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2" y="320040"/>
            <a:ext cx="4901184" cy="367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2ED3D1D-563F-69B8-DECC-1B598BE5B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784" y="888260"/>
            <a:ext cx="3812286" cy="508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640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17279-ECA0-1074-97EB-F7637E80D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002A17-6C00-2031-6852-0A63F638A10E}"/>
              </a:ext>
            </a:extLst>
          </p:cNvPr>
          <p:cNvSpPr txBox="1"/>
          <p:nvPr/>
        </p:nvSpPr>
        <p:spPr>
          <a:xfrm>
            <a:off x="11123612" y="6410425"/>
            <a:ext cx="74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#4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3BCE5E8-9BF6-3E4E-6690-203173762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1" y="304800"/>
            <a:ext cx="4687745" cy="624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E60D0F9-1B98-A51C-43CB-2B4C760540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433" y="372082"/>
            <a:ext cx="4586093" cy="611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67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274DC2-8B9A-7A81-734B-53DA923D5977}"/>
              </a:ext>
            </a:extLst>
          </p:cNvPr>
          <p:cNvSpPr txBox="1"/>
          <p:nvPr/>
        </p:nvSpPr>
        <p:spPr>
          <a:xfrm>
            <a:off x="11123612" y="6410425"/>
            <a:ext cx="74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#4</a:t>
            </a: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58D9234-1975-5798-71EA-0B7DEEE02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64" y="289258"/>
            <a:ext cx="4650991" cy="61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5830D6C-20EE-C256-77A1-BCEFE0CAC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552" y="329295"/>
            <a:ext cx="4650991" cy="619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609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6-14 Pomfret St, Putnam, CT for sale Building Photo- Image 8 of 11">
            <a:extLst>
              <a:ext uri="{FF2B5EF4-FFF2-40B4-BE49-F238E27FC236}">
                <a16:creationId xmlns:a16="http://schemas.microsoft.com/office/drawing/2014/main" id="{9837BB57-CB2F-CFF5-1ED5-484BB0C830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083" y="526552"/>
            <a:ext cx="8033315" cy="602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5F32EB-9F1F-BEBC-5002-B6B96518ACF9}"/>
              </a:ext>
            </a:extLst>
          </p:cNvPr>
          <p:cNvSpPr txBox="1"/>
          <p:nvPr/>
        </p:nvSpPr>
        <p:spPr>
          <a:xfrm>
            <a:off x="11123612" y="6410425"/>
            <a:ext cx="74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2372390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CE88AD-7776-65EC-9CC2-BF87107EB80B}"/>
              </a:ext>
            </a:extLst>
          </p:cNvPr>
          <p:cNvSpPr txBox="1"/>
          <p:nvPr/>
        </p:nvSpPr>
        <p:spPr>
          <a:xfrm>
            <a:off x="1819656" y="1563624"/>
            <a:ext cx="870508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If you’re interested in any of these properties, contact directly the agents listed, or the Putnam Economic &amp; Community Office (contact info on the cover page of this presentation), and we’re happy to help you bring your business to town or expand your existing Putnam business.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More featured properties coming soon!</a:t>
            </a:r>
          </a:p>
          <a:p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58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9"/>
    </mc:Choice>
    <mc:Fallback xmlns="">
      <p:transition spd="slow" advTm="5229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1750</TotalTime>
  <Words>481</Words>
  <Application>Microsoft Office PowerPoint</Application>
  <PresentationFormat>Widescreen</PresentationFormat>
  <Paragraphs>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Century Gothic</vt:lpstr>
      <vt:lpstr>Wingdings</vt:lpstr>
      <vt:lpstr>Wingdings 3</vt:lpstr>
      <vt:lpstr>Ion</vt:lpstr>
      <vt:lpstr>               Putnam is Open for Business!  Some Available Commercial Properties   </vt:lpstr>
      <vt:lpstr> Featuring:   #1 –   7 Providence Pike  #2 – 62 Providence Pike  #3 – 97 Providence Pike  #4 – 6-14 Pomfret St.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97 Providence Pike Zone:  HC Listed by:  New England Retail Properties Contact:  Matt Halprin   860.529.9000 X 105    halprinm@newenglandretail.com</vt:lpstr>
      <vt:lpstr>PowerPoint Presentation</vt:lpstr>
      <vt:lpstr>6-14 Pomfret St. Zone:  PD (Putnam Downtown) Listed by:  Kazantzis Real Estate Contact:  Jennifer Lehto   860-230-6679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Putnam Commercial Properties  Available</dc:title>
  <dc:creator>Jackie</dc:creator>
  <cp:lastModifiedBy>Mary Ann Chinatti</cp:lastModifiedBy>
  <cp:revision>63</cp:revision>
  <dcterms:created xsi:type="dcterms:W3CDTF">2024-04-10T19:49:20Z</dcterms:created>
  <dcterms:modified xsi:type="dcterms:W3CDTF">2025-08-20T14:54:18Z</dcterms:modified>
</cp:coreProperties>
</file>