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7102475" cy="93884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+fFX8e/NtO7vlI66VkOeed+3j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DD4611E-C607-4D5F-9386-6F31FB78770D}">
  <a:tblStyle styleId="{4DD4611E-C607-4D5F-9386-6F31FB78770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94200" lIns="94200" spcFirstLastPara="1" rIns="94200" wrap="square" tIns="942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3092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4023092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/>
          <p:nvPr>
            <p:ph idx="2" type="sldImg"/>
          </p:nvPr>
        </p:nvSpPr>
        <p:spPr>
          <a:xfrm>
            <a:off x="1260475" y="711200"/>
            <a:ext cx="4740275" cy="355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3:notes"/>
          <p:cNvSpPr txBox="1"/>
          <p:nvPr>
            <p:ph idx="1" type="body"/>
          </p:nvPr>
        </p:nvSpPr>
        <p:spPr>
          <a:xfrm>
            <a:off x="726030" y="4504430"/>
            <a:ext cx="5808122" cy="4267321"/>
          </a:xfrm>
          <a:prstGeom prst="rect">
            <a:avLst/>
          </a:prstGeom>
          <a:noFill/>
          <a:ln>
            <a:noFill/>
          </a:ln>
        </p:spPr>
        <p:txBody>
          <a:bodyPr anchorCtr="0" anchor="t" bIns="47800" lIns="95650" spcFirstLastPara="1" rIns="95650" wrap="square" tIns="47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38" name="Google Shape;38;p3:notes"/>
          <p:cNvSpPr txBox="1"/>
          <p:nvPr>
            <p:ph idx="12" type="sldNum"/>
          </p:nvPr>
        </p:nvSpPr>
        <p:spPr>
          <a:xfrm>
            <a:off x="4112494" y="9007215"/>
            <a:ext cx="3146091" cy="474043"/>
          </a:xfrm>
          <a:prstGeom prst="rect">
            <a:avLst/>
          </a:prstGeom>
          <a:noFill/>
          <a:ln>
            <a:noFill/>
          </a:ln>
        </p:spPr>
        <p:txBody>
          <a:bodyPr anchorCtr="0" anchor="b" bIns="47800" lIns="95650" spcFirstLastPara="1" rIns="95650" wrap="square" tIns="478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4:notes"/>
          <p:cNvSpPr txBox="1"/>
          <p:nvPr>
            <p:ph idx="1" type="body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46" name="Google Shape;46;p4:notes"/>
          <p:cNvSpPr txBox="1"/>
          <p:nvPr>
            <p:ph idx="12" type="sldNum"/>
          </p:nvPr>
        </p:nvSpPr>
        <p:spPr>
          <a:xfrm>
            <a:off x="4023091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5:notes"/>
          <p:cNvSpPr txBox="1"/>
          <p:nvPr>
            <p:ph idx="1" type="body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53" name="Google Shape;53;p5:notes"/>
          <p:cNvSpPr txBox="1"/>
          <p:nvPr>
            <p:ph idx="12" type="sldNum"/>
          </p:nvPr>
        </p:nvSpPr>
        <p:spPr>
          <a:xfrm>
            <a:off x="4023091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6:notes"/>
          <p:cNvSpPr txBox="1"/>
          <p:nvPr>
            <p:ph idx="1" type="body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61" name="Google Shape;61;p6:notes"/>
          <p:cNvSpPr txBox="1"/>
          <p:nvPr>
            <p:ph idx="12" type="sldNum"/>
          </p:nvPr>
        </p:nvSpPr>
        <p:spPr>
          <a:xfrm>
            <a:off x="4023091" y="8917422"/>
            <a:ext cx="3077739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74eb231a56_0_0:notes"/>
          <p:cNvSpPr/>
          <p:nvPr>
            <p:ph idx="2" type="sldImg"/>
          </p:nvPr>
        </p:nvSpPr>
        <p:spPr>
          <a:xfrm>
            <a:off x="1204913" y="704850"/>
            <a:ext cx="4692600" cy="351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74eb231a56_0_0:notes"/>
          <p:cNvSpPr txBox="1"/>
          <p:nvPr>
            <p:ph idx="1" type="body"/>
          </p:nvPr>
        </p:nvSpPr>
        <p:spPr>
          <a:xfrm>
            <a:off x="710248" y="4459526"/>
            <a:ext cx="5682000" cy="42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9" name="Google Shape;69;g374eb231a56_0_0:notes"/>
          <p:cNvSpPr txBox="1"/>
          <p:nvPr>
            <p:ph idx="12" type="sldNum"/>
          </p:nvPr>
        </p:nvSpPr>
        <p:spPr>
          <a:xfrm>
            <a:off x="4023092" y="8917422"/>
            <a:ext cx="30777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11:notes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77" name="Google Shape;77;p11:notes"/>
          <p:cNvSpPr txBox="1"/>
          <p:nvPr>
            <p:ph idx="12" type="sldNum"/>
          </p:nvPr>
        </p:nvSpPr>
        <p:spPr>
          <a:xfrm>
            <a:off x="4023092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2:notes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87" name="Google Shape;87;p12:notes"/>
          <p:cNvSpPr txBox="1"/>
          <p:nvPr>
            <p:ph idx="12" type="sldNum"/>
          </p:nvPr>
        </p:nvSpPr>
        <p:spPr>
          <a:xfrm>
            <a:off x="4023092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:notes"/>
          <p:cNvSpPr txBox="1"/>
          <p:nvPr>
            <p:ph idx="1" type="body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95" name="Google Shape;95;p14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6:notes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200" spcFirstLastPara="1" rIns="9420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"/>
              <a:buNone/>
            </a:pPr>
            <a:r>
              <a:t/>
            </a:r>
            <a:endParaRPr/>
          </a:p>
        </p:txBody>
      </p:sp>
      <p:sp>
        <p:nvSpPr>
          <p:cNvPr id="103" name="Google Shape;103;p16:notes"/>
          <p:cNvSpPr txBox="1"/>
          <p:nvPr>
            <p:ph idx="12" type="sldNum"/>
          </p:nvPr>
        </p:nvSpPr>
        <p:spPr>
          <a:xfrm>
            <a:off x="4023092" y="8917422"/>
            <a:ext cx="3077738" cy="469424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200" spcFirstLastPara="1" rIns="94200" wrap="square" tIns="470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:notes"/>
          <p:cNvSpPr txBox="1"/>
          <p:nvPr>
            <p:ph idx="1" type="body"/>
          </p:nvPr>
        </p:nvSpPr>
        <p:spPr>
          <a:xfrm>
            <a:off x="710248" y="4459526"/>
            <a:ext cx="5681979" cy="4224814"/>
          </a:xfrm>
          <a:prstGeom prst="rect">
            <a:avLst/>
          </a:prstGeom>
          <a:noFill/>
          <a:ln>
            <a:noFill/>
          </a:ln>
        </p:spPr>
        <p:txBody>
          <a:bodyPr anchorCtr="0" anchor="t" bIns="94200" lIns="94200" spcFirstLastPara="1" rIns="94200" wrap="square" tIns="942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11" name="Google Shape;111;p18:notes"/>
          <p:cNvSpPr/>
          <p:nvPr>
            <p:ph idx="2" type="sldImg"/>
          </p:nvPr>
        </p:nvSpPr>
        <p:spPr>
          <a:xfrm>
            <a:off x="1204913" y="704850"/>
            <a:ext cx="4692650" cy="3519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2"/>
          <p:cNvSpPr txBox="1"/>
          <p:nvPr>
            <p:ph idx="12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2"/>
          <p:cNvSpPr txBox="1"/>
          <p:nvPr>
            <p:ph idx="1" type="body"/>
          </p:nvPr>
        </p:nvSpPr>
        <p:spPr>
          <a:xfrm>
            <a:off x="152400" y="1295400"/>
            <a:ext cx="8839199" cy="5105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uisiana Believes (PPT Footer)_Footer.png" id="10" name="Google Shape;10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6320998"/>
            <a:ext cx="9144000" cy="5577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137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0"/>
          <p:cNvSpPr txBox="1"/>
          <p:nvPr>
            <p:ph idx="1" type="body"/>
          </p:nvPr>
        </p:nvSpPr>
        <p:spPr>
          <a:xfrm>
            <a:off x="152400" y="1447800"/>
            <a:ext cx="8839199" cy="49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2" type="sldNum"/>
          </p:nvPr>
        </p:nvSpPr>
        <p:spPr>
          <a:xfrm>
            <a:off x="7010400" y="6515101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louisianabelieves.com/academics/acemic-standard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louisianabelieves.com/resources/family-support-toolbox" TargetMode="External"/><Relationship Id="rId4" Type="http://schemas.openxmlformats.org/officeDocument/2006/relationships/hyperlink" Target="http://www.greatschools.org/gk/milestones/" TargetMode="External"/><Relationship Id="rId5" Type="http://schemas.openxmlformats.org/officeDocument/2006/relationships/hyperlink" Target="http://www.learnzillion.com/resources/81666-english-language-arts-guidebook-units" TargetMode="External"/><Relationship Id="rId6" Type="http://schemas.openxmlformats.org/officeDocument/2006/relationships/hyperlink" Target="https://www.pta.org/home/family-resources/family-gui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uisiana Believes (PPT Transition Background).jp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" y="-115675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0" y="2514600"/>
            <a:ext cx="9144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1" i="0" lang="en-US" sz="40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Marie Riviere School</a:t>
            </a:r>
            <a:endParaRPr b="0" i="0" sz="1400" u="none" cap="none" strike="noStrik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1" i="0" lang="en-US" sz="40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Annual Parent Presentation</a:t>
            </a:r>
            <a:endParaRPr b="0" i="0" sz="1400" u="none" cap="none" strike="noStrik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000"/>
              <a:buFont typeface="Calibri"/>
              <a:buNone/>
            </a:pPr>
            <a:r>
              <a:rPr b="1" i="0" lang="en-US" sz="40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August 14, 2025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" name="Google Shape;2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12575" y="4305025"/>
            <a:ext cx="2437299" cy="243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0" y="1637909"/>
            <a:ext cx="9144000" cy="609600"/>
          </a:xfrm>
          <a:prstGeom prst="rect">
            <a:avLst/>
          </a:prstGeom>
          <a:solidFill>
            <a:srgbClr val="B6DDE7"/>
          </a:solidFill>
          <a:ln>
            <a:noFill/>
          </a:ln>
        </p:spPr>
        <p:txBody>
          <a:bodyPr anchorCtr="0" anchor="ctr" bIns="49300" lIns="45700" spcFirstLastPara="1" rIns="45700" wrap="square" tIns="493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>
            <p:ph idx="1" type="body"/>
          </p:nvPr>
        </p:nvSpPr>
        <p:spPr>
          <a:xfrm>
            <a:off x="533400" y="1714099"/>
            <a:ext cx="8229600" cy="40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6" lvl="0" marL="23018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Looking Back at 20</a:t>
            </a:r>
            <a:r>
              <a:rPr b="1" lang="en-US" sz="2400"/>
              <a:t>24-25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lang="en-US" sz="2400"/>
              <a:t>25-2026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Priorities</a:t>
            </a:r>
            <a:endParaRPr/>
          </a:p>
          <a:p>
            <a:pPr indent="-230188" lvl="0" marL="230188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6" lvl="0" marL="230186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 Learning in 20</a:t>
            </a:r>
            <a:r>
              <a:rPr lang="en-US" sz="2400">
                <a:solidFill>
                  <a:srgbClr val="000000"/>
                </a:solidFill>
              </a:rPr>
              <a:t>25-2026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6" lvl="0" marL="230186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Supporting Student Learning at Home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/>
          </a:p>
          <a:p>
            <a:pPr indent="-230186" lvl="0" marL="230186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Appendix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b="0" i="1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34" name="Google Shape;34;p2"/>
          <p:cNvSpPr txBox="1"/>
          <p:nvPr>
            <p:ph idx="12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0" y="0"/>
            <a:ext cx="9144000" cy="13520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Louisiana Student Success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 txBox="1"/>
          <p:nvPr>
            <p:ph idx="4294967295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lh5.googleusercontent.com/3P5a-iPvhpYcsAD-4Feo-Dt9N_PRdOmbWDw0pwwhd7Qc6wdcIIvUDG3u4h8ryMwVW1lTcOwh4mK3xF8CdvkOPTNYDWQ468gIEXlZJEpF0ZskyguXTUsOC-ToalIQdfEUu2U9AxsrO3E" id="42" name="Google Shape;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333501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4A86E8"/>
                </a:solidFill>
              </a:rPr>
              <a:t>Seagull Pride</a:t>
            </a:r>
            <a:r>
              <a:rPr b="0" i="0" lang="en-US" sz="2800" u="none" cap="none" strike="noStrik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 20</a:t>
            </a:r>
            <a:r>
              <a:rPr lang="en-US" sz="2800"/>
              <a:t>25-2026</a:t>
            </a:r>
            <a:endParaRPr/>
          </a:p>
        </p:txBody>
      </p:sp>
      <p:sp>
        <p:nvSpPr>
          <p:cNvPr id="49" name="Google Shape;49;p4"/>
          <p:cNvSpPr txBox="1"/>
          <p:nvPr>
            <p:ph idx="1" type="body"/>
          </p:nvPr>
        </p:nvSpPr>
        <p:spPr>
          <a:xfrm>
            <a:off x="152400" y="1444800"/>
            <a:ext cx="8886300" cy="3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Our </a:t>
            </a:r>
            <a:r>
              <a:rPr lang="en-US" sz="1800">
                <a:solidFill>
                  <a:srgbClr val="0000FF"/>
                </a:solidFill>
              </a:rPr>
              <a:t>Seagulls</a:t>
            </a:r>
            <a:r>
              <a:rPr b="0" i="0" lang="en-US" sz="1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had a great year in 20</a:t>
            </a:r>
            <a:r>
              <a:rPr lang="en-US" sz="1800">
                <a:solidFill>
                  <a:srgbClr val="0000FF"/>
                </a:solidFill>
              </a:rPr>
              <a:t>25-2026. </a:t>
            </a:r>
            <a:r>
              <a:rPr b="0" i="0" lang="en-US" sz="1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Here are a few of our successes:</a:t>
            </a:r>
            <a:endParaRPr>
              <a:solidFill>
                <a:srgbClr val="00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•"/>
            </a:pPr>
            <a:r>
              <a:rPr lang="en-US" sz="1800">
                <a:solidFill>
                  <a:srgbClr val="0000FF"/>
                </a:solidFill>
              </a:rPr>
              <a:t>74% of our K-3rd grade students are reading on grade level. </a:t>
            </a:r>
            <a:endParaRPr sz="1800">
              <a:solidFill>
                <a:srgbClr val="00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•"/>
            </a:pPr>
            <a:r>
              <a:rPr lang="en-US" sz="1800">
                <a:solidFill>
                  <a:srgbClr val="0000FF"/>
                </a:solidFill>
              </a:rPr>
              <a:t>52.2% of our EL Learners met or exceeded their ELPT growth trajectory.</a:t>
            </a:r>
            <a:endParaRPr sz="1800">
              <a:solidFill>
                <a:srgbClr val="0000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800"/>
              <a:buChar char="•"/>
            </a:pPr>
            <a:r>
              <a:rPr lang="en-US" sz="1800">
                <a:solidFill>
                  <a:srgbClr val="0000FF"/>
                </a:solidFill>
              </a:rPr>
              <a:t>4% gain in the number of students reaching Mastery or above on LEAP 2025. </a:t>
            </a:r>
            <a:endParaRPr sz="1800">
              <a:solidFill>
                <a:srgbClr val="0000FF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1800">
              <a:solidFill>
                <a:srgbClr val="FF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idx="1" type="body"/>
          </p:nvPr>
        </p:nvSpPr>
        <p:spPr>
          <a:xfrm>
            <a:off x="152400" y="1447800"/>
            <a:ext cx="88569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t/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en-US">
                <a:solidFill>
                  <a:srgbClr val="0000FF"/>
                </a:solidFill>
              </a:rPr>
              <a:t>Scores are available through Student Progress Center and will be sent home in the students’ yellow folders.  </a:t>
            </a:r>
            <a:endParaRPr>
              <a:solidFill>
                <a:srgbClr val="0000FF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t/>
            </a:r>
            <a:endParaRPr>
              <a:solidFill>
                <a:srgbClr val="0000FF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lang="en-US">
                <a:solidFill>
                  <a:srgbClr val="0000FF"/>
                </a:solidFill>
              </a:rPr>
              <a:t>Social Studies scores have not been released. 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56" name="Google Shape;56;p5"/>
          <p:cNvSpPr txBox="1"/>
          <p:nvPr>
            <p:ph type="title"/>
          </p:nvPr>
        </p:nvSpPr>
        <p:spPr>
          <a:xfrm>
            <a:off x="0" y="15240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Release of Spring  LEAP Student Reports </a:t>
            </a:r>
            <a:b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for ELA, Mathematics, and S</a:t>
            </a:r>
            <a:r>
              <a:rPr lang="en-US" sz="2800"/>
              <a:t>cience</a:t>
            </a:r>
            <a:endParaRPr/>
          </a:p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7010400" y="65532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6"/>
          <p:cNvSpPr txBox="1"/>
          <p:nvPr>
            <p:ph idx="1" type="body"/>
          </p:nvPr>
        </p:nvSpPr>
        <p:spPr>
          <a:xfrm>
            <a:off x="304800" y="1524000"/>
            <a:ext cx="85344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0186" lvl="0" marL="23018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800"/>
              <a:t>2025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LEAP scores help teachers identify where students need extra support or a greater challenge in specific subject areas.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will also be used to measure how well schools and school systems are helping students achieve higher expectations.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indent="-230186" lvl="0" marL="23018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LEAP test is just one measure of how well your child is performing academically.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information, such as grades, teacher feedback, and scores on other tests, will help determine your child’s academic strengths and needs.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6" lvl="0" marL="230186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set of student reports are accompanied by a </a:t>
            </a:r>
            <a:r>
              <a:rPr b="1" i="0" lang="en-US" sz="1800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Parent Guide to the LEAP Student Reports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that provide information on how to read the results and use them to support student learning at home. Translated versions in Spanish, Vietnamese, and Arabic are available </a:t>
            </a:r>
            <a:r>
              <a:rPr lang="en-US" sz="1800"/>
              <a:t>o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the </a:t>
            </a:r>
            <a:r>
              <a:rPr lang="en-US" sz="1800"/>
              <a:t>Louisiana Department of Education’s (LDOE) website in the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1800" cap="none" strike="noStrike">
                <a:solidFill>
                  <a:schemeClr val="dk1"/>
                </a:solidFill>
              </a:rPr>
              <a:t>Family Support Toolbox. </a:t>
            </a:r>
            <a:endParaRPr b="1">
              <a:solidFill>
                <a:schemeClr val="dk1"/>
              </a:solidFill>
            </a:endParaRPr>
          </a:p>
          <a:p>
            <a:pPr indent="-230186" lvl="0" marL="230186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6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How to Use the LEAP Student Reports</a:t>
            </a:r>
            <a:endParaRPr/>
          </a:p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7010400" y="65532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4eb231a56_0_0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State Literacy Screener</a:t>
            </a:r>
            <a:endParaRPr/>
          </a:p>
        </p:txBody>
      </p:sp>
      <p:sp>
        <p:nvSpPr>
          <p:cNvPr id="72" name="Google Shape;72;g374eb231a56_0_0"/>
          <p:cNvSpPr txBox="1"/>
          <p:nvPr>
            <p:ph idx="12" type="sldNum"/>
          </p:nvPr>
        </p:nvSpPr>
        <p:spPr>
          <a:xfrm>
            <a:off x="7010400" y="65532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g374eb231a56_0_0"/>
          <p:cNvSpPr txBox="1"/>
          <p:nvPr>
            <p:ph idx="1" type="body"/>
          </p:nvPr>
        </p:nvSpPr>
        <p:spPr>
          <a:xfrm>
            <a:off x="152400" y="1295400"/>
            <a:ext cx="88392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DIBELS is the State Literacy Screener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The screener identifies students’ weaknesses in reading. 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It is completed 3 times during the year. </a:t>
            </a:r>
            <a:endParaRPr/>
          </a:p>
          <a:p>
            <a:pPr indent="-4064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August, December, and April</a:t>
            </a:r>
            <a:endParaRPr/>
          </a:p>
          <a:p>
            <a:pPr indent="-431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Students who are well below at the end of the year in 3rd grade will be retained.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/>
          <p:nvPr>
            <p:ph idx="1" type="body"/>
          </p:nvPr>
        </p:nvSpPr>
        <p:spPr>
          <a:xfrm>
            <a:off x="50800" y="1403350"/>
            <a:ext cx="6610349" cy="4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Educational Standards:</a:t>
            </a:r>
            <a:endParaRPr/>
          </a:p>
          <a:p>
            <a:pPr indent="-217488" lvl="0" marL="23018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clear and consistent learning expectations for students and teachers;</a:t>
            </a:r>
            <a:endParaRPr/>
          </a:p>
          <a:p>
            <a:pPr indent="-217488" lvl="0" marL="23018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define what students should know and be able to do in a particular subject at each grade level; and</a:t>
            </a:r>
            <a:endParaRPr/>
          </a:p>
          <a:p>
            <a:pPr indent="-217486" lvl="0" marL="23018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help set high goals for all students.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Standards help students to: </a:t>
            </a:r>
            <a:endParaRPr/>
          </a:p>
          <a:p>
            <a:pPr indent="-228600" lvl="0" marL="23336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</a:t>
            </a:r>
            <a:r>
              <a:rPr b="0" i="0" lang="en-US" sz="1800" u="none" cap="none" strike="noStrike">
                <a:solidFill>
                  <a:srgbClr val="24688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deep understanding, skill, and fluency in mathematics</a:t>
            </a:r>
            <a:endParaRPr/>
          </a:p>
          <a:p>
            <a:pPr indent="-228600" lvl="0" marL="23336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critically in mathematics through speaking, writing, and solving problems</a:t>
            </a:r>
            <a:endParaRPr/>
          </a:p>
          <a:p>
            <a:pPr indent="-228600" lvl="0" marL="23336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Apply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mathematics to real-world problems and tasks</a:t>
            </a:r>
            <a:endParaRPr/>
          </a:p>
          <a:p>
            <a:pPr indent="-228600" lvl="0" marL="23336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knowledge, discuss, and write about topics, themes, and ideas in complex texts</a:t>
            </a:r>
            <a:endParaRPr/>
          </a:p>
          <a:p>
            <a:pPr indent="-228600" lvl="0" marL="233363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thoughts and opinions about complex text using evidence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en-US" sz="16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www.louisianabelieves.com/academics/academic-standards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1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Louisiana Student Standards</a:t>
            </a:r>
            <a:endParaRPr/>
          </a:p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1"/>
          <p:cNvSpPr txBox="1"/>
          <p:nvPr/>
        </p:nvSpPr>
        <p:spPr>
          <a:xfrm>
            <a:off x="8068235" y="836705"/>
            <a:ext cx="1846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1"/>
          <p:cNvSpPr txBox="1"/>
          <p:nvPr/>
        </p:nvSpPr>
        <p:spPr>
          <a:xfrm>
            <a:off x="6661150" y="1441610"/>
            <a:ext cx="2355624" cy="4744900"/>
          </a:xfrm>
          <a:prstGeom prst="rect">
            <a:avLst/>
          </a:prstGeom>
          <a:solidFill>
            <a:srgbClr val="31859B"/>
          </a:solidFill>
          <a:ln>
            <a:noFill/>
          </a:ln>
          <a:effectLst>
            <a:outerShdw blurRad="57785" algn="ctr" dir="3180000" dist="33020">
              <a:srgbClr val="000000">
                <a:alpha val="2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"/>
              <a:buFont typeface="Calibri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Why are standards important?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 Louisiana Student Standards assure that all students, regardless of their address, background, or ability, have a clear roadmap to success in college or a career.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"/>
              <a:buFont typeface="Calibri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Clearly defined goals help families and teachers work together to ensure that students succeed, have access to extra assistance when they need it, and are challenged appropriately.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152400" y="2286000"/>
            <a:ext cx="8839199" cy="2438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"/>
              <a:buFont typeface="Arial"/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30188" lvl="0" marL="230188" marR="0" rtl="0" algn="l">
              <a:lnSpc>
                <a:spcPct val="120000"/>
              </a:lnSpc>
              <a:spcBef>
                <a:spcPts val="6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0188" lvl="0" marL="230188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2"/>
          <p:cNvSpPr txBox="1"/>
          <p:nvPr>
            <p:ph type="title"/>
          </p:nvPr>
        </p:nvSpPr>
        <p:spPr>
          <a:xfrm>
            <a:off x="0" y="15240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Our Curriculum</a:t>
            </a:r>
            <a:endParaRPr/>
          </a:p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2" name="Google Shape;92;p12"/>
          <p:cNvGraphicFramePr/>
          <p:nvPr/>
        </p:nvGraphicFramePr>
        <p:xfrm>
          <a:off x="41225" y="140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{4DD4611E-C607-4D5F-9386-6F31FB78770D}</a:tableStyleId>
              </a:tblPr>
              <a:tblGrid>
                <a:gridCol w="1715950"/>
                <a:gridCol w="2103725"/>
                <a:gridCol w="52831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Curriculum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Why do we use it?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Mathematics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Illustrative Mathematics</a:t>
                      </a:r>
                      <a:endParaRPr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Builds number sense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Helps students learn to apply mathematics to real-world situations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Builds efficiency with mathematics problems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English Language Arts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Guidebooks &amp; CKLA</a:t>
                      </a:r>
                      <a:endParaRPr sz="14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engaging texts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Integrates reading and writing so students write about what they read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ample opportunity for student conversations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Science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Open SciEd</a:t>
                      </a:r>
                      <a:endParaRPr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(New this year)</a:t>
                      </a:r>
                      <a:endParaRPr sz="16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ample opportunities for students to investigate scientific questions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helps students use science to explain real-world happenings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integrates reading a variety of sources</a:t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AEEF3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Social studies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Bayou Bridges (K-2nd &amp; 4th-5th)</a:t>
                      </a:r>
                      <a:endParaRPr sz="14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4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Gallopade (3rd)</a:t>
                      </a:r>
                      <a:endParaRPr sz="14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  <a:tc>
                  <a:txBody>
                    <a:bodyPr/>
                    <a:lstStyle/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primary sources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342900" lvl="0" marL="457200" marR="0" rtl="0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Char char="●"/>
                      </a:pPr>
                      <a:r>
                        <a:rPr lang="en-US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Engages students in writing about history</a:t>
                      </a:r>
                      <a:endParaRPr sz="1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D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0" y="-17318"/>
            <a:ext cx="9144000" cy="11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 of Year Tests: LEAP 2025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89925" y="1675550"/>
            <a:ext cx="8666100" cy="36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1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At the end of this school year, students in grades 3-8 will take the following state tests: </a:t>
            </a:r>
            <a:endParaRPr b="0" i="0" sz="1400" u="none" cap="none" strike="noStrik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228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4A86E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Students in </a:t>
            </a:r>
            <a:r>
              <a:rPr b="1" i="0" lang="en-US" sz="18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grades 3rd-5th</a:t>
            </a:r>
            <a:r>
              <a:rPr b="1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will take the LEAP 2025 assessments for ELA, mathematics, social studies, and science online.</a:t>
            </a:r>
            <a:endParaRPr b="0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Kindergarten- 5th English Language Learners will take the ELPT in February/March.</a:t>
            </a:r>
            <a:endParaRPr b="0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State Literacy Screener for K-3rd Grade- DIBELS</a:t>
            </a:r>
            <a:endParaRPr b="0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State Numeracy Screener for K-3rd</a:t>
            </a:r>
            <a:endParaRPr b="0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9062" lvl="1" marL="461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6642600" y="4124500"/>
            <a:ext cx="21168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This slide should be updated based on your school’s/school system’s assessment mode decision for grades 3 and 4.  </a:t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3362" lvl="1" marL="461962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17900" y="1413775"/>
            <a:ext cx="8464200" cy="463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1" lang="en-US" sz="1800">
                <a:solidFill>
                  <a:srgbClr val="4A86E8"/>
                </a:solidFill>
              </a:rPr>
              <a:t>Marie Riviere Elementary School</a:t>
            </a: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 is committed to providing parents with meaningful, two-way communication opportunities with both teachers and </a:t>
            </a:r>
            <a:r>
              <a:rPr lang="en-US" sz="1800">
                <a:solidFill>
                  <a:srgbClr val="4A86E8"/>
                </a:solidFill>
              </a:rPr>
              <a:t>the administrative team </a:t>
            </a: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throughout the year. Here is where to go with questions.</a:t>
            </a:r>
            <a:endParaRPr>
              <a:solidFill>
                <a:srgbClr val="4A86E8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Contact your child’s teachers with questions about your child’s progress, learning needs, or school events/programs through </a:t>
            </a:r>
            <a:r>
              <a:rPr lang="en-US" sz="1800">
                <a:solidFill>
                  <a:srgbClr val="4A86E8"/>
                </a:solidFill>
              </a:rPr>
              <a:t>email.</a:t>
            </a:r>
            <a:endParaRPr b="0" i="0" sz="10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Additional questions or concerns that cannot be addressed by your child’s teacher, should be directed to the front office.</a:t>
            </a:r>
            <a:endParaRPr b="0" i="0" sz="10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4A86E8"/>
                </a:solidFill>
              </a:rPr>
              <a:t>Be on the lookout for our YELLOW Home Communication folders and our monthly newsletters.</a:t>
            </a:r>
            <a:endParaRPr>
              <a:solidFill>
                <a:srgbClr val="4A86E8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A86E8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4A86E8"/>
                </a:solidFill>
              </a:rPr>
              <a:t>Our school uses Talking Points to communicate with parents. </a:t>
            </a:r>
            <a:endParaRPr sz="1800">
              <a:solidFill>
                <a:srgbClr val="4A86E8"/>
              </a:solidFill>
            </a:endParaRPr>
          </a:p>
        </p:txBody>
      </p:sp>
      <p:sp>
        <p:nvSpPr>
          <p:cNvPr id="106" name="Google Shape;106;p16"/>
          <p:cNvSpPr txBox="1"/>
          <p:nvPr>
            <p:ph type="title"/>
          </p:nvPr>
        </p:nvSpPr>
        <p:spPr>
          <a:xfrm>
            <a:off x="0" y="0"/>
            <a:ext cx="91440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Parent Engagement</a:t>
            </a:r>
            <a:endParaRPr/>
          </a:p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7010400" y="6553200"/>
            <a:ext cx="2133599" cy="342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6571575" y="4507000"/>
            <a:ext cx="1989900" cy="16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 this slideo insert information about how parents should communicate with teachers and the school leader throughout the school year.</a:t>
            </a:r>
            <a:endParaRPr b="0" i="0" sz="1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/>
        </p:nvSpPr>
        <p:spPr>
          <a:xfrm>
            <a:off x="0" y="-17317"/>
            <a:ext cx="9144000" cy="11776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Calibri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Tools and Resources to Support Parents: General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88900" y="1435101"/>
            <a:ext cx="9036000" cy="4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Below are additional resources that you can access to further support your child’s learning at home.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b="1" i="0" lang="en-US" sz="1800" u="none" cap="none" strike="noStrike">
                <a:solidFill>
                  <a:srgbClr val="47A9CB"/>
                </a:solidFill>
                <a:latin typeface="Calibri"/>
                <a:ea typeface="Calibri"/>
                <a:cs typeface="Calibri"/>
                <a:sym typeface="Calibri"/>
              </a:rPr>
              <a:t>Louisiana’s Family Support Toolbox Library: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on standards, test results, and all parent guides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www.louisianabelieves.com/resources/family-support-toolbox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7A9CB"/>
              </a:buClr>
              <a:buSzPts val="450"/>
              <a:buFont typeface="Calibri"/>
              <a:buNone/>
            </a:pPr>
            <a:r>
              <a:rPr b="1" i="0" lang="en-US" sz="1800" u="none" cap="none" strike="noStrike">
                <a:solidFill>
                  <a:srgbClr val="47A9CB"/>
                </a:solidFill>
                <a:latin typeface="Calibri"/>
                <a:ea typeface="Calibri"/>
                <a:cs typeface="Calibri"/>
                <a:sym typeface="Calibri"/>
              </a:rPr>
              <a:t>Great Kids Milestones: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online collection of videos showing what success looks like in reading, writing, and mathematics in grades K–12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www.greatschools.org/gk/milestones/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r>
              <a:rPr b="1" i="0" lang="en-US" sz="1800" u="none" cap="none" strike="noStrike">
                <a:solidFill>
                  <a:srgbClr val="47A9CB"/>
                </a:solidFill>
                <a:latin typeface="Calibri"/>
                <a:ea typeface="Calibri"/>
                <a:cs typeface="Calibri"/>
                <a:sym typeface="Calibri"/>
              </a:rPr>
              <a:t>LearnZillon: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online site to support students in schools that have adopted the ELA Guidebooks curriculum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www.learnzillion.com/resources/81666-english-language-arts-guidebook-units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1800" u="none" cap="none" strike="noStrike">
                <a:solidFill>
                  <a:srgbClr val="47A9CB"/>
                </a:solidFill>
                <a:latin typeface="Calibri"/>
                <a:ea typeface="Calibri"/>
                <a:cs typeface="Calibri"/>
                <a:sym typeface="Calibri"/>
              </a:rPr>
              <a:t>PTA Family Guides: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tips for helping your child succeed in key learning areas.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8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https://www.pta.org/home/family-resources/family-guide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Clever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1103200" y="5958575"/>
            <a:ext cx="77343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ouisiana Believes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Annie Morrison</dc:creator>
</cp:coreProperties>
</file>