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Mali"/>
      <p:regular r:id="rId17"/>
      <p:bold r:id="rId18"/>
      <p:italic r:id="rId19"/>
      <p:boldItalic r:id="rId20"/>
    </p:embeddedFont>
    <p:embeddedFont>
      <p:font typeface="McLaren"/>
      <p:regular r:id="rId21"/>
    </p:embeddedFont>
    <p:embeddedFont>
      <p:font typeface="Love Ya Like A Sister"/>
      <p:regular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ali-boldItalic.fntdata"/><Relationship Id="rId11" Type="http://schemas.openxmlformats.org/officeDocument/2006/relationships/slide" Target="slides/slide6.xml"/><Relationship Id="rId22" Type="http://schemas.openxmlformats.org/officeDocument/2006/relationships/font" Target="fonts/LoveYaLikeASister-regular.fntdata"/><Relationship Id="rId10" Type="http://schemas.openxmlformats.org/officeDocument/2006/relationships/slide" Target="slides/slide5.xml"/><Relationship Id="rId21" Type="http://schemas.openxmlformats.org/officeDocument/2006/relationships/font" Target="fonts/McLaren-regular.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Mali-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Mali-italic.fntdata"/><Relationship Id="rId6" Type="http://schemas.openxmlformats.org/officeDocument/2006/relationships/slide" Target="slides/slide1.xml"/><Relationship Id="rId18" Type="http://schemas.openxmlformats.org/officeDocument/2006/relationships/font" Target="fonts/Mali-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113951efa2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113951efa2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113951efa20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113951efa2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1d6afd8e5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1d6afd8e5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241a6adc67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241a6adc67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41a6adc67b_1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41a6adc67b_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4b32f2b9a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4b32f2b9a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24b32f2b9a2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24b32f2b9a2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4b32f2b9a2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4b32f2b9a2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4b32f2b9a2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24b32f2b9a2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417828f18c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417828f18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mailto:dstanche@fcusd.org" TargetMode="External"/><Relationship Id="rId4" Type="http://schemas.openxmlformats.org/officeDocument/2006/relationships/hyperlink" Target="mailto:gilong@fcusd.org" TargetMode="External"/><Relationship Id="rId5" Type="http://schemas.openxmlformats.org/officeDocument/2006/relationships/hyperlink" Target="mailto:nnettleton@fcusd.org" TargetMode="External"/><Relationship Id="rId6" Type="http://schemas.openxmlformats.org/officeDocument/2006/relationships/hyperlink" Target="http://www.fcusd.org/eoe" TargetMode="External"/><Relationship Id="rId7" Type="http://schemas.openxmlformats.org/officeDocument/2006/relationships/hyperlink" Target="http://www.bsepto.org" TargetMode="External"/><Relationship Id="rId8"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hyperlink" Target="http://www.amazon.com/hz" TargetMode="Externa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hyperlink" Target="https://www.fcusd.org/departments/human-resources/volunteer" TargetMode="Externa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548375"/>
            <a:ext cx="8520600" cy="100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t/>
            </a:r>
            <a:endParaRPr sz="6000">
              <a:latin typeface="Mali"/>
              <a:ea typeface="Mali"/>
              <a:cs typeface="Mali"/>
              <a:sym typeface="Mali"/>
            </a:endParaRPr>
          </a:p>
          <a:p>
            <a:pPr indent="0" lvl="0" marL="0" rtl="0" algn="ctr">
              <a:spcBef>
                <a:spcPts val="0"/>
              </a:spcBef>
              <a:spcAft>
                <a:spcPts val="0"/>
              </a:spcAft>
              <a:buSzPts val="990"/>
              <a:buNone/>
            </a:pPr>
            <a:r>
              <a:t/>
            </a:r>
            <a:endParaRPr sz="6000">
              <a:latin typeface="Mali"/>
              <a:ea typeface="Mali"/>
              <a:cs typeface="Mali"/>
              <a:sym typeface="Mali"/>
            </a:endParaRPr>
          </a:p>
          <a:p>
            <a:pPr indent="0" lvl="0" marL="0" rtl="0" algn="ctr">
              <a:spcBef>
                <a:spcPts val="0"/>
              </a:spcBef>
              <a:spcAft>
                <a:spcPts val="0"/>
              </a:spcAft>
              <a:buSzPts val="990"/>
              <a:buNone/>
            </a:pPr>
            <a:r>
              <a:t/>
            </a:r>
            <a:endParaRPr sz="6000">
              <a:latin typeface="Mali"/>
              <a:ea typeface="Mali"/>
              <a:cs typeface="Mali"/>
              <a:sym typeface="Mali"/>
            </a:endParaRPr>
          </a:p>
          <a:p>
            <a:pPr indent="0" lvl="0" marL="0" rtl="0" algn="ctr">
              <a:spcBef>
                <a:spcPts val="0"/>
              </a:spcBef>
              <a:spcAft>
                <a:spcPts val="0"/>
              </a:spcAft>
              <a:buSzPts val="990"/>
              <a:buNone/>
            </a:pPr>
            <a:r>
              <a:rPr b="1" lang="en" sz="6000">
                <a:latin typeface="Mali"/>
                <a:ea typeface="Mali"/>
                <a:cs typeface="Mali"/>
                <a:sym typeface="Mali"/>
              </a:rPr>
              <a:t>Welcome to TK</a:t>
            </a:r>
            <a:endParaRPr b="1" sz="6000">
              <a:latin typeface="Mali"/>
              <a:ea typeface="Mali"/>
              <a:cs typeface="Mali"/>
              <a:sym typeface="Mali"/>
            </a:endParaRPr>
          </a:p>
        </p:txBody>
      </p:sp>
      <p:sp>
        <p:nvSpPr>
          <p:cNvPr id="55" name="Google Shape;55;p13"/>
          <p:cNvSpPr txBox="1"/>
          <p:nvPr>
            <p:ph idx="1" type="subTitle"/>
          </p:nvPr>
        </p:nvSpPr>
        <p:spPr>
          <a:xfrm>
            <a:off x="0" y="1441100"/>
            <a:ext cx="9067800" cy="100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000">
                <a:latin typeface="Mali"/>
                <a:ea typeface="Mali"/>
                <a:cs typeface="Mali"/>
                <a:sym typeface="Mali"/>
              </a:rPr>
              <a:t>A place where children have time to learn and grow through play!</a:t>
            </a:r>
            <a:endParaRPr b="1" sz="2000">
              <a:latin typeface="Mali"/>
              <a:ea typeface="Mali"/>
              <a:cs typeface="Mali"/>
              <a:sym typeface="Mali"/>
            </a:endParaRPr>
          </a:p>
          <a:p>
            <a:pPr indent="0" lvl="0" marL="0" rtl="0" algn="ctr">
              <a:spcBef>
                <a:spcPts val="0"/>
              </a:spcBef>
              <a:spcAft>
                <a:spcPts val="0"/>
              </a:spcAft>
              <a:buNone/>
            </a:pPr>
            <a:r>
              <a:rPr b="1" lang="en" sz="2400">
                <a:latin typeface="Mali"/>
                <a:ea typeface="Mali"/>
                <a:cs typeface="Mali"/>
                <a:sym typeface="Mali"/>
              </a:rPr>
              <a:t>Ms. Baird Mrs. Brunolli Mrs. Nettleton</a:t>
            </a:r>
            <a:endParaRPr b="1" sz="2400">
              <a:latin typeface="Mali"/>
              <a:ea typeface="Mali"/>
              <a:cs typeface="Mali"/>
              <a:sym typeface="Mali"/>
            </a:endParaRPr>
          </a:p>
        </p:txBody>
      </p:sp>
      <p:pic>
        <p:nvPicPr>
          <p:cNvPr id="56" name="Google Shape;56;p13"/>
          <p:cNvPicPr preferRelativeResize="0"/>
          <p:nvPr/>
        </p:nvPicPr>
        <p:blipFill>
          <a:blip r:embed="rId3">
            <a:alphaModFix/>
          </a:blip>
          <a:stretch>
            <a:fillRect/>
          </a:stretch>
        </p:blipFill>
        <p:spPr>
          <a:xfrm>
            <a:off x="2656312" y="2460400"/>
            <a:ext cx="3831376" cy="2661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150550"/>
            <a:ext cx="8520600" cy="5646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latin typeface="Mali"/>
                <a:ea typeface="Mali"/>
                <a:cs typeface="Mali"/>
                <a:sym typeface="Mali"/>
              </a:rPr>
              <a:t>                                        </a:t>
            </a:r>
            <a:r>
              <a:rPr lang="en">
                <a:latin typeface="Comic Sans MS"/>
                <a:ea typeface="Comic Sans MS"/>
                <a:cs typeface="Comic Sans MS"/>
                <a:sym typeface="Comic Sans MS"/>
              </a:rPr>
              <a:t>What is TK?</a:t>
            </a:r>
            <a:endParaRPr>
              <a:latin typeface="Comic Sans MS"/>
              <a:ea typeface="Comic Sans MS"/>
              <a:cs typeface="Comic Sans MS"/>
              <a:sym typeface="Comic Sans MS"/>
            </a:endParaRPr>
          </a:p>
        </p:txBody>
      </p:sp>
      <p:pic>
        <p:nvPicPr>
          <p:cNvPr id="62" name="Google Shape;62;p14"/>
          <p:cNvPicPr preferRelativeResize="0"/>
          <p:nvPr/>
        </p:nvPicPr>
        <p:blipFill>
          <a:blip r:embed="rId3">
            <a:alphaModFix/>
          </a:blip>
          <a:stretch>
            <a:fillRect/>
          </a:stretch>
        </p:blipFill>
        <p:spPr>
          <a:xfrm>
            <a:off x="3193250" y="0"/>
            <a:ext cx="5639050" cy="2145226"/>
          </a:xfrm>
          <a:prstGeom prst="rect">
            <a:avLst/>
          </a:prstGeom>
          <a:noFill/>
          <a:ln>
            <a:noFill/>
          </a:ln>
        </p:spPr>
      </p:pic>
      <p:sp>
        <p:nvSpPr>
          <p:cNvPr id="63" name="Google Shape;63;p14"/>
          <p:cNvSpPr txBox="1"/>
          <p:nvPr>
            <p:ph idx="1" type="body"/>
          </p:nvPr>
        </p:nvSpPr>
        <p:spPr>
          <a:xfrm>
            <a:off x="80775" y="999875"/>
            <a:ext cx="8767200" cy="3915900"/>
          </a:xfrm>
          <a:prstGeom prst="rect">
            <a:avLst/>
          </a:prstGeom>
        </p:spPr>
        <p:txBody>
          <a:bodyPr anchorCtr="0" anchor="t" bIns="91425" lIns="91425" spcFirstLastPara="1" rIns="91425" wrap="square" tIns="91425">
            <a:normAutofit/>
          </a:bodyPr>
          <a:lstStyle/>
          <a:p>
            <a:pPr indent="0" lvl="0" marL="393700" rtl="0" algn="l">
              <a:lnSpc>
                <a:spcPct val="100000"/>
              </a:lnSpc>
              <a:spcBef>
                <a:spcPts val="1120"/>
              </a:spcBef>
              <a:spcAft>
                <a:spcPts val="0"/>
              </a:spcAft>
              <a:buNone/>
            </a:pPr>
            <a:r>
              <a:t/>
            </a:r>
            <a:endParaRPr sz="2400">
              <a:solidFill>
                <a:schemeClr val="dk1"/>
              </a:solidFill>
              <a:latin typeface="Mali"/>
              <a:ea typeface="Mali"/>
              <a:cs typeface="Mali"/>
              <a:sym typeface="Mali"/>
            </a:endParaRPr>
          </a:p>
          <a:p>
            <a:pPr indent="0" lvl="0" marL="457200" rtl="0" algn="l">
              <a:lnSpc>
                <a:spcPct val="100000"/>
              </a:lnSpc>
              <a:spcBef>
                <a:spcPts val="1120"/>
              </a:spcBef>
              <a:spcAft>
                <a:spcPts val="0"/>
              </a:spcAft>
              <a:buNone/>
            </a:pPr>
            <a:r>
              <a:t/>
            </a:r>
            <a:endParaRPr sz="2400">
              <a:solidFill>
                <a:schemeClr val="dk1"/>
              </a:solidFill>
              <a:latin typeface="Mali"/>
              <a:ea typeface="Mali"/>
              <a:cs typeface="Mali"/>
              <a:sym typeface="Mali"/>
            </a:endParaRPr>
          </a:p>
          <a:p>
            <a:pPr indent="0" lvl="0" marL="393700" rtl="0" algn="l">
              <a:lnSpc>
                <a:spcPct val="100000"/>
              </a:lnSpc>
              <a:spcBef>
                <a:spcPts val="1120"/>
              </a:spcBef>
              <a:spcAft>
                <a:spcPts val="0"/>
              </a:spcAft>
              <a:buNone/>
            </a:pPr>
            <a:r>
              <a:t/>
            </a:r>
            <a:endParaRPr sz="800">
              <a:solidFill>
                <a:schemeClr val="dk1"/>
              </a:solidFill>
              <a:latin typeface="Mali"/>
              <a:ea typeface="Mali"/>
              <a:cs typeface="Mali"/>
              <a:sym typeface="Mali"/>
            </a:endParaRPr>
          </a:p>
          <a:p>
            <a:pPr indent="0" lvl="0" marL="393700" rtl="0" algn="l">
              <a:lnSpc>
                <a:spcPct val="100000"/>
              </a:lnSpc>
              <a:spcBef>
                <a:spcPts val="1120"/>
              </a:spcBef>
              <a:spcAft>
                <a:spcPts val="0"/>
              </a:spcAft>
              <a:buNone/>
            </a:pPr>
            <a:r>
              <a:rPr lang="en" sz="2400">
                <a:solidFill>
                  <a:schemeClr val="dk1"/>
                </a:solidFill>
                <a:latin typeface="Comic Sans MS"/>
                <a:ea typeface="Comic Sans MS"/>
                <a:cs typeface="Comic Sans MS"/>
                <a:sym typeface="Comic Sans MS"/>
              </a:rPr>
              <a:t>Transitional Kindergarten (TK) is the first year of a 2 year kindergarten program, designed specifically for the unique needs of our youngest learners.  TK blends social and emotional experiences with play based learning and developmentally appropriate curriculum.</a:t>
            </a:r>
            <a:endParaRPr>
              <a:latin typeface="Comic Sans MS"/>
              <a:ea typeface="Comic Sans MS"/>
              <a:cs typeface="Comic Sans MS"/>
              <a:sym typeface="Comic Sans M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idx="4294967295" type="title"/>
          </p:nvPr>
        </p:nvSpPr>
        <p:spPr>
          <a:xfrm>
            <a:off x="311700" y="86800"/>
            <a:ext cx="8520600" cy="93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3220">
                <a:latin typeface="Love Ya Like A Sister"/>
                <a:ea typeface="Love Ya Like A Sister"/>
                <a:cs typeface="Love Ya Like A Sister"/>
                <a:sym typeface="Love Ya Like A Sister"/>
              </a:rPr>
              <a:t>TK Curriculum</a:t>
            </a:r>
            <a:endParaRPr sz="2020">
              <a:latin typeface="Love Ya Like A Sister"/>
              <a:ea typeface="Love Ya Like A Sister"/>
              <a:cs typeface="Love Ya Like A Sister"/>
              <a:sym typeface="Love Ya Like A Sister"/>
            </a:endParaRPr>
          </a:p>
          <a:p>
            <a:pPr indent="0" lvl="0" marL="0" rtl="0" algn="ctr">
              <a:spcBef>
                <a:spcPts val="0"/>
              </a:spcBef>
              <a:spcAft>
                <a:spcPts val="0"/>
              </a:spcAft>
              <a:buSzPts val="990"/>
              <a:buNone/>
            </a:pPr>
            <a:r>
              <a:rPr lang="en" sz="2020">
                <a:latin typeface="Love Ya Like A Sister"/>
                <a:ea typeface="Love Ya Like A Sister"/>
                <a:cs typeface="Love Ya Like A Sister"/>
                <a:sym typeface="Love Ya Like A Sister"/>
              </a:rPr>
              <a:t>We align with the California Preschool Foundations</a:t>
            </a:r>
            <a:endParaRPr sz="2020">
              <a:latin typeface="Love Ya Like A Sister"/>
              <a:ea typeface="Love Ya Like A Sister"/>
              <a:cs typeface="Love Ya Like A Sister"/>
              <a:sym typeface="Love Ya Like A Sister"/>
            </a:endParaRPr>
          </a:p>
          <a:p>
            <a:pPr indent="0" lvl="0" marL="0" rtl="0" algn="ctr">
              <a:spcBef>
                <a:spcPts val="0"/>
              </a:spcBef>
              <a:spcAft>
                <a:spcPts val="0"/>
              </a:spcAft>
              <a:buSzPts val="990"/>
              <a:buNone/>
            </a:pPr>
            <a:r>
              <a:t/>
            </a:r>
            <a:endParaRPr sz="2020">
              <a:latin typeface="Love Ya Like A Sister"/>
              <a:ea typeface="Love Ya Like A Sister"/>
              <a:cs typeface="Love Ya Like A Sister"/>
              <a:sym typeface="Love Ya Like A Sister"/>
            </a:endParaRPr>
          </a:p>
          <a:p>
            <a:pPr indent="0" lvl="0" marL="0" rtl="0" algn="ctr">
              <a:spcBef>
                <a:spcPts val="0"/>
              </a:spcBef>
              <a:spcAft>
                <a:spcPts val="0"/>
              </a:spcAft>
              <a:buSzPts val="990"/>
              <a:buNone/>
            </a:pPr>
            <a:r>
              <a:t/>
            </a:r>
            <a:endParaRPr sz="2020">
              <a:latin typeface="Love Ya Like A Sister"/>
              <a:ea typeface="Love Ya Like A Sister"/>
              <a:cs typeface="Love Ya Like A Sister"/>
              <a:sym typeface="Love Ya Like A Sister"/>
            </a:endParaRPr>
          </a:p>
          <a:p>
            <a:pPr indent="0" lvl="0" marL="0" rtl="0" algn="ctr">
              <a:spcBef>
                <a:spcPts val="0"/>
              </a:spcBef>
              <a:spcAft>
                <a:spcPts val="0"/>
              </a:spcAft>
              <a:buSzPts val="990"/>
              <a:buNone/>
            </a:pPr>
            <a:r>
              <a:t/>
            </a:r>
            <a:endParaRPr sz="1120">
              <a:latin typeface="Love Ya Like A Sister"/>
              <a:ea typeface="Love Ya Like A Sister"/>
              <a:cs typeface="Love Ya Like A Sister"/>
              <a:sym typeface="Love Ya Like A Sister"/>
            </a:endParaRPr>
          </a:p>
        </p:txBody>
      </p:sp>
      <p:grpSp>
        <p:nvGrpSpPr>
          <p:cNvPr id="69" name="Google Shape;69;p15"/>
          <p:cNvGrpSpPr/>
          <p:nvPr/>
        </p:nvGrpSpPr>
        <p:grpSpPr>
          <a:xfrm>
            <a:off x="1138100" y="1017901"/>
            <a:ext cx="6536918" cy="3925139"/>
            <a:chOff x="0" y="104507"/>
            <a:chExt cx="2196619" cy="1501296"/>
          </a:xfrm>
        </p:grpSpPr>
        <p:sp>
          <p:nvSpPr>
            <p:cNvPr id="70" name="Google Shape;70;p15"/>
            <p:cNvSpPr txBox="1"/>
            <p:nvPr/>
          </p:nvSpPr>
          <p:spPr>
            <a:xfrm>
              <a:off x="0" y="827003"/>
              <a:ext cx="2196600" cy="778800"/>
            </a:xfrm>
            <a:prstGeom prst="rect">
              <a:avLst/>
            </a:prstGeom>
            <a:solidFill>
              <a:srgbClr val="45A9C4"/>
            </a:solidFill>
            <a:ln cap="flat" cmpd="sng" w="9525">
              <a:solidFill>
                <a:srgbClr val="97B853"/>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 sz="4000">
                  <a:solidFill>
                    <a:srgbClr val="000000"/>
                  </a:solidFill>
                  <a:latin typeface="Love Ya Like A Sister"/>
                  <a:ea typeface="Love Ya Like A Sister"/>
                  <a:cs typeface="Love Ya Like A Sister"/>
                  <a:sym typeface="Love Ya Like A Sister"/>
                </a:rPr>
                <a:t>Social</a:t>
              </a:r>
              <a:r>
                <a:rPr lang="en" sz="4000">
                  <a:latin typeface="Love Ya Like A Sister"/>
                  <a:ea typeface="Love Ya Like A Sister"/>
                  <a:cs typeface="Love Ya Like A Sister"/>
                  <a:sym typeface="Love Ya Like A Sister"/>
                </a:rPr>
                <a:t> </a:t>
              </a:r>
              <a:r>
                <a:rPr lang="en" sz="4000">
                  <a:solidFill>
                    <a:srgbClr val="000000"/>
                  </a:solidFill>
                  <a:latin typeface="Love Ya Like A Sister"/>
                  <a:ea typeface="Love Ya Like A Sister"/>
                  <a:cs typeface="Love Ya Like A Sister"/>
                  <a:sym typeface="Love Ya Like A Sister"/>
                </a:rPr>
                <a:t>Emotional</a:t>
              </a:r>
              <a:r>
                <a:rPr lang="en" sz="4000">
                  <a:latin typeface="Love Ya Like A Sister"/>
                  <a:ea typeface="Love Ya Like A Sister"/>
                  <a:cs typeface="Love Ya Like A Sister"/>
                  <a:sym typeface="Love Ya Like A Sister"/>
                </a:rPr>
                <a:t>/</a:t>
              </a:r>
              <a:r>
                <a:rPr lang="en" sz="4000">
                  <a:solidFill>
                    <a:srgbClr val="000000"/>
                  </a:solidFill>
                  <a:latin typeface="Love Ya Like A Sister"/>
                  <a:ea typeface="Love Ya Like A Sister"/>
                  <a:cs typeface="Love Ya Like A Sister"/>
                  <a:sym typeface="Love Ya Like A Sister"/>
                </a:rPr>
                <a:t>Readiness</a:t>
              </a:r>
              <a:endParaRPr sz="1800">
                <a:solidFill>
                  <a:srgbClr val="000000"/>
                </a:solidFill>
                <a:latin typeface="Love Ya Like A Sister"/>
                <a:ea typeface="Love Ya Like A Sister"/>
                <a:cs typeface="Love Ya Like A Sister"/>
                <a:sym typeface="Love Ya Like A Sister"/>
              </a:endParaRPr>
            </a:p>
            <a:p>
              <a:pPr indent="0" lvl="0" marL="0" rtl="0" algn="ctr">
                <a:lnSpc>
                  <a:spcPct val="115000"/>
                </a:lnSpc>
                <a:spcBef>
                  <a:spcPts val="0"/>
                </a:spcBef>
                <a:spcAft>
                  <a:spcPts val="0"/>
                </a:spcAft>
                <a:buNone/>
              </a:pPr>
              <a:r>
                <a:rPr lang="en" sz="1800">
                  <a:solidFill>
                    <a:schemeClr val="dk1"/>
                  </a:solidFill>
                  <a:latin typeface="McLaren"/>
                  <a:ea typeface="McLaren"/>
                  <a:cs typeface="McLaren"/>
                  <a:sym typeface="McLaren"/>
                </a:rPr>
                <a:t>SELF-REGULATION SKILLS, SOCIAL UNDERSTANDING AND AWARENESS, TEAMWORK/COOPERATION SKILLS, WORK HABITS AND INDEPENDENCE SKILLS, PROBLEM SOLVING SKILLS</a:t>
              </a:r>
              <a:endParaRPr sz="1800">
                <a:solidFill>
                  <a:schemeClr val="dk1"/>
                </a:solidFill>
                <a:latin typeface="McLaren"/>
                <a:ea typeface="McLaren"/>
                <a:cs typeface="McLaren"/>
                <a:sym typeface="McLaren"/>
              </a:endParaRPr>
            </a:p>
            <a:p>
              <a:pPr indent="0" lvl="0" marL="0" marR="0" rtl="0" algn="l">
                <a:spcBef>
                  <a:spcPts val="0"/>
                </a:spcBef>
                <a:spcAft>
                  <a:spcPts val="0"/>
                </a:spcAft>
                <a:buNone/>
              </a:pPr>
              <a:r>
                <a:t/>
              </a:r>
              <a:endParaRPr sz="1800">
                <a:latin typeface="Love Ya Like A Sister"/>
                <a:ea typeface="Love Ya Like A Sister"/>
                <a:cs typeface="Love Ya Like A Sister"/>
                <a:sym typeface="Love Ya Like A Sister"/>
              </a:endParaRPr>
            </a:p>
            <a:p>
              <a:pPr indent="0" lvl="0" marL="0" marR="0" rtl="0" algn="l">
                <a:spcBef>
                  <a:spcPts val="0"/>
                </a:spcBef>
                <a:spcAft>
                  <a:spcPts val="0"/>
                </a:spcAft>
                <a:buNone/>
              </a:pPr>
              <a:r>
                <a:rPr lang="en" sz="4000">
                  <a:solidFill>
                    <a:srgbClr val="000000"/>
                  </a:solidFill>
                  <a:latin typeface="Love Ya Like A Sister"/>
                  <a:ea typeface="Love Ya Like A Sister"/>
                  <a:cs typeface="Love Ya Like A Sister"/>
                  <a:sym typeface="Love Ya Like A Sister"/>
                </a:rPr>
                <a:t> </a:t>
              </a:r>
              <a:endParaRPr sz="4000">
                <a:solidFill>
                  <a:srgbClr val="000000"/>
                </a:solidFill>
                <a:latin typeface="Love Ya Like A Sister"/>
                <a:ea typeface="Love Ya Like A Sister"/>
                <a:cs typeface="Love Ya Like A Sister"/>
                <a:sym typeface="Love Ya Like A Sister"/>
              </a:endParaRPr>
            </a:p>
          </p:txBody>
        </p:sp>
        <p:sp>
          <p:nvSpPr>
            <p:cNvPr id="71" name="Google Shape;71;p15"/>
            <p:cNvSpPr txBox="1"/>
            <p:nvPr/>
          </p:nvSpPr>
          <p:spPr>
            <a:xfrm>
              <a:off x="0" y="423192"/>
              <a:ext cx="2196600" cy="370800"/>
            </a:xfrm>
            <a:prstGeom prst="rect">
              <a:avLst/>
            </a:prstGeom>
            <a:solidFill>
              <a:srgbClr val="26C49D"/>
            </a:solidFill>
            <a:ln cap="flat" cmpd="sng" w="9525">
              <a:solidFill>
                <a:srgbClr val="F5913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2300">
                  <a:solidFill>
                    <a:srgbClr val="000000"/>
                  </a:solidFill>
                  <a:latin typeface="Love Ya Like A Sister"/>
                  <a:ea typeface="Love Ya Like A Sister"/>
                  <a:cs typeface="Love Ya Like A Sister"/>
                  <a:sym typeface="Love Ya Like A Sister"/>
                </a:rPr>
                <a:t>Fine Motor &amp; Gross Motor Skills</a:t>
              </a:r>
              <a:endParaRPr sz="2300">
                <a:latin typeface="Love Ya Like A Sister"/>
                <a:ea typeface="Love Ya Like A Sister"/>
                <a:cs typeface="Love Ya Like A Sister"/>
                <a:sym typeface="Love Ya Like A Sister"/>
              </a:endParaRPr>
            </a:p>
            <a:p>
              <a:pPr indent="0" lvl="0" marL="0" marR="0" rtl="0" algn="ctr">
                <a:spcBef>
                  <a:spcPts val="0"/>
                </a:spcBef>
                <a:spcAft>
                  <a:spcPts val="0"/>
                </a:spcAft>
                <a:buNone/>
              </a:pPr>
              <a:r>
                <a:rPr lang="en" sz="1000">
                  <a:solidFill>
                    <a:schemeClr val="dk1"/>
                  </a:solidFill>
                  <a:latin typeface="McLaren"/>
                  <a:ea typeface="McLaren"/>
                  <a:cs typeface="McLaren"/>
                  <a:sym typeface="McLaren"/>
                </a:rPr>
                <a:t>PENCIL/CRAYON/MARKER GRIP, HANDWRITING, VARIOUS FORMS OF ART, SCISSOR SKILLS,</a:t>
              </a:r>
              <a:endParaRPr sz="1000">
                <a:solidFill>
                  <a:schemeClr val="dk1"/>
                </a:solidFill>
                <a:latin typeface="McLaren"/>
                <a:ea typeface="McLaren"/>
                <a:cs typeface="McLaren"/>
                <a:sym typeface="McLaren"/>
              </a:endParaRPr>
            </a:p>
            <a:p>
              <a:pPr indent="0" lvl="0" marL="0" marR="0" rtl="0" algn="ctr">
                <a:spcBef>
                  <a:spcPts val="0"/>
                </a:spcBef>
                <a:spcAft>
                  <a:spcPts val="0"/>
                </a:spcAft>
                <a:buNone/>
              </a:pPr>
              <a:r>
                <a:rPr lang="en" sz="1000">
                  <a:solidFill>
                    <a:schemeClr val="dk1"/>
                  </a:solidFill>
                  <a:latin typeface="McLaren"/>
                  <a:ea typeface="McLaren"/>
                  <a:cs typeface="McLaren"/>
                  <a:sym typeface="McLaren"/>
                </a:rPr>
                <a:t>PLAYDOUGH, TWEEZERS, ETC</a:t>
              </a:r>
              <a:endParaRPr sz="1000">
                <a:solidFill>
                  <a:schemeClr val="dk1"/>
                </a:solidFill>
                <a:latin typeface="McLaren"/>
                <a:ea typeface="McLaren"/>
                <a:cs typeface="McLaren"/>
                <a:sym typeface="McLaren"/>
              </a:endParaRPr>
            </a:p>
            <a:p>
              <a:pPr indent="0" lvl="0" marL="0" marR="0" rtl="0" algn="ctr">
                <a:spcBef>
                  <a:spcPts val="0"/>
                </a:spcBef>
                <a:spcAft>
                  <a:spcPts val="0"/>
                </a:spcAft>
                <a:buNone/>
              </a:pPr>
              <a:r>
                <a:rPr lang="en" sz="1000">
                  <a:solidFill>
                    <a:schemeClr val="dk1"/>
                  </a:solidFill>
                  <a:latin typeface="McLaren"/>
                  <a:ea typeface="McLaren"/>
                  <a:cs typeface="McLaren"/>
                  <a:sym typeface="McLaren"/>
                </a:rPr>
                <a:t>BOUNCING A BALL, THROWING, CATCHING, BALANCING, AND OTHER PE ACTIVITIES</a:t>
              </a:r>
              <a:endParaRPr sz="1000">
                <a:solidFill>
                  <a:schemeClr val="dk1"/>
                </a:solidFill>
                <a:latin typeface="McLaren"/>
                <a:ea typeface="McLaren"/>
                <a:cs typeface="McLaren"/>
                <a:sym typeface="McLaren"/>
              </a:endParaRPr>
            </a:p>
            <a:p>
              <a:pPr indent="0" lvl="0" marL="0" marR="0" rtl="0" algn="ctr">
                <a:spcBef>
                  <a:spcPts val="0"/>
                </a:spcBef>
                <a:spcAft>
                  <a:spcPts val="0"/>
                </a:spcAft>
                <a:buNone/>
              </a:pPr>
              <a:r>
                <a:t/>
              </a:r>
              <a:endParaRPr sz="1000">
                <a:latin typeface="Love Ya Like A Sister"/>
                <a:ea typeface="Love Ya Like A Sister"/>
                <a:cs typeface="Love Ya Like A Sister"/>
                <a:sym typeface="Love Ya Like A Sister"/>
              </a:endParaRPr>
            </a:p>
            <a:p>
              <a:pPr indent="0" lvl="0" marL="0" marR="0" rtl="0" algn="ctr">
                <a:spcBef>
                  <a:spcPts val="0"/>
                </a:spcBef>
                <a:spcAft>
                  <a:spcPts val="0"/>
                </a:spcAft>
                <a:buNone/>
              </a:pPr>
              <a:r>
                <a:t/>
              </a:r>
              <a:endParaRPr sz="1000">
                <a:latin typeface="McLaren"/>
                <a:ea typeface="McLaren"/>
                <a:cs typeface="McLaren"/>
                <a:sym typeface="McLaren"/>
              </a:endParaRPr>
            </a:p>
          </p:txBody>
        </p:sp>
        <p:sp>
          <p:nvSpPr>
            <p:cNvPr id="72" name="Google Shape;72;p15"/>
            <p:cNvSpPr txBox="1"/>
            <p:nvPr/>
          </p:nvSpPr>
          <p:spPr>
            <a:xfrm>
              <a:off x="0" y="104580"/>
              <a:ext cx="735900" cy="285600"/>
            </a:xfrm>
            <a:prstGeom prst="rect">
              <a:avLst/>
            </a:prstGeom>
            <a:solidFill>
              <a:srgbClr val="EF1A70"/>
            </a:solidFill>
            <a:ln cap="flat" cmpd="sng" w="9525">
              <a:solidFill>
                <a:srgbClr val="BD4B4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 sz="1300">
                  <a:solidFill>
                    <a:srgbClr val="000000"/>
                  </a:solidFill>
                  <a:latin typeface="Love Ya Like A Sister"/>
                  <a:ea typeface="Love Ya Like A Sister"/>
                  <a:cs typeface="Love Ya Like A Sister"/>
                  <a:sym typeface="Love Ya Like A Sister"/>
                </a:rPr>
                <a:t>Language Arts</a:t>
              </a:r>
              <a:endParaRPr b="1" sz="1300">
                <a:solidFill>
                  <a:srgbClr val="000000"/>
                </a:solidFill>
                <a:latin typeface="Love Ya Like A Sister"/>
                <a:ea typeface="Love Ya Like A Sister"/>
                <a:cs typeface="Love Ya Like A Sister"/>
                <a:sym typeface="Love Ya Like A Sister"/>
              </a:endParaRPr>
            </a:p>
            <a:p>
              <a:pPr indent="0" lvl="0" marL="0" marR="0" rtl="0" algn="ctr">
                <a:spcBef>
                  <a:spcPts val="0"/>
                </a:spcBef>
                <a:spcAft>
                  <a:spcPts val="0"/>
                </a:spcAft>
                <a:buNone/>
              </a:pPr>
              <a:r>
                <a:rPr b="1" lang="en" sz="800">
                  <a:latin typeface="McLaren"/>
                  <a:ea typeface="McLaren"/>
                  <a:cs typeface="McLaren"/>
                  <a:sym typeface="McLaren"/>
                </a:rPr>
                <a:t>LETTERS, PHONICS, CONCEPTS OF PRINT, LANGUAGE DEVELOPMENT, STORYTELLING, READ ALOUDS AND HANDS ON LEARNING</a:t>
              </a:r>
              <a:endParaRPr b="1" sz="800">
                <a:latin typeface="McLaren"/>
                <a:ea typeface="McLaren"/>
                <a:cs typeface="McLaren"/>
                <a:sym typeface="McLaren"/>
              </a:endParaRPr>
            </a:p>
            <a:p>
              <a:pPr indent="0" lvl="0" marL="0" marR="0" rtl="0" algn="l">
                <a:spcBef>
                  <a:spcPts val="0"/>
                </a:spcBef>
                <a:spcAft>
                  <a:spcPts val="0"/>
                </a:spcAft>
                <a:buNone/>
              </a:pPr>
              <a:r>
                <a:t/>
              </a:r>
              <a:endParaRPr b="1" sz="1300">
                <a:latin typeface="McLaren"/>
                <a:ea typeface="McLaren"/>
                <a:cs typeface="McLaren"/>
                <a:sym typeface="McLaren"/>
              </a:endParaRPr>
            </a:p>
            <a:p>
              <a:pPr indent="0" lvl="0" marL="0" marR="0" rtl="0" algn="l">
                <a:spcBef>
                  <a:spcPts val="0"/>
                </a:spcBef>
                <a:spcAft>
                  <a:spcPts val="0"/>
                </a:spcAft>
                <a:buNone/>
              </a:pPr>
              <a:r>
                <a:t/>
              </a:r>
              <a:endParaRPr b="1" sz="500">
                <a:latin typeface="McLaren"/>
                <a:ea typeface="McLaren"/>
                <a:cs typeface="McLaren"/>
                <a:sym typeface="McLaren"/>
              </a:endParaRPr>
            </a:p>
          </p:txBody>
        </p:sp>
        <p:sp>
          <p:nvSpPr>
            <p:cNvPr id="73" name="Google Shape;73;p15"/>
            <p:cNvSpPr txBox="1"/>
            <p:nvPr/>
          </p:nvSpPr>
          <p:spPr>
            <a:xfrm>
              <a:off x="737416" y="104580"/>
              <a:ext cx="735900" cy="285600"/>
            </a:xfrm>
            <a:prstGeom prst="rect">
              <a:avLst/>
            </a:prstGeom>
            <a:solidFill>
              <a:srgbClr val="FF9900"/>
            </a:solidFill>
            <a:ln cap="flat" cmpd="sng" w="9525">
              <a:solidFill>
                <a:srgbClr val="F5913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 sz="1300">
                  <a:solidFill>
                    <a:srgbClr val="000000"/>
                  </a:solidFill>
                  <a:latin typeface="Love Ya Like A Sister"/>
                  <a:ea typeface="Love Ya Like A Sister"/>
                  <a:cs typeface="Love Ya Like A Sister"/>
                  <a:sym typeface="Love Ya Like A Sister"/>
                </a:rPr>
                <a:t>Math</a:t>
              </a:r>
              <a:r>
                <a:rPr b="1" lang="en" sz="1300">
                  <a:latin typeface="Love Ya Like A Sister"/>
                  <a:ea typeface="Love Ya Like A Sister"/>
                  <a:cs typeface="Love Ya Like A Sister"/>
                  <a:sym typeface="Love Ya Like A Sister"/>
                </a:rPr>
                <a:t> Concepts</a:t>
              </a:r>
              <a:r>
                <a:rPr b="1" lang="en" sz="1300">
                  <a:solidFill>
                    <a:srgbClr val="000000"/>
                  </a:solidFill>
                  <a:latin typeface="Love Ya Like A Sister"/>
                  <a:ea typeface="Love Ya Like A Sister"/>
                  <a:cs typeface="Love Ya Like A Sister"/>
                  <a:sym typeface="Love Ya Like A Sister"/>
                </a:rPr>
                <a:t> </a:t>
              </a:r>
              <a:endParaRPr b="1" sz="1300">
                <a:solidFill>
                  <a:srgbClr val="000000"/>
                </a:solidFill>
                <a:latin typeface="Love Ya Like A Sister"/>
                <a:ea typeface="Love Ya Like A Sister"/>
                <a:cs typeface="Love Ya Like A Sister"/>
                <a:sym typeface="Love Ya Like A Sister"/>
              </a:endParaRPr>
            </a:p>
            <a:p>
              <a:pPr indent="0" lvl="0" marL="0" marR="0" rtl="0" algn="ctr">
                <a:spcBef>
                  <a:spcPts val="0"/>
                </a:spcBef>
                <a:spcAft>
                  <a:spcPts val="0"/>
                </a:spcAft>
                <a:buNone/>
              </a:pPr>
              <a:r>
                <a:rPr b="1" lang="en" sz="800">
                  <a:latin typeface="McLaren"/>
                  <a:ea typeface="McLaren"/>
                  <a:cs typeface="McLaren"/>
                  <a:sym typeface="McLaren"/>
                </a:rPr>
                <a:t>NUMBER SENSE, COUNTING, SHAPES, PATTERNS AND 1:1 CORRESPONDENCE AND HANDS ON LEARNING</a:t>
              </a:r>
              <a:endParaRPr b="1" sz="800">
                <a:latin typeface="McLaren"/>
                <a:ea typeface="McLaren"/>
                <a:cs typeface="McLaren"/>
                <a:sym typeface="McLaren"/>
              </a:endParaRPr>
            </a:p>
            <a:p>
              <a:pPr indent="0" lvl="0" marL="0" marR="0" rtl="0" algn="ctr">
                <a:spcBef>
                  <a:spcPts val="0"/>
                </a:spcBef>
                <a:spcAft>
                  <a:spcPts val="0"/>
                </a:spcAft>
                <a:buNone/>
              </a:pPr>
              <a:r>
                <a:t/>
              </a:r>
              <a:endParaRPr b="1" sz="1300">
                <a:latin typeface="McLaren"/>
                <a:ea typeface="McLaren"/>
                <a:cs typeface="McLaren"/>
                <a:sym typeface="McLaren"/>
              </a:endParaRPr>
            </a:p>
          </p:txBody>
        </p:sp>
        <p:sp>
          <p:nvSpPr>
            <p:cNvPr id="74" name="Google Shape;74;p15"/>
            <p:cNvSpPr txBox="1"/>
            <p:nvPr/>
          </p:nvSpPr>
          <p:spPr>
            <a:xfrm>
              <a:off x="1473319" y="104507"/>
              <a:ext cx="723300" cy="285600"/>
            </a:xfrm>
            <a:prstGeom prst="rect">
              <a:avLst/>
            </a:prstGeom>
            <a:solidFill>
              <a:srgbClr val="FFFF00"/>
            </a:solidFill>
            <a:ln cap="flat" cmpd="sng" w="9525">
              <a:solidFill>
                <a:srgbClr val="45A9C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 sz="1300">
                  <a:solidFill>
                    <a:srgbClr val="000000"/>
                  </a:solidFill>
                  <a:latin typeface="Love Ya Like A Sister"/>
                  <a:ea typeface="Love Ya Like A Sister"/>
                  <a:cs typeface="Love Ya Like A Sister"/>
                  <a:sym typeface="Love Ya Like A Sister"/>
                </a:rPr>
                <a:t>Science</a:t>
              </a:r>
              <a:r>
                <a:rPr b="1" lang="en" sz="1300">
                  <a:latin typeface="Love Ya Like A Sister"/>
                  <a:ea typeface="Love Ya Like A Sister"/>
                  <a:cs typeface="Love Ya Like A Sister"/>
                  <a:sym typeface="Love Ya Like A Sister"/>
                </a:rPr>
                <a:t>/</a:t>
              </a:r>
              <a:r>
                <a:rPr b="1" lang="en" sz="1300">
                  <a:solidFill>
                    <a:srgbClr val="000000"/>
                  </a:solidFill>
                  <a:latin typeface="Love Ya Like A Sister"/>
                  <a:ea typeface="Love Ya Like A Sister"/>
                  <a:cs typeface="Love Ya Like A Sister"/>
                  <a:sym typeface="Love Ya Like A Sister"/>
                </a:rPr>
                <a:t>Social Studies </a:t>
              </a:r>
              <a:endParaRPr b="1" sz="1300">
                <a:solidFill>
                  <a:srgbClr val="000000"/>
                </a:solidFill>
                <a:latin typeface="Love Ya Like A Sister"/>
                <a:ea typeface="Love Ya Like A Sister"/>
                <a:cs typeface="Love Ya Like A Sister"/>
                <a:sym typeface="Love Ya Like A Sister"/>
              </a:endParaRPr>
            </a:p>
            <a:p>
              <a:pPr indent="0" lvl="0" marL="0" marR="0" rtl="0" algn="ctr">
                <a:spcBef>
                  <a:spcPts val="0"/>
                </a:spcBef>
                <a:spcAft>
                  <a:spcPts val="0"/>
                </a:spcAft>
                <a:buNone/>
              </a:pPr>
              <a:r>
                <a:rPr b="1" lang="en" sz="800">
                  <a:latin typeface="McLaren"/>
                  <a:ea typeface="McLaren"/>
                  <a:cs typeface="McLaren"/>
                  <a:sym typeface="McLaren"/>
                </a:rPr>
                <a:t>UNDERSTANDING THE WORLD AROUND US, COMMUNITY BUILDING AND HANDS ON LEARNING</a:t>
              </a:r>
              <a:endParaRPr b="1" sz="800">
                <a:latin typeface="McLaren"/>
                <a:ea typeface="McLaren"/>
                <a:cs typeface="McLaren"/>
                <a:sym typeface="McLaren"/>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idx="1" type="body"/>
          </p:nvPr>
        </p:nvSpPr>
        <p:spPr>
          <a:xfrm>
            <a:off x="188175" y="2095025"/>
            <a:ext cx="4227600" cy="2747400"/>
          </a:xfrm>
          <a:prstGeom prst="rect">
            <a:avLst/>
          </a:prstGeom>
        </p:spPr>
        <p:txBody>
          <a:bodyPr anchorCtr="0" anchor="t" bIns="91425" lIns="91425" spcFirstLastPara="1" rIns="91425" wrap="square" tIns="91425">
            <a:normAutofit lnSpcReduction="10000"/>
          </a:bodyPr>
          <a:lstStyle/>
          <a:p>
            <a:pPr indent="0" lvl="0" marL="0" rtl="0" algn="ctr">
              <a:lnSpc>
                <a:spcPct val="115000"/>
              </a:lnSpc>
              <a:spcBef>
                <a:spcPts val="0"/>
              </a:spcBef>
              <a:spcAft>
                <a:spcPts val="0"/>
              </a:spcAft>
              <a:buNone/>
            </a:pPr>
            <a:r>
              <a:rPr b="1" lang="en" sz="1700">
                <a:latin typeface="McLaren"/>
                <a:ea typeface="McLaren"/>
                <a:cs typeface="McLaren"/>
                <a:sym typeface="McLaren"/>
              </a:rPr>
              <a:t>What Your Child Will Need</a:t>
            </a:r>
            <a:endParaRPr b="1" sz="1700">
              <a:latin typeface="McLaren"/>
              <a:ea typeface="McLaren"/>
              <a:cs typeface="McLaren"/>
              <a:sym typeface="McLaren"/>
            </a:endParaRPr>
          </a:p>
          <a:p>
            <a:pPr indent="-304800" lvl="0" marL="457200" rtl="0" algn="l">
              <a:lnSpc>
                <a:spcPct val="115000"/>
              </a:lnSpc>
              <a:spcBef>
                <a:spcPts val="1200"/>
              </a:spcBef>
              <a:spcAft>
                <a:spcPts val="0"/>
              </a:spcAft>
              <a:buSzPts val="1200"/>
              <a:buFont typeface="McLaren"/>
              <a:buChar char="●"/>
            </a:pPr>
            <a:r>
              <a:rPr lang="en" sz="1200">
                <a:latin typeface="McLaren"/>
                <a:ea typeface="McLaren"/>
                <a:cs typeface="McLaren"/>
                <a:sym typeface="McLaren"/>
              </a:rPr>
              <a:t>A tote with a full change of clothes for bathroom accidents.</a:t>
            </a:r>
            <a:endParaRPr sz="1200">
              <a:latin typeface="McLaren"/>
              <a:ea typeface="McLaren"/>
              <a:cs typeface="McLaren"/>
              <a:sym typeface="McLaren"/>
            </a:endParaRPr>
          </a:p>
          <a:p>
            <a:pPr indent="-304800" lvl="0" marL="457200" rtl="0" algn="l">
              <a:lnSpc>
                <a:spcPct val="115000"/>
              </a:lnSpc>
              <a:spcBef>
                <a:spcPts val="0"/>
              </a:spcBef>
              <a:spcAft>
                <a:spcPts val="0"/>
              </a:spcAft>
              <a:buSzPts val="1200"/>
              <a:buFont typeface="McLaren"/>
              <a:buChar char="●"/>
            </a:pPr>
            <a:r>
              <a:rPr lang="en" sz="1200">
                <a:latin typeface="McLaren"/>
                <a:ea typeface="McLaren"/>
                <a:cs typeface="McLaren"/>
                <a:sym typeface="McLaren"/>
              </a:rPr>
              <a:t>W</a:t>
            </a:r>
            <a:r>
              <a:rPr lang="en" sz="1200">
                <a:latin typeface="McLaren"/>
                <a:ea typeface="McLaren"/>
                <a:cs typeface="McLaren"/>
                <a:sym typeface="McLaren"/>
              </a:rPr>
              <a:t>ater Bottle</a:t>
            </a:r>
            <a:endParaRPr sz="1200">
              <a:latin typeface="McLaren"/>
              <a:ea typeface="McLaren"/>
              <a:cs typeface="McLaren"/>
              <a:sym typeface="McLaren"/>
            </a:endParaRPr>
          </a:p>
          <a:p>
            <a:pPr indent="-304800" lvl="0" marL="457200" rtl="0" algn="l">
              <a:lnSpc>
                <a:spcPct val="115000"/>
              </a:lnSpc>
              <a:spcBef>
                <a:spcPts val="0"/>
              </a:spcBef>
              <a:spcAft>
                <a:spcPts val="0"/>
              </a:spcAft>
              <a:buSzPts val="1200"/>
              <a:buFont typeface="McLaren"/>
              <a:buChar char="●"/>
            </a:pPr>
            <a:r>
              <a:rPr lang="en" sz="1200">
                <a:latin typeface="McLaren"/>
                <a:ea typeface="McLaren"/>
                <a:cs typeface="McLaren"/>
                <a:sym typeface="McLaren"/>
              </a:rPr>
              <a:t>Healthy  Snack</a:t>
            </a:r>
            <a:endParaRPr sz="1200">
              <a:latin typeface="McLaren"/>
              <a:ea typeface="McLaren"/>
              <a:cs typeface="McLaren"/>
              <a:sym typeface="McLaren"/>
            </a:endParaRPr>
          </a:p>
          <a:p>
            <a:pPr indent="-304800" lvl="0" marL="457200" rtl="0" algn="l">
              <a:lnSpc>
                <a:spcPct val="115000"/>
              </a:lnSpc>
              <a:spcBef>
                <a:spcPts val="0"/>
              </a:spcBef>
              <a:spcAft>
                <a:spcPts val="0"/>
              </a:spcAft>
              <a:buSzPts val="1200"/>
              <a:buFont typeface="McLaren"/>
              <a:buChar char="●"/>
            </a:pPr>
            <a:r>
              <a:rPr lang="en" sz="1200">
                <a:latin typeface="McLaren"/>
                <a:ea typeface="McLaren"/>
                <a:cs typeface="McLaren"/>
                <a:sym typeface="McLaren"/>
              </a:rPr>
              <a:t>Please be sure children are dressed </a:t>
            </a:r>
            <a:r>
              <a:rPr lang="en" sz="1200">
                <a:latin typeface="McLaren"/>
                <a:ea typeface="McLaren"/>
                <a:cs typeface="McLaren"/>
                <a:sym typeface="McLaren"/>
              </a:rPr>
              <a:t>comfortably. </a:t>
            </a:r>
            <a:r>
              <a:rPr lang="en" sz="1200">
                <a:highlight>
                  <a:schemeClr val="lt1"/>
                </a:highlight>
                <a:latin typeface="McLaren"/>
                <a:ea typeface="McLaren"/>
                <a:cs typeface="McLaren"/>
                <a:sym typeface="McLaren"/>
              </a:rPr>
              <a:t>If snaps, buttons, or zippers are difficult for your child to use, you might want to replace them with Velcro but continue to work with your child on learning to use more complicated fasteners.</a:t>
            </a:r>
            <a:endParaRPr sz="1200">
              <a:highlight>
                <a:schemeClr val="lt1"/>
              </a:highlight>
              <a:latin typeface="McLaren"/>
              <a:ea typeface="McLaren"/>
              <a:cs typeface="McLaren"/>
              <a:sym typeface="McLaren"/>
            </a:endParaRPr>
          </a:p>
          <a:p>
            <a:pPr indent="-304800" lvl="0" marL="457200" rtl="0" algn="l">
              <a:lnSpc>
                <a:spcPct val="115000"/>
              </a:lnSpc>
              <a:spcBef>
                <a:spcPts val="0"/>
              </a:spcBef>
              <a:spcAft>
                <a:spcPts val="0"/>
              </a:spcAft>
              <a:buSzPts val="1200"/>
              <a:buFont typeface="McLaren"/>
              <a:buChar char="●"/>
            </a:pPr>
            <a:r>
              <a:rPr lang="en" sz="1200">
                <a:latin typeface="McLaren"/>
                <a:ea typeface="McLaren"/>
                <a:cs typeface="McLaren"/>
                <a:sym typeface="McLaren"/>
              </a:rPr>
              <a:t>Your Child’s name written on EVERYTHING!</a:t>
            </a:r>
            <a:endParaRPr sz="1200">
              <a:latin typeface="McLaren"/>
              <a:ea typeface="McLaren"/>
              <a:cs typeface="McLaren"/>
              <a:sym typeface="McLaren"/>
            </a:endParaRPr>
          </a:p>
        </p:txBody>
      </p:sp>
      <p:sp>
        <p:nvSpPr>
          <p:cNvPr id="80" name="Google Shape;80;p16"/>
          <p:cNvSpPr txBox="1"/>
          <p:nvPr>
            <p:ph idx="2" type="body"/>
          </p:nvPr>
        </p:nvSpPr>
        <p:spPr>
          <a:xfrm>
            <a:off x="4509400" y="2095025"/>
            <a:ext cx="4341000" cy="2658300"/>
          </a:xfrm>
          <a:prstGeom prst="rect">
            <a:avLst/>
          </a:prstGeom>
        </p:spPr>
        <p:txBody>
          <a:bodyPr anchorCtr="0" anchor="t" bIns="91425" lIns="91425" spcFirstLastPara="1" rIns="91425" wrap="square" tIns="91425">
            <a:normAutofit/>
          </a:bodyPr>
          <a:lstStyle/>
          <a:p>
            <a:pPr indent="0" lvl="0" marL="0" rtl="0" algn="ctr">
              <a:lnSpc>
                <a:spcPct val="115000"/>
              </a:lnSpc>
              <a:spcBef>
                <a:spcPts val="0"/>
              </a:spcBef>
              <a:spcAft>
                <a:spcPts val="0"/>
              </a:spcAft>
              <a:buNone/>
            </a:pPr>
            <a:r>
              <a:rPr b="1" lang="en" sz="1700">
                <a:latin typeface="McLaren"/>
                <a:ea typeface="McLaren"/>
                <a:cs typeface="McLaren"/>
                <a:sym typeface="McLaren"/>
              </a:rPr>
              <a:t>Classroom Activities</a:t>
            </a:r>
            <a:endParaRPr b="1" sz="1700">
              <a:latin typeface="McLaren"/>
              <a:ea typeface="McLaren"/>
              <a:cs typeface="McLaren"/>
              <a:sym typeface="McLaren"/>
            </a:endParaRPr>
          </a:p>
          <a:p>
            <a:pPr indent="-304800" lvl="0" marL="457200" rtl="0" algn="l">
              <a:lnSpc>
                <a:spcPct val="115000"/>
              </a:lnSpc>
              <a:spcBef>
                <a:spcPts val="1200"/>
              </a:spcBef>
              <a:spcAft>
                <a:spcPts val="0"/>
              </a:spcAft>
              <a:buSzPts val="1200"/>
              <a:buFont typeface="McLaren"/>
              <a:buChar char="●"/>
            </a:pPr>
            <a:r>
              <a:rPr lang="en" sz="1200">
                <a:latin typeface="McLaren"/>
                <a:ea typeface="McLaren"/>
                <a:cs typeface="McLaren"/>
                <a:sym typeface="McLaren"/>
              </a:rPr>
              <a:t>Morning Meeting/Carpet Time</a:t>
            </a:r>
            <a:endParaRPr sz="1200">
              <a:latin typeface="McLaren"/>
              <a:ea typeface="McLaren"/>
              <a:cs typeface="McLaren"/>
              <a:sym typeface="McLaren"/>
            </a:endParaRPr>
          </a:p>
          <a:p>
            <a:pPr indent="-304800" lvl="0" marL="457200" rtl="0" algn="l">
              <a:lnSpc>
                <a:spcPct val="115000"/>
              </a:lnSpc>
              <a:spcBef>
                <a:spcPts val="0"/>
              </a:spcBef>
              <a:spcAft>
                <a:spcPts val="0"/>
              </a:spcAft>
              <a:buSzPts val="1200"/>
              <a:buFont typeface="McLaren"/>
              <a:buChar char="●"/>
            </a:pPr>
            <a:r>
              <a:rPr lang="en" sz="1200">
                <a:latin typeface="McLaren"/>
                <a:ea typeface="McLaren"/>
                <a:cs typeface="McLaren"/>
                <a:sym typeface="McLaren"/>
              </a:rPr>
              <a:t>Activities/Centers/Small Groups</a:t>
            </a:r>
            <a:endParaRPr sz="1200">
              <a:latin typeface="McLaren"/>
              <a:ea typeface="McLaren"/>
              <a:cs typeface="McLaren"/>
              <a:sym typeface="McLaren"/>
            </a:endParaRPr>
          </a:p>
          <a:p>
            <a:pPr indent="-304800" lvl="0" marL="457200" rtl="0" algn="l">
              <a:lnSpc>
                <a:spcPct val="115000"/>
              </a:lnSpc>
              <a:spcBef>
                <a:spcPts val="0"/>
              </a:spcBef>
              <a:spcAft>
                <a:spcPts val="0"/>
              </a:spcAft>
              <a:buSzPts val="1200"/>
              <a:buFont typeface="McLaren"/>
              <a:buChar char="●"/>
            </a:pPr>
            <a:r>
              <a:rPr lang="en" sz="1200">
                <a:latin typeface="McLaren"/>
                <a:ea typeface="McLaren"/>
                <a:cs typeface="McLaren"/>
                <a:sym typeface="McLaren"/>
              </a:rPr>
              <a:t>Recess </a:t>
            </a:r>
            <a:endParaRPr sz="1200">
              <a:latin typeface="McLaren"/>
              <a:ea typeface="McLaren"/>
              <a:cs typeface="McLaren"/>
              <a:sym typeface="McLaren"/>
            </a:endParaRPr>
          </a:p>
          <a:p>
            <a:pPr indent="-304800" lvl="0" marL="457200" rtl="0" algn="l">
              <a:lnSpc>
                <a:spcPct val="115000"/>
              </a:lnSpc>
              <a:spcBef>
                <a:spcPts val="0"/>
              </a:spcBef>
              <a:spcAft>
                <a:spcPts val="0"/>
              </a:spcAft>
              <a:buSzPts val="1200"/>
              <a:buFont typeface="McLaren"/>
              <a:buChar char="●"/>
            </a:pPr>
            <a:r>
              <a:rPr lang="en" sz="1200">
                <a:latin typeface="McLaren"/>
                <a:ea typeface="McLaren"/>
                <a:cs typeface="McLaren"/>
                <a:sym typeface="McLaren"/>
              </a:rPr>
              <a:t>Snack Time</a:t>
            </a:r>
            <a:endParaRPr sz="1200">
              <a:latin typeface="McLaren"/>
              <a:ea typeface="McLaren"/>
              <a:cs typeface="McLaren"/>
              <a:sym typeface="McLaren"/>
            </a:endParaRPr>
          </a:p>
          <a:p>
            <a:pPr indent="-304800" lvl="0" marL="457200" rtl="0" algn="l">
              <a:lnSpc>
                <a:spcPct val="115000"/>
              </a:lnSpc>
              <a:spcBef>
                <a:spcPts val="0"/>
              </a:spcBef>
              <a:spcAft>
                <a:spcPts val="0"/>
              </a:spcAft>
              <a:buSzPts val="1200"/>
              <a:buFont typeface="McLaren"/>
              <a:buChar char="●"/>
            </a:pPr>
            <a:r>
              <a:rPr lang="en" sz="1200">
                <a:latin typeface="McLaren"/>
                <a:ea typeface="McLaren"/>
                <a:cs typeface="McLaren"/>
                <a:sym typeface="McLaren"/>
              </a:rPr>
              <a:t>Independent Exploration/Purposeful Play</a:t>
            </a:r>
            <a:endParaRPr sz="1200">
              <a:latin typeface="McLaren"/>
              <a:ea typeface="McLaren"/>
              <a:cs typeface="McLaren"/>
              <a:sym typeface="McLaren"/>
            </a:endParaRPr>
          </a:p>
          <a:p>
            <a:pPr indent="-304800" lvl="0" marL="457200" rtl="0" algn="l">
              <a:lnSpc>
                <a:spcPct val="115000"/>
              </a:lnSpc>
              <a:spcBef>
                <a:spcPts val="0"/>
              </a:spcBef>
              <a:spcAft>
                <a:spcPts val="0"/>
              </a:spcAft>
              <a:buSzPts val="1200"/>
              <a:buFont typeface="McLaren"/>
              <a:buChar char="●"/>
            </a:pPr>
            <a:r>
              <a:rPr lang="en" sz="1200">
                <a:latin typeface="McLaren"/>
                <a:ea typeface="McLaren"/>
                <a:cs typeface="McLaren"/>
                <a:sym typeface="McLaren"/>
              </a:rPr>
              <a:t>Story Time</a:t>
            </a:r>
            <a:endParaRPr sz="1200">
              <a:latin typeface="McLaren"/>
              <a:ea typeface="McLaren"/>
              <a:cs typeface="McLaren"/>
              <a:sym typeface="McLaren"/>
            </a:endParaRPr>
          </a:p>
          <a:p>
            <a:pPr indent="-304800" lvl="0" marL="457200" rtl="0" algn="l">
              <a:lnSpc>
                <a:spcPct val="115000"/>
              </a:lnSpc>
              <a:spcBef>
                <a:spcPts val="0"/>
              </a:spcBef>
              <a:spcAft>
                <a:spcPts val="0"/>
              </a:spcAft>
              <a:buSzPts val="1200"/>
              <a:buFont typeface="McLaren"/>
              <a:buChar char="●"/>
            </a:pPr>
            <a:r>
              <a:rPr lang="en" sz="1200">
                <a:latin typeface="McLaren"/>
                <a:ea typeface="McLaren"/>
                <a:cs typeface="McLaren"/>
                <a:sym typeface="McLaren"/>
              </a:rPr>
              <a:t>Social Emotional Instruction</a:t>
            </a:r>
            <a:endParaRPr sz="1200">
              <a:latin typeface="McLaren"/>
              <a:ea typeface="McLaren"/>
              <a:cs typeface="McLaren"/>
              <a:sym typeface="McLaren"/>
            </a:endParaRPr>
          </a:p>
          <a:p>
            <a:pPr indent="-304800" lvl="0" marL="457200" rtl="0" algn="l">
              <a:lnSpc>
                <a:spcPct val="115000"/>
              </a:lnSpc>
              <a:spcBef>
                <a:spcPts val="0"/>
              </a:spcBef>
              <a:spcAft>
                <a:spcPts val="0"/>
              </a:spcAft>
              <a:buSzPts val="1200"/>
              <a:buFont typeface="McLaren"/>
              <a:buChar char="●"/>
            </a:pPr>
            <a:r>
              <a:rPr lang="en" sz="1200">
                <a:latin typeface="McLaren"/>
                <a:ea typeface="McLaren"/>
                <a:cs typeface="McLaren"/>
                <a:sym typeface="McLaren"/>
              </a:rPr>
              <a:t>Closing Circle</a:t>
            </a:r>
            <a:endParaRPr sz="1200">
              <a:latin typeface="McLaren"/>
              <a:ea typeface="McLaren"/>
              <a:cs typeface="McLaren"/>
              <a:sym typeface="McLaren"/>
            </a:endParaRPr>
          </a:p>
          <a:p>
            <a:pPr indent="0" lvl="0" marL="457200" rtl="0" algn="l">
              <a:lnSpc>
                <a:spcPct val="115000"/>
              </a:lnSpc>
              <a:spcBef>
                <a:spcPts val="1200"/>
              </a:spcBef>
              <a:spcAft>
                <a:spcPts val="1200"/>
              </a:spcAft>
              <a:buNone/>
            </a:pPr>
            <a:r>
              <a:t/>
            </a:r>
            <a:endParaRPr sz="1200">
              <a:latin typeface="McLaren"/>
              <a:ea typeface="McLaren"/>
              <a:cs typeface="McLaren"/>
              <a:sym typeface="McLaren"/>
            </a:endParaRPr>
          </a:p>
        </p:txBody>
      </p:sp>
      <p:sp>
        <p:nvSpPr>
          <p:cNvPr id="81" name="Google Shape;81;p16"/>
          <p:cNvSpPr txBox="1"/>
          <p:nvPr/>
        </p:nvSpPr>
        <p:spPr>
          <a:xfrm>
            <a:off x="7527075" y="4842425"/>
            <a:ext cx="15306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t>        </a:t>
            </a:r>
            <a:endParaRPr i="1" sz="1100"/>
          </a:p>
        </p:txBody>
      </p:sp>
      <p:sp>
        <p:nvSpPr>
          <p:cNvPr id="82" name="Google Shape;82;p16"/>
          <p:cNvSpPr txBox="1"/>
          <p:nvPr/>
        </p:nvSpPr>
        <p:spPr>
          <a:xfrm>
            <a:off x="444600" y="270125"/>
            <a:ext cx="8254800" cy="81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700">
                <a:latin typeface="Love Ya Like A Sister"/>
                <a:ea typeface="Love Ya Like A Sister"/>
                <a:cs typeface="Love Ya Like A Sister"/>
                <a:sym typeface="Love Ya Like A Sister"/>
              </a:rPr>
              <a:t>A Typical Day in TK</a:t>
            </a:r>
            <a:endParaRPr sz="1350">
              <a:solidFill>
                <a:schemeClr val="dk1"/>
              </a:solidFill>
              <a:highlight>
                <a:srgbClr val="FFFFFF"/>
              </a:highlight>
              <a:latin typeface="Mali"/>
              <a:ea typeface="Mali"/>
              <a:cs typeface="Mali"/>
              <a:sym typeface="Mali"/>
            </a:endParaRPr>
          </a:p>
          <a:p>
            <a:pPr indent="0" lvl="0" marL="0" rtl="0" algn="ctr">
              <a:spcBef>
                <a:spcPts val="0"/>
              </a:spcBef>
              <a:spcAft>
                <a:spcPts val="0"/>
              </a:spcAft>
              <a:buNone/>
            </a:pPr>
            <a:r>
              <a:t/>
            </a:r>
            <a:endParaRPr>
              <a:latin typeface="Love Ya Like A Sister"/>
              <a:ea typeface="Love Ya Like A Sister"/>
              <a:cs typeface="Love Ya Like A Sister"/>
              <a:sym typeface="Love Ya Like A Sister"/>
            </a:endParaRPr>
          </a:p>
        </p:txBody>
      </p:sp>
      <p:pic>
        <p:nvPicPr>
          <p:cNvPr id="83" name="Google Shape;83;p16"/>
          <p:cNvPicPr preferRelativeResize="0"/>
          <p:nvPr/>
        </p:nvPicPr>
        <p:blipFill>
          <a:blip r:embed="rId3">
            <a:alphaModFix/>
          </a:blip>
          <a:stretch>
            <a:fillRect/>
          </a:stretch>
        </p:blipFill>
        <p:spPr>
          <a:xfrm>
            <a:off x="0" y="575700"/>
            <a:ext cx="9144003" cy="13646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idx="1" type="body"/>
          </p:nvPr>
        </p:nvSpPr>
        <p:spPr>
          <a:xfrm>
            <a:off x="235500" y="1272000"/>
            <a:ext cx="8520600" cy="37548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rPr b="1" lang="en" sz="2400">
                <a:solidFill>
                  <a:srgbClr val="000000"/>
                </a:solidFill>
                <a:latin typeface="Comic Sans MS"/>
                <a:ea typeface="Comic Sans MS"/>
                <a:cs typeface="Comic Sans MS"/>
                <a:sym typeface="Comic Sans MS"/>
              </a:rPr>
              <a:t>Help your child by encouraging independence skills:</a:t>
            </a:r>
            <a:endParaRPr b="1" sz="2400">
              <a:solidFill>
                <a:srgbClr val="000000"/>
              </a:solidFill>
              <a:latin typeface="Comic Sans MS"/>
              <a:ea typeface="Comic Sans MS"/>
              <a:cs typeface="Comic Sans MS"/>
              <a:sym typeface="Comic Sans MS"/>
            </a:endParaRPr>
          </a:p>
          <a:p>
            <a:pPr indent="-342900" lvl="0" marL="457200" rtl="0" algn="l">
              <a:spcBef>
                <a:spcPts val="1200"/>
              </a:spcBef>
              <a:spcAft>
                <a:spcPts val="0"/>
              </a:spcAft>
              <a:buClr>
                <a:srgbClr val="000000"/>
              </a:buClr>
              <a:buSzPts val="1800"/>
              <a:buFont typeface="Comic Sans MS"/>
              <a:buChar char="●"/>
            </a:pPr>
            <a:r>
              <a:rPr lang="en">
                <a:solidFill>
                  <a:srgbClr val="000000"/>
                </a:solidFill>
                <a:latin typeface="Comic Sans MS"/>
                <a:ea typeface="Comic Sans MS"/>
                <a:cs typeface="Comic Sans MS"/>
                <a:sym typeface="Comic Sans MS"/>
              </a:rPr>
              <a:t>Snap, zip, and button their clothing.</a:t>
            </a:r>
            <a:endParaRPr>
              <a:solidFill>
                <a:srgbClr val="000000"/>
              </a:solidFill>
              <a:latin typeface="Comic Sans MS"/>
              <a:ea typeface="Comic Sans MS"/>
              <a:cs typeface="Comic Sans MS"/>
              <a:sym typeface="Comic Sans MS"/>
            </a:endParaRPr>
          </a:p>
          <a:p>
            <a:pPr indent="-342900" lvl="0" marL="457200" rtl="0" algn="l">
              <a:spcBef>
                <a:spcPts val="0"/>
              </a:spcBef>
              <a:spcAft>
                <a:spcPts val="0"/>
              </a:spcAft>
              <a:buClr>
                <a:srgbClr val="000000"/>
              </a:buClr>
              <a:buSzPts val="1800"/>
              <a:buFont typeface="Comic Sans MS"/>
              <a:buChar char="●"/>
            </a:pPr>
            <a:r>
              <a:rPr lang="en">
                <a:solidFill>
                  <a:srgbClr val="000000"/>
                </a:solidFill>
                <a:latin typeface="Comic Sans MS"/>
                <a:ea typeface="Comic Sans MS"/>
                <a:cs typeface="Comic Sans MS"/>
                <a:sym typeface="Comic Sans MS"/>
              </a:rPr>
              <a:t>Independent toileting and hand washing skills.</a:t>
            </a:r>
            <a:endParaRPr>
              <a:solidFill>
                <a:srgbClr val="000000"/>
              </a:solidFill>
              <a:latin typeface="Comic Sans MS"/>
              <a:ea typeface="Comic Sans MS"/>
              <a:cs typeface="Comic Sans MS"/>
              <a:sym typeface="Comic Sans MS"/>
            </a:endParaRPr>
          </a:p>
          <a:p>
            <a:pPr indent="-342900" lvl="0" marL="457200" rtl="0" algn="l">
              <a:spcBef>
                <a:spcPts val="0"/>
              </a:spcBef>
              <a:spcAft>
                <a:spcPts val="0"/>
              </a:spcAft>
              <a:buClr>
                <a:srgbClr val="000000"/>
              </a:buClr>
              <a:buSzPts val="1800"/>
              <a:buFont typeface="Comic Sans MS"/>
              <a:buChar char="●"/>
            </a:pPr>
            <a:r>
              <a:rPr lang="en">
                <a:solidFill>
                  <a:srgbClr val="000000"/>
                </a:solidFill>
                <a:latin typeface="Comic Sans MS"/>
                <a:ea typeface="Comic Sans MS"/>
                <a:cs typeface="Comic Sans MS"/>
                <a:sym typeface="Comic Sans MS"/>
              </a:rPr>
              <a:t>Clean up after themselves (crafts, mealtime, playtime).</a:t>
            </a:r>
            <a:endParaRPr>
              <a:solidFill>
                <a:srgbClr val="000000"/>
              </a:solidFill>
              <a:latin typeface="Comic Sans MS"/>
              <a:ea typeface="Comic Sans MS"/>
              <a:cs typeface="Comic Sans MS"/>
              <a:sym typeface="Comic Sans MS"/>
            </a:endParaRPr>
          </a:p>
          <a:p>
            <a:pPr indent="-342900" lvl="0" marL="457200" rtl="0" algn="l">
              <a:spcBef>
                <a:spcPts val="0"/>
              </a:spcBef>
              <a:spcAft>
                <a:spcPts val="0"/>
              </a:spcAft>
              <a:buClr>
                <a:srgbClr val="000000"/>
              </a:buClr>
              <a:buSzPts val="1800"/>
              <a:buFont typeface="Comic Sans MS"/>
              <a:buChar char="●"/>
            </a:pPr>
            <a:r>
              <a:rPr lang="en">
                <a:solidFill>
                  <a:srgbClr val="000000"/>
                </a:solidFill>
                <a:latin typeface="Comic Sans MS"/>
                <a:ea typeface="Comic Sans MS"/>
                <a:cs typeface="Comic Sans MS"/>
                <a:sym typeface="Comic Sans MS"/>
              </a:rPr>
              <a:t>Provide opportunities for playing, sharing, and taking turns with other children. </a:t>
            </a:r>
            <a:endParaRPr>
              <a:solidFill>
                <a:srgbClr val="000000"/>
              </a:solidFill>
              <a:latin typeface="Comic Sans MS"/>
              <a:ea typeface="Comic Sans MS"/>
              <a:cs typeface="Comic Sans MS"/>
              <a:sym typeface="Comic Sans MS"/>
            </a:endParaRPr>
          </a:p>
          <a:p>
            <a:pPr indent="-342900" lvl="0" marL="457200" rtl="0" algn="l">
              <a:spcBef>
                <a:spcPts val="0"/>
              </a:spcBef>
              <a:spcAft>
                <a:spcPts val="0"/>
              </a:spcAft>
              <a:buClr>
                <a:srgbClr val="000000"/>
              </a:buClr>
              <a:buSzPts val="1800"/>
              <a:buFont typeface="Comic Sans MS"/>
              <a:buChar char="●"/>
            </a:pPr>
            <a:r>
              <a:rPr lang="en">
                <a:solidFill>
                  <a:srgbClr val="000000"/>
                </a:solidFill>
                <a:latin typeface="Comic Sans MS"/>
                <a:ea typeface="Comic Sans MS"/>
                <a:cs typeface="Comic Sans MS"/>
                <a:sym typeface="Comic Sans MS"/>
              </a:rPr>
              <a:t>Practice good manners</a:t>
            </a:r>
            <a:endParaRPr>
              <a:solidFill>
                <a:srgbClr val="000000"/>
              </a:solidFill>
              <a:latin typeface="Comic Sans MS"/>
              <a:ea typeface="Comic Sans MS"/>
              <a:cs typeface="Comic Sans MS"/>
              <a:sym typeface="Comic Sans MS"/>
            </a:endParaRPr>
          </a:p>
          <a:p>
            <a:pPr indent="-342900" lvl="0" marL="457200" rtl="0" algn="l">
              <a:spcBef>
                <a:spcPts val="0"/>
              </a:spcBef>
              <a:spcAft>
                <a:spcPts val="0"/>
              </a:spcAft>
              <a:buClr>
                <a:srgbClr val="000000"/>
              </a:buClr>
              <a:buSzPts val="1800"/>
              <a:buFont typeface="Comic Sans MS"/>
              <a:buChar char="●"/>
            </a:pPr>
            <a:r>
              <a:rPr lang="en">
                <a:solidFill>
                  <a:srgbClr val="000000"/>
                </a:solidFill>
                <a:latin typeface="Comic Sans MS"/>
                <a:ea typeface="Comic Sans MS"/>
                <a:cs typeface="Comic Sans MS"/>
                <a:sym typeface="Comic Sans MS"/>
              </a:rPr>
              <a:t>Limit screen time</a:t>
            </a:r>
            <a:endParaRPr>
              <a:solidFill>
                <a:srgbClr val="000000"/>
              </a:solidFill>
              <a:latin typeface="Comic Sans MS"/>
              <a:ea typeface="Comic Sans MS"/>
              <a:cs typeface="Comic Sans MS"/>
              <a:sym typeface="Comic Sans MS"/>
            </a:endParaRPr>
          </a:p>
          <a:p>
            <a:pPr indent="-342900" lvl="0" marL="457200" rtl="0" algn="l">
              <a:spcBef>
                <a:spcPts val="0"/>
              </a:spcBef>
              <a:spcAft>
                <a:spcPts val="0"/>
              </a:spcAft>
              <a:buClr>
                <a:srgbClr val="000000"/>
              </a:buClr>
              <a:buSzPts val="1800"/>
              <a:buFont typeface="Comic Sans MS"/>
              <a:buChar char="●"/>
            </a:pPr>
            <a:r>
              <a:rPr lang="en">
                <a:solidFill>
                  <a:srgbClr val="000000"/>
                </a:solidFill>
                <a:latin typeface="Comic Sans MS"/>
                <a:ea typeface="Comic Sans MS"/>
                <a:cs typeface="Comic Sans MS"/>
                <a:sym typeface="Comic Sans MS"/>
              </a:rPr>
              <a:t>Talk, READ, and sing with your child EVERY day!</a:t>
            </a:r>
            <a:endParaRPr>
              <a:solidFill>
                <a:srgbClr val="000000"/>
              </a:solidFill>
              <a:latin typeface="Comic Sans MS"/>
              <a:ea typeface="Comic Sans MS"/>
              <a:cs typeface="Comic Sans MS"/>
              <a:sym typeface="Comic Sans MS"/>
            </a:endParaRPr>
          </a:p>
        </p:txBody>
      </p:sp>
      <p:pic>
        <p:nvPicPr>
          <p:cNvPr id="89" name="Google Shape;89;p17"/>
          <p:cNvPicPr preferRelativeResize="0"/>
          <p:nvPr/>
        </p:nvPicPr>
        <p:blipFill>
          <a:blip r:embed="rId3">
            <a:alphaModFix/>
          </a:blip>
          <a:stretch>
            <a:fillRect/>
          </a:stretch>
        </p:blipFill>
        <p:spPr>
          <a:xfrm>
            <a:off x="7001250" y="3512125"/>
            <a:ext cx="798380" cy="1364675"/>
          </a:xfrm>
          <a:prstGeom prst="rect">
            <a:avLst/>
          </a:prstGeom>
          <a:noFill/>
          <a:ln>
            <a:noFill/>
          </a:ln>
        </p:spPr>
      </p:pic>
      <p:pic>
        <p:nvPicPr>
          <p:cNvPr id="90" name="Google Shape;90;p17"/>
          <p:cNvPicPr preferRelativeResize="0"/>
          <p:nvPr/>
        </p:nvPicPr>
        <p:blipFill>
          <a:blip r:embed="rId4">
            <a:alphaModFix/>
          </a:blip>
          <a:stretch>
            <a:fillRect/>
          </a:stretch>
        </p:blipFill>
        <p:spPr>
          <a:xfrm>
            <a:off x="-53850" y="-53850"/>
            <a:ext cx="9144003" cy="13646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8"/>
          <p:cNvSpPr txBox="1"/>
          <p:nvPr>
            <p:ph type="title"/>
          </p:nvPr>
        </p:nvSpPr>
        <p:spPr>
          <a:xfrm>
            <a:off x="311700" y="445025"/>
            <a:ext cx="8520600" cy="572700"/>
          </a:xfrm>
          <a:prstGeom prst="rect">
            <a:avLst/>
          </a:prstGeom>
          <a:solidFill>
            <a:srgbClr val="6D9EEB"/>
          </a:solidFill>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Comic Sans MS"/>
                <a:ea typeface="Comic Sans MS"/>
                <a:cs typeface="Comic Sans MS"/>
                <a:sym typeface="Comic Sans MS"/>
              </a:rPr>
              <a:t> Drop Off and Pick Up Procedures</a:t>
            </a:r>
            <a:endParaRPr>
              <a:latin typeface="Comic Sans MS"/>
              <a:ea typeface="Comic Sans MS"/>
              <a:cs typeface="Comic Sans MS"/>
              <a:sym typeface="Comic Sans MS"/>
            </a:endParaRPr>
          </a:p>
        </p:txBody>
      </p:sp>
      <p:sp>
        <p:nvSpPr>
          <p:cNvPr id="96" name="Google Shape;96;p18"/>
          <p:cNvSpPr txBox="1"/>
          <p:nvPr>
            <p:ph idx="1" type="body"/>
          </p:nvPr>
        </p:nvSpPr>
        <p:spPr>
          <a:xfrm>
            <a:off x="311700" y="1554450"/>
            <a:ext cx="8520600" cy="373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solidFill>
                  <a:srgbClr val="000000"/>
                </a:solidFill>
                <a:latin typeface="Comic Sans MS"/>
                <a:ea typeface="Comic Sans MS"/>
                <a:cs typeface="Comic Sans MS"/>
                <a:sym typeface="Comic Sans MS"/>
              </a:rPr>
              <a:t>Bringing your child to school:</a:t>
            </a:r>
            <a:endParaRPr>
              <a:solidFill>
                <a:srgbClr val="000000"/>
              </a:solidFill>
              <a:latin typeface="Comic Sans MS"/>
              <a:ea typeface="Comic Sans MS"/>
              <a:cs typeface="Comic Sans MS"/>
              <a:sym typeface="Comic Sans MS"/>
            </a:endParaRPr>
          </a:p>
          <a:p>
            <a:pPr indent="0" lvl="0" marL="0" rtl="0" algn="l">
              <a:spcBef>
                <a:spcPts val="1200"/>
              </a:spcBef>
              <a:spcAft>
                <a:spcPts val="0"/>
              </a:spcAft>
              <a:buNone/>
            </a:pPr>
            <a:r>
              <a:rPr lang="en">
                <a:solidFill>
                  <a:srgbClr val="000000"/>
                </a:solidFill>
                <a:latin typeface="Comic Sans MS"/>
                <a:ea typeface="Comic Sans MS"/>
                <a:cs typeface="Comic Sans MS"/>
                <a:sym typeface="Comic Sans MS"/>
              </a:rPr>
              <a:t>PM: Students line up at the far gate. I will pick up the students there.</a:t>
            </a:r>
            <a:endParaRPr>
              <a:solidFill>
                <a:srgbClr val="000000"/>
              </a:solidFill>
              <a:latin typeface="Comic Sans MS"/>
              <a:ea typeface="Comic Sans MS"/>
              <a:cs typeface="Comic Sans MS"/>
              <a:sym typeface="Comic Sans MS"/>
            </a:endParaRPr>
          </a:p>
          <a:p>
            <a:pPr indent="0" lvl="0" marL="0" rtl="0" algn="l">
              <a:spcBef>
                <a:spcPts val="1200"/>
              </a:spcBef>
              <a:spcAft>
                <a:spcPts val="0"/>
              </a:spcAft>
              <a:buNone/>
            </a:pPr>
            <a:r>
              <a:rPr b="1" lang="en">
                <a:solidFill>
                  <a:srgbClr val="000000"/>
                </a:solidFill>
                <a:latin typeface="Comic Sans MS"/>
                <a:ea typeface="Comic Sans MS"/>
                <a:cs typeface="Comic Sans MS"/>
                <a:sym typeface="Comic Sans MS"/>
              </a:rPr>
              <a:t>Picking up your child from school:</a:t>
            </a:r>
            <a:endParaRPr b="1">
              <a:solidFill>
                <a:srgbClr val="000000"/>
              </a:solidFill>
              <a:latin typeface="Comic Sans MS"/>
              <a:ea typeface="Comic Sans MS"/>
              <a:cs typeface="Comic Sans MS"/>
              <a:sym typeface="Comic Sans MS"/>
            </a:endParaRPr>
          </a:p>
          <a:p>
            <a:pPr indent="0" lvl="0" marL="0" rtl="0" algn="l">
              <a:spcBef>
                <a:spcPts val="1200"/>
              </a:spcBef>
              <a:spcAft>
                <a:spcPts val="1200"/>
              </a:spcAft>
              <a:buNone/>
            </a:pPr>
            <a:r>
              <a:rPr lang="en">
                <a:solidFill>
                  <a:srgbClr val="000000"/>
                </a:solidFill>
                <a:latin typeface="Comic Sans MS"/>
                <a:ea typeface="Comic Sans MS"/>
                <a:cs typeface="Comic Sans MS"/>
                <a:sym typeface="Comic Sans MS"/>
              </a:rPr>
              <a:t>Pick up your child at the front gate.</a:t>
            </a:r>
            <a:endParaRPr>
              <a:solidFill>
                <a:srgbClr val="000000"/>
              </a:solidFill>
              <a:latin typeface="Comic Sans MS"/>
              <a:ea typeface="Comic Sans MS"/>
              <a:cs typeface="Comic Sans MS"/>
              <a:sym typeface="Comic Sans MS"/>
            </a:endParaRPr>
          </a:p>
        </p:txBody>
      </p:sp>
      <p:pic>
        <p:nvPicPr>
          <p:cNvPr id="97" name="Google Shape;97;p18"/>
          <p:cNvPicPr preferRelativeResize="0"/>
          <p:nvPr/>
        </p:nvPicPr>
        <p:blipFill>
          <a:blip r:embed="rId3">
            <a:alphaModFix/>
          </a:blip>
          <a:stretch>
            <a:fillRect/>
          </a:stretch>
        </p:blipFill>
        <p:spPr>
          <a:xfrm>
            <a:off x="6592925" y="3252050"/>
            <a:ext cx="2142075" cy="15697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9"/>
          <p:cNvSpPr txBox="1"/>
          <p:nvPr>
            <p:ph idx="1" type="body"/>
          </p:nvPr>
        </p:nvSpPr>
        <p:spPr>
          <a:xfrm>
            <a:off x="198245" y="989550"/>
            <a:ext cx="8832300" cy="4308300"/>
          </a:xfrm>
          <a:prstGeom prst="rect">
            <a:avLst/>
          </a:prstGeom>
        </p:spPr>
        <p:txBody>
          <a:bodyPr anchorCtr="0" anchor="t" bIns="91425" lIns="91425" spcFirstLastPara="1" rIns="91425" wrap="square" tIns="91425">
            <a:noAutofit/>
          </a:bodyPr>
          <a:lstStyle/>
          <a:p>
            <a:pPr indent="0" lvl="0" marL="0" rtl="0" algn="ctr">
              <a:spcBef>
                <a:spcPts val="1400"/>
              </a:spcBef>
              <a:spcAft>
                <a:spcPts val="0"/>
              </a:spcAft>
              <a:buClr>
                <a:schemeClr val="dk1"/>
              </a:buClr>
              <a:buSzPts val="1100"/>
              <a:buFont typeface="Arial"/>
              <a:buNone/>
            </a:pPr>
            <a:r>
              <a:rPr lang="en" sz="1400" u="sng">
                <a:solidFill>
                  <a:schemeClr val="dk1"/>
                </a:solidFill>
                <a:latin typeface="Comic Sans MS"/>
                <a:ea typeface="Comic Sans MS"/>
                <a:cs typeface="Comic Sans MS"/>
                <a:sym typeface="Comic Sans MS"/>
              </a:rPr>
              <a:t>COMMUNICATION</a:t>
            </a:r>
            <a:endParaRPr sz="1400" u="sng">
              <a:solidFill>
                <a:schemeClr val="dk1"/>
              </a:solidFill>
              <a:latin typeface="Comic Sans MS"/>
              <a:ea typeface="Comic Sans MS"/>
              <a:cs typeface="Comic Sans MS"/>
              <a:sym typeface="Comic Sans MS"/>
            </a:endParaRPr>
          </a:p>
          <a:p>
            <a:pPr indent="0" lvl="0" marL="0" rtl="0" algn="l">
              <a:lnSpc>
                <a:spcPct val="100000"/>
              </a:lnSpc>
              <a:spcBef>
                <a:spcPts val="1200"/>
              </a:spcBef>
              <a:spcAft>
                <a:spcPts val="0"/>
              </a:spcAft>
              <a:buClr>
                <a:schemeClr val="dk1"/>
              </a:buClr>
              <a:buSzPts val="1100"/>
              <a:buFont typeface="Arial"/>
              <a:buNone/>
            </a:pPr>
            <a:r>
              <a:rPr lang="en" sz="1400">
                <a:solidFill>
                  <a:schemeClr val="dk1"/>
                </a:solidFill>
                <a:latin typeface="Comic Sans MS"/>
                <a:ea typeface="Comic Sans MS"/>
                <a:cs typeface="Comic Sans MS"/>
                <a:sym typeface="Comic Sans MS"/>
              </a:rPr>
              <a:t>*</a:t>
            </a:r>
            <a:r>
              <a:rPr lang="en" sz="1400" u="sng">
                <a:solidFill>
                  <a:schemeClr val="dk1"/>
                </a:solidFill>
                <a:latin typeface="Comic Sans MS"/>
                <a:ea typeface="Comic Sans MS"/>
                <a:cs typeface="Comic Sans MS"/>
                <a:sym typeface="Comic Sans MS"/>
              </a:rPr>
              <a:t> Parent Teacher Communication</a:t>
            </a:r>
            <a:r>
              <a:rPr lang="en" sz="1400">
                <a:solidFill>
                  <a:schemeClr val="dk1"/>
                </a:solidFill>
                <a:latin typeface="Comic Sans MS"/>
                <a:ea typeface="Comic Sans MS"/>
                <a:cs typeface="Comic Sans MS"/>
                <a:sym typeface="Comic Sans MS"/>
              </a:rPr>
              <a:t>   </a:t>
            </a:r>
            <a:r>
              <a:rPr lang="en" sz="1400">
                <a:solidFill>
                  <a:srgbClr val="26C49D"/>
                </a:solidFill>
                <a:latin typeface="Comic Sans MS"/>
                <a:ea typeface="Comic Sans MS"/>
                <a:cs typeface="Comic Sans MS"/>
                <a:sym typeface="Comic Sans MS"/>
              </a:rPr>
              <a:t>tbaird</a:t>
            </a:r>
            <a:r>
              <a:rPr lang="en" sz="1400" u="sng">
                <a:solidFill>
                  <a:srgbClr val="26C49D"/>
                </a:solidFill>
                <a:latin typeface="Comic Sans MS"/>
                <a:ea typeface="Comic Sans MS"/>
                <a:cs typeface="Comic Sans MS"/>
                <a:sym typeface="Comic Sans MS"/>
                <a:hlinkClick r:id="rId3">
                  <a:extLst>
                    <a:ext uri="{A12FA001-AC4F-418D-AE19-62706E023703}">
                      <ahyp:hlinkClr val="tx"/>
                    </a:ext>
                  </a:extLst>
                </a:hlinkClick>
              </a:rPr>
              <a:t>@fcusd.org</a:t>
            </a:r>
            <a:r>
              <a:rPr lang="en" sz="1400">
                <a:solidFill>
                  <a:srgbClr val="26C49D"/>
                </a:solidFill>
                <a:latin typeface="Comic Sans MS"/>
                <a:ea typeface="Comic Sans MS"/>
                <a:cs typeface="Comic Sans MS"/>
                <a:sym typeface="Comic Sans MS"/>
              </a:rPr>
              <a:t>   rbrunolli</a:t>
            </a:r>
            <a:r>
              <a:rPr lang="en" sz="1400" u="sng">
                <a:solidFill>
                  <a:srgbClr val="26C49D"/>
                </a:solidFill>
                <a:latin typeface="Comic Sans MS"/>
                <a:ea typeface="Comic Sans MS"/>
                <a:cs typeface="Comic Sans MS"/>
                <a:sym typeface="Comic Sans MS"/>
                <a:hlinkClick r:id="rId4">
                  <a:extLst>
                    <a:ext uri="{A12FA001-AC4F-418D-AE19-62706E023703}">
                      <ahyp:hlinkClr val="tx"/>
                    </a:ext>
                  </a:extLst>
                </a:hlinkClick>
              </a:rPr>
              <a:t>@fcusd.org</a:t>
            </a:r>
            <a:r>
              <a:rPr lang="en" sz="1400">
                <a:solidFill>
                  <a:srgbClr val="26C49D"/>
                </a:solidFill>
                <a:latin typeface="Comic Sans MS"/>
                <a:ea typeface="Comic Sans MS"/>
                <a:cs typeface="Comic Sans MS"/>
                <a:sym typeface="Comic Sans MS"/>
              </a:rPr>
              <a:t>  </a:t>
            </a:r>
            <a:r>
              <a:rPr lang="en" sz="1400" u="sng">
                <a:solidFill>
                  <a:srgbClr val="26C49D"/>
                </a:solidFill>
                <a:latin typeface="Comic Sans MS"/>
                <a:ea typeface="Comic Sans MS"/>
                <a:cs typeface="Comic Sans MS"/>
                <a:sym typeface="Comic Sans MS"/>
                <a:hlinkClick r:id="rId5">
                  <a:extLst>
                    <a:ext uri="{A12FA001-AC4F-418D-AE19-62706E023703}">
                      <ahyp:hlinkClr val="tx"/>
                    </a:ext>
                  </a:extLst>
                </a:hlinkClick>
              </a:rPr>
              <a:t>nnettleton@fcusd.org</a:t>
            </a:r>
            <a:r>
              <a:rPr lang="en" sz="1400">
                <a:solidFill>
                  <a:schemeClr val="dk1"/>
                </a:solidFill>
                <a:latin typeface="Comic Sans MS"/>
                <a:ea typeface="Comic Sans MS"/>
                <a:cs typeface="Comic Sans MS"/>
                <a:sym typeface="Comic Sans MS"/>
              </a:rPr>
              <a:t> </a:t>
            </a:r>
            <a:endParaRPr sz="1400">
              <a:solidFill>
                <a:schemeClr val="dk1"/>
              </a:solidFill>
              <a:latin typeface="Comic Sans MS"/>
              <a:ea typeface="Comic Sans MS"/>
              <a:cs typeface="Comic Sans MS"/>
              <a:sym typeface="Comic Sans MS"/>
            </a:endParaRPr>
          </a:p>
          <a:p>
            <a:pPr indent="0" lvl="0" marL="0" rtl="0" algn="l">
              <a:lnSpc>
                <a:spcPct val="100000"/>
              </a:lnSpc>
              <a:spcBef>
                <a:spcPts val="1200"/>
              </a:spcBef>
              <a:spcAft>
                <a:spcPts val="0"/>
              </a:spcAft>
              <a:buClr>
                <a:schemeClr val="dk1"/>
              </a:buClr>
              <a:buSzPts val="1100"/>
              <a:buFont typeface="Arial"/>
              <a:buNone/>
            </a:pPr>
            <a:r>
              <a:rPr lang="en" sz="1400">
                <a:solidFill>
                  <a:schemeClr val="dk1"/>
                </a:solidFill>
                <a:latin typeface="Comic Sans MS"/>
                <a:ea typeface="Comic Sans MS"/>
                <a:cs typeface="Comic Sans MS"/>
                <a:sym typeface="Comic Sans MS"/>
              </a:rPr>
              <a:t>Please don’t hesitate to contact us with any questions or concerns. I </a:t>
            </a:r>
            <a:r>
              <a:rPr lang="en" sz="1400">
                <a:solidFill>
                  <a:schemeClr val="dk1"/>
                </a:solidFill>
                <a:latin typeface="Comic Sans MS"/>
                <a:ea typeface="Comic Sans MS"/>
                <a:cs typeface="Comic Sans MS"/>
                <a:sym typeface="Comic Sans MS"/>
              </a:rPr>
              <a:t>primarily</a:t>
            </a:r>
            <a:r>
              <a:rPr lang="en" sz="1400">
                <a:solidFill>
                  <a:schemeClr val="dk1"/>
                </a:solidFill>
                <a:latin typeface="Comic Sans MS"/>
                <a:ea typeface="Comic Sans MS"/>
                <a:cs typeface="Comic Sans MS"/>
                <a:sym typeface="Comic Sans MS"/>
              </a:rPr>
              <a:t> communicate through Parent Square, if there is an emergency please telephone the office (916-294-9110).</a:t>
            </a:r>
            <a:endParaRPr sz="1400">
              <a:solidFill>
                <a:schemeClr val="dk1"/>
              </a:solidFill>
              <a:latin typeface="Comic Sans MS"/>
              <a:ea typeface="Comic Sans MS"/>
              <a:cs typeface="Comic Sans MS"/>
              <a:sym typeface="Comic Sans MS"/>
            </a:endParaRPr>
          </a:p>
          <a:p>
            <a:pPr indent="0" lvl="0" marL="0" rtl="0" algn="l">
              <a:lnSpc>
                <a:spcPct val="100000"/>
              </a:lnSpc>
              <a:spcBef>
                <a:spcPts val="1200"/>
              </a:spcBef>
              <a:spcAft>
                <a:spcPts val="0"/>
              </a:spcAft>
              <a:buClr>
                <a:schemeClr val="dk1"/>
              </a:buClr>
              <a:buSzPts val="1100"/>
              <a:buFont typeface="Arial"/>
              <a:buNone/>
            </a:pPr>
            <a:r>
              <a:t/>
            </a:r>
            <a:endParaRPr sz="1400">
              <a:solidFill>
                <a:schemeClr val="dk1"/>
              </a:solidFill>
              <a:latin typeface="Comic Sans MS"/>
              <a:ea typeface="Comic Sans MS"/>
              <a:cs typeface="Comic Sans MS"/>
              <a:sym typeface="Comic Sans MS"/>
            </a:endParaRPr>
          </a:p>
          <a:p>
            <a:pPr indent="0" lvl="0" marL="0" rtl="0" algn="l">
              <a:lnSpc>
                <a:spcPct val="100000"/>
              </a:lnSpc>
              <a:spcBef>
                <a:spcPts val="1200"/>
              </a:spcBef>
              <a:spcAft>
                <a:spcPts val="0"/>
              </a:spcAft>
              <a:buNone/>
            </a:pPr>
            <a:r>
              <a:rPr lang="en" sz="1400">
                <a:solidFill>
                  <a:schemeClr val="dk1"/>
                </a:solidFill>
                <a:latin typeface="Comic Sans MS"/>
                <a:ea typeface="Comic Sans MS"/>
                <a:cs typeface="Comic Sans MS"/>
                <a:sym typeface="Comic Sans MS"/>
              </a:rPr>
              <a:t>* </a:t>
            </a:r>
            <a:r>
              <a:rPr lang="en" sz="1400" u="sng">
                <a:solidFill>
                  <a:schemeClr val="dk1"/>
                </a:solidFill>
                <a:latin typeface="Comic Sans MS"/>
                <a:ea typeface="Comic Sans MS"/>
                <a:cs typeface="Comic Sans MS"/>
                <a:sym typeface="Comic Sans MS"/>
              </a:rPr>
              <a:t>Bear Folders</a:t>
            </a:r>
            <a:endParaRPr sz="1400" u="sng">
              <a:solidFill>
                <a:schemeClr val="dk1"/>
              </a:solidFill>
              <a:latin typeface="Comic Sans MS"/>
              <a:ea typeface="Comic Sans MS"/>
              <a:cs typeface="Comic Sans MS"/>
              <a:sym typeface="Comic Sans MS"/>
            </a:endParaRPr>
          </a:p>
          <a:p>
            <a:pPr indent="0" lvl="0" marL="0" rtl="0" algn="l">
              <a:lnSpc>
                <a:spcPct val="100000"/>
              </a:lnSpc>
              <a:spcBef>
                <a:spcPts val="1200"/>
              </a:spcBef>
              <a:spcAft>
                <a:spcPts val="0"/>
              </a:spcAft>
              <a:buClr>
                <a:schemeClr val="dk1"/>
              </a:buClr>
              <a:buSzPts val="1100"/>
              <a:buFont typeface="Arial"/>
              <a:buNone/>
            </a:pPr>
            <a:r>
              <a:rPr lang="en" sz="1400">
                <a:solidFill>
                  <a:schemeClr val="dk1"/>
                </a:solidFill>
                <a:latin typeface="Comic Sans MS"/>
                <a:ea typeface="Comic Sans MS"/>
                <a:cs typeface="Comic Sans MS"/>
                <a:sym typeface="Comic Sans MS"/>
              </a:rPr>
              <a:t>Every week, a folder will come home containing handouts on Blanche Sprentz events, classroom news, and weekly student work.  Parents need to review all papers and return the empty folder to school the next day.</a:t>
            </a:r>
            <a:endParaRPr sz="1400">
              <a:solidFill>
                <a:schemeClr val="dk1"/>
              </a:solidFill>
              <a:latin typeface="Comic Sans MS"/>
              <a:ea typeface="Comic Sans MS"/>
              <a:cs typeface="Comic Sans MS"/>
              <a:sym typeface="Comic Sans MS"/>
            </a:endParaRPr>
          </a:p>
          <a:p>
            <a:pPr indent="0" lvl="0" marL="0" rtl="0" algn="l">
              <a:lnSpc>
                <a:spcPct val="100000"/>
              </a:lnSpc>
              <a:spcBef>
                <a:spcPts val="1200"/>
              </a:spcBef>
              <a:spcAft>
                <a:spcPts val="0"/>
              </a:spcAft>
              <a:buClr>
                <a:schemeClr val="dk1"/>
              </a:buClr>
              <a:buSzPts val="1100"/>
              <a:buFont typeface="Arial"/>
              <a:buNone/>
            </a:pPr>
            <a:r>
              <a:t/>
            </a:r>
            <a:endParaRPr sz="1400">
              <a:solidFill>
                <a:schemeClr val="dk1"/>
              </a:solidFill>
              <a:latin typeface="Comic Sans MS"/>
              <a:ea typeface="Comic Sans MS"/>
              <a:cs typeface="Comic Sans MS"/>
              <a:sym typeface="Comic Sans MS"/>
            </a:endParaRPr>
          </a:p>
          <a:p>
            <a:pPr indent="0" lvl="0" marL="0" rtl="0" algn="l">
              <a:lnSpc>
                <a:spcPct val="100000"/>
              </a:lnSpc>
              <a:spcBef>
                <a:spcPts val="1200"/>
              </a:spcBef>
              <a:spcAft>
                <a:spcPts val="0"/>
              </a:spcAft>
              <a:buNone/>
            </a:pPr>
            <a:r>
              <a:rPr lang="en" sz="1400">
                <a:solidFill>
                  <a:schemeClr val="dk1"/>
                </a:solidFill>
                <a:latin typeface="Comic Sans MS"/>
                <a:ea typeface="Comic Sans MS"/>
                <a:cs typeface="Comic Sans MS"/>
                <a:sym typeface="Comic Sans MS"/>
              </a:rPr>
              <a:t>*</a:t>
            </a:r>
            <a:r>
              <a:rPr lang="en" sz="1400" u="sng">
                <a:solidFill>
                  <a:schemeClr val="dk1"/>
                </a:solidFill>
                <a:latin typeface="Comic Sans MS"/>
                <a:ea typeface="Comic Sans MS"/>
                <a:cs typeface="Comic Sans MS"/>
                <a:sym typeface="Comic Sans MS"/>
              </a:rPr>
              <a:t>School/PTO Connection </a:t>
            </a:r>
            <a:endParaRPr sz="1400" u="sng">
              <a:solidFill>
                <a:schemeClr val="dk1"/>
              </a:solidFill>
              <a:latin typeface="Comic Sans MS"/>
              <a:ea typeface="Comic Sans MS"/>
              <a:cs typeface="Comic Sans MS"/>
              <a:sym typeface="Comic Sans MS"/>
            </a:endParaRPr>
          </a:p>
          <a:p>
            <a:pPr indent="0" lvl="0" marL="0" rtl="0" algn="l">
              <a:lnSpc>
                <a:spcPct val="100000"/>
              </a:lnSpc>
              <a:spcBef>
                <a:spcPts val="1200"/>
              </a:spcBef>
              <a:spcAft>
                <a:spcPts val="0"/>
              </a:spcAft>
              <a:buClr>
                <a:schemeClr val="dk1"/>
              </a:buClr>
              <a:buSzPts val="1100"/>
              <a:buFont typeface="Arial"/>
              <a:buNone/>
            </a:pPr>
            <a:r>
              <a:rPr lang="en" sz="1400">
                <a:solidFill>
                  <a:schemeClr val="dk1"/>
                </a:solidFill>
                <a:latin typeface="Comic Sans MS"/>
                <a:ea typeface="Comic Sans MS"/>
                <a:cs typeface="Comic Sans MS"/>
                <a:sym typeface="Comic Sans MS"/>
              </a:rPr>
              <a:t>Please stay connected to school wide activities and events via the school website,</a:t>
            </a:r>
            <a:r>
              <a:rPr lang="en" sz="1400">
                <a:solidFill>
                  <a:schemeClr val="dk1"/>
                </a:solidFill>
                <a:uFill>
                  <a:noFill/>
                </a:uFill>
                <a:latin typeface="Comic Sans MS"/>
                <a:ea typeface="Comic Sans MS"/>
                <a:cs typeface="Comic Sans MS"/>
                <a:sym typeface="Comic Sans MS"/>
                <a:hlinkClick r:id="rId6">
                  <a:extLst>
                    <a:ext uri="{A12FA001-AC4F-418D-AE19-62706E023703}">
                      <ahyp:hlinkClr val="tx"/>
                    </a:ext>
                  </a:extLst>
                </a:hlinkClick>
              </a:rPr>
              <a:t> </a:t>
            </a:r>
            <a:r>
              <a:rPr lang="en" sz="1400" u="sng">
                <a:solidFill>
                  <a:schemeClr val="hlink"/>
                </a:solidFill>
                <a:latin typeface="Comic Sans MS"/>
                <a:ea typeface="Comic Sans MS"/>
                <a:cs typeface="Comic Sans MS"/>
                <a:sym typeface="Comic Sans MS"/>
                <a:hlinkClick r:id="rId7"/>
              </a:rPr>
              <a:t>www.bsepto.org</a:t>
            </a:r>
            <a:endParaRPr sz="1400" u="sng">
              <a:solidFill>
                <a:schemeClr val="hlink"/>
              </a:solidFill>
              <a:latin typeface="Comic Sans MS"/>
              <a:ea typeface="Comic Sans MS"/>
              <a:cs typeface="Comic Sans MS"/>
              <a:sym typeface="Comic Sans MS"/>
            </a:endParaRPr>
          </a:p>
          <a:p>
            <a:pPr indent="0" lvl="0" marL="0" rtl="0" algn="l">
              <a:spcBef>
                <a:spcPts val="1200"/>
              </a:spcBef>
              <a:spcAft>
                <a:spcPts val="0"/>
              </a:spcAft>
              <a:buClr>
                <a:schemeClr val="dk1"/>
              </a:buClr>
              <a:buSzPts val="1100"/>
              <a:buFont typeface="Arial"/>
              <a:buNone/>
            </a:pPr>
            <a:r>
              <a:rPr lang="en" sz="1400">
                <a:solidFill>
                  <a:schemeClr val="dk1"/>
                </a:solidFill>
                <a:latin typeface="Comic Sans MS"/>
                <a:ea typeface="Comic Sans MS"/>
                <a:cs typeface="Comic Sans MS"/>
                <a:sym typeface="Comic Sans MS"/>
              </a:rPr>
              <a:t> </a:t>
            </a:r>
            <a:endParaRPr sz="1400">
              <a:solidFill>
                <a:schemeClr val="dk1"/>
              </a:solidFill>
              <a:latin typeface="Comic Sans MS"/>
              <a:ea typeface="Comic Sans MS"/>
              <a:cs typeface="Comic Sans MS"/>
              <a:sym typeface="Comic Sans MS"/>
            </a:endParaRPr>
          </a:p>
          <a:p>
            <a:pPr indent="0" lvl="0" marL="457200" rtl="0" algn="l">
              <a:spcBef>
                <a:spcPts val="1200"/>
              </a:spcBef>
              <a:spcAft>
                <a:spcPts val="1200"/>
              </a:spcAft>
              <a:buNone/>
            </a:pPr>
            <a:r>
              <a:t/>
            </a:r>
            <a:endParaRPr b="1" sz="2400">
              <a:solidFill>
                <a:srgbClr val="000000"/>
              </a:solidFill>
            </a:endParaRPr>
          </a:p>
        </p:txBody>
      </p:sp>
      <p:pic>
        <p:nvPicPr>
          <p:cNvPr id="103" name="Google Shape;103;p19"/>
          <p:cNvPicPr preferRelativeResize="0"/>
          <p:nvPr/>
        </p:nvPicPr>
        <p:blipFill rotWithShape="1">
          <a:blip r:embed="rId8">
            <a:alphaModFix/>
          </a:blip>
          <a:srcRect b="-40706" l="0" r="0" t="0"/>
          <a:stretch/>
        </p:blipFill>
        <p:spPr>
          <a:xfrm>
            <a:off x="-44875" y="0"/>
            <a:ext cx="9144003" cy="13646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0"/>
          <p:cNvSpPr txBox="1"/>
          <p:nvPr>
            <p:ph idx="2" type="body"/>
          </p:nvPr>
        </p:nvSpPr>
        <p:spPr>
          <a:xfrm>
            <a:off x="543150" y="852825"/>
            <a:ext cx="7620900" cy="39822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Clr>
                <a:schemeClr val="dk1"/>
              </a:buClr>
              <a:buSzPts val="275"/>
              <a:buFont typeface="Arial"/>
              <a:buNone/>
            </a:pPr>
            <a:r>
              <a:t/>
            </a:r>
            <a:endParaRPr sz="5600">
              <a:solidFill>
                <a:schemeClr val="dk1"/>
              </a:solidFill>
              <a:latin typeface="Comic Sans MS"/>
              <a:ea typeface="Comic Sans MS"/>
              <a:cs typeface="Comic Sans MS"/>
              <a:sym typeface="Comic Sans MS"/>
            </a:endParaRPr>
          </a:p>
          <a:p>
            <a:pPr indent="0" lvl="0" marL="0" rtl="0" algn="l">
              <a:spcBef>
                <a:spcPts val="1200"/>
              </a:spcBef>
              <a:spcAft>
                <a:spcPts val="0"/>
              </a:spcAft>
              <a:buClr>
                <a:schemeClr val="dk1"/>
              </a:buClr>
              <a:buSzPts val="275"/>
              <a:buFont typeface="Arial"/>
              <a:buNone/>
            </a:pPr>
            <a:r>
              <a:rPr lang="en" sz="5600">
                <a:solidFill>
                  <a:schemeClr val="dk1"/>
                </a:solidFill>
                <a:latin typeface="Comic Sans MS"/>
                <a:ea typeface="Comic Sans MS"/>
                <a:cs typeface="Comic Sans MS"/>
                <a:sym typeface="Comic Sans MS"/>
              </a:rPr>
              <a:t>* </a:t>
            </a:r>
            <a:r>
              <a:rPr lang="en" sz="5600" u="sng">
                <a:solidFill>
                  <a:schemeClr val="dk1"/>
                </a:solidFill>
                <a:latin typeface="Comic Sans MS"/>
                <a:ea typeface="Comic Sans MS"/>
                <a:cs typeface="Comic Sans MS"/>
                <a:sym typeface="Comic Sans MS"/>
              </a:rPr>
              <a:t>Classroom Mascot: </a:t>
            </a:r>
            <a:endParaRPr sz="5600" u="sng">
              <a:solidFill>
                <a:schemeClr val="dk1"/>
              </a:solidFill>
              <a:latin typeface="Comic Sans MS"/>
              <a:ea typeface="Comic Sans MS"/>
              <a:cs typeface="Comic Sans MS"/>
              <a:sym typeface="Comic Sans MS"/>
            </a:endParaRPr>
          </a:p>
          <a:p>
            <a:pPr indent="0" lvl="0" marL="0" rtl="0" algn="l">
              <a:spcBef>
                <a:spcPts val="1200"/>
              </a:spcBef>
              <a:spcAft>
                <a:spcPts val="0"/>
              </a:spcAft>
              <a:buClr>
                <a:schemeClr val="dk1"/>
              </a:buClr>
              <a:buSzPts val="275"/>
              <a:buFont typeface="Arial"/>
              <a:buNone/>
            </a:pPr>
            <a:r>
              <a:rPr lang="en" sz="5600">
                <a:solidFill>
                  <a:schemeClr val="dk1"/>
                </a:solidFill>
                <a:latin typeface="Comic Sans MS"/>
                <a:ea typeface="Comic Sans MS"/>
                <a:cs typeface="Comic Sans MS"/>
                <a:sym typeface="Comic Sans MS"/>
              </a:rPr>
              <a:t>Each week, beginning in September, we will spotlight a different letter and a student from our class. When you sign up for a letter, your child will bring home the share bag with a letter poster to decorate and directions for the week. We will make it easy!</a:t>
            </a:r>
            <a:endParaRPr sz="5600">
              <a:solidFill>
                <a:schemeClr val="dk1"/>
              </a:solidFill>
              <a:latin typeface="Comic Sans MS"/>
              <a:ea typeface="Comic Sans MS"/>
              <a:cs typeface="Comic Sans MS"/>
              <a:sym typeface="Comic Sans MS"/>
            </a:endParaRPr>
          </a:p>
          <a:p>
            <a:pPr indent="0" lvl="0" marL="0" rtl="0" algn="ctr">
              <a:spcBef>
                <a:spcPts val="1200"/>
              </a:spcBef>
              <a:spcAft>
                <a:spcPts val="0"/>
              </a:spcAft>
              <a:buClr>
                <a:schemeClr val="dk1"/>
              </a:buClr>
              <a:buSzPts val="275"/>
              <a:buFont typeface="Arial"/>
              <a:buNone/>
            </a:pPr>
            <a:r>
              <a:rPr b="1" lang="en" sz="5600">
                <a:solidFill>
                  <a:schemeClr val="dk1"/>
                </a:solidFill>
                <a:latin typeface="Comic Sans MS"/>
                <a:ea typeface="Comic Sans MS"/>
                <a:cs typeface="Comic Sans MS"/>
                <a:sym typeface="Comic Sans MS"/>
              </a:rPr>
              <a:t>Sharing</a:t>
            </a:r>
            <a:endParaRPr b="1" sz="5600">
              <a:solidFill>
                <a:schemeClr val="dk1"/>
              </a:solidFill>
              <a:latin typeface="Comic Sans MS"/>
              <a:ea typeface="Comic Sans MS"/>
              <a:cs typeface="Comic Sans MS"/>
              <a:sym typeface="Comic Sans MS"/>
            </a:endParaRPr>
          </a:p>
          <a:p>
            <a:pPr indent="0" lvl="0" marL="0" rtl="0" algn="ctr">
              <a:spcBef>
                <a:spcPts val="1200"/>
              </a:spcBef>
              <a:spcAft>
                <a:spcPts val="0"/>
              </a:spcAft>
              <a:buClr>
                <a:schemeClr val="dk1"/>
              </a:buClr>
              <a:buSzPts val="275"/>
              <a:buFont typeface="Arial"/>
              <a:buNone/>
            </a:pPr>
            <a:r>
              <a:rPr b="1" lang="en" sz="5600">
                <a:solidFill>
                  <a:schemeClr val="dk1"/>
                </a:solidFill>
                <a:latin typeface="Comic Sans MS"/>
                <a:ea typeface="Comic Sans MS"/>
                <a:cs typeface="Comic Sans MS"/>
                <a:sym typeface="Comic Sans MS"/>
              </a:rPr>
              <a:t>Letter Poster </a:t>
            </a:r>
            <a:endParaRPr b="1" sz="5600">
              <a:solidFill>
                <a:schemeClr val="dk1"/>
              </a:solidFill>
              <a:latin typeface="Comic Sans MS"/>
              <a:ea typeface="Comic Sans MS"/>
              <a:cs typeface="Comic Sans MS"/>
              <a:sym typeface="Comic Sans MS"/>
            </a:endParaRPr>
          </a:p>
          <a:p>
            <a:pPr indent="0" lvl="0" marL="0" rtl="0" algn="ctr">
              <a:spcBef>
                <a:spcPts val="1200"/>
              </a:spcBef>
              <a:spcAft>
                <a:spcPts val="0"/>
              </a:spcAft>
              <a:buClr>
                <a:schemeClr val="dk1"/>
              </a:buClr>
              <a:buSzPts val="275"/>
              <a:buFont typeface="Arial"/>
              <a:buNone/>
            </a:pPr>
            <a:r>
              <a:rPr b="1" lang="en" sz="5600">
                <a:solidFill>
                  <a:schemeClr val="dk1"/>
                </a:solidFill>
                <a:latin typeface="Comic Sans MS"/>
                <a:ea typeface="Comic Sans MS"/>
                <a:cs typeface="Comic Sans MS"/>
                <a:sym typeface="Comic Sans MS"/>
              </a:rPr>
              <a:t>Foodie Friday</a:t>
            </a:r>
            <a:endParaRPr b="1" sz="5600">
              <a:solidFill>
                <a:schemeClr val="dk1"/>
              </a:solidFill>
              <a:latin typeface="Comic Sans MS"/>
              <a:ea typeface="Comic Sans MS"/>
              <a:cs typeface="Comic Sans MS"/>
              <a:sym typeface="Comic Sans MS"/>
            </a:endParaRPr>
          </a:p>
          <a:p>
            <a:pPr indent="0" lvl="0" marL="0" rtl="0" algn="l">
              <a:spcBef>
                <a:spcPts val="1200"/>
              </a:spcBef>
              <a:spcAft>
                <a:spcPts val="0"/>
              </a:spcAft>
              <a:buClr>
                <a:schemeClr val="dk1"/>
              </a:buClr>
              <a:buSzPts val="275"/>
              <a:buFont typeface="Arial"/>
              <a:buNone/>
            </a:pPr>
            <a:r>
              <a:rPr lang="en" sz="5600">
                <a:solidFill>
                  <a:schemeClr val="dk1"/>
                </a:solidFill>
                <a:latin typeface="Comic Sans MS"/>
                <a:ea typeface="Comic Sans MS"/>
                <a:cs typeface="Comic Sans MS"/>
                <a:sym typeface="Comic Sans MS"/>
              </a:rPr>
              <a:t>* Birthdays</a:t>
            </a:r>
            <a:endParaRPr sz="5600">
              <a:solidFill>
                <a:schemeClr val="dk1"/>
              </a:solidFill>
              <a:latin typeface="Comic Sans MS"/>
              <a:ea typeface="Comic Sans MS"/>
              <a:cs typeface="Comic Sans MS"/>
              <a:sym typeface="Comic Sans MS"/>
            </a:endParaRPr>
          </a:p>
          <a:p>
            <a:pPr indent="0" lvl="0" marL="0" rtl="0" algn="l">
              <a:spcBef>
                <a:spcPts val="1200"/>
              </a:spcBef>
              <a:spcAft>
                <a:spcPts val="0"/>
              </a:spcAft>
              <a:buClr>
                <a:schemeClr val="dk1"/>
              </a:buClr>
              <a:buSzPts val="275"/>
              <a:buFont typeface="Arial"/>
              <a:buNone/>
            </a:pPr>
            <a:r>
              <a:rPr lang="en" sz="5600">
                <a:solidFill>
                  <a:schemeClr val="dk1"/>
                </a:solidFill>
                <a:latin typeface="Comic Sans MS"/>
                <a:ea typeface="Comic Sans MS"/>
                <a:cs typeface="Comic Sans MS"/>
                <a:sym typeface="Comic Sans MS"/>
              </a:rPr>
              <a:t>We would like to celebrate each child’s birthday with a special classroom recognition. If you would like to send a individually wrapped treat for the class that would be fine, but it is not required. Items must be in individual bags for distribution. All treats will be sent home with students at the end of the day.</a:t>
            </a:r>
            <a:endParaRPr sz="5600">
              <a:solidFill>
                <a:schemeClr val="dk1"/>
              </a:solidFill>
              <a:latin typeface="Comic Sans MS"/>
              <a:ea typeface="Comic Sans MS"/>
              <a:cs typeface="Comic Sans MS"/>
              <a:sym typeface="Comic Sans MS"/>
            </a:endParaRPr>
          </a:p>
          <a:p>
            <a:pPr indent="0" lvl="0" marL="0" rtl="0" algn="l">
              <a:spcBef>
                <a:spcPts val="1200"/>
              </a:spcBef>
              <a:spcAft>
                <a:spcPts val="1200"/>
              </a:spcAft>
              <a:buClr>
                <a:schemeClr val="dk1"/>
              </a:buClr>
              <a:buSzPts val="275"/>
              <a:buFont typeface="Arial"/>
              <a:buNone/>
            </a:pPr>
            <a:r>
              <a:t/>
            </a:r>
            <a:endParaRPr sz="5600">
              <a:solidFill>
                <a:schemeClr val="dk1"/>
              </a:solidFill>
              <a:latin typeface="Comic Sans MS"/>
              <a:ea typeface="Comic Sans MS"/>
              <a:cs typeface="Comic Sans MS"/>
              <a:sym typeface="Comic Sans MS"/>
            </a:endParaRPr>
          </a:p>
        </p:txBody>
      </p:sp>
      <p:pic>
        <p:nvPicPr>
          <p:cNvPr id="109" name="Google Shape;109;p20"/>
          <p:cNvPicPr preferRelativeResize="0"/>
          <p:nvPr/>
        </p:nvPicPr>
        <p:blipFill>
          <a:blip r:embed="rId3">
            <a:alphaModFix/>
          </a:blip>
          <a:stretch>
            <a:fillRect/>
          </a:stretch>
        </p:blipFill>
        <p:spPr>
          <a:xfrm>
            <a:off x="0" y="0"/>
            <a:ext cx="9144003" cy="13646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1"/>
          <p:cNvSpPr txBox="1"/>
          <p:nvPr>
            <p:ph idx="1" type="body"/>
          </p:nvPr>
        </p:nvSpPr>
        <p:spPr>
          <a:xfrm>
            <a:off x="311700" y="1152475"/>
            <a:ext cx="8420700" cy="3838800"/>
          </a:xfrm>
          <a:prstGeom prst="rect">
            <a:avLst/>
          </a:prstGeom>
        </p:spPr>
        <p:txBody>
          <a:bodyPr anchorCtr="0" anchor="t" bIns="91425" lIns="91425" spcFirstLastPara="1" rIns="91425" wrap="square" tIns="91425">
            <a:normAutofit fontScale="47500" lnSpcReduction="20000"/>
          </a:bodyPr>
          <a:lstStyle/>
          <a:p>
            <a:pPr indent="0" lvl="0" marL="0" rtl="0" algn="ctr">
              <a:spcBef>
                <a:spcPts val="1200"/>
              </a:spcBef>
              <a:spcAft>
                <a:spcPts val="0"/>
              </a:spcAft>
              <a:buClr>
                <a:schemeClr val="dk1"/>
              </a:buClr>
              <a:buSzPct val="57894"/>
              <a:buFont typeface="Arial"/>
              <a:buNone/>
            </a:pPr>
            <a:r>
              <a:t/>
            </a:r>
            <a:endParaRPr sz="1900" u="sng">
              <a:solidFill>
                <a:schemeClr val="dk1"/>
              </a:solidFill>
              <a:latin typeface="Comic Sans MS"/>
              <a:ea typeface="Comic Sans MS"/>
              <a:cs typeface="Comic Sans MS"/>
              <a:sym typeface="Comic Sans MS"/>
            </a:endParaRPr>
          </a:p>
          <a:p>
            <a:pPr indent="0" lvl="0" marL="0" rtl="0" algn="l">
              <a:spcBef>
                <a:spcPts val="1200"/>
              </a:spcBef>
              <a:spcAft>
                <a:spcPts val="0"/>
              </a:spcAft>
              <a:buClr>
                <a:schemeClr val="dk1"/>
              </a:buClr>
              <a:buSzPct val="36593"/>
              <a:buFont typeface="Arial"/>
              <a:buNone/>
            </a:pPr>
            <a:r>
              <a:rPr lang="en" sz="3005">
                <a:solidFill>
                  <a:schemeClr val="dk1"/>
                </a:solidFill>
                <a:latin typeface="Comic Sans MS"/>
                <a:ea typeface="Comic Sans MS"/>
                <a:cs typeface="Comic Sans MS"/>
                <a:sym typeface="Comic Sans MS"/>
              </a:rPr>
              <a:t>* </a:t>
            </a:r>
            <a:r>
              <a:rPr lang="en" sz="3005" u="sng">
                <a:solidFill>
                  <a:schemeClr val="dk1"/>
                </a:solidFill>
                <a:latin typeface="Comic Sans MS"/>
                <a:ea typeface="Comic Sans MS"/>
                <a:cs typeface="Comic Sans MS"/>
                <a:sym typeface="Comic Sans MS"/>
              </a:rPr>
              <a:t>Class Supplies</a:t>
            </a:r>
            <a:endParaRPr sz="3005" u="sng">
              <a:solidFill>
                <a:schemeClr val="dk1"/>
              </a:solidFill>
              <a:latin typeface="Comic Sans MS"/>
              <a:ea typeface="Comic Sans MS"/>
              <a:cs typeface="Comic Sans MS"/>
              <a:sym typeface="Comic Sans MS"/>
            </a:endParaRPr>
          </a:p>
          <a:p>
            <a:pPr indent="0" lvl="0" marL="0" rtl="0" algn="l">
              <a:spcBef>
                <a:spcPts val="1200"/>
              </a:spcBef>
              <a:spcAft>
                <a:spcPts val="0"/>
              </a:spcAft>
              <a:buClr>
                <a:schemeClr val="dk1"/>
              </a:buClr>
              <a:buSzPct val="36593"/>
              <a:buFont typeface="Arial"/>
              <a:buNone/>
            </a:pPr>
            <a:r>
              <a:rPr lang="en" sz="3005">
                <a:solidFill>
                  <a:schemeClr val="dk1"/>
                </a:solidFill>
                <a:latin typeface="Comic Sans MS"/>
                <a:ea typeface="Comic Sans MS"/>
                <a:cs typeface="Comic Sans MS"/>
                <a:sym typeface="Comic Sans MS"/>
              </a:rPr>
              <a:t>Many enrichment materials and class party supplies are helpful to have in our TK program.   </a:t>
            </a:r>
            <a:endParaRPr sz="3005">
              <a:solidFill>
                <a:schemeClr val="dk1"/>
              </a:solidFill>
              <a:latin typeface="Comic Sans MS"/>
              <a:ea typeface="Comic Sans MS"/>
              <a:cs typeface="Comic Sans MS"/>
              <a:sym typeface="Comic Sans MS"/>
            </a:endParaRPr>
          </a:p>
          <a:p>
            <a:pPr indent="0" lvl="0" marL="0" rtl="0" algn="l">
              <a:spcBef>
                <a:spcPts val="1200"/>
              </a:spcBef>
              <a:spcAft>
                <a:spcPts val="0"/>
              </a:spcAft>
              <a:buClr>
                <a:schemeClr val="dk1"/>
              </a:buClr>
              <a:buSzPct val="36593"/>
              <a:buFont typeface="Arial"/>
              <a:buNone/>
            </a:pPr>
            <a:r>
              <a:rPr b="1" lang="en" sz="3005">
                <a:solidFill>
                  <a:schemeClr val="dk1"/>
                </a:solidFill>
                <a:latin typeface="Comic Sans MS"/>
                <a:ea typeface="Comic Sans MS"/>
                <a:cs typeface="Comic Sans MS"/>
                <a:sym typeface="Comic Sans MS"/>
              </a:rPr>
              <a:t> </a:t>
            </a:r>
            <a:endParaRPr b="1" sz="3005">
              <a:solidFill>
                <a:schemeClr val="dk1"/>
              </a:solidFill>
              <a:latin typeface="Comic Sans MS"/>
              <a:ea typeface="Comic Sans MS"/>
              <a:cs typeface="Comic Sans MS"/>
              <a:sym typeface="Comic Sans MS"/>
            </a:endParaRPr>
          </a:p>
          <a:p>
            <a:pPr indent="0" lvl="0" marL="0" rtl="0" algn="l">
              <a:spcBef>
                <a:spcPts val="1200"/>
              </a:spcBef>
              <a:spcAft>
                <a:spcPts val="0"/>
              </a:spcAft>
              <a:buClr>
                <a:schemeClr val="dk1"/>
              </a:buClr>
              <a:buSzPct val="36593"/>
              <a:buFont typeface="Arial"/>
              <a:buNone/>
            </a:pPr>
            <a:r>
              <a:rPr b="1" lang="en" sz="3005">
                <a:solidFill>
                  <a:schemeClr val="dk1"/>
                </a:solidFill>
                <a:latin typeface="Comic Sans MS"/>
                <a:ea typeface="Comic Sans MS"/>
                <a:cs typeface="Comic Sans MS"/>
                <a:sym typeface="Comic Sans MS"/>
              </a:rPr>
              <a:t>* </a:t>
            </a:r>
            <a:r>
              <a:rPr lang="en" sz="3005" u="sng">
                <a:solidFill>
                  <a:schemeClr val="dk1"/>
                </a:solidFill>
                <a:latin typeface="Comic Sans MS"/>
                <a:ea typeface="Comic Sans MS"/>
                <a:cs typeface="Comic Sans MS"/>
                <a:sym typeface="Comic Sans MS"/>
              </a:rPr>
              <a:t>Helping Hands</a:t>
            </a:r>
            <a:endParaRPr sz="3005" u="sng">
              <a:solidFill>
                <a:schemeClr val="dk1"/>
              </a:solidFill>
              <a:latin typeface="Comic Sans MS"/>
              <a:ea typeface="Comic Sans MS"/>
              <a:cs typeface="Comic Sans MS"/>
              <a:sym typeface="Comic Sans MS"/>
            </a:endParaRPr>
          </a:p>
          <a:p>
            <a:pPr indent="0" lvl="0" marL="0" rtl="0" algn="l">
              <a:spcBef>
                <a:spcPts val="1200"/>
              </a:spcBef>
              <a:spcAft>
                <a:spcPts val="0"/>
              </a:spcAft>
              <a:buClr>
                <a:schemeClr val="dk1"/>
              </a:buClr>
              <a:buSzPct val="36593"/>
              <a:buFont typeface="Arial"/>
              <a:buNone/>
            </a:pPr>
            <a:r>
              <a:rPr lang="en" sz="3005">
                <a:solidFill>
                  <a:schemeClr val="dk1"/>
                </a:solidFill>
                <a:latin typeface="Comic Sans MS"/>
                <a:ea typeface="Comic Sans MS"/>
                <a:cs typeface="Comic Sans MS"/>
                <a:sym typeface="Comic Sans MS"/>
              </a:rPr>
              <a:t>If you would like to donate a needed supply or item for our classroom there will be items posted on the classroom door. These include:  ziplock bags, tissues, wipes, paper towels, hand soap, Lakeshore items, and Amazon gift cards are greatly appreciated! </a:t>
            </a:r>
            <a:endParaRPr sz="3005">
              <a:solidFill>
                <a:schemeClr val="dk1"/>
              </a:solidFill>
              <a:latin typeface="Comic Sans MS"/>
              <a:ea typeface="Comic Sans MS"/>
              <a:cs typeface="Comic Sans MS"/>
              <a:sym typeface="Comic Sans MS"/>
            </a:endParaRPr>
          </a:p>
          <a:p>
            <a:pPr indent="0" lvl="0" marL="0" rtl="0" algn="l">
              <a:spcBef>
                <a:spcPts val="1200"/>
              </a:spcBef>
              <a:spcAft>
                <a:spcPts val="0"/>
              </a:spcAft>
              <a:buClr>
                <a:schemeClr val="dk1"/>
              </a:buClr>
              <a:buSzPct val="36593"/>
              <a:buFont typeface="Arial"/>
              <a:buNone/>
            </a:pPr>
            <a:r>
              <a:rPr lang="en" sz="3005">
                <a:solidFill>
                  <a:schemeClr val="dk1"/>
                </a:solidFill>
                <a:latin typeface="Comic Sans MS"/>
                <a:ea typeface="Comic Sans MS"/>
                <a:cs typeface="Comic Sans MS"/>
                <a:sym typeface="Comic Sans MS"/>
              </a:rPr>
              <a:t>I also have an Amazon Arts &amp; Supplies wish list: </a:t>
            </a:r>
            <a:endParaRPr sz="3005">
              <a:solidFill>
                <a:schemeClr val="dk1"/>
              </a:solidFill>
              <a:latin typeface="Comic Sans MS"/>
              <a:ea typeface="Comic Sans MS"/>
              <a:cs typeface="Comic Sans MS"/>
              <a:sym typeface="Comic Sans MS"/>
            </a:endParaRPr>
          </a:p>
          <a:p>
            <a:pPr indent="0" lvl="0" marL="0" rtl="0" algn="l">
              <a:spcBef>
                <a:spcPts val="1200"/>
              </a:spcBef>
              <a:spcAft>
                <a:spcPts val="0"/>
              </a:spcAft>
              <a:buClr>
                <a:schemeClr val="dk1"/>
              </a:buClr>
              <a:buSzPct val="36593"/>
              <a:buFont typeface="Arial"/>
              <a:buNone/>
            </a:pPr>
            <a:r>
              <a:rPr lang="en" sz="3005" u="sng">
                <a:solidFill>
                  <a:schemeClr val="hlink"/>
                </a:solidFill>
                <a:latin typeface="Comic Sans MS"/>
                <a:ea typeface="Comic Sans MS"/>
                <a:cs typeface="Comic Sans MS"/>
                <a:sym typeface="Comic Sans MS"/>
                <a:hlinkClick r:id="rId3"/>
              </a:rPr>
              <a:t>http/wishlist/ls/32DC6SK1MWI1V?ref_=wl_shares://www.amazon.com/hz</a:t>
            </a:r>
            <a:endParaRPr sz="3005">
              <a:solidFill>
                <a:schemeClr val="dk1"/>
              </a:solidFill>
              <a:latin typeface="Comic Sans MS"/>
              <a:ea typeface="Comic Sans MS"/>
              <a:cs typeface="Comic Sans MS"/>
              <a:sym typeface="Comic Sans MS"/>
            </a:endParaRPr>
          </a:p>
          <a:p>
            <a:pPr indent="0" lvl="0" marL="0" rtl="0" algn="l">
              <a:spcBef>
                <a:spcPts val="1200"/>
              </a:spcBef>
              <a:spcAft>
                <a:spcPts val="0"/>
              </a:spcAft>
              <a:buClr>
                <a:schemeClr val="dk1"/>
              </a:buClr>
              <a:buSzPct val="78571"/>
              <a:buFont typeface="Arial"/>
              <a:buNone/>
            </a:pPr>
            <a:r>
              <a:rPr b="1" lang="en" u="sng">
                <a:solidFill>
                  <a:schemeClr val="dk1"/>
                </a:solidFill>
                <a:latin typeface="Comic Sans MS"/>
                <a:ea typeface="Comic Sans MS"/>
                <a:cs typeface="Comic Sans MS"/>
                <a:sym typeface="Comic Sans MS"/>
              </a:rPr>
              <a:t> </a:t>
            </a:r>
            <a:endParaRPr b="1" u="sng">
              <a:solidFill>
                <a:schemeClr val="dk1"/>
              </a:solidFill>
              <a:latin typeface="Comic Sans MS"/>
              <a:ea typeface="Comic Sans MS"/>
              <a:cs typeface="Comic Sans MS"/>
              <a:sym typeface="Comic Sans MS"/>
            </a:endParaRPr>
          </a:p>
          <a:p>
            <a:pPr indent="0" lvl="0" marL="0" rtl="0" algn="l">
              <a:spcBef>
                <a:spcPts val="1200"/>
              </a:spcBef>
              <a:spcAft>
                <a:spcPts val="1200"/>
              </a:spcAft>
              <a:buNone/>
            </a:pPr>
            <a:r>
              <a:t/>
            </a:r>
            <a:endParaRPr/>
          </a:p>
        </p:txBody>
      </p:sp>
      <p:pic>
        <p:nvPicPr>
          <p:cNvPr id="115" name="Google Shape;115;p21"/>
          <p:cNvPicPr preferRelativeResize="0"/>
          <p:nvPr/>
        </p:nvPicPr>
        <p:blipFill>
          <a:blip r:embed="rId4">
            <a:alphaModFix/>
          </a:blip>
          <a:stretch>
            <a:fillRect/>
          </a:stretch>
        </p:blipFill>
        <p:spPr>
          <a:xfrm>
            <a:off x="44875" y="-53875"/>
            <a:ext cx="9144003" cy="13646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2"/>
          <p:cNvSpPr txBox="1"/>
          <p:nvPr>
            <p:ph idx="1" type="body"/>
          </p:nvPr>
        </p:nvSpPr>
        <p:spPr>
          <a:xfrm>
            <a:off x="724625" y="1220025"/>
            <a:ext cx="8213700" cy="4007100"/>
          </a:xfrm>
          <a:prstGeom prst="rect">
            <a:avLst/>
          </a:prstGeom>
        </p:spPr>
        <p:txBody>
          <a:bodyPr anchorCtr="0" anchor="t" bIns="91425" lIns="91425" spcFirstLastPara="1" rIns="91425" wrap="square" tIns="91425">
            <a:normAutofit fontScale="25000" lnSpcReduction="20000"/>
          </a:bodyPr>
          <a:lstStyle/>
          <a:p>
            <a:pPr indent="0" lvl="0" marL="0" rtl="0" algn="ctr">
              <a:spcBef>
                <a:spcPts val="1200"/>
              </a:spcBef>
              <a:spcAft>
                <a:spcPts val="0"/>
              </a:spcAft>
              <a:buClr>
                <a:schemeClr val="dk1"/>
              </a:buClr>
              <a:buSzPts val="275"/>
              <a:buFont typeface="Arial"/>
              <a:buNone/>
            </a:pPr>
            <a:r>
              <a:rPr lang="en" sz="6400" u="sng">
                <a:solidFill>
                  <a:schemeClr val="dk1"/>
                </a:solidFill>
                <a:latin typeface="Comic Sans MS"/>
                <a:ea typeface="Comic Sans MS"/>
                <a:cs typeface="Comic Sans MS"/>
                <a:sym typeface="Comic Sans MS"/>
              </a:rPr>
              <a:t>VOLUNTEERS</a:t>
            </a:r>
            <a:endParaRPr b="1">
              <a:solidFill>
                <a:schemeClr val="dk1"/>
              </a:solidFill>
              <a:latin typeface="Comic Sans MS"/>
              <a:ea typeface="Comic Sans MS"/>
              <a:cs typeface="Comic Sans MS"/>
              <a:sym typeface="Comic Sans MS"/>
            </a:endParaRPr>
          </a:p>
          <a:p>
            <a:pPr indent="0" lvl="0" marL="0" rtl="0" algn="l">
              <a:spcBef>
                <a:spcPts val="1200"/>
              </a:spcBef>
              <a:spcAft>
                <a:spcPts val="0"/>
              </a:spcAft>
              <a:buClr>
                <a:schemeClr val="dk1"/>
              </a:buClr>
              <a:buSzPts val="275"/>
              <a:buFont typeface="Arial"/>
              <a:buNone/>
            </a:pPr>
            <a:r>
              <a:rPr lang="en" sz="5900">
                <a:solidFill>
                  <a:schemeClr val="dk1"/>
                </a:solidFill>
                <a:latin typeface="Comic Sans MS"/>
                <a:ea typeface="Comic Sans MS"/>
                <a:cs typeface="Comic Sans MS"/>
                <a:sym typeface="Comic Sans MS"/>
              </a:rPr>
              <a:t>We would </a:t>
            </a:r>
            <a:r>
              <a:rPr b="1" lang="en" sz="5900" u="sng">
                <a:solidFill>
                  <a:schemeClr val="dk1"/>
                </a:solidFill>
                <a:latin typeface="Comic Sans MS"/>
                <a:ea typeface="Comic Sans MS"/>
                <a:cs typeface="Comic Sans MS"/>
                <a:sym typeface="Comic Sans MS"/>
              </a:rPr>
              <a:t>love</a:t>
            </a:r>
            <a:r>
              <a:rPr lang="en" sz="5900">
                <a:solidFill>
                  <a:schemeClr val="dk1"/>
                </a:solidFill>
                <a:latin typeface="Comic Sans MS"/>
                <a:ea typeface="Comic Sans MS"/>
                <a:cs typeface="Comic Sans MS"/>
                <a:sym typeface="Comic Sans MS"/>
              </a:rPr>
              <a:t> to have you all work in the classroom. You must be a cleared volunteer to attend any class parties and events. Please sign up on the volunteer list if you are interested.</a:t>
            </a:r>
            <a:endParaRPr sz="5900">
              <a:solidFill>
                <a:schemeClr val="dk1"/>
              </a:solidFill>
              <a:latin typeface="Comic Sans MS"/>
              <a:ea typeface="Comic Sans MS"/>
              <a:cs typeface="Comic Sans MS"/>
              <a:sym typeface="Comic Sans MS"/>
            </a:endParaRPr>
          </a:p>
          <a:p>
            <a:pPr indent="0" lvl="0" marL="0" rtl="0" algn="l">
              <a:spcBef>
                <a:spcPts val="1200"/>
              </a:spcBef>
              <a:spcAft>
                <a:spcPts val="0"/>
              </a:spcAft>
              <a:buClr>
                <a:schemeClr val="dk1"/>
              </a:buClr>
              <a:buSzPts val="275"/>
              <a:buFont typeface="Arial"/>
              <a:buNone/>
            </a:pPr>
            <a:r>
              <a:rPr lang="en" sz="5900">
                <a:solidFill>
                  <a:schemeClr val="dk1"/>
                </a:solidFill>
                <a:latin typeface="Comic Sans MS"/>
                <a:ea typeface="Comic Sans MS"/>
                <a:cs typeface="Comic Sans MS"/>
                <a:sym typeface="Comic Sans MS"/>
              </a:rPr>
              <a:t> </a:t>
            </a:r>
            <a:r>
              <a:rPr lang="en" sz="5900" u="sng">
                <a:solidFill>
                  <a:schemeClr val="dk1"/>
                </a:solidFill>
                <a:latin typeface="Comic Sans MS"/>
                <a:ea typeface="Comic Sans MS"/>
                <a:cs typeface="Comic Sans MS"/>
                <a:sym typeface="Comic Sans MS"/>
              </a:rPr>
              <a:t>Ready to Volunteer? Here is how:</a:t>
            </a:r>
            <a:r>
              <a:rPr lang="en" sz="5900">
                <a:solidFill>
                  <a:schemeClr val="dk1"/>
                </a:solidFill>
                <a:latin typeface="Comic Sans MS"/>
                <a:ea typeface="Comic Sans MS"/>
                <a:cs typeface="Comic Sans MS"/>
                <a:sym typeface="Comic Sans MS"/>
              </a:rPr>
              <a:t> </a:t>
            </a:r>
            <a:endParaRPr sz="5900">
              <a:solidFill>
                <a:schemeClr val="dk1"/>
              </a:solidFill>
              <a:latin typeface="Comic Sans MS"/>
              <a:ea typeface="Comic Sans MS"/>
              <a:cs typeface="Comic Sans MS"/>
              <a:sym typeface="Comic Sans MS"/>
            </a:endParaRPr>
          </a:p>
          <a:p>
            <a:pPr indent="0" lvl="0" marL="457200" rtl="0" algn="l">
              <a:spcBef>
                <a:spcPts val="1200"/>
              </a:spcBef>
              <a:spcAft>
                <a:spcPts val="0"/>
              </a:spcAft>
              <a:buClr>
                <a:schemeClr val="dk1"/>
              </a:buClr>
              <a:buSzPts val="275"/>
              <a:buFont typeface="Arial"/>
              <a:buNone/>
            </a:pPr>
            <a:r>
              <a:rPr lang="en" sz="5900">
                <a:solidFill>
                  <a:schemeClr val="dk1"/>
                </a:solidFill>
              </a:rPr>
              <a:t>·</a:t>
            </a:r>
            <a:r>
              <a:rPr lang="en" sz="5900">
                <a:solidFill>
                  <a:schemeClr val="dk1"/>
                </a:solidFill>
                <a:latin typeface="Times New Roman"/>
                <a:ea typeface="Times New Roman"/>
                <a:cs typeface="Times New Roman"/>
                <a:sym typeface="Times New Roman"/>
              </a:rPr>
              <a:t>        </a:t>
            </a:r>
            <a:r>
              <a:rPr lang="en" sz="5900">
                <a:solidFill>
                  <a:schemeClr val="dk1"/>
                </a:solidFill>
                <a:latin typeface="Comic Sans MS"/>
                <a:ea typeface="Comic Sans MS"/>
                <a:cs typeface="Comic Sans MS"/>
                <a:sym typeface="Comic Sans MS"/>
              </a:rPr>
              <a:t>Complete a TB test or risk assessment</a:t>
            </a:r>
            <a:endParaRPr sz="5900">
              <a:solidFill>
                <a:schemeClr val="dk1"/>
              </a:solidFill>
              <a:latin typeface="Comic Sans MS"/>
              <a:ea typeface="Comic Sans MS"/>
              <a:cs typeface="Comic Sans MS"/>
              <a:sym typeface="Comic Sans MS"/>
            </a:endParaRPr>
          </a:p>
          <a:p>
            <a:pPr indent="0" lvl="0" marL="457200" rtl="0" algn="l">
              <a:spcBef>
                <a:spcPts val="1200"/>
              </a:spcBef>
              <a:spcAft>
                <a:spcPts val="0"/>
              </a:spcAft>
              <a:buClr>
                <a:schemeClr val="dk1"/>
              </a:buClr>
              <a:buSzPts val="275"/>
              <a:buFont typeface="Arial"/>
              <a:buNone/>
            </a:pPr>
            <a:r>
              <a:rPr lang="en" sz="5900">
                <a:solidFill>
                  <a:schemeClr val="dk1"/>
                </a:solidFill>
              </a:rPr>
              <a:t>·</a:t>
            </a:r>
            <a:r>
              <a:rPr lang="en" sz="5900">
                <a:solidFill>
                  <a:schemeClr val="dk1"/>
                </a:solidFill>
                <a:latin typeface="Times New Roman"/>
                <a:ea typeface="Times New Roman"/>
                <a:cs typeface="Times New Roman"/>
                <a:sym typeface="Times New Roman"/>
              </a:rPr>
              <a:t>        </a:t>
            </a:r>
            <a:r>
              <a:rPr lang="en" sz="5900">
                <a:solidFill>
                  <a:schemeClr val="dk1"/>
                </a:solidFill>
                <a:latin typeface="Comic Sans MS"/>
                <a:ea typeface="Comic Sans MS"/>
                <a:cs typeface="Comic Sans MS"/>
                <a:sym typeface="Comic Sans MS"/>
              </a:rPr>
              <a:t>Complete and submit an online volunteer application at:        </a:t>
            </a:r>
            <a:r>
              <a:rPr lang="en" sz="5900" u="sng">
                <a:solidFill>
                  <a:schemeClr val="hlink"/>
                </a:solidFill>
                <a:latin typeface="Comic Sans MS"/>
                <a:ea typeface="Comic Sans MS"/>
                <a:cs typeface="Comic Sans MS"/>
                <a:sym typeface="Comic Sans MS"/>
                <a:hlinkClick r:id="rId3"/>
              </a:rPr>
              <a:t>www.fcusd.org/departments/human-resources/volunteer</a:t>
            </a:r>
            <a:r>
              <a:rPr lang="en" sz="5900">
                <a:solidFill>
                  <a:schemeClr val="dk1"/>
                </a:solidFill>
                <a:latin typeface="Comic Sans MS"/>
                <a:ea typeface="Comic Sans MS"/>
                <a:cs typeface="Comic Sans MS"/>
                <a:sym typeface="Comic Sans MS"/>
              </a:rPr>
              <a:t> </a:t>
            </a:r>
            <a:endParaRPr sz="5900" u="sng">
              <a:solidFill>
                <a:schemeClr val="hlink"/>
              </a:solidFill>
              <a:latin typeface="Comic Sans MS"/>
              <a:ea typeface="Comic Sans MS"/>
              <a:cs typeface="Comic Sans MS"/>
              <a:sym typeface="Comic Sans MS"/>
            </a:endParaRPr>
          </a:p>
          <a:p>
            <a:pPr indent="0" lvl="0" marL="457200" rtl="0" algn="l">
              <a:spcBef>
                <a:spcPts val="1200"/>
              </a:spcBef>
              <a:spcAft>
                <a:spcPts val="0"/>
              </a:spcAft>
              <a:buClr>
                <a:schemeClr val="dk1"/>
              </a:buClr>
              <a:buSzPts val="275"/>
              <a:buFont typeface="Arial"/>
              <a:buNone/>
            </a:pPr>
            <a:r>
              <a:rPr lang="en" sz="5900">
                <a:solidFill>
                  <a:schemeClr val="dk1"/>
                </a:solidFill>
              </a:rPr>
              <a:t>·</a:t>
            </a:r>
            <a:r>
              <a:rPr lang="en" sz="5900">
                <a:solidFill>
                  <a:schemeClr val="dk1"/>
                </a:solidFill>
                <a:latin typeface="Times New Roman"/>
                <a:ea typeface="Times New Roman"/>
                <a:cs typeface="Times New Roman"/>
                <a:sym typeface="Times New Roman"/>
              </a:rPr>
              <a:t>        </a:t>
            </a:r>
            <a:r>
              <a:rPr lang="en" sz="5900">
                <a:solidFill>
                  <a:schemeClr val="dk1"/>
                </a:solidFill>
                <a:latin typeface="Comic Sans MS"/>
                <a:ea typeface="Comic Sans MS"/>
                <a:cs typeface="Comic Sans MS"/>
                <a:sym typeface="Comic Sans MS"/>
              </a:rPr>
              <a:t>Complete a fingerprinting appointment</a:t>
            </a:r>
            <a:endParaRPr sz="5900">
              <a:solidFill>
                <a:schemeClr val="dk1"/>
              </a:solidFill>
              <a:latin typeface="Comic Sans MS"/>
              <a:ea typeface="Comic Sans MS"/>
              <a:cs typeface="Comic Sans MS"/>
              <a:sym typeface="Comic Sans MS"/>
            </a:endParaRPr>
          </a:p>
          <a:p>
            <a:pPr indent="0" lvl="0" marL="457200" rtl="0" algn="l">
              <a:spcBef>
                <a:spcPts val="1200"/>
              </a:spcBef>
              <a:spcAft>
                <a:spcPts val="0"/>
              </a:spcAft>
              <a:buClr>
                <a:schemeClr val="dk1"/>
              </a:buClr>
              <a:buSzPts val="275"/>
              <a:buFont typeface="Arial"/>
              <a:buNone/>
            </a:pPr>
            <a:r>
              <a:rPr lang="en" sz="5900">
                <a:solidFill>
                  <a:schemeClr val="dk1"/>
                </a:solidFill>
              </a:rPr>
              <a:t>·</a:t>
            </a:r>
            <a:r>
              <a:rPr lang="en" sz="5900">
                <a:solidFill>
                  <a:schemeClr val="dk1"/>
                </a:solidFill>
                <a:latin typeface="Times New Roman"/>
                <a:ea typeface="Times New Roman"/>
                <a:cs typeface="Times New Roman"/>
                <a:sym typeface="Times New Roman"/>
              </a:rPr>
              <a:t>        </a:t>
            </a:r>
            <a:r>
              <a:rPr lang="en" sz="5900">
                <a:solidFill>
                  <a:schemeClr val="dk1"/>
                </a:solidFill>
                <a:latin typeface="Comic Sans MS"/>
                <a:ea typeface="Comic Sans MS"/>
                <a:cs typeface="Comic Sans MS"/>
                <a:sym typeface="Comic Sans MS"/>
              </a:rPr>
              <a:t>Check your email for updates on the status of your application.</a:t>
            </a:r>
            <a:endParaRPr sz="5900">
              <a:solidFill>
                <a:schemeClr val="dk1"/>
              </a:solidFill>
              <a:latin typeface="Comic Sans MS"/>
              <a:ea typeface="Comic Sans MS"/>
              <a:cs typeface="Comic Sans MS"/>
              <a:sym typeface="Comic Sans MS"/>
            </a:endParaRPr>
          </a:p>
          <a:p>
            <a:pPr indent="0" lvl="0" marL="0" rtl="0" algn="l">
              <a:spcBef>
                <a:spcPts val="1200"/>
              </a:spcBef>
              <a:spcAft>
                <a:spcPts val="0"/>
              </a:spcAft>
              <a:buClr>
                <a:schemeClr val="dk1"/>
              </a:buClr>
              <a:buSzPts val="275"/>
              <a:buFont typeface="Arial"/>
              <a:buNone/>
            </a:pPr>
            <a:r>
              <a:rPr lang="en" sz="5900">
                <a:solidFill>
                  <a:schemeClr val="dk1"/>
                </a:solidFill>
                <a:latin typeface="Comic Sans MS"/>
                <a:ea typeface="Comic Sans MS"/>
                <a:cs typeface="Comic Sans MS"/>
                <a:sym typeface="Comic Sans MS"/>
              </a:rPr>
              <a:t> </a:t>
            </a:r>
            <a:r>
              <a:rPr lang="en" sz="5100">
                <a:solidFill>
                  <a:schemeClr val="dk1"/>
                </a:solidFill>
                <a:latin typeface="Comic Sans MS"/>
                <a:ea typeface="Comic Sans MS"/>
                <a:cs typeface="Comic Sans MS"/>
                <a:sym typeface="Comic Sans MS"/>
              </a:rPr>
              <a:t>*If you are already a cleared Category 2 volunteer you do not need to reapply. Please let us know this so we can get you scheduled on our volunteer list right away.</a:t>
            </a:r>
            <a:endParaRPr sz="5100">
              <a:solidFill>
                <a:schemeClr val="dk1"/>
              </a:solidFill>
              <a:latin typeface="Comic Sans MS"/>
              <a:ea typeface="Comic Sans MS"/>
              <a:cs typeface="Comic Sans MS"/>
              <a:sym typeface="Comic Sans MS"/>
            </a:endParaRPr>
          </a:p>
          <a:p>
            <a:pPr indent="0" lvl="0" marL="0" rtl="0" algn="l">
              <a:spcBef>
                <a:spcPts val="1200"/>
              </a:spcBef>
              <a:spcAft>
                <a:spcPts val="1200"/>
              </a:spcAft>
              <a:buNone/>
            </a:pPr>
            <a:r>
              <a:t/>
            </a:r>
            <a:endParaRPr/>
          </a:p>
        </p:txBody>
      </p:sp>
      <p:pic>
        <p:nvPicPr>
          <p:cNvPr id="121" name="Google Shape;121;p22"/>
          <p:cNvPicPr preferRelativeResize="0"/>
          <p:nvPr/>
        </p:nvPicPr>
        <p:blipFill>
          <a:blip r:embed="rId4">
            <a:alphaModFix/>
          </a:blip>
          <a:stretch>
            <a:fillRect/>
          </a:stretch>
        </p:blipFill>
        <p:spPr>
          <a:xfrm>
            <a:off x="0" y="-112325"/>
            <a:ext cx="9144003" cy="13646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3"/>
          <p:cNvSpPr txBox="1"/>
          <p:nvPr>
            <p:ph type="ctrTitle"/>
          </p:nvPr>
        </p:nvSpPr>
        <p:spPr>
          <a:xfrm>
            <a:off x="311700" y="548375"/>
            <a:ext cx="8520600" cy="100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t/>
            </a:r>
            <a:endParaRPr sz="6000">
              <a:latin typeface="Mali"/>
              <a:ea typeface="Mali"/>
              <a:cs typeface="Mali"/>
              <a:sym typeface="Mali"/>
            </a:endParaRPr>
          </a:p>
          <a:p>
            <a:pPr indent="0" lvl="0" marL="0" rtl="0" algn="ctr">
              <a:spcBef>
                <a:spcPts val="0"/>
              </a:spcBef>
              <a:spcAft>
                <a:spcPts val="0"/>
              </a:spcAft>
              <a:buSzPts val="990"/>
              <a:buNone/>
            </a:pPr>
            <a:r>
              <a:t/>
            </a:r>
            <a:endParaRPr sz="6000">
              <a:latin typeface="Mali"/>
              <a:ea typeface="Mali"/>
              <a:cs typeface="Mali"/>
              <a:sym typeface="Mali"/>
            </a:endParaRPr>
          </a:p>
          <a:p>
            <a:pPr indent="0" lvl="0" marL="0" rtl="0" algn="ctr">
              <a:spcBef>
                <a:spcPts val="0"/>
              </a:spcBef>
              <a:spcAft>
                <a:spcPts val="0"/>
              </a:spcAft>
              <a:buSzPts val="990"/>
              <a:buNone/>
            </a:pPr>
            <a:r>
              <a:t/>
            </a:r>
            <a:endParaRPr sz="6000">
              <a:latin typeface="Mali"/>
              <a:ea typeface="Mali"/>
              <a:cs typeface="Mali"/>
              <a:sym typeface="Mali"/>
            </a:endParaRPr>
          </a:p>
          <a:p>
            <a:pPr indent="0" lvl="0" marL="0" rtl="0" algn="ctr">
              <a:spcBef>
                <a:spcPts val="0"/>
              </a:spcBef>
              <a:spcAft>
                <a:spcPts val="0"/>
              </a:spcAft>
              <a:buSzPts val="990"/>
              <a:buNone/>
            </a:pPr>
            <a:r>
              <a:rPr b="1" lang="en" sz="6000">
                <a:latin typeface="Mali"/>
                <a:ea typeface="Mali"/>
                <a:cs typeface="Mali"/>
                <a:sym typeface="Mali"/>
              </a:rPr>
              <a:t>Thank You!</a:t>
            </a:r>
            <a:endParaRPr b="1" sz="6000">
              <a:latin typeface="Mali"/>
              <a:ea typeface="Mali"/>
              <a:cs typeface="Mali"/>
              <a:sym typeface="Mali"/>
            </a:endParaRPr>
          </a:p>
        </p:txBody>
      </p:sp>
      <p:sp>
        <p:nvSpPr>
          <p:cNvPr id="127" name="Google Shape;127;p23"/>
          <p:cNvSpPr txBox="1"/>
          <p:nvPr>
            <p:ph idx="1" type="subTitle"/>
          </p:nvPr>
        </p:nvSpPr>
        <p:spPr>
          <a:xfrm>
            <a:off x="311700" y="1441100"/>
            <a:ext cx="8520600" cy="4719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b="1" lang="en" sz="2500">
                <a:latin typeface="Mali"/>
                <a:ea typeface="Mali"/>
                <a:cs typeface="Mali"/>
                <a:sym typeface="Mali"/>
              </a:rPr>
              <a:t>Questions?</a:t>
            </a:r>
            <a:endParaRPr b="1" sz="2500">
              <a:latin typeface="Mali"/>
              <a:ea typeface="Mali"/>
              <a:cs typeface="Mali"/>
              <a:sym typeface="Mali"/>
            </a:endParaRPr>
          </a:p>
        </p:txBody>
      </p:sp>
      <p:pic>
        <p:nvPicPr>
          <p:cNvPr id="128" name="Google Shape;128;p23"/>
          <p:cNvPicPr preferRelativeResize="0"/>
          <p:nvPr/>
        </p:nvPicPr>
        <p:blipFill>
          <a:blip r:embed="rId3">
            <a:alphaModFix/>
          </a:blip>
          <a:stretch>
            <a:fillRect/>
          </a:stretch>
        </p:blipFill>
        <p:spPr>
          <a:xfrm>
            <a:off x="2656312" y="2231800"/>
            <a:ext cx="3831376" cy="26616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