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41" r:id="rId2"/>
    <p:sldId id="288" r:id="rId3"/>
    <p:sldId id="277" r:id="rId4"/>
    <p:sldId id="350" r:id="rId5"/>
    <p:sldId id="351" r:id="rId6"/>
    <p:sldId id="352" r:id="rId7"/>
    <p:sldId id="336" r:id="rId8"/>
    <p:sldId id="353" r:id="rId9"/>
    <p:sldId id="354" r:id="rId10"/>
    <p:sldId id="355" r:id="rId11"/>
    <p:sldId id="356" r:id="rId12"/>
    <p:sldId id="357" r:id="rId13"/>
    <p:sldId id="359" r:id="rId14"/>
    <p:sldId id="360" r:id="rId15"/>
    <p:sldId id="361" r:id="rId16"/>
    <p:sldId id="366" r:id="rId17"/>
    <p:sldId id="367" r:id="rId18"/>
    <p:sldId id="362" r:id="rId19"/>
    <p:sldId id="363" r:id="rId20"/>
    <p:sldId id="365" r:id="rId21"/>
    <p:sldId id="364" r:id="rId22"/>
    <p:sldId id="368" r:id="rId23"/>
    <p:sldId id="369" r:id="rId24"/>
    <p:sldId id="370" r:id="rId25"/>
    <p:sldId id="371" r:id="rId26"/>
    <p:sldId id="372" r:id="rId27"/>
    <p:sldId id="373" r:id="rId28"/>
    <p:sldId id="374" r:id="rId29"/>
    <p:sldId id="375" r:id="rId30"/>
    <p:sldId id="335" r:id="rId31"/>
  </p:sldIdLst>
  <p:sldSz cx="12192000" cy="6858000"/>
  <p:notesSz cx="6858000" cy="9144000"/>
  <p:embeddedFontLst>
    <p:embeddedFont>
      <p:font typeface="Happy Medium" panose="020B0604020202020204" charset="0"/>
      <p:regular r:id="rId32"/>
    </p:embeddedFont>
    <p:embeddedFont>
      <p:font typeface="Happy Paragraphs" panose="020B0604020202020204" charset="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4660"/>
  </p:normalViewPr>
  <p:slideViewPr>
    <p:cSldViewPr snapToGrid="0">
      <p:cViewPr varScale="1">
        <p:scale>
          <a:sx n="87" d="100"/>
          <a:sy n="87" d="100"/>
        </p:scale>
        <p:origin x="6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-373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18B48-D0AC-727F-481A-EEFCEFF56D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4B3D77-4362-456D-133B-266CDDBD69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2BE8A-9731-EFBD-71CD-24A910A34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19E56-5099-465D-A377-35206C1038D5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CC8CB-6597-6BA3-0BD4-3F5BBBC17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0168-CBCE-4AB5-FDCE-6295EC02B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23EE-0AFD-4A0D-A219-7453FB917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749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3571-9ADD-AD6C-111F-441F0A673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CA152-74F2-4D40-4C4B-CDBAED60BF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F4C78-C0A6-A646-8FCF-E7F9E62C7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19E56-5099-465D-A377-35206C1038D5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F9BA8-4314-E033-08DE-7D4DB8426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9A4F9-E01D-5EDB-F44C-CC15FE4EA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23EE-0AFD-4A0D-A219-7453FB917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30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30C1F-AC58-19AE-83F9-64F37DFC3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BE4ED-2463-C3AE-3F1E-D237116D7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89D32-A613-26F6-8346-D729B36A0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19E56-5099-465D-A377-35206C1038D5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72309-8810-FA0C-9A43-B26C23ACF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F92AD-C109-594A-5070-A2F6FBE10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23EE-0AFD-4A0D-A219-7453FB917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20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213E3-F86F-9917-010F-9C713986D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8DAF4-F7B9-BC6C-FAEB-1A43521D3F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E1224F-BD7A-D6D2-6080-A4BDB15F02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234A7E-D1CC-1559-FC81-0B13E9BC8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19E56-5099-465D-A377-35206C1038D5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07924-9DE7-E889-799D-3C43C5301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EEBA4F-1660-C85A-5E1E-0E8B9B180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23EE-0AFD-4A0D-A219-7453FB917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7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8D748-DC00-4511-9397-E237BB176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D1D321-B5C7-F6FC-BB8A-217841A48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2D854C-052D-67A6-038C-84F7BC9BB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195CB3-8A16-43EC-21B2-C73ED36C86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D96BD3-521E-C42A-C626-6B3C3015B7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774863-F667-1F26-04D3-734A5E773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19E56-5099-465D-A377-35206C1038D5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7E8810-F49A-3B9C-11C7-902269E7A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CF8115-8C24-81BA-999F-73848D55A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23EE-0AFD-4A0D-A219-7453FB917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832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CA00F-34B1-1A8E-4101-3E9174F0D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B16687-7F3E-4B71-645E-275E61DFA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19E56-5099-465D-A377-35206C1038D5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1849C7-6103-5DEA-6A08-615194CC1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4AD9D9-7E1C-4F70-2121-B8FEC6F7C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23EE-0AFD-4A0D-A219-7453FB917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290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4CBD5B-5FD5-89B6-FD2C-0BC56E45C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19E56-5099-465D-A377-35206C1038D5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3F3EF-FEE2-3778-9452-27E41D771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FB45C2-1D9A-887C-2F98-CC0892E67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23EE-0AFD-4A0D-A219-7453FB917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75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BA272-2486-95A2-40E1-A6A892C61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B67849-70B4-E9A2-82A6-0016001D2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A0FE9-B777-2E0A-6DA3-6D4537CD1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59204-B020-3902-094F-F141CCD3E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19E56-5099-465D-A377-35206C1038D5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B9F93C-3379-41D2-8B7C-89B3B47EA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480E4-C01D-F9E6-1D19-2E7A2E1A5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23EE-0AFD-4A0D-A219-7453FB917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5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12B24-921A-3FAE-3271-755438667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1C3BC8-4FE4-5DAC-25B0-9B09915D3A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B3367-7BC8-43CD-CBF5-9439EE0D2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25A2FF-9BFB-E16F-D4C3-72E9EEAF7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19E56-5099-465D-A377-35206C1038D5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51B7B2-B928-A5C0-D74E-08D7C782C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5C455F-4D7B-76C8-4DAF-0BBF4E0D7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23EE-0AFD-4A0D-A219-7453FB917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215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DA4D9-8129-FE09-E13B-6FFD460CD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B31D52-DE48-DC06-143E-BA8244A11F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3BDC6-5FB8-B3C1-90F0-079CCB134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19E56-5099-465D-A377-35206C1038D5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679D4-E227-3318-8AB9-81B76672E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B2015B-956A-CE23-0E7C-8427FF99D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23EE-0AFD-4A0D-A219-7453FB917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58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13C7CE-3AC4-9C30-6CC9-BC965F16A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878E82-D98A-1BB7-2C00-E33D2A9B8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DD0DC-E428-05D5-4719-BCA456F30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19E56-5099-465D-A377-35206C1038D5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F9B8D-CC01-AACB-AE3D-2A2DB643E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B22CB-819C-E787-970B-9C1053DE4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D23EE-0AFD-4A0D-A219-7453FB917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891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0615D0-A9D2-D40D-BD67-7B08F8ABA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3FEA9-FBC8-286E-BE11-7407DDBC9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18180-D144-1635-309F-76D48C00F5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19E56-5099-465D-A377-35206C1038D5}" type="datetimeFigureOut">
              <a:rPr lang="en-US" smtClean="0"/>
              <a:t>6/2/2024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9194D-05B2-A87E-03CC-4949ACC340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5B792-9141-134C-263B-4EAA3F7EC9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D23EE-0AFD-4A0D-A219-7453FB9170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TransDept@SayrevilleK12.net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43B263-849E-84D9-B8F8-BB98A7F1479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54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C76563-A921-9001-5167-FBF768C37DC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ACCDE0-1021-BA6D-7825-6C54B9DBFA65}"/>
              </a:ext>
            </a:extLst>
          </p:cNvPr>
          <p:cNvSpPr txBox="1"/>
          <p:nvPr/>
        </p:nvSpPr>
        <p:spPr>
          <a:xfrm>
            <a:off x="578527" y="1855433"/>
            <a:ext cx="1092841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NJ State Standards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Grades are standards based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b="1" dirty="0">
                <a:latin typeface="Happy Paragraphs" panose="00000500000000000000" pitchFamily="2" charset="0"/>
              </a:rPr>
              <a:t>ES</a:t>
            </a:r>
            <a:r>
              <a:rPr lang="en-US" sz="4000" dirty="0">
                <a:latin typeface="Happy Paragraphs" panose="00000500000000000000" pitchFamily="2" charset="0"/>
              </a:rPr>
              <a:t>- exceeding standard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b="1" dirty="0">
                <a:latin typeface="Happy Paragraphs" panose="00000500000000000000" pitchFamily="2" charset="0"/>
              </a:rPr>
              <a:t>MS</a:t>
            </a:r>
            <a:r>
              <a:rPr lang="en-US" sz="4000" dirty="0">
                <a:latin typeface="Happy Paragraphs" panose="00000500000000000000" pitchFamily="2" charset="0"/>
              </a:rPr>
              <a:t>- meets standard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b="1" dirty="0">
                <a:latin typeface="Happy Paragraphs" panose="00000500000000000000" pitchFamily="2" charset="0"/>
              </a:rPr>
              <a:t>AS</a:t>
            </a:r>
            <a:r>
              <a:rPr lang="en-US" sz="4000" dirty="0">
                <a:latin typeface="Happy Paragraphs" panose="00000500000000000000" pitchFamily="2" charset="0"/>
              </a:rPr>
              <a:t>- approaching standard (compare it to your B/C average range when you were in school!)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b="1" dirty="0">
                <a:latin typeface="Happy Paragraphs" panose="00000500000000000000" pitchFamily="2" charset="0"/>
              </a:rPr>
              <a:t>NS</a:t>
            </a:r>
            <a:r>
              <a:rPr lang="en-US" sz="4000" dirty="0">
                <a:latin typeface="Happy Paragraphs" panose="00000500000000000000" pitchFamily="2" charset="0"/>
              </a:rPr>
              <a:t>- needs support</a:t>
            </a:r>
          </a:p>
        </p:txBody>
      </p:sp>
    </p:spTree>
    <p:extLst>
      <p:ext uri="{BB962C8B-B14F-4D97-AF65-F5344CB8AC3E}">
        <p14:creationId xmlns:p14="http://schemas.microsoft.com/office/powerpoint/2010/main" val="2145393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153E8C-61E9-1FF2-EF12-DDD50474CD6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88"/>
            <a:ext cx="12187181" cy="68680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A53DB4-31DA-F6CA-F955-7654B54AE00F}"/>
              </a:ext>
            </a:extLst>
          </p:cNvPr>
          <p:cNvSpPr txBox="1"/>
          <p:nvPr/>
        </p:nvSpPr>
        <p:spPr>
          <a:xfrm>
            <a:off x="629384" y="1597369"/>
            <a:ext cx="1092841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Happy Paragraphs" panose="00000500000000000000" pitchFamily="2" charset="0"/>
              </a:rPr>
              <a:t>Reading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latin typeface="Happy Paragraphs" panose="00000500000000000000" pitchFamily="2" charset="0"/>
              </a:rPr>
              <a:t>Fountas and Pinnell- </a:t>
            </a:r>
            <a:r>
              <a:rPr lang="en-US" sz="3200" b="1" dirty="0">
                <a:latin typeface="Happy Paragraphs" panose="00000500000000000000" pitchFamily="2" charset="0"/>
              </a:rPr>
              <a:t>the alphabet, letter sounds, sight words, writing minilessons</a:t>
            </a:r>
            <a:endParaRPr lang="en-US" sz="4000" b="1" dirty="0">
              <a:latin typeface="Happy Paragraphs" panose="00000500000000000000" pitchFamily="2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0000500000000000000" pitchFamily="2" charset="0"/>
              </a:rPr>
              <a:t>What are letter names?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0000500000000000000" pitchFamily="2" charset="0"/>
              </a:rPr>
              <a:t>What is the purpose of letters?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0000500000000000000" pitchFamily="2" charset="0"/>
              </a:rPr>
              <a:t>How do sounds work together to make words?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0000500000000000000" pitchFamily="2" charset="0"/>
              </a:rPr>
              <a:t>What words can you notice automatically and read?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0000500000000000000" pitchFamily="2" charset="0"/>
              </a:rPr>
              <a:t>How can you express yourself through drawings, talking and writing?</a:t>
            </a:r>
          </a:p>
        </p:txBody>
      </p:sp>
    </p:spTree>
    <p:extLst>
      <p:ext uri="{BB962C8B-B14F-4D97-AF65-F5344CB8AC3E}">
        <p14:creationId xmlns:p14="http://schemas.microsoft.com/office/powerpoint/2010/main" val="376812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153E8C-61E9-1FF2-EF12-DDD50474CD6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88"/>
            <a:ext cx="12187181" cy="68680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A53DB4-31DA-F6CA-F955-7654B54AE00F}"/>
              </a:ext>
            </a:extLst>
          </p:cNvPr>
          <p:cNvSpPr txBox="1"/>
          <p:nvPr/>
        </p:nvSpPr>
        <p:spPr>
          <a:xfrm>
            <a:off x="629384" y="1597369"/>
            <a:ext cx="109284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Happy Paragraphs" panose="00000500000000000000" pitchFamily="2" charset="0"/>
              </a:rPr>
              <a:t>Reading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0000500000000000000" pitchFamily="2" charset="0"/>
              </a:rPr>
              <a:t>Daily 5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400" dirty="0">
                <a:latin typeface="Happy Paragraphs" panose="00000500000000000000" pitchFamily="2" charset="0"/>
              </a:rPr>
              <a:t>Fountas and Pinnell minilessons followed by Daily 5 rotation (this is where your child’s teacher meets with them for small group instruction)</a:t>
            </a:r>
          </a:p>
          <a:p>
            <a:pPr lvl="1"/>
            <a:endParaRPr lang="en-US" sz="4000" dirty="0">
              <a:latin typeface="Happy Paragraphs" panose="00000500000000000000" pitchFamily="2" charset="0"/>
            </a:endParaRPr>
          </a:p>
        </p:txBody>
      </p:sp>
      <p:pic>
        <p:nvPicPr>
          <p:cNvPr id="1028" name="Picture 4" descr="Daily 5 for Reading - Ms. Pleitgen's 1st Grade Classroom">
            <a:extLst>
              <a:ext uri="{FF2B5EF4-FFF2-40B4-BE49-F238E27FC236}">
                <a16:creationId xmlns:a16="http://schemas.microsoft.com/office/drawing/2014/main" id="{68813906-2085-94D6-C9FE-A4500DC91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878" y="3429000"/>
            <a:ext cx="6056243" cy="292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67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153E8C-61E9-1FF2-EF12-DDD50474CD6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88"/>
            <a:ext cx="12187181" cy="68680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A53DB4-31DA-F6CA-F955-7654B54AE00F}"/>
              </a:ext>
            </a:extLst>
          </p:cNvPr>
          <p:cNvSpPr txBox="1"/>
          <p:nvPr/>
        </p:nvSpPr>
        <p:spPr>
          <a:xfrm>
            <a:off x="629384" y="1838906"/>
            <a:ext cx="109284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Happy Paragraphs" panose="00000500000000000000" pitchFamily="2" charset="0"/>
              </a:rPr>
              <a:t>Reading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0000500000000000000" pitchFamily="2" charset="0"/>
              </a:rPr>
              <a:t>Benchmark Assessment System (BAS)</a:t>
            </a:r>
            <a:endParaRPr lang="en-US" sz="4000" dirty="0">
              <a:latin typeface="Happy Paragraphs" panose="00000500000000000000" pitchFamily="2" charset="0"/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0000500000000000000" pitchFamily="2" charset="0"/>
              </a:rPr>
              <a:t>Determines your child’s reading level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0000500000000000000" pitchFamily="2" charset="0"/>
              </a:rPr>
              <a:t>Your child’s teacher uses these reading levels to create small groups and develop instruction appropriate for your child’s learning needs</a:t>
            </a:r>
          </a:p>
        </p:txBody>
      </p:sp>
    </p:spTree>
    <p:extLst>
      <p:ext uri="{BB962C8B-B14F-4D97-AF65-F5344CB8AC3E}">
        <p14:creationId xmlns:p14="http://schemas.microsoft.com/office/powerpoint/2010/main" val="399043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153E8C-61E9-1FF2-EF12-DDD50474CD6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88"/>
            <a:ext cx="12187181" cy="68680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A53DB4-31DA-F6CA-F955-7654B54AE00F}"/>
              </a:ext>
            </a:extLst>
          </p:cNvPr>
          <p:cNvSpPr txBox="1"/>
          <p:nvPr/>
        </p:nvSpPr>
        <p:spPr>
          <a:xfrm>
            <a:off x="629384" y="1838906"/>
            <a:ext cx="1092841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Happy Paragraphs" panose="00000500000000000000" pitchFamily="2" charset="0"/>
              </a:rPr>
              <a:t>Math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>
                <a:latin typeface="Happy Paragraphs" panose="00000500000000000000" pitchFamily="2" charset="0"/>
              </a:rPr>
              <a:t>EnVision</a:t>
            </a:r>
            <a:r>
              <a:rPr lang="en-US" sz="4000" dirty="0">
                <a:latin typeface="Happy Paragraphs" panose="00000500000000000000" pitchFamily="2" charset="0"/>
              </a:rPr>
              <a:t> Math Series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Aligned with NJ standards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Modeled learning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Access to manipulatives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Visual learning experience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Interactive learning experience</a:t>
            </a:r>
          </a:p>
        </p:txBody>
      </p:sp>
      <p:pic>
        <p:nvPicPr>
          <p:cNvPr id="2050" name="Picture 2" descr="Amazon.com: Take Home Versatile Math Manipulatives Kit for Kids Grade  K-3,With Ten-Frames,Base Ten Blocks,Math Counters,Number Line,120 Number  Chart,Pattern Blocks,Homeschool Supplies (Develops Early Math Skills) :  Office Products">
            <a:extLst>
              <a:ext uri="{FF2B5EF4-FFF2-40B4-BE49-F238E27FC236}">
                <a16:creationId xmlns:a16="http://schemas.microsoft.com/office/drawing/2014/main" id="{437F8894-4ED7-3609-63CC-EBA0CFCC7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175" y="2209799"/>
            <a:ext cx="2690813" cy="269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741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755374" y="455800"/>
            <a:ext cx="67993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Support at Home: </a:t>
            </a:r>
            <a:r>
              <a:rPr lang="en-US" sz="30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Sight Words</a:t>
            </a:r>
          </a:p>
        </p:txBody>
      </p:sp>
      <p:pic>
        <p:nvPicPr>
          <p:cNvPr id="5122" name="Picture 2" descr="Sight Word Activities for PARENTS | TheHappyTeacher">
            <a:extLst>
              <a:ext uri="{FF2B5EF4-FFF2-40B4-BE49-F238E27FC236}">
                <a16:creationId xmlns:a16="http://schemas.microsoft.com/office/drawing/2014/main" id="{6FA55C60-11ED-FA94-F359-3B89B6F95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94" y="1768414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racticing Sight Words With a Salt Tray - Mama.Papa.Bubba.">
            <a:extLst>
              <a:ext uri="{FF2B5EF4-FFF2-40B4-BE49-F238E27FC236}">
                <a16:creationId xmlns:a16="http://schemas.microsoft.com/office/drawing/2014/main" id="{E26921F3-FE88-1C11-A1B1-ACD0792EB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388" y="205950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OH SNAP! Our Favorite High Frequency Word Game | School Time Snippets">
            <a:extLst>
              <a:ext uri="{FF2B5EF4-FFF2-40B4-BE49-F238E27FC236}">
                <a16:creationId xmlns:a16="http://schemas.microsoft.com/office/drawing/2014/main" id="{2F0210A9-D08F-90CF-4816-B95A141EF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308" y="2059500"/>
            <a:ext cx="1809750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760C6B-EFF9-A8AC-D320-BCE5EFF573ED}"/>
              </a:ext>
            </a:extLst>
          </p:cNvPr>
          <p:cNvSpPr txBox="1"/>
          <p:nvPr/>
        </p:nvSpPr>
        <p:spPr>
          <a:xfrm>
            <a:off x="874643" y="5406887"/>
            <a:ext cx="2928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Using a toothpick, write words in </a:t>
            </a:r>
            <a:r>
              <a:rPr lang="en-US" dirty="0" err="1"/>
              <a:t>play-doh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86AF9C-C2CE-2D07-C124-A5D044D691D4}"/>
              </a:ext>
            </a:extLst>
          </p:cNvPr>
          <p:cNvSpPr txBox="1"/>
          <p:nvPr/>
        </p:nvSpPr>
        <p:spPr>
          <a:xfrm>
            <a:off x="4616388" y="3990041"/>
            <a:ext cx="2928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Using salt, sugar, or sand, trace words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87B56E-C85D-64EB-7F4D-B36E8304B990}"/>
              </a:ext>
            </a:extLst>
          </p:cNvPr>
          <p:cNvSpPr txBox="1"/>
          <p:nvPr/>
        </p:nvSpPr>
        <p:spPr>
          <a:xfrm>
            <a:off x="7772399" y="4751316"/>
            <a:ext cx="2928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Pull out popsicle sticks to read… see how many you read correctly to keep!</a:t>
            </a:r>
          </a:p>
        </p:txBody>
      </p:sp>
    </p:spTree>
    <p:extLst>
      <p:ext uri="{BB962C8B-B14F-4D97-AF65-F5344CB8AC3E}">
        <p14:creationId xmlns:p14="http://schemas.microsoft.com/office/powerpoint/2010/main" val="268823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593694" y="291086"/>
            <a:ext cx="69609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Support at Home: </a:t>
            </a:r>
            <a:r>
              <a:rPr lang="en-US" sz="28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Phonics (letters and sounds)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760C6B-EFF9-A8AC-D320-BCE5EFF573ED}"/>
              </a:ext>
            </a:extLst>
          </p:cNvPr>
          <p:cNvSpPr txBox="1"/>
          <p:nvPr/>
        </p:nvSpPr>
        <p:spPr>
          <a:xfrm>
            <a:off x="748576" y="3937294"/>
            <a:ext cx="2928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Lowercase and uppercase letter match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86AF9C-C2CE-2D07-C124-A5D044D691D4}"/>
              </a:ext>
            </a:extLst>
          </p:cNvPr>
          <p:cNvSpPr txBox="1"/>
          <p:nvPr/>
        </p:nvSpPr>
        <p:spPr>
          <a:xfrm>
            <a:off x="4616388" y="3990041"/>
            <a:ext cx="2928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Using salt, sugar, or sand, trace letters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87B56E-C85D-64EB-7F4D-B36E8304B990}"/>
              </a:ext>
            </a:extLst>
          </p:cNvPr>
          <p:cNvSpPr txBox="1"/>
          <p:nvPr/>
        </p:nvSpPr>
        <p:spPr>
          <a:xfrm>
            <a:off x="7772399" y="4751316"/>
            <a:ext cx="29287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objects in your home to sort. Find objects that start with the B sound, etc.</a:t>
            </a:r>
          </a:p>
        </p:txBody>
      </p:sp>
      <p:pic>
        <p:nvPicPr>
          <p:cNvPr id="6146" name="Picture 2" descr="50 Simple Alphabet Activities for Preschoolers - Hands On As We Grow®">
            <a:extLst>
              <a:ext uri="{FF2B5EF4-FFF2-40B4-BE49-F238E27FC236}">
                <a16:creationId xmlns:a16="http://schemas.microsoft.com/office/drawing/2014/main" id="{28907752-0E58-AC23-606F-48D6F4FE4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48" y="205950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Your Child Will Love the Sand Tray For Hands-On Writing">
            <a:extLst>
              <a:ext uri="{FF2B5EF4-FFF2-40B4-BE49-F238E27FC236}">
                <a16:creationId xmlns:a16="http://schemas.microsoft.com/office/drawing/2014/main" id="{6889BB89-A81D-770D-DC8E-F4AD7C527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740" y="2351741"/>
            <a:ext cx="280035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25+ Beginning Sounds Activities and Printables - Fun-A-Day!">
            <a:extLst>
              <a:ext uri="{FF2B5EF4-FFF2-40B4-BE49-F238E27FC236}">
                <a16:creationId xmlns:a16="http://schemas.microsoft.com/office/drawing/2014/main" id="{B253D245-5209-7A33-906F-24D67205F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695" y="217008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34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593694" y="434260"/>
            <a:ext cx="69609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Support at Home: </a:t>
            </a:r>
            <a:r>
              <a:rPr lang="en-US" sz="30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Math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760C6B-EFF9-A8AC-D320-BCE5EFF573ED}"/>
              </a:ext>
            </a:extLst>
          </p:cNvPr>
          <p:cNvSpPr txBox="1"/>
          <p:nvPr/>
        </p:nvSpPr>
        <p:spPr>
          <a:xfrm>
            <a:off x="843829" y="4329310"/>
            <a:ext cx="2928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Identify numbers when they are knocked over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86AF9C-C2CE-2D07-C124-A5D044D691D4}"/>
              </a:ext>
            </a:extLst>
          </p:cNvPr>
          <p:cNvSpPr txBox="1"/>
          <p:nvPr/>
        </p:nvSpPr>
        <p:spPr>
          <a:xfrm>
            <a:off x="4843668" y="5158326"/>
            <a:ext cx="2928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Play-doh</a:t>
            </a:r>
            <a:r>
              <a:rPr lang="en-US" dirty="0"/>
              <a:t> numbers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87B56E-C85D-64EB-7F4D-B36E8304B990}"/>
              </a:ext>
            </a:extLst>
          </p:cNvPr>
          <p:cNvSpPr txBox="1"/>
          <p:nvPr/>
        </p:nvSpPr>
        <p:spPr>
          <a:xfrm>
            <a:off x="8012100" y="4443256"/>
            <a:ext cx="2928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Use </a:t>
            </a:r>
            <a:r>
              <a:rPr lang="en-US" dirty="0" err="1"/>
              <a:t>legos</a:t>
            </a:r>
            <a:r>
              <a:rPr lang="en-US" dirty="0"/>
              <a:t> to form dots in </a:t>
            </a:r>
            <a:r>
              <a:rPr lang="en-US" dirty="0" err="1"/>
              <a:t>play-doh</a:t>
            </a:r>
            <a:r>
              <a:rPr lang="en-US" dirty="0"/>
              <a:t> to practice counting</a:t>
            </a:r>
          </a:p>
        </p:txBody>
      </p:sp>
      <p:pic>
        <p:nvPicPr>
          <p:cNvPr id="7170" name="Picture 2" descr="35 Active Math Games and Activities for Kids Who Love To Move">
            <a:extLst>
              <a:ext uri="{FF2B5EF4-FFF2-40B4-BE49-F238E27FC236}">
                <a16:creationId xmlns:a16="http://schemas.microsoft.com/office/drawing/2014/main" id="{036E5788-90DF-9049-701E-83836BFCF7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48"/>
          <a:stretch/>
        </p:blipFill>
        <p:spPr bwMode="auto">
          <a:xfrm>
            <a:off x="916068" y="1895875"/>
            <a:ext cx="2290697" cy="235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Math Activities for Kindergarten at Home - How Wee Learn">
            <a:extLst>
              <a:ext uri="{FF2B5EF4-FFF2-40B4-BE49-F238E27FC236}">
                <a16:creationId xmlns:a16="http://schemas.microsoft.com/office/drawing/2014/main" id="{84F875F6-D0F5-00ED-1E6A-7A625EC28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628" y="1764602"/>
            <a:ext cx="2492969" cy="332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Math Activities for Kindergarten at Home - How Wee Learn">
            <a:extLst>
              <a:ext uri="{FF2B5EF4-FFF2-40B4-BE49-F238E27FC236}">
                <a16:creationId xmlns:a16="http://schemas.microsoft.com/office/drawing/2014/main" id="{2156E94F-E5DA-CA54-7BDD-CE19600C0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999" y="2070135"/>
            <a:ext cx="3010935" cy="200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6899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620198" y="392847"/>
            <a:ext cx="69609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What Else Can You Do?</a:t>
            </a:r>
            <a:endParaRPr lang="en-US" sz="30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0198" y="1600367"/>
            <a:ext cx="10928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First-Hand Experiences</a:t>
            </a:r>
          </a:p>
        </p:txBody>
      </p:sp>
      <p:pic>
        <p:nvPicPr>
          <p:cNvPr id="8" name="Picture 2" descr="Zoo animals group in flat cartoon style 8683866 Vector Art at Vecteezy">
            <a:extLst>
              <a:ext uri="{FF2B5EF4-FFF2-40B4-BE49-F238E27FC236}">
                <a16:creationId xmlns:a16="http://schemas.microsoft.com/office/drawing/2014/main" id="{985207B8-DEAD-9E68-28B2-83147C12B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5794">
            <a:off x="956227" y="2466975"/>
            <a:ext cx="2381250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Aquarium Clipart Vector Images (over 3,700)">
            <a:extLst>
              <a:ext uri="{FF2B5EF4-FFF2-40B4-BE49-F238E27FC236}">
                <a16:creationId xmlns:a16="http://schemas.microsoft.com/office/drawing/2014/main" id="{C0CC010E-86B8-CBA0-0F37-C8EC37984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4354">
            <a:off x="3060216" y="4333708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Museum Generic Thin Outline Color icon">
            <a:extLst>
              <a:ext uri="{FF2B5EF4-FFF2-40B4-BE49-F238E27FC236}">
                <a16:creationId xmlns:a16="http://schemas.microsoft.com/office/drawing/2014/main" id="{7065BEED-8AE2-E8C4-AF29-B23608077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60598">
            <a:off x="5397934" y="200536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Boy Classroom Librarian Clip Art - Boy Classroom Librarian Vector Image">
            <a:extLst>
              <a:ext uri="{FF2B5EF4-FFF2-40B4-BE49-F238E27FC236}">
                <a16:creationId xmlns:a16="http://schemas.microsoft.com/office/drawing/2014/main" id="{21DEE3B1-477C-3DB4-39D8-B9B5DD3F3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9952">
            <a:off x="8875883" y="2394977"/>
            <a:ext cx="257175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Park Stock Illustrations – 862,681 Park Stock Illustrations, Vectors &amp;  Clipart - Dreamstime">
            <a:extLst>
              <a:ext uri="{FF2B5EF4-FFF2-40B4-BE49-F238E27FC236}">
                <a16:creationId xmlns:a16="http://schemas.microsoft.com/office/drawing/2014/main" id="{881AD9FA-4B6B-BB6E-C8A9-06C1248EEF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638" y="4682216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5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620198" y="392847"/>
            <a:ext cx="69609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What Else Can You Do?</a:t>
            </a:r>
            <a:endParaRPr lang="en-US" sz="30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Opportunity for PLAY!</a:t>
            </a: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3AC519A-500F-2526-BB95-CC8BDE1782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210805"/>
              </p:ext>
            </p:extLst>
          </p:nvPr>
        </p:nvGraphicFramePr>
        <p:xfrm>
          <a:off x="2029589" y="2808402"/>
          <a:ext cx="8128000" cy="310896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59794037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104942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Parallel Play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bg1"/>
                          </a:solidFill>
                        </a:rPr>
                        <a:t>Play in Small Groups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317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</a:rPr>
                        <a:t>Open-ended play (encourage the use of imagination!)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Sand and water activities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Play-Doh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800" u="sng" dirty="0">
                          <a:solidFill>
                            <a:schemeClr val="bg1"/>
                          </a:solidFill>
                        </a:rPr>
                        <a:t>Take turns, sharing, making negotiations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Problem solving</a:t>
                      </a:r>
                    </a:p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Make discoveries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587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931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629384" y="578378"/>
            <a:ext cx="6960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Independence/Socialization</a:t>
            </a:r>
            <a:endParaRPr lang="en-US" sz="28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Happy Paragraphs" panose="00000500000000000000" pitchFamily="2" charset="0"/>
            </a:endParaRP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pic>
        <p:nvPicPr>
          <p:cNvPr id="1026" name="Picture 2" descr="7 Important Social Skills for Kids and How to Teach Them">
            <a:extLst>
              <a:ext uri="{FF2B5EF4-FFF2-40B4-BE49-F238E27FC236}">
                <a16:creationId xmlns:a16="http://schemas.microsoft.com/office/drawing/2014/main" id="{00F31BA2-23DB-E9B6-91CC-24DE27F43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569" y="1675596"/>
            <a:ext cx="6906039" cy="4604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032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629385" y="578378"/>
            <a:ext cx="607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Independence/Socialization</a:t>
            </a:r>
            <a:endParaRPr lang="en-US" sz="24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Happy Paragraphs" panose="00000500000000000000" pitchFamily="2" charset="0"/>
            </a:endParaRP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126816-1325-F155-1634-EEB592AE29AF}"/>
              </a:ext>
            </a:extLst>
          </p:cNvPr>
          <p:cNvSpPr txBox="1"/>
          <p:nvPr/>
        </p:nvSpPr>
        <p:spPr>
          <a:xfrm>
            <a:off x="855667" y="2317617"/>
            <a:ext cx="1047584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Understanding right and wrong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Respecting the rights and feelings of others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Share, take turns, use kind words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Playing without needing constant supervision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Make decisions independently</a:t>
            </a:r>
          </a:p>
        </p:txBody>
      </p:sp>
    </p:spTree>
    <p:extLst>
      <p:ext uri="{BB962C8B-B14F-4D97-AF65-F5344CB8AC3E}">
        <p14:creationId xmlns:p14="http://schemas.microsoft.com/office/powerpoint/2010/main" val="1463136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629385" y="578378"/>
            <a:ext cx="607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Independence/Socialization</a:t>
            </a:r>
            <a:endParaRPr lang="en-US" sz="24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Happy Paragraphs" panose="00000500000000000000" pitchFamily="2" charset="0"/>
            </a:endParaRP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126816-1325-F155-1634-EEB592AE29AF}"/>
              </a:ext>
            </a:extLst>
          </p:cNvPr>
          <p:cNvSpPr txBox="1"/>
          <p:nvPr/>
        </p:nvSpPr>
        <p:spPr>
          <a:xfrm>
            <a:off x="855667" y="1562243"/>
            <a:ext cx="1047584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Happy Paragraphs" panose="00000500000000000000" pitchFamily="2" charset="0"/>
              </a:rPr>
              <a:t>Can your child: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Ties shoes?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Take off/put on coat?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Zipper/button?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Use the bathroom independently?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Open lunch?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Buckle seatbelt?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latin typeface="Happy Paragraphs" panose="00000500000000000000" pitchFamily="2" charset="0"/>
              </a:rPr>
              <a:t>Blow nose?</a:t>
            </a:r>
            <a:endParaRPr lang="en-US" sz="3600" dirty="0">
              <a:latin typeface="Happy Paragraph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8869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629385" y="578378"/>
            <a:ext cx="607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Partnerships</a:t>
            </a:r>
            <a:endParaRPr lang="en-US" sz="24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Happy Paragraphs" panose="00000500000000000000" pitchFamily="2" charset="0"/>
            </a:endParaRP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pic>
        <p:nvPicPr>
          <p:cNvPr id="4098" name="Picture 2" descr="Parent Partnership | St Stephen's C of E Primary School">
            <a:extLst>
              <a:ext uri="{FF2B5EF4-FFF2-40B4-BE49-F238E27FC236}">
                <a16:creationId xmlns:a16="http://schemas.microsoft.com/office/drawing/2014/main" id="{45C72FDF-431D-0090-3C8A-FAE1671C7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966" y="1848027"/>
            <a:ext cx="8285922" cy="4543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6970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629385" y="578378"/>
            <a:ext cx="607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District Website</a:t>
            </a:r>
            <a:endParaRPr lang="en-US" sz="24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Happy Paragraphs" panose="00000500000000000000" pitchFamily="2" charset="0"/>
            </a:endParaRP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126816-1325-F155-1634-EEB592AE29AF}"/>
              </a:ext>
            </a:extLst>
          </p:cNvPr>
          <p:cNvSpPr txBox="1"/>
          <p:nvPr/>
        </p:nvSpPr>
        <p:spPr>
          <a:xfrm>
            <a:off x="855667" y="1838906"/>
            <a:ext cx="10475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Happy Paragraphs" panose="00000500000000000000" pitchFamily="2" charset="0"/>
              </a:rPr>
              <a:t>Sayrevillek12.net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E8F415-6CC2-C0F5-C841-E9CEAAC733F9}"/>
              </a:ext>
            </a:extLst>
          </p:cNvPr>
          <p:cNvPicPr/>
          <p:nvPr/>
        </p:nvPicPr>
        <p:blipFill rotWithShape="1">
          <a:blip r:embed="rId3"/>
          <a:srcRect l="43679" t="6533" r="24611" b="32240"/>
          <a:stretch/>
        </p:blipFill>
        <p:spPr bwMode="auto">
          <a:xfrm>
            <a:off x="4053019" y="1310368"/>
            <a:ext cx="8134160" cy="55476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ight Arrow 4">
            <a:extLst>
              <a:ext uri="{FF2B5EF4-FFF2-40B4-BE49-F238E27FC236}">
                <a16:creationId xmlns:a16="http://schemas.microsoft.com/office/drawing/2014/main" id="{D59764B6-794B-0009-4889-89668953E2CD}"/>
              </a:ext>
            </a:extLst>
          </p:cNvPr>
          <p:cNvSpPr/>
          <p:nvPr/>
        </p:nvSpPr>
        <p:spPr>
          <a:xfrm rot="13171928">
            <a:off x="6891070" y="2120827"/>
            <a:ext cx="1711568" cy="119783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10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20313A8B-78C1-B5E7-09E4-7A22A02557A5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43411" r="24879" b="32704"/>
          <a:stretch/>
        </p:blipFill>
        <p:spPr bwMode="auto">
          <a:xfrm>
            <a:off x="-1" y="0"/>
            <a:ext cx="11219544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DE2B179D-BBAD-999E-3B57-079C71FBC196}"/>
              </a:ext>
            </a:extLst>
          </p:cNvPr>
          <p:cNvSpPr/>
          <p:nvPr/>
        </p:nvSpPr>
        <p:spPr>
          <a:xfrm>
            <a:off x="1404100" y="2815614"/>
            <a:ext cx="870857" cy="48417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AFCA047-4A7B-8B6E-DD1F-D1E4497E1B0F}"/>
              </a:ext>
            </a:extLst>
          </p:cNvPr>
          <p:cNvSpPr/>
          <p:nvPr/>
        </p:nvSpPr>
        <p:spPr>
          <a:xfrm>
            <a:off x="1132430" y="3475147"/>
            <a:ext cx="870857" cy="48417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A8C4D9C-F202-BAC3-1CC7-E9E3FF404345}"/>
              </a:ext>
            </a:extLst>
          </p:cNvPr>
          <p:cNvSpPr/>
          <p:nvPr/>
        </p:nvSpPr>
        <p:spPr>
          <a:xfrm>
            <a:off x="939642" y="3892591"/>
            <a:ext cx="870857" cy="48417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7E664942-38A3-7717-9016-C44D9EBD027D}"/>
              </a:ext>
            </a:extLst>
          </p:cNvPr>
          <p:cNvSpPr/>
          <p:nvPr/>
        </p:nvSpPr>
        <p:spPr>
          <a:xfrm>
            <a:off x="746854" y="4264951"/>
            <a:ext cx="870857" cy="48417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0346B22-77FD-017C-5D9A-B73152CB1715}"/>
              </a:ext>
            </a:extLst>
          </p:cNvPr>
          <p:cNvSpPr/>
          <p:nvPr/>
        </p:nvSpPr>
        <p:spPr>
          <a:xfrm>
            <a:off x="939641" y="4636014"/>
            <a:ext cx="870857" cy="48417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3C0A894-F581-1AAD-4B6F-9E9ED1D73764}"/>
              </a:ext>
            </a:extLst>
          </p:cNvPr>
          <p:cNvSpPr/>
          <p:nvPr/>
        </p:nvSpPr>
        <p:spPr>
          <a:xfrm rot="10800000">
            <a:off x="3961769" y="4264951"/>
            <a:ext cx="870857" cy="48417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5A327AAE-FF15-0AE0-43A9-83A14A2763CA}"/>
              </a:ext>
            </a:extLst>
          </p:cNvPr>
          <p:cNvSpPr/>
          <p:nvPr/>
        </p:nvSpPr>
        <p:spPr>
          <a:xfrm rot="10800000">
            <a:off x="3940312" y="4654117"/>
            <a:ext cx="870857" cy="48417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64F94B6-4BED-B973-B51C-F70EB40230CC}"/>
              </a:ext>
            </a:extLst>
          </p:cNvPr>
          <p:cNvSpPr/>
          <p:nvPr/>
        </p:nvSpPr>
        <p:spPr>
          <a:xfrm rot="10800000">
            <a:off x="8757478" y="3186911"/>
            <a:ext cx="870857" cy="48417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02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629385" y="578378"/>
            <a:ext cx="607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Food Services</a:t>
            </a:r>
            <a:endParaRPr lang="en-US" sz="24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Happy Paragraphs" panose="00000500000000000000" pitchFamily="2" charset="0"/>
            </a:endParaRP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126816-1325-F155-1634-EEB592AE29AF}"/>
              </a:ext>
            </a:extLst>
          </p:cNvPr>
          <p:cNvSpPr txBox="1"/>
          <p:nvPr/>
        </p:nvSpPr>
        <p:spPr>
          <a:xfrm>
            <a:off x="855667" y="2529651"/>
            <a:ext cx="104758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What’s for lunch?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How do I pay for lunch?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What if my child forgets their lunch?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What if my child has food allergies?</a:t>
            </a:r>
          </a:p>
        </p:txBody>
      </p:sp>
    </p:spTree>
    <p:extLst>
      <p:ext uri="{BB962C8B-B14F-4D97-AF65-F5344CB8AC3E}">
        <p14:creationId xmlns:p14="http://schemas.microsoft.com/office/powerpoint/2010/main" val="348859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-1451207" y="2909403"/>
            <a:ext cx="607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Food Services</a:t>
            </a:r>
            <a:endParaRPr lang="en-US" sz="24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Happy Paragraphs" panose="00000500000000000000" pitchFamily="2" charset="0"/>
            </a:endParaRP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D17B88-355F-CA80-743F-8C62A9185C1A}"/>
              </a:ext>
            </a:extLst>
          </p:cNvPr>
          <p:cNvPicPr/>
          <p:nvPr/>
        </p:nvPicPr>
        <p:blipFill rotWithShape="1">
          <a:blip r:embed="rId2"/>
          <a:srcRect l="43679" t="6533" r="24611" b="32240"/>
          <a:stretch/>
        </p:blipFill>
        <p:spPr bwMode="auto">
          <a:xfrm>
            <a:off x="3033506" y="-104098"/>
            <a:ext cx="9158494" cy="68580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Right Arrow 4">
            <a:extLst>
              <a:ext uri="{FF2B5EF4-FFF2-40B4-BE49-F238E27FC236}">
                <a16:creationId xmlns:a16="http://schemas.microsoft.com/office/drawing/2014/main" id="{F1459D9C-10A4-D32F-35A6-8EA11C644EA9}"/>
              </a:ext>
            </a:extLst>
          </p:cNvPr>
          <p:cNvSpPr/>
          <p:nvPr/>
        </p:nvSpPr>
        <p:spPr>
          <a:xfrm rot="9227577">
            <a:off x="7069917" y="4498458"/>
            <a:ext cx="2111828" cy="153488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41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-1451207" y="2909403"/>
            <a:ext cx="607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Food Services</a:t>
            </a:r>
            <a:endParaRPr lang="en-US" sz="24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Happy Paragraphs" panose="00000500000000000000" pitchFamily="2" charset="0"/>
            </a:endParaRP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574DD7-8612-8FA7-0D36-586AF6986580}"/>
              </a:ext>
            </a:extLst>
          </p:cNvPr>
          <p:cNvPicPr/>
          <p:nvPr/>
        </p:nvPicPr>
        <p:blipFill rotWithShape="1">
          <a:blip r:embed="rId2"/>
          <a:srcRect l="63996" b="34690"/>
          <a:stretch/>
        </p:blipFill>
        <p:spPr bwMode="auto">
          <a:xfrm>
            <a:off x="3623056" y="0"/>
            <a:ext cx="8001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7FE4B34E-9EF9-E80B-21EE-35CAEE08D152}"/>
              </a:ext>
            </a:extLst>
          </p:cNvPr>
          <p:cNvSpPr/>
          <p:nvPr/>
        </p:nvSpPr>
        <p:spPr>
          <a:xfrm>
            <a:off x="8611211" y="2481830"/>
            <a:ext cx="870857" cy="65314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E79185F-766A-0D3A-E272-5DF9DE4D5819}"/>
              </a:ext>
            </a:extLst>
          </p:cNvPr>
          <p:cNvSpPr/>
          <p:nvPr/>
        </p:nvSpPr>
        <p:spPr>
          <a:xfrm>
            <a:off x="5798437" y="4338234"/>
            <a:ext cx="870857" cy="65314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2A6618A-9589-3006-D8C5-AB1F640C36C7}"/>
              </a:ext>
            </a:extLst>
          </p:cNvPr>
          <p:cNvSpPr/>
          <p:nvPr/>
        </p:nvSpPr>
        <p:spPr>
          <a:xfrm>
            <a:off x="3187627" y="4338233"/>
            <a:ext cx="870857" cy="65314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5765482-C1F1-6163-4BCF-A9ADFCD2FB57}"/>
              </a:ext>
            </a:extLst>
          </p:cNvPr>
          <p:cNvSpPr/>
          <p:nvPr/>
        </p:nvSpPr>
        <p:spPr>
          <a:xfrm>
            <a:off x="2969913" y="5290232"/>
            <a:ext cx="870857" cy="65314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124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BF35C9-92B1-A583-5313-2B72C491F7FB}"/>
              </a:ext>
            </a:extLst>
          </p:cNvPr>
          <p:cNvPicPr/>
          <p:nvPr/>
        </p:nvPicPr>
        <p:blipFill rotWithShape="1">
          <a:blip r:embed="rId2"/>
          <a:srcRect l="63996" b="34690"/>
          <a:stretch/>
        </p:blipFill>
        <p:spPr bwMode="auto">
          <a:xfrm>
            <a:off x="1733550" y="0"/>
            <a:ext cx="8001000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82947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629385" y="578378"/>
            <a:ext cx="607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Safety and Security</a:t>
            </a:r>
            <a:endParaRPr lang="en-US" sz="24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Happy Paragraphs" panose="00000500000000000000" pitchFamily="2" charset="0"/>
            </a:endParaRP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126816-1325-F155-1634-EEB592AE29AF}"/>
              </a:ext>
            </a:extLst>
          </p:cNvPr>
          <p:cNvSpPr txBox="1"/>
          <p:nvPr/>
        </p:nvSpPr>
        <p:spPr>
          <a:xfrm>
            <a:off x="855667" y="1987753"/>
            <a:ext cx="1047584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Campus Monitors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ID Required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Raptor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Drop Box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Student Pick-Up Forms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Security Vestibule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Bags Subject to Search</a:t>
            </a:r>
          </a:p>
        </p:txBody>
      </p:sp>
    </p:spTree>
    <p:extLst>
      <p:ext uri="{BB962C8B-B14F-4D97-AF65-F5344CB8AC3E}">
        <p14:creationId xmlns:p14="http://schemas.microsoft.com/office/powerpoint/2010/main" val="30794338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629385" y="578378"/>
            <a:ext cx="607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Safety and Security</a:t>
            </a:r>
            <a:endParaRPr lang="en-US" sz="24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Happy Paragraphs" panose="00000500000000000000" pitchFamily="2" charset="0"/>
            </a:endParaRP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126816-1325-F155-1634-EEB592AE29AF}"/>
              </a:ext>
            </a:extLst>
          </p:cNvPr>
          <p:cNvSpPr txBox="1"/>
          <p:nvPr/>
        </p:nvSpPr>
        <p:spPr>
          <a:xfrm>
            <a:off x="855667" y="1987753"/>
            <a:ext cx="104758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Police in schools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Share services agreement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Security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Patrol the building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Assist with drills</a:t>
            </a:r>
          </a:p>
        </p:txBody>
      </p:sp>
    </p:spTree>
    <p:extLst>
      <p:ext uri="{BB962C8B-B14F-4D97-AF65-F5344CB8AC3E}">
        <p14:creationId xmlns:p14="http://schemas.microsoft.com/office/powerpoint/2010/main" val="6682163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629385" y="578378"/>
            <a:ext cx="607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Transportation</a:t>
            </a:r>
            <a:endParaRPr lang="en-US" sz="24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Happy Paragraphs" panose="00000500000000000000" pitchFamily="2" charset="0"/>
            </a:endParaRP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126816-1325-F155-1634-EEB592AE29AF}"/>
              </a:ext>
            </a:extLst>
          </p:cNvPr>
          <p:cNvSpPr txBox="1"/>
          <p:nvPr/>
        </p:nvSpPr>
        <p:spPr>
          <a:xfrm>
            <a:off x="855667" y="1838906"/>
            <a:ext cx="104758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Happy Paragraphs" panose="00000500000000000000" pitchFamily="2" charset="0"/>
              </a:rPr>
              <a:t>School Bus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Where is my bus stop?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Which bus does my child take?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My child has never been on a bus before…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20B0604020202020204" charset="0"/>
              </a:rPr>
              <a:t>If you reside within .7 miles of the school, your child is not eligible for a school bus.  The .7 miles is measured using the shortest walking path.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Happy Paragraph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3822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629385" y="578378"/>
            <a:ext cx="607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School Bus Safety</a:t>
            </a:r>
            <a:endParaRPr lang="en-US" sz="24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Happy Paragraphs" panose="00000500000000000000" pitchFamily="2" charset="0"/>
            </a:endParaRP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126816-1325-F155-1634-EEB592AE29AF}"/>
              </a:ext>
            </a:extLst>
          </p:cNvPr>
          <p:cNvSpPr txBox="1"/>
          <p:nvPr/>
        </p:nvSpPr>
        <p:spPr>
          <a:xfrm>
            <a:off x="855667" y="1838906"/>
            <a:ext cx="1047584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0000500000000000000" pitchFamily="2" charset="0"/>
              </a:rPr>
              <a:t>Be there 10 minutes prior to bus arrival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0000500000000000000" pitchFamily="2" charset="0"/>
              </a:rPr>
              <a:t>Wait at designated bus stop in a safe place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0000500000000000000" pitchFamily="2" charset="0"/>
              </a:rPr>
              <a:t>Do not board the bus until it has stopped, and the bus driver has indicated to board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20B0604020202020204" charset="0"/>
              </a:rPr>
              <a:t>Remember never to stand in the danger zone that surrounds the bus.  The danger zone is 10’ from all sides of the bus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20B0604020202020204" charset="0"/>
              </a:rPr>
              <a:t>All Kg-3</a:t>
            </a:r>
            <a:r>
              <a:rPr lang="en-US" sz="3200" baseline="30000" dirty="0">
                <a:latin typeface="Happy Paragraphs" panose="020B0604020202020204" charset="0"/>
              </a:rPr>
              <a:t>rd</a:t>
            </a:r>
            <a:r>
              <a:rPr lang="en-US" sz="3200" dirty="0">
                <a:latin typeface="Happy Paragraphs" panose="020B0604020202020204" charset="0"/>
              </a:rPr>
              <a:t> grade students must be met at the bus stop by a parent.  Please do not wait in your car or house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Happy Paragraph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7265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629385" y="578378"/>
            <a:ext cx="607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School Bus Safety</a:t>
            </a:r>
            <a:endParaRPr lang="en-US" sz="24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Happy Paragraphs" panose="00000500000000000000" pitchFamily="2" charset="0"/>
            </a:endParaRP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126816-1325-F155-1634-EEB592AE29AF}"/>
              </a:ext>
            </a:extLst>
          </p:cNvPr>
          <p:cNvSpPr txBox="1"/>
          <p:nvPr/>
        </p:nvSpPr>
        <p:spPr>
          <a:xfrm>
            <a:off x="855667" y="1619401"/>
            <a:ext cx="10475843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20B0604020202020204" charset="0"/>
              </a:rPr>
              <a:t>Take your seat and sit properly, facing forward at all times.  The driver or principal will assign seats as necessary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1" i="1" dirty="0">
                <a:latin typeface="Happy Paragraphs" panose="020B0604020202020204" charset="0"/>
              </a:rPr>
              <a:t>Students must stay in their seats and seatbelt must be buckled at ALL times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20B0604020202020204" charset="0"/>
              </a:rPr>
              <a:t>Remove your backpack and place it under your seat or on your lap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20B0604020202020204" charset="0"/>
              </a:rPr>
              <a:t>Keep the aisle clear at all times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20B0604020202020204" charset="0"/>
              </a:rPr>
              <a:t>Always keep your head, hands and arms inside the bus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20B0604020202020204" charset="0"/>
              </a:rPr>
              <a:t>Talk quietly; the driver needs to concentrate to safely drive the bus.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Happy Paragraph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755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629385" y="578378"/>
            <a:ext cx="607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School Bus Safety</a:t>
            </a:r>
            <a:endParaRPr lang="en-US" sz="24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Happy Paragraphs" panose="00000500000000000000" pitchFamily="2" charset="0"/>
            </a:endParaRP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126816-1325-F155-1634-EEB592AE29AF}"/>
              </a:ext>
            </a:extLst>
          </p:cNvPr>
          <p:cNvSpPr txBox="1"/>
          <p:nvPr/>
        </p:nvSpPr>
        <p:spPr>
          <a:xfrm>
            <a:off x="855667" y="2160715"/>
            <a:ext cx="1047584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20B0604020202020204" charset="0"/>
              </a:rPr>
              <a:t>Be absolutely quiet when approaching a railroad crossing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20B0604020202020204" charset="0"/>
              </a:rPr>
              <a:t>Please do not bring any toys on the bus and keep cell phones and other electronic devices in your backpack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20B0604020202020204" charset="0"/>
              </a:rPr>
              <a:t>Eating and drinking is not allowed on the bus at any time.  This rule protects students or drivers that have food allergies, prevents choking, and maintains bus cleanliness.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Happy Paragraphs" panose="020B0604020202020204" charset="0"/>
              </a:rPr>
              <a:t>Always follow the bus driver’s instructions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Happy Paragraph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848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1000446" y="708505"/>
            <a:ext cx="6076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Transportation Contact Information</a:t>
            </a:r>
            <a:endParaRPr lang="en-US" sz="16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Happy Paragraphs" panose="00000500000000000000" pitchFamily="2" charset="0"/>
            </a:endParaRP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126816-1325-F155-1634-EEB592AE29AF}"/>
              </a:ext>
            </a:extLst>
          </p:cNvPr>
          <p:cNvSpPr txBox="1"/>
          <p:nvPr/>
        </p:nvSpPr>
        <p:spPr>
          <a:xfrm>
            <a:off x="855667" y="2160715"/>
            <a:ext cx="1047584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Happy Paragraphs" panose="00000500000000000000" pitchFamily="2" charset="0"/>
              </a:rPr>
              <a:t>Questions?</a:t>
            </a:r>
          </a:p>
          <a:p>
            <a:pPr marL="45720" indent="0" algn="ctr">
              <a:buNone/>
            </a:pPr>
            <a:r>
              <a:rPr lang="en-US" sz="4000" dirty="0">
                <a:latin typeface="Happy Paragraphs" panose="020B0604020202020204" charset="0"/>
              </a:rPr>
              <a:t>Please feel free to reach out the Transportation Department </a:t>
            </a:r>
          </a:p>
          <a:p>
            <a:pPr marL="45720" indent="0" algn="ctr">
              <a:buNone/>
            </a:pPr>
            <a:r>
              <a:rPr lang="en-US" sz="4000" dirty="0">
                <a:latin typeface="Happy Paragraphs" panose="020B0604020202020204" charset="0"/>
              </a:rPr>
              <a:t>732-316-4045</a:t>
            </a:r>
          </a:p>
          <a:p>
            <a:pPr marL="45720" indent="0" algn="ctr">
              <a:buNone/>
            </a:pPr>
            <a:r>
              <a:rPr lang="en-US" sz="4000" dirty="0">
                <a:latin typeface="Happy Paragraphs" panose="020B060402020202020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TransDept@SayrevilleK12.net</a:t>
            </a:r>
            <a:endParaRPr lang="en-US" sz="4000" dirty="0">
              <a:latin typeface="Happy Paragraphs" panose="020B0604020202020204" charset="0"/>
            </a:endParaRPr>
          </a:p>
          <a:p>
            <a:pPr marL="45720" indent="0" algn="ctr">
              <a:buNone/>
            </a:pPr>
            <a:r>
              <a:rPr lang="en-US" sz="4000" dirty="0">
                <a:latin typeface="Happy Paragraphs" panose="020B0604020202020204" charset="0"/>
              </a:rPr>
              <a:t>patrick.cerniglia@sayrevillek12.net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Happy Paragraph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7057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65D52-A293-8725-9491-13030A580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2388D5-977B-119B-3C22-EB9ED7895C18}"/>
              </a:ext>
            </a:extLst>
          </p:cNvPr>
          <p:cNvSpPr txBox="1"/>
          <p:nvPr/>
        </p:nvSpPr>
        <p:spPr>
          <a:xfrm>
            <a:off x="1053455" y="503955"/>
            <a:ext cx="6076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spc="-15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ppy Medium" panose="00000500000000000000" pitchFamily="2" charset="0"/>
                <a:ea typeface="PBCoffeeCake" panose="02000603000000000000" pitchFamily="2" charset="0"/>
              </a:rPr>
              <a:t>Next Steps…</a:t>
            </a:r>
            <a:endParaRPr lang="en-US" sz="2400" spc="-15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ppy Medium" panose="00000500000000000000" pitchFamily="2" charset="0"/>
              <a:ea typeface="PBCoffeeCake" panose="02000603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1B000-449C-0BAA-14DB-13C0A7AA6054}"/>
              </a:ext>
            </a:extLst>
          </p:cNvPr>
          <p:cNvSpPr txBox="1"/>
          <p:nvPr/>
        </p:nvSpPr>
        <p:spPr>
          <a:xfrm>
            <a:off x="629384" y="1838906"/>
            <a:ext cx="10928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>
              <a:latin typeface="Happy Paragraphs" panose="00000500000000000000" pitchFamily="2" charset="0"/>
            </a:endParaRPr>
          </a:p>
          <a:p>
            <a:endParaRPr lang="en-US" sz="4000" dirty="0">
              <a:latin typeface="Happy Paragraphs" panose="000005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latin typeface="Happy Paragraphs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126816-1325-F155-1634-EEB592AE29AF}"/>
              </a:ext>
            </a:extLst>
          </p:cNvPr>
          <p:cNvSpPr txBox="1"/>
          <p:nvPr/>
        </p:nvSpPr>
        <p:spPr>
          <a:xfrm>
            <a:off x="855667" y="2160715"/>
            <a:ext cx="1047584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UcPeriod"/>
            </a:pPr>
            <a:r>
              <a:rPr lang="en-US" sz="4000" dirty="0">
                <a:latin typeface="Happy Paragraphs" panose="020B0604020202020204" charset="0"/>
              </a:rPr>
              <a:t>Finalize Registrations</a:t>
            </a:r>
          </a:p>
          <a:p>
            <a:pPr marL="960120" lvl="3" indent="-457200">
              <a:buFont typeface="+mj-lt"/>
              <a:buAutoNum type="arabicParenR"/>
            </a:pPr>
            <a:r>
              <a:rPr lang="en-US" sz="3200" dirty="0">
                <a:latin typeface="Happy Paragraphs" panose="020B0604020202020204" charset="0"/>
              </a:rPr>
              <a:t>Annual Enrollment Update</a:t>
            </a:r>
          </a:p>
          <a:p>
            <a:pPr marL="960120" lvl="3" indent="-457200">
              <a:buFont typeface="+mj-lt"/>
              <a:buAutoNum type="arabicParenR"/>
            </a:pPr>
            <a:r>
              <a:rPr lang="en-US" sz="3200" dirty="0">
                <a:latin typeface="Happy Paragraphs" panose="020B0604020202020204" charset="0"/>
              </a:rPr>
              <a:t>Vaccinations / Physical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000" dirty="0">
                <a:latin typeface="Happy Paragraphs" panose="020B0604020202020204" charset="0"/>
              </a:rPr>
              <a:t>Kindergarten Screenings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000" dirty="0">
                <a:latin typeface="Happy Paragraphs" panose="020B0604020202020204" charset="0"/>
              </a:rPr>
              <a:t>September Orientation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4000" dirty="0">
                <a:latin typeface="Happy Paragraphs" panose="020B0604020202020204" charset="0"/>
              </a:rPr>
              <a:t>Reach out to your principal with any questions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Happy Paragraph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4838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7B84C4-C9E1-71AF-DA6A-7A2ACD87D03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477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and Colo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D33B9"/>
      </a:accent1>
      <a:accent2>
        <a:srgbClr val="FF914D"/>
      </a:accent2>
      <a:accent3>
        <a:srgbClr val="F9E900"/>
      </a:accent3>
      <a:accent4>
        <a:srgbClr val="87CB28"/>
      </a:accent4>
      <a:accent5>
        <a:srgbClr val="00C2D1"/>
      </a:accent5>
      <a:accent6>
        <a:srgbClr val="A16AE8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818</Words>
  <Application>Microsoft Office PowerPoint</Application>
  <PresentationFormat>Widescreen</PresentationFormat>
  <Paragraphs>144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Happy Paragraphs</vt:lpstr>
      <vt:lpstr>Calibri Light</vt:lpstr>
      <vt:lpstr>Happy Medium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Phillabaum</dc:creator>
  <cp:lastModifiedBy>Stueber, Amy</cp:lastModifiedBy>
  <cp:revision>23</cp:revision>
  <dcterms:created xsi:type="dcterms:W3CDTF">2023-06-22T00:46:34Z</dcterms:created>
  <dcterms:modified xsi:type="dcterms:W3CDTF">2024-06-03T01:11:45Z</dcterms:modified>
</cp:coreProperties>
</file>