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6" r:id="rId2"/>
    <p:sldId id="260" r:id="rId3"/>
    <p:sldId id="258" r:id="rId4"/>
    <p:sldId id="262" r:id="rId5"/>
    <p:sldId id="263" r:id="rId6"/>
    <p:sldId id="264" r:id="rId7"/>
    <p:sldId id="265" r:id="rId8"/>
    <p:sldId id="266" r:id="rId9"/>
    <p:sldId id="267" r:id="rId10"/>
    <p:sldId id="274" r:id="rId11"/>
    <p:sldId id="275" r:id="rId12"/>
    <p:sldId id="268" r:id="rId13"/>
    <p:sldId id="270" r:id="rId14"/>
    <p:sldId id="271" r:id="rId15"/>
    <p:sldId id="273" r:id="rId16"/>
    <p:sldId id="272" r:id="rId17"/>
    <p:sldId id="276" r:id="rId18"/>
    <p:sldId id="277" r:id="rId19"/>
    <p:sldId id="280" r:id="rId20"/>
    <p:sldId id="281" r:id="rId21"/>
    <p:sldId id="278"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F4838339-CE29-E017-5E2A-EA061428E65A}" name="Robert Mueller Jr" initials="RJ" userId="S::robert.mueller@sdcoe.net::6ba2d660-40a9-40b0-a2f2-be4e243956fa" providerId="AD"/>
  <p188:author id="{E7688F7E-9F64-8FA2-F95A-6971D424D111}" name="Music Watson" initials="MW" userId="S::music.watson@sdcoe.net::06eb4ae6-dff3-4310-8b50-de8e43c157d6"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014" autoAdjust="0"/>
    <p:restoredTop sz="86172" autoAdjust="0"/>
  </p:normalViewPr>
  <p:slideViewPr>
    <p:cSldViewPr snapToGrid="0">
      <p:cViewPr varScale="1">
        <p:scale>
          <a:sx n="71" d="100"/>
          <a:sy n="71" d="100"/>
        </p:scale>
        <p:origin x="283"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8/10/relationships/authors" Targe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bert Mueller Jr" userId="6ba2d660-40a9-40b0-a2f2-be4e243956fa" providerId="ADAL" clId="{1AE22D09-71A0-48C1-B8CE-9189B8195291}"/>
    <pc:docChg chg="modSld">
      <pc:chgData name="Robert Mueller Jr" userId="6ba2d660-40a9-40b0-a2f2-be4e243956fa" providerId="ADAL" clId="{1AE22D09-71A0-48C1-B8CE-9189B8195291}" dt="2025-06-02T22:38:33.214" v="8" actId="20577"/>
      <pc:docMkLst>
        <pc:docMk/>
      </pc:docMkLst>
      <pc:sldChg chg="modSp mod">
        <pc:chgData name="Robert Mueller Jr" userId="6ba2d660-40a9-40b0-a2f2-be4e243956fa" providerId="ADAL" clId="{1AE22D09-71A0-48C1-B8CE-9189B8195291}" dt="2025-06-02T22:38:33.214" v="8" actId="20577"/>
        <pc:sldMkLst>
          <pc:docMk/>
          <pc:sldMk cId="2126200869" sldId="272"/>
        </pc:sldMkLst>
        <pc:graphicFrameChg chg="modGraphic">
          <ac:chgData name="Robert Mueller Jr" userId="6ba2d660-40a9-40b0-a2f2-be4e243956fa" providerId="ADAL" clId="{1AE22D09-71A0-48C1-B8CE-9189B8195291}" dt="2025-06-02T22:38:33.214" v="8" actId="20577"/>
          <ac:graphicFrameMkLst>
            <pc:docMk/>
            <pc:sldMk cId="2126200869" sldId="272"/>
            <ac:graphicFrameMk id="3" creationId="{6524A6EC-64DA-CF3C-AFA0-09E18457D4F5}"/>
          </ac:graphicFrameMkLst>
        </pc:graphicFrameChg>
      </pc:sldChg>
    </pc:docChg>
  </pc:docChgLst>
  <pc:docChgLst>
    <pc:chgData name="Robert Mueller Jr" userId="6ba2d660-40a9-40b0-a2f2-be4e243956fa" providerId="ADAL" clId="{76BD3E0A-54FB-4928-B05C-77CE1B3343FE}"/>
    <pc:docChg chg="undo custSel addSld delSld modSld">
      <pc:chgData name="Robert Mueller Jr" userId="6ba2d660-40a9-40b0-a2f2-be4e243956fa" providerId="ADAL" clId="{76BD3E0A-54FB-4928-B05C-77CE1B3343FE}" dt="2025-07-21T20:30:36.994" v="5636" actId="20577"/>
      <pc:docMkLst>
        <pc:docMk/>
      </pc:docMkLst>
      <pc:sldChg chg="modSp mod">
        <pc:chgData name="Robert Mueller Jr" userId="6ba2d660-40a9-40b0-a2f2-be4e243956fa" providerId="ADAL" clId="{76BD3E0A-54FB-4928-B05C-77CE1B3343FE}" dt="2025-07-18T17:12:02.175" v="0" actId="20577"/>
        <pc:sldMkLst>
          <pc:docMk/>
          <pc:sldMk cId="419367451" sldId="256"/>
        </pc:sldMkLst>
        <pc:spChg chg="mod">
          <ac:chgData name="Robert Mueller Jr" userId="6ba2d660-40a9-40b0-a2f2-be4e243956fa" providerId="ADAL" clId="{76BD3E0A-54FB-4928-B05C-77CE1B3343FE}" dt="2025-07-18T17:12:02.175" v="0" actId="20577"/>
          <ac:spMkLst>
            <pc:docMk/>
            <pc:sldMk cId="419367451" sldId="256"/>
            <ac:spMk id="4" creationId="{863EFDFE-6BDE-E12F-E5C1-FF7A1FC30000}"/>
          </ac:spMkLst>
        </pc:spChg>
      </pc:sldChg>
      <pc:sldChg chg="modSp mod modNotesTx">
        <pc:chgData name="Robert Mueller Jr" userId="6ba2d660-40a9-40b0-a2f2-be4e243956fa" providerId="ADAL" clId="{76BD3E0A-54FB-4928-B05C-77CE1B3343FE}" dt="2025-07-21T20:19:20.537" v="5460" actId="313"/>
        <pc:sldMkLst>
          <pc:docMk/>
          <pc:sldMk cId="1839988753" sldId="258"/>
        </pc:sldMkLst>
        <pc:spChg chg="mod">
          <ac:chgData name="Robert Mueller Jr" userId="6ba2d660-40a9-40b0-a2f2-be4e243956fa" providerId="ADAL" clId="{76BD3E0A-54FB-4928-B05C-77CE1B3343FE}" dt="2025-07-21T19:21:17.327" v="1451" actId="20577"/>
          <ac:spMkLst>
            <pc:docMk/>
            <pc:sldMk cId="1839988753" sldId="258"/>
            <ac:spMk id="3" creationId="{03CC82F7-97DE-CAD9-A24A-3E6C42B671F9}"/>
          </ac:spMkLst>
        </pc:spChg>
      </pc:sldChg>
      <pc:sldChg chg="modNotesTx">
        <pc:chgData name="Robert Mueller Jr" userId="6ba2d660-40a9-40b0-a2f2-be4e243956fa" providerId="ADAL" clId="{76BD3E0A-54FB-4928-B05C-77CE1B3343FE}" dt="2025-07-21T20:19:06.901" v="5456" actId="20577"/>
        <pc:sldMkLst>
          <pc:docMk/>
          <pc:sldMk cId="4112976010" sldId="260"/>
        </pc:sldMkLst>
      </pc:sldChg>
      <pc:sldChg chg="modSp mod modNotesTx">
        <pc:chgData name="Robert Mueller Jr" userId="6ba2d660-40a9-40b0-a2f2-be4e243956fa" providerId="ADAL" clId="{76BD3E0A-54FB-4928-B05C-77CE1B3343FE}" dt="2025-07-21T20:19:48.860" v="5475" actId="20577"/>
        <pc:sldMkLst>
          <pc:docMk/>
          <pc:sldMk cId="2231689813" sldId="262"/>
        </pc:sldMkLst>
        <pc:spChg chg="mod">
          <ac:chgData name="Robert Mueller Jr" userId="6ba2d660-40a9-40b0-a2f2-be4e243956fa" providerId="ADAL" clId="{76BD3E0A-54FB-4928-B05C-77CE1B3343FE}" dt="2025-07-18T17:13:04.194" v="10" actId="20577"/>
          <ac:spMkLst>
            <pc:docMk/>
            <pc:sldMk cId="2231689813" sldId="262"/>
            <ac:spMk id="3" creationId="{CB2041C7-5C50-DB2B-DB0B-4D6A48FE6629}"/>
          </ac:spMkLst>
        </pc:spChg>
      </pc:sldChg>
      <pc:sldChg chg="modSp mod modNotesTx">
        <pc:chgData name="Robert Mueller Jr" userId="6ba2d660-40a9-40b0-a2f2-be4e243956fa" providerId="ADAL" clId="{76BD3E0A-54FB-4928-B05C-77CE1B3343FE}" dt="2025-07-21T20:20:06.807" v="5479" actId="313"/>
        <pc:sldMkLst>
          <pc:docMk/>
          <pc:sldMk cId="3403569190" sldId="263"/>
        </pc:sldMkLst>
        <pc:spChg chg="mod">
          <ac:chgData name="Robert Mueller Jr" userId="6ba2d660-40a9-40b0-a2f2-be4e243956fa" providerId="ADAL" clId="{76BD3E0A-54FB-4928-B05C-77CE1B3343FE}" dt="2025-07-18T17:13:25.583" v="28" actId="20577"/>
          <ac:spMkLst>
            <pc:docMk/>
            <pc:sldMk cId="3403569190" sldId="263"/>
            <ac:spMk id="3" creationId="{37BBAA88-7F61-5A0C-760C-165CF7C11379}"/>
          </ac:spMkLst>
        </pc:spChg>
      </pc:sldChg>
      <pc:sldChg chg="modNotesTx">
        <pc:chgData name="Robert Mueller Jr" userId="6ba2d660-40a9-40b0-a2f2-be4e243956fa" providerId="ADAL" clId="{76BD3E0A-54FB-4928-B05C-77CE1B3343FE}" dt="2025-07-21T19:42:36.071" v="3532" actId="20577"/>
        <pc:sldMkLst>
          <pc:docMk/>
          <pc:sldMk cId="75646183" sldId="264"/>
        </pc:sldMkLst>
      </pc:sldChg>
      <pc:sldChg chg="modSp mod modNotesTx">
        <pc:chgData name="Robert Mueller Jr" userId="6ba2d660-40a9-40b0-a2f2-be4e243956fa" providerId="ADAL" clId="{76BD3E0A-54FB-4928-B05C-77CE1B3343FE}" dt="2025-07-21T19:43:53.633" v="3543" actId="20577"/>
        <pc:sldMkLst>
          <pc:docMk/>
          <pc:sldMk cId="1089796307" sldId="265"/>
        </pc:sldMkLst>
        <pc:spChg chg="mod">
          <ac:chgData name="Robert Mueller Jr" userId="6ba2d660-40a9-40b0-a2f2-be4e243956fa" providerId="ADAL" clId="{76BD3E0A-54FB-4928-B05C-77CE1B3343FE}" dt="2025-07-18T17:16:16.594" v="41" actId="1582"/>
          <ac:spMkLst>
            <pc:docMk/>
            <pc:sldMk cId="1089796307" sldId="265"/>
            <ac:spMk id="5" creationId="{68C4BF59-EA07-3483-8206-CC32C5405493}"/>
          </ac:spMkLst>
        </pc:spChg>
      </pc:sldChg>
      <pc:sldChg chg="modNotesTx">
        <pc:chgData name="Robert Mueller Jr" userId="6ba2d660-40a9-40b0-a2f2-be4e243956fa" providerId="ADAL" clId="{76BD3E0A-54FB-4928-B05C-77CE1B3343FE}" dt="2025-07-21T19:45:17.497" v="3626" actId="20577"/>
        <pc:sldMkLst>
          <pc:docMk/>
          <pc:sldMk cId="11031452" sldId="266"/>
        </pc:sldMkLst>
      </pc:sldChg>
      <pc:sldChg chg="modSp mod modNotesTx">
        <pc:chgData name="Robert Mueller Jr" userId="6ba2d660-40a9-40b0-a2f2-be4e243956fa" providerId="ADAL" clId="{76BD3E0A-54FB-4928-B05C-77CE1B3343FE}" dt="2025-07-21T20:20:58.888" v="5492" actId="20577"/>
        <pc:sldMkLst>
          <pc:docMk/>
          <pc:sldMk cId="3981627417" sldId="267"/>
        </pc:sldMkLst>
        <pc:graphicFrameChg chg="mod modGraphic">
          <ac:chgData name="Robert Mueller Jr" userId="6ba2d660-40a9-40b0-a2f2-be4e243956fa" providerId="ADAL" clId="{76BD3E0A-54FB-4928-B05C-77CE1B3343FE}" dt="2025-07-18T17:20:21.179" v="210" actId="20577"/>
          <ac:graphicFrameMkLst>
            <pc:docMk/>
            <pc:sldMk cId="3981627417" sldId="267"/>
            <ac:graphicFrameMk id="3" creationId="{2D738D27-A7E0-8BE4-84E8-93DA87F5ABD9}"/>
          </ac:graphicFrameMkLst>
        </pc:graphicFrameChg>
      </pc:sldChg>
      <pc:sldChg chg="modSp mod modNotesTx">
        <pc:chgData name="Robert Mueller Jr" userId="6ba2d660-40a9-40b0-a2f2-be4e243956fa" providerId="ADAL" clId="{76BD3E0A-54FB-4928-B05C-77CE1B3343FE}" dt="2025-07-21T19:54:10.970" v="4565" actId="20577"/>
        <pc:sldMkLst>
          <pc:docMk/>
          <pc:sldMk cId="1441968356" sldId="268"/>
        </pc:sldMkLst>
        <pc:spChg chg="mod">
          <ac:chgData name="Robert Mueller Jr" userId="6ba2d660-40a9-40b0-a2f2-be4e243956fa" providerId="ADAL" clId="{76BD3E0A-54FB-4928-B05C-77CE1B3343FE}" dt="2025-07-18T17:22:30.830" v="244" actId="20577"/>
          <ac:spMkLst>
            <pc:docMk/>
            <pc:sldMk cId="1441968356" sldId="268"/>
            <ac:spMk id="3" creationId="{1E706AAD-8F0D-6E1B-4F12-C40062B41F19}"/>
          </ac:spMkLst>
        </pc:spChg>
      </pc:sldChg>
      <pc:sldChg chg="modNotesTx">
        <pc:chgData name="Robert Mueller Jr" userId="6ba2d660-40a9-40b0-a2f2-be4e243956fa" providerId="ADAL" clId="{76BD3E0A-54FB-4928-B05C-77CE1B3343FE}" dt="2025-07-21T20:22:55.710" v="5580" actId="20577"/>
        <pc:sldMkLst>
          <pc:docMk/>
          <pc:sldMk cId="4185814954" sldId="270"/>
        </pc:sldMkLst>
      </pc:sldChg>
      <pc:sldChg chg="modSp mod modNotesTx">
        <pc:chgData name="Robert Mueller Jr" userId="6ba2d660-40a9-40b0-a2f2-be4e243956fa" providerId="ADAL" clId="{76BD3E0A-54FB-4928-B05C-77CE1B3343FE}" dt="2025-07-21T20:11:20.881" v="4853" actId="20577"/>
        <pc:sldMkLst>
          <pc:docMk/>
          <pc:sldMk cId="2787794100" sldId="271"/>
        </pc:sldMkLst>
        <pc:spChg chg="mod">
          <ac:chgData name="Robert Mueller Jr" userId="6ba2d660-40a9-40b0-a2f2-be4e243956fa" providerId="ADAL" clId="{76BD3E0A-54FB-4928-B05C-77CE1B3343FE}" dt="2025-07-21T20:11:10.841" v="4843" actId="20577"/>
          <ac:spMkLst>
            <pc:docMk/>
            <pc:sldMk cId="2787794100" sldId="271"/>
            <ac:spMk id="3" creationId="{168A49DC-C1C8-0813-667A-8EE08E3A87E0}"/>
          </ac:spMkLst>
        </pc:spChg>
      </pc:sldChg>
      <pc:sldChg chg="modSp mod modNotesTx">
        <pc:chgData name="Robert Mueller Jr" userId="6ba2d660-40a9-40b0-a2f2-be4e243956fa" providerId="ADAL" clId="{76BD3E0A-54FB-4928-B05C-77CE1B3343FE}" dt="2025-07-21T20:30:36.994" v="5636" actId="20577"/>
        <pc:sldMkLst>
          <pc:docMk/>
          <pc:sldMk cId="2126200869" sldId="272"/>
        </pc:sldMkLst>
        <pc:graphicFrameChg chg="mod modGraphic">
          <ac:chgData name="Robert Mueller Jr" userId="6ba2d660-40a9-40b0-a2f2-be4e243956fa" providerId="ADAL" clId="{76BD3E0A-54FB-4928-B05C-77CE1B3343FE}" dt="2025-07-21T20:30:36.994" v="5636" actId="20577"/>
          <ac:graphicFrameMkLst>
            <pc:docMk/>
            <pc:sldMk cId="2126200869" sldId="272"/>
            <ac:graphicFrameMk id="3" creationId="{6524A6EC-64DA-CF3C-AFA0-09E18457D4F5}"/>
          </ac:graphicFrameMkLst>
        </pc:graphicFrameChg>
      </pc:sldChg>
      <pc:sldChg chg="modNotesTx">
        <pc:chgData name="Robert Mueller Jr" userId="6ba2d660-40a9-40b0-a2f2-be4e243956fa" providerId="ADAL" clId="{76BD3E0A-54FB-4928-B05C-77CE1B3343FE}" dt="2025-07-21T20:21:47.983" v="5560" actId="20577"/>
        <pc:sldMkLst>
          <pc:docMk/>
          <pc:sldMk cId="2385871493" sldId="274"/>
        </pc:sldMkLst>
      </pc:sldChg>
      <pc:sldChg chg="modSp mod modNotesTx">
        <pc:chgData name="Robert Mueller Jr" userId="6ba2d660-40a9-40b0-a2f2-be4e243956fa" providerId="ADAL" clId="{76BD3E0A-54FB-4928-B05C-77CE1B3343FE}" dt="2025-07-21T20:22:17.575" v="5572" actId="20577"/>
        <pc:sldMkLst>
          <pc:docMk/>
          <pc:sldMk cId="1139109503" sldId="275"/>
        </pc:sldMkLst>
        <pc:spChg chg="mod">
          <ac:chgData name="Robert Mueller Jr" userId="6ba2d660-40a9-40b0-a2f2-be4e243956fa" providerId="ADAL" clId="{76BD3E0A-54FB-4928-B05C-77CE1B3343FE}" dt="2025-07-21T20:22:17.575" v="5572" actId="20577"/>
          <ac:spMkLst>
            <pc:docMk/>
            <pc:sldMk cId="1139109503" sldId="275"/>
            <ac:spMk id="5" creationId="{2001F6A2-36DB-3BED-454D-242488C004D7}"/>
          </ac:spMkLst>
        </pc:spChg>
      </pc:sldChg>
      <pc:sldChg chg="modSp new mod modNotesTx">
        <pc:chgData name="Robert Mueller Jr" userId="6ba2d660-40a9-40b0-a2f2-be4e243956fa" providerId="ADAL" clId="{76BD3E0A-54FB-4928-B05C-77CE1B3343FE}" dt="2025-07-21T20:14:53.100" v="5240" actId="20577"/>
        <pc:sldMkLst>
          <pc:docMk/>
          <pc:sldMk cId="1794185252" sldId="276"/>
        </pc:sldMkLst>
        <pc:spChg chg="mod">
          <ac:chgData name="Robert Mueller Jr" userId="6ba2d660-40a9-40b0-a2f2-be4e243956fa" providerId="ADAL" clId="{76BD3E0A-54FB-4928-B05C-77CE1B3343FE}" dt="2025-07-18T17:29:40.338" v="395" actId="20577"/>
          <ac:spMkLst>
            <pc:docMk/>
            <pc:sldMk cId="1794185252" sldId="276"/>
            <ac:spMk id="2" creationId="{2B955905-2B7F-3B90-C53B-2FF4273B9F3B}"/>
          </ac:spMkLst>
        </pc:spChg>
        <pc:spChg chg="mod">
          <ac:chgData name="Robert Mueller Jr" userId="6ba2d660-40a9-40b0-a2f2-be4e243956fa" providerId="ADAL" clId="{76BD3E0A-54FB-4928-B05C-77CE1B3343FE}" dt="2025-07-18T17:36:30.901" v="1097" actId="20577"/>
          <ac:spMkLst>
            <pc:docMk/>
            <pc:sldMk cId="1794185252" sldId="276"/>
            <ac:spMk id="3" creationId="{3EA3A9A7-8C1D-BB42-9757-8E878D12CE82}"/>
          </ac:spMkLst>
        </pc:spChg>
      </pc:sldChg>
      <pc:sldChg chg="modSp new mod">
        <pc:chgData name="Robert Mueller Jr" userId="6ba2d660-40a9-40b0-a2f2-be4e243956fa" providerId="ADAL" clId="{76BD3E0A-54FB-4928-B05C-77CE1B3343FE}" dt="2025-07-18T17:38:48.947" v="1291" actId="20577"/>
        <pc:sldMkLst>
          <pc:docMk/>
          <pc:sldMk cId="2495838941" sldId="277"/>
        </pc:sldMkLst>
        <pc:spChg chg="mod">
          <ac:chgData name="Robert Mueller Jr" userId="6ba2d660-40a9-40b0-a2f2-be4e243956fa" providerId="ADAL" clId="{76BD3E0A-54FB-4928-B05C-77CE1B3343FE}" dt="2025-07-18T17:37:48.853" v="1197" actId="20577"/>
          <ac:spMkLst>
            <pc:docMk/>
            <pc:sldMk cId="2495838941" sldId="277"/>
            <ac:spMk id="2" creationId="{E0557393-7868-4890-345B-5520360BE383}"/>
          </ac:spMkLst>
        </pc:spChg>
        <pc:spChg chg="mod">
          <ac:chgData name="Robert Mueller Jr" userId="6ba2d660-40a9-40b0-a2f2-be4e243956fa" providerId="ADAL" clId="{76BD3E0A-54FB-4928-B05C-77CE1B3343FE}" dt="2025-07-18T17:38:48.947" v="1291" actId="20577"/>
          <ac:spMkLst>
            <pc:docMk/>
            <pc:sldMk cId="2495838941" sldId="277"/>
            <ac:spMk id="3" creationId="{B0BF1140-78F8-0E74-CCA6-1243242265E6}"/>
          </ac:spMkLst>
        </pc:spChg>
      </pc:sldChg>
      <pc:sldChg chg="modSp new mod">
        <pc:chgData name="Robert Mueller Jr" userId="6ba2d660-40a9-40b0-a2f2-be4e243956fa" providerId="ADAL" clId="{76BD3E0A-54FB-4928-B05C-77CE1B3343FE}" dt="2025-07-18T17:39:53.253" v="1384" actId="20577"/>
        <pc:sldMkLst>
          <pc:docMk/>
          <pc:sldMk cId="1033500577" sldId="278"/>
        </pc:sldMkLst>
        <pc:spChg chg="mod">
          <ac:chgData name="Robert Mueller Jr" userId="6ba2d660-40a9-40b0-a2f2-be4e243956fa" providerId="ADAL" clId="{76BD3E0A-54FB-4928-B05C-77CE1B3343FE}" dt="2025-07-18T17:39:22.013" v="1303" actId="20577"/>
          <ac:spMkLst>
            <pc:docMk/>
            <pc:sldMk cId="1033500577" sldId="278"/>
            <ac:spMk id="2" creationId="{9B379FF7-916B-BFB1-A175-241DE9BB4CF4}"/>
          </ac:spMkLst>
        </pc:spChg>
        <pc:spChg chg="mod">
          <ac:chgData name="Robert Mueller Jr" userId="6ba2d660-40a9-40b0-a2f2-be4e243956fa" providerId="ADAL" clId="{76BD3E0A-54FB-4928-B05C-77CE1B3343FE}" dt="2025-07-18T17:39:53.253" v="1384" actId="20577"/>
          <ac:spMkLst>
            <pc:docMk/>
            <pc:sldMk cId="1033500577" sldId="278"/>
            <ac:spMk id="3" creationId="{504C416F-5EB8-DF7B-E14B-369903C071C9}"/>
          </ac:spMkLst>
        </pc:spChg>
      </pc:sldChg>
      <pc:sldChg chg="new del">
        <pc:chgData name="Robert Mueller Jr" userId="6ba2d660-40a9-40b0-a2f2-be4e243956fa" providerId="ADAL" clId="{76BD3E0A-54FB-4928-B05C-77CE1B3343FE}" dt="2025-07-18T17:39:13.263" v="1293" actId="47"/>
        <pc:sldMkLst>
          <pc:docMk/>
          <pc:sldMk cId="2538039187" sldId="278"/>
        </pc:sldMkLst>
      </pc:sldChg>
      <pc:sldChg chg="addSp delSp modSp new del mod">
        <pc:chgData name="Robert Mueller Jr" userId="6ba2d660-40a9-40b0-a2f2-be4e243956fa" providerId="ADAL" clId="{76BD3E0A-54FB-4928-B05C-77CE1B3343FE}" dt="2025-07-21T20:18:37.989" v="5439" actId="47"/>
        <pc:sldMkLst>
          <pc:docMk/>
          <pc:sldMk cId="3979101895" sldId="279"/>
        </pc:sldMkLst>
        <pc:spChg chg="mod">
          <ac:chgData name="Robert Mueller Jr" userId="6ba2d660-40a9-40b0-a2f2-be4e243956fa" providerId="ADAL" clId="{76BD3E0A-54FB-4928-B05C-77CE1B3343FE}" dt="2025-07-21T20:16:31.571" v="5350" actId="20577"/>
          <ac:spMkLst>
            <pc:docMk/>
            <pc:sldMk cId="3979101895" sldId="279"/>
            <ac:spMk id="2" creationId="{01F56E52-E8F7-16E7-81C2-0AE261A9A8EF}"/>
          </ac:spMkLst>
        </pc:spChg>
        <pc:spChg chg="del">
          <ac:chgData name="Robert Mueller Jr" userId="6ba2d660-40a9-40b0-a2f2-be4e243956fa" providerId="ADAL" clId="{76BD3E0A-54FB-4928-B05C-77CE1B3343FE}" dt="2025-07-21T20:16:54.355" v="5351"/>
          <ac:spMkLst>
            <pc:docMk/>
            <pc:sldMk cId="3979101895" sldId="279"/>
            <ac:spMk id="3" creationId="{3C859F11-4D8F-6473-8277-B491F778BB58}"/>
          </ac:spMkLst>
        </pc:spChg>
        <pc:spChg chg="add del mod">
          <ac:chgData name="Robert Mueller Jr" userId="6ba2d660-40a9-40b0-a2f2-be4e243956fa" providerId="ADAL" clId="{76BD3E0A-54FB-4928-B05C-77CE1B3343FE}" dt="2025-07-21T20:17:50.098" v="5401" actId="478"/>
          <ac:spMkLst>
            <pc:docMk/>
            <pc:sldMk cId="3979101895" sldId="279"/>
            <ac:spMk id="4" creationId="{28621596-D803-8BEE-BB02-6DE5868E7ACA}"/>
          </ac:spMkLst>
        </pc:spChg>
      </pc:sldChg>
      <pc:sldChg chg="modSp new mod">
        <pc:chgData name="Robert Mueller Jr" userId="6ba2d660-40a9-40b0-a2f2-be4e243956fa" providerId="ADAL" clId="{76BD3E0A-54FB-4928-B05C-77CE1B3343FE}" dt="2025-07-21T20:18:31.296" v="5438" actId="20577"/>
        <pc:sldMkLst>
          <pc:docMk/>
          <pc:sldMk cId="3457748515" sldId="280"/>
        </pc:sldMkLst>
        <pc:spChg chg="mod">
          <ac:chgData name="Robert Mueller Jr" userId="6ba2d660-40a9-40b0-a2f2-be4e243956fa" providerId="ADAL" clId="{76BD3E0A-54FB-4928-B05C-77CE1B3343FE}" dt="2025-07-21T20:18:31.296" v="5438" actId="20577"/>
          <ac:spMkLst>
            <pc:docMk/>
            <pc:sldMk cId="3457748515" sldId="280"/>
            <ac:spMk id="2" creationId="{FFD72A1B-8EBE-34F2-536F-6A2BE6507ADD}"/>
          </ac:spMkLst>
        </pc:spChg>
        <pc:spChg chg="mod">
          <ac:chgData name="Robert Mueller Jr" userId="6ba2d660-40a9-40b0-a2f2-be4e243956fa" providerId="ADAL" clId="{76BD3E0A-54FB-4928-B05C-77CE1B3343FE}" dt="2025-07-21T20:18:21.365" v="5406" actId="207"/>
          <ac:spMkLst>
            <pc:docMk/>
            <pc:sldMk cId="3457748515" sldId="280"/>
            <ac:spMk id="3" creationId="{8E3F1E59-005C-A39A-22F9-0C6F5DF46EBC}"/>
          </ac:spMkLst>
        </pc:spChg>
      </pc:sldChg>
    </pc:docChg>
  </pc:docChgLst>
  <pc:docChgLst>
    <pc:chgData name="Robert Mueller Jr" userId="6ba2d660-40a9-40b0-a2f2-be4e243956fa" providerId="ADAL" clId="{769FEF83-29F2-4A57-86B4-0FDCC3B0932F}"/>
    <pc:docChg chg="undo custSel addSld modSld">
      <pc:chgData name="Robert Mueller Jr" userId="6ba2d660-40a9-40b0-a2f2-be4e243956fa" providerId="ADAL" clId="{769FEF83-29F2-4A57-86B4-0FDCC3B0932F}" dt="2025-08-07T17:03:31.373" v="1835" actId="313"/>
      <pc:docMkLst>
        <pc:docMk/>
      </pc:docMkLst>
      <pc:sldChg chg="addSp modSp mod modNotesTx">
        <pc:chgData name="Robert Mueller Jr" userId="6ba2d660-40a9-40b0-a2f2-be4e243956fa" providerId="ADAL" clId="{769FEF83-29F2-4A57-86B4-0FDCC3B0932F}" dt="2025-08-07T17:03:31.373" v="1835" actId="313"/>
        <pc:sldMkLst>
          <pc:docMk/>
          <pc:sldMk cId="419367451" sldId="256"/>
        </pc:sldMkLst>
        <pc:spChg chg="mod">
          <ac:chgData name="Robert Mueller Jr" userId="6ba2d660-40a9-40b0-a2f2-be4e243956fa" providerId="ADAL" clId="{769FEF83-29F2-4A57-86B4-0FDCC3B0932F}" dt="2025-08-07T16:58:45.530" v="1581" actId="14100"/>
          <ac:spMkLst>
            <pc:docMk/>
            <pc:sldMk cId="419367451" sldId="256"/>
            <ac:spMk id="3" creationId="{D68BD7ED-CE01-9299-52A0-E3ABBC650F72}"/>
          </ac:spMkLst>
        </pc:spChg>
        <pc:spChg chg="add mod">
          <ac:chgData name="Robert Mueller Jr" userId="6ba2d660-40a9-40b0-a2f2-be4e243956fa" providerId="ADAL" clId="{769FEF83-29F2-4A57-86B4-0FDCC3B0932F}" dt="2025-08-07T16:50:10.706" v="1570" actId="20577"/>
          <ac:spMkLst>
            <pc:docMk/>
            <pc:sldMk cId="419367451" sldId="256"/>
            <ac:spMk id="5" creationId="{209522A7-C538-9A6F-8DB1-BB06FA78F447}"/>
          </ac:spMkLst>
        </pc:spChg>
      </pc:sldChg>
      <pc:sldChg chg="modSp mod">
        <pc:chgData name="Robert Mueller Jr" userId="6ba2d660-40a9-40b0-a2f2-be4e243956fa" providerId="ADAL" clId="{769FEF83-29F2-4A57-86B4-0FDCC3B0932F}" dt="2025-08-06T20:15:23.040" v="136" actId="20577"/>
        <pc:sldMkLst>
          <pc:docMk/>
          <pc:sldMk cId="3403569190" sldId="263"/>
        </pc:sldMkLst>
        <pc:spChg chg="mod">
          <ac:chgData name="Robert Mueller Jr" userId="6ba2d660-40a9-40b0-a2f2-be4e243956fa" providerId="ADAL" clId="{769FEF83-29F2-4A57-86B4-0FDCC3B0932F}" dt="2025-08-06T20:15:23.040" v="136" actId="20577"/>
          <ac:spMkLst>
            <pc:docMk/>
            <pc:sldMk cId="3403569190" sldId="263"/>
            <ac:spMk id="4" creationId="{5AFB7348-86EF-D38B-8E8A-55CFF48E8CD4}"/>
          </ac:spMkLst>
        </pc:spChg>
      </pc:sldChg>
      <pc:sldChg chg="modSp mod">
        <pc:chgData name="Robert Mueller Jr" userId="6ba2d660-40a9-40b0-a2f2-be4e243956fa" providerId="ADAL" clId="{769FEF83-29F2-4A57-86B4-0FDCC3B0932F}" dt="2025-08-06T20:21:44.771" v="201" actId="20577"/>
        <pc:sldMkLst>
          <pc:docMk/>
          <pc:sldMk cId="1089796307" sldId="265"/>
        </pc:sldMkLst>
        <pc:spChg chg="mod">
          <ac:chgData name="Robert Mueller Jr" userId="6ba2d660-40a9-40b0-a2f2-be4e243956fa" providerId="ADAL" clId="{769FEF83-29F2-4A57-86B4-0FDCC3B0932F}" dt="2025-08-06T20:21:44.771" v="201" actId="20577"/>
          <ac:spMkLst>
            <pc:docMk/>
            <pc:sldMk cId="1089796307" sldId="265"/>
            <ac:spMk id="5" creationId="{68C4BF59-EA07-3483-8206-CC32C5405493}"/>
          </ac:spMkLst>
        </pc:spChg>
      </pc:sldChg>
      <pc:sldChg chg="modSp mod">
        <pc:chgData name="Robert Mueller Jr" userId="6ba2d660-40a9-40b0-a2f2-be4e243956fa" providerId="ADAL" clId="{769FEF83-29F2-4A57-86B4-0FDCC3B0932F}" dt="2025-08-06T20:21:56.267" v="202" actId="20577"/>
        <pc:sldMkLst>
          <pc:docMk/>
          <pc:sldMk cId="11031452" sldId="266"/>
        </pc:sldMkLst>
        <pc:spChg chg="mod">
          <ac:chgData name="Robert Mueller Jr" userId="6ba2d660-40a9-40b0-a2f2-be4e243956fa" providerId="ADAL" clId="{769FEF83-29F2-4A57-86B4-0FDCC3B0932F}" dt="2025-08-06T20:21:56.267" v="202" actId="20577"/>
          <ac:spMkLst>
            <pc:docMk/>
            <pc:sldMk cId="11031452" sldId="266"/>
            <ac:spMk id="6" creationId="{82C77473-90F9-658F-1779-5A192B0B6E4B}"/>
          </ac:spMkLst>
        </pc:spChg>
      </pc:sldChg>
      <pc:sldChg chg="modSp new mod">
        <pc:chgData name="Robert Mueller Jr" userId="6ba2d660-40a9-40b0-a2f2-be4e243956fa" providerId="ADAL" clId="{769FEF83-29F2-4A57-86B4-0FDCC3B0932F}" dt="2025-08-07T16:56:38.679" v="1573" actId="6549"/>
        <pc:sldMkLst>
          <pc:docMk/>
          <pc:sldMk cId="341942935" sldId="281"/>
        </pc:sldMkLst>
        <pc:spChg chg="mod">
          <ac:chgData name="Robert Mueller Jr" userId="6ba2d660-40a9-40b0-a2f2-be4e243956fa" providerId="ADAL" clId="{769FEF83-29F2-4A57-86B4-0FDCC3B0932F}" dt="2025-08-06T20:32:24.522" v="263" actId="20577"/>
          <ac:spMkLst>
            <pc:docMk/>
            <pc:sldMk cId="341942935" sldId="281"/>
            <ac:spMk id="2" creationId="{02CA970D-79BA-2162-91F4-98C7E79EE364}"/>
          </ac:spMkLst>
        </pc:spChg>
        <pc:spChg chg="mod">
          <ac:chgData name="Robert Mueller Jr" userId="6ba2d660-40a9-40b0-a2f2-be4e243956fa" providerId="ADAL" clId="{769FEF83-29F2-4A57-86B4-0FDCC3B0932F}" dt="2025-08-07T16:56:38.679" v="1573" actId="6549"/>
          <ac:spMkLst>
            <pc:docMk/>
            <pc:sldMk cId="341942935" sldId="281"/>
            <ac:spMk id="3" creationId="{9EBED995-30CA-3DC2-F279-D13F19A35616}"/>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911DCCF-5351-4AEF-B8A0-37DF70750C7B}" type="datetimeFigureOut">
              <a:rPr lang="en-US" smtClean="0"/>
              <a:t>8/7/2025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7F48A69-ABB3-4DC0-ABAC-52C4026C4E4A}" type="slidenum">
              <a:rPr lang="en-US" smtClean="0"/>
              <a:t>‹#›</a:t>
            </a:fld>
            <a:endParaRPr lang="en-US"/>
          </a:p>
        </p:txBody>
      </p:sp>
    </p:spTree>
    <p:extLst>
      <p:ext uri="{BB962C8B-B14F-4D97-AF65-F5344CB8AC3E}">
        <p14:creationId xmlns:p14="http://schemas.microsoft.com/office/powerpoint/2010/main" val="1102099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Say, “Our purpose in meeting today is to examine the impact that immigration enforcement activities is having on families and how it may be impacting our kids.”</a:t>
            </a:r>
          </a:p>
        </p:txBody>
      </p:sp>
      <p:sp>
        <p:nvSpPr>
          <p:cNvPr id="4" name="Slide Number Placeholder 3"/>
          <p:cNvSpPr>
            <a:spLocks noGrp="1"/>
          </p:cNvSpPr>
          <p:nvPr>
            <p:ph type="sldNum" sz="quarter" idx="5"/>
          </p:nvPr>
        </p:nvSpPr>
        <p:spPr/>
        <p:txBody>
          <a:bodyPr/>
          <a:lstStyle/>
          <a:p>
            <a:fld id="{77F48A69-ABB3-4DC0-ABAC-52C4026C4E4A}" type="slidenum">
              <a:rPr lang="en-US" smtClean="0"/>
              <a:t>1</a:t>
            </a:fld>
            <a:endParaRPr lang="en-US"/>
          </a:p>
        </p:txBody>
      </p:sp>
    </p:spTree>
    <p:extLst>
      <p:ext uri="{BB962C8B-B14F-4D97-AF65-F5344CB8AC3E}">
        <p14:creationId xmlns:p14="http://schemas.microsoft.com/office/powerpoint/2010/main" val="5540048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(Read the slide to the group.)</a:t>
            </a:r>
          </a:p>
        </p:txBody>
      </p:sp>
      <p:sp>
        <p:nvSpPr>
          <p:cNvPr id="4" name="Slide Number Placeholder 3"/>
          <p:cNvSpPr>
            <a:spLocks noGrp="1"/>
          </p:cNvSpPr>
          <p:nvPr>
            <p:ph type="sldNum" sz="quarter" idx="5"/>
          </p:nvPr>
        </p:nvSpPr>
        <p:spPr/>
        <p:txBody>
          <a:bodyPr/>
          <a:lstStyle/>
          <a:p>
            <a:fld id="{77F48A69-ABB3-4DC0-ABAC-52C4026C4E4A}" type="slidenum">
              <a:rPr lang="en-US" smtClean="0"/>
              <a:t>2</a:t>
            </a:fld>
            <a:endParaRPr lang="en-US"/>
          </a:p>
        </p:txBody>
      </p:sp>
    </p:spTree>
    <p:extLst>
      <p:ext uri="{BB962C8B-B14F-4D97-AF65-F5344CB8AC3E}">
        <p14:creationId xmlns:p14="http://schemas.microsoft.com/office/powerpoint/2010/main" val="8625640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“During our time today I’m going to ask that we remain focused on the things that we have control over, our actions and how we respond to children in crisis, and that we avoid discussion of things that we do not have direct control over, like national immigration policy. Therefore:</a:t>
            </a:r>
          </a:p>
          <a:p>
            <a:pPr marL="171450" indent="-171450">
              <a:buFont typeface="Arial" panose="020B0604020202020204" pitchFamily="34" charset="0"/>
              <a:buChar char="•"/>
            </a:pPr>
            <a:r>
              <a:rPr lang="en-US" kern="100" dirty="0">
                <a:ea typeface="Aptos" panose="020B0004020202020204" pitchFamily="34" charset="0"/>
                <a:cs typeface="Times New Roman" panose="02020603050405020304" pitchFamily="18" charset="0"/>
              </a:rPr>
              <a:t>Our discussion will focus on the needs of our students.</a:t>
            </a:r>
          </a:p>
          <a:p>
            <a:pPr marL="171450" indent="-171450">
              <a:buFont typeface="Arial" panose="020B0604020202020204" pitchFamily="34" charset="0"/>
              <a:buChar char="•"/>
            </a:pPr>
            <a:r>
              <a:rPr lang="en-US" kern="100" dirty="0">
                <a:ea typeface="Aptos" panose="020B0004020202020204" pitchFamily="34" charset="0"/>
                <a:cs typeface="Times New Roman" panose="02020603050405020304" pitchFamily="18" charset="0"/>
              </a:rPr>
              <a:t>We will not discuss the merits of immigration policy.”</a:t>
            </a:r>
          </a:p>
          <a:p>
            <a:endParaRPr lang="en-US" dirty="0"/>
          </a:p>
        </p:txBody>
      </p:sp>
      <p:sp>
        <p:nvSpPr>
          <p:cNvPr id="4" name="Slide Number Placeholder 3"/>
          <p:cNvSpPr>
            <a:spLocks noGrp="1"/>
          </p:cNvSpPr>
          <p:nvPr>
            <p:ph type="sldNum" sz="quarter" idx="5"/>
          </p:nvPr>
        </p:nvSpPr>
        <p:spPr/>
        <p:txBody>
          <a:bodyPr/>
          <a:lstStyle/>
          <a:p>
            <a:fld id="{77F48A69-ABB3-4DC0-ABAC-52C4026C4E4A}" type="slidenum">
              <a:rPr lang="en-US" smtClean="0"/>
              <a:t>3</a:t>
            </a:fld>
            <a:endParaRPr lang="en-US"/>
          </a:p>
        </p:txBody>
      </p:sp>
    </p:spTree>
    <p:extLst>
      <p:ext uri="{BB962C8B-B14F-4D97-AF65-F5344CB8AC3E}">
        <p14:creationId xmlns:p14="http://schemas.microsoft.com/office/powerpoint/2010/main" val="30553207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“Okay, before we do anything else I’m going to give you two prompts that I’d like you to consider silently. Here is the first.”</a:t>
            </a:r>
          </a:p>
          <a:p>
            <a:r>
              <a:rPr lang="en-US" dirty="0"/>
              <a:t>(Read the prompt and use a watch or timer to provide 30 seconds.)</a:t>
            </a:r>
          </a:p>
          <a:p>
            <a:r>
              <a:rPr lang="en-US" dirty="0"/>
              <a:t>(Do not debrief or take spoken input at this point.)</a:t>
            </a:r>
          </a:p>
        </p:txBody>
      </p:sp>
      <p:sp>
        <p:nvSpPr>
          <p:cNvPr id="4" name="Slide Number Placeholder 3"/>
          <p:cNvSpPr>
            <a:spLocks noGrp="1"/>
          </p:cNvSpPr>
          <p:nvPr>
            <p:ph type="sldNum" sz="quarter" idx="5"/>
          </p:nvPr>
        </p:nvSpPr>
        <p:spPr/>
        <p:txBody>
          <a:bodyPr/>
          <a:lstStyle/>
          <a:p>
            <a:fld id="{77F48A69-ABB3-4DC0-ABAC-52C4026C4E4A}" type="slidenum">
              <a:rPr lang="en-US" smtClean="0"/>
              <a:t>4</a:t>
            </a:fld>
            <a:endParaRPr lang="en-US"/>
          </a:p>
        </p:txBody>
      </p:sp>
    </p:spTree>
    <p:extLst>
      <p:ext uri="{BB962C8B-B14F-4D97-AF65-F5344CB8AC3E}">
        <p14:creationId xmlns:p14="http://schemas.microsoft.com/office/powerpoint/2010/main" val="24294897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“And this is the second prompt I’d like you to reflect on silently for 30 seconds.”</a:t>
            </a:r>
          </a:p>
          <a:p>
            <a:r>
              <a:rPr lang="en-US" dirty="0"/>
              <a:t>(Read the prompt. Use a watch or timer to ensure that 30 seconds is provided.)</a:t>
            </a:r>
          </a:p>
          <a:p>
            <a:r>
              <a:rPr lang="en-US" dirty="0"/>
              <a:t>(Do not debrief the reflection or take spoken input at this time.)</a:t>
            </a:r>
          </a:p>
        </p:txBody>
      </p:sp>
      <p:sp>
        <p:nvSpPr>
          <p:cNvPr id="4" name="Slide Number Placeholder 3"/>
          <p:cNvSpPr>
            <a:spLocks noGrp="1"/>
          </p:cNvSpPr>
          <p:nvPr>
            <p:ph type="sldNum" sz="quarter" idx="5"/>
          </p:nvPr>
        </p:nvSpPr>
        <p:spPr/>
        <p:txBody>
          <a:bodyPr/>
          <a:lstStyle/>
          <a:p>
            <a:fld id="{77F48A69-ABB3-4DC0-ABAC-52C4026C4E4A}" type="slidenum">
              <a:rPr lang="en-US" smtClean="0"/>
              <a:t>5</a:t>
            </a:fld>
            <a:endParaRPr lang="en-US"/>
          </a:p>
        </p:txBody>
      </p:sp>
    </p:spTree>
    <p:extLst>
      <p:ext uri="{BB962C8B-B14F-4D97-AF65-F5344CB8AC3E}">
        <p14:creationId xmlns:p14="http://schemas.microsoft.com/office/powerpoint/2010/main" val="24706223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(Read the instruction on the slide. Use a watch or timer. Give 10 second and 5 second warnings before calling the group to order.)</a:t>
            </a:r>
          </a:p>
        </p:txBody>
      </p:sp>
      <p:sp>
        <p:nvSpPr>
          <p:cNvPr id="4" name="Slide Number Placeholder 3"/>
          <p:cNvSpPr>
            <a:spLocks noGrp="1"/>
          </p:cNvSpPr>
          <p:nvPr>
            <p:ph type="sldNum" sz="quarter" idx="5"/>
          </p:nvPr>
        </p:nvSpPr>
        <p:spPr/>
        <p:txBody>
          <a:bodyPr/>
          <a:lstStyle/>
          <a:p>
            <a:fld id="{77F48A69-ABB3-4DC0-ABAC-52C4026C4E4A}" type="slidenum">
              <a:rPr lang="en-US" smtClean="0"/>
              <a:t>6</a:t>
            </a:fld>
            <a:endParaRPr lang="en-US"/>
          </a:p>
        </p:txBody>
      </p:sp>
    </p:spTree>
    <p:extLst>
      <p:ext uri="{BB962C8B-B14F-4D97-AF65-F5344CB8AC3E}">
        <p14:creationId xmlns:p14="http://schemas.microsoft.com/office/powerpoint/2010/main" val="23442665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(Read the instruction and prompt on the slide. Use a watch or timer. Give 10 second and 5 second warnings before calling the group to order.)</a:t>
            </a:r>
          </a:p>
          <a:p>
            <a:endParaRPr lang="en-US" dirty="0"/>
          </a:p>
        </p:txBody>
      </p:sp>
      <p:sp>
        <p:nvSpPr>
          <p:cNvPr id="4" name="Slide Number Placeholder 3"/>
          <p:cNvSpPr>
            <a:spLocks noGrp="1"/>
          </p:cNvSpPr>
          <p:nvPr>
            <p:ph type="sldNum" sz="quarter" idx="5"/>
          </p:nvPr>
        </p:nvSpPr>
        <p:spPr/>
        <p:txBody>
          <a:bodyPr/>
          <a:lstStyle/>
          <a:p>
            <a:fld id="{77F48A69-ABB3-4DC0-ABAC-52C4026C4E4A}" type="slidenum">
              <a:rPr lang="en-US" smtClean="0"/>
              <a:t>7</a:t>
            </a:fld>
            <a:endParaRPr lang="en-US"/>
          </a:p>
        </p:txBody>
      </p:sp>
    </p:spTree>
    <p:extLst>
      <p:ext uri="{BB962C8B-B14F-4D97-AF65-F5344CB8AC3E}">
        <p14:creationId xmlns:p14="http://schemas.microsoft.com/office/powerpoint/2010/main" val="14442210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300728-3C68-0FEA-F356-A9CC9EF0F3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213B2E-ECA0-D569-C8EB-56B1BF2E7D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04A559F-740A-B878-9085-88AC9F5CA0F2}"/>
              </a:ext>
            </a:extLst>
          </p:cNvPr>
          <p:cNvSpPr>
            <a:spLocks noGrp="1"/>
          </p:cNvSpPr>
          <p:nvPr>
            <p:ph type="body" idx="1"/>
          </p:nvPr>
        </p:nvSpPr>
        <p:spPr/>
        <p:txBody>
          <a:bodyPr/>
          <a:lstStyle/>
          <a:p>
            <a:r>
              <a:rPr lang="en-US" dirty="0"/>
              <a:t>(Use this slide to elicit responses from the group on each of the questions.)</a:t>
            </a:r>
          </a:p>
        </p:txBody>
      </p:sp>
      <p:sp>
        <p:nvSpPr>
          <p:cNvPr id="4" name="Slide Number Placeholder 3">
            <a:extLst>
              <a:ext uri="{FF2B5EF4-FFF2-40B4-BE49-F238E27FC236}">
                <a16:creationId xmlns:a16="http://schemas.microsoft.com/office/drawing/2014/main" id="{04075091-7DA3-7206-C5D1-207C765A2533}"/>
              </a:ext>
            </a:extLst>
          </p:cNvPr>
          <p:cNvSpPr>
            <a:spLocks noGrp="1"/>
          </p:cNvSpPr>
          <p:nvPr>
            <p:ph type="sldNum" sz="quarter" idx="5"/>
          </p:nvPr>
        </p:nvSpPr>
        <p:spPr/>
        <p:txBody>
          <a:bodyPr/>
          <a:lstStyle/>
          <a:p>
            <a:fld id="{77F48A69-ABB3-4DC0-ABAC-52C4026C4E4A}" type="slidenum">
              <a:rPr lang="en-US" smtClean="0"/>
              <a:t>8</a:t>
            </a:fld>
            <a:endParaRPr lang="en-US"/>
          </a:p>
        </p:txBody>
      </p:sp>
    </p:spTree>
    <p:extLst>
      <p:ext uri="{BB962C8B-B14F-4D97-AF65-F5344CB8AC3E}">
        <p14:creationId xmlns:p14="http://schemas.microsoft.com/office/powerpoint/2010/main" val="34245024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73BAD1-9CBD-5E2D-AAF1-6EEA61CB9D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D89E9B8-CDC9-4186-941F-E4B7FDAEEA7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FD77597-3886-3DF1-8597-414686293355}"/>
              </a:ext>
            </a:extLst>
          </p:cNvPr>
          <p:cNvSpPr>
            <a:spLocks noGrp="1"/>
          </p:cNvSpPr>
          <p:nvPr>
            <p:ph type="body" idx="1"/>
          </p:nvPr>
        </p:nvSpPr>
        <p:spPr/>
        <p:txBody>
          <a:bodyPr/>
          <a:lstStyle/>
          <a:p>
            <a:r>
              <a:rPr lang="en-US" dirty="0"/>
              <a:t>“Is this a fair summary of what you discussed with your partners?”</a:t>
            </a:r>
          </a:p>
          <a:p>
            <a:r>
              <a:rPr lang="en-US" dirty="0"/>
              <a:t>(Raed each Area of Concern and the related impacts and ask if there is anything else that should be added. Note any additions.)</a:t>
            </a:r>
          </a:p>
        </p:txBody>
      </p:sp>
      <p:sp>
        <p:nvSpPr>
          <p:cNvPr id="4" name="Slide Number Placeholder 3">
            <a:extLst>
              <a:ext uri="{FF2B5EF4-FFF2-40B4-BE49-F238E27FC236}">
                <a16:creationId xmlns:a16="http://schemas.microsoft.com/office/drawing/2014/main" id="{498EC49F-4271-B4A1-10A0-AAF4B6D09ECA}"/>
              </a:ext>
            </a:extLst>
          </p:cNvPr>
          <p:cNvSpPr>
            <a:spLocks noGrp="1"/>
          </p:cNvSpPr>
          <p:nvPr>
            <p:ph type="sldNum" sz="quarter" idx="5"/>
          </p:nvPr>
        </p:nvSpPr>
        <p:spPr/>
        <p:txBody>
          <a:bodyPr/>
          <a:lstStyle/>
          <a:p>
            <a:fld id="{77F48A69-ABB3-4DC0-ABAC-52C4026C4E4A}" type="slidenum">
              <a:rPr lang="en-US" smtClean="0"/>
              <a:t>9</a:t>
            </a:fld>
            <a:endParaRPr lang="en-US"/>
          </a:p>
        </p:txBody>
      </p:sp>
    </p:spTree>
    <p:extLst>
      <p:ext uri="{BB962C8B-B14F-4D97-AF65-F5344CB8AC3E}">
        <p14:creationId xmlns:p14="http://schemas.microsoft.com/office/powerpoint/2010/main" val="31310962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(Read this slide and let volunteers respond.)</a:t>
            </a:r>
          </a:p>
          <a:p>
            <a:r>
              <a:rPr lang="en-US" dirty="0"/>
              <a:t>Say, “It seems likely that most people in this situation are trying NOT to be noticed.”</a:t>
            </a:r>
          </a:p>
        </p:txBody>
      </p:sp>
      <p:sp>
        <p:nvSpPr>
          <p:cNvPr id="4" name="Slide Number Placeholder 3"/>
          <p:cNvSpPr>
            <a:spLocks noGrp="1"/>
          </p:cNvSpPr>
          <p:nvPr>
            <p:ph type="sldNum" sz="quarter" idx="5"/>
          </p:nvPr>
        </p:nvSpPr>
        <p:spPr/>
        <p:txBody>
          <a:bodyPr/>
          <a:lstStyle/>
          <a:p>
            <a:fld id="{77F48A69-ABB3-4DC0-ABAC-52C4026C4E4A}" type="slidenum">
              <a:rPr lang="en-US" smtClean="0"/>
              <a:t>10</a:t>
            </a:fld>
            <a:endParaRPr lang="en-US"/>
          </a:p>
        </p:txBody>
      </p:sp>
    </p:spTree>
    <p:extLst>
      <p:ext uri="{BB962C8B-B14F-4D97-AF65-F5344CB8AC3E}">
        <p14:creationId xmlns:p14="http://schemas.microsoft.com/office/powerpoint/2010/main" val="33594368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(Read the slide.)</a:t>
            </a:r>
          </a:p>
        </p:txBody>
      </p:sp>
      <p:sp>
        <p:nvSpPr>
          <p:cNvPr id="4" name="Slide Number Placeholder 3"/>
          <p:cNvSpPr>
            <a:spLocks noGrp="1"/>
          </p:cNvSpPr>
          <p:nvPr>
            <p:ph type="sldNum" sz="quarter" idx="5"/>
          </p:nvPr>
        </p:nvSpPr>
        <p:spPr/>
        <p:txBody>
          <a:bodyPr/>
          <a:lstStyle/>
          <a:p>
            <a:fld id="{77F48A69-ABB3-4DC0-ABAC-52C4026C4E4A}" type="slidenum">
              <a:rPr lang="en-US" smtClean="0"/>
              <a:t>11</a:t>
            </a:fld>
            <a:endParaRPr lang="en-US"/>
          </a:p>
        </p:txBody>
      </p:sp>
    </p:spTree>
    <p:extLst>
      <p:ext uri="{BB962C8B-B14F-4D97-AF65-F5344CB8AC3E}">
        <p14:creationId xmlns:p14="http://schemas.microsoft.com/office/powerpoint/2010/main" val="32449432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Okay, here’s another prompt I’d like you to reflect on silently for 30 seconds.</a:t>
            </a:r>
          </a:p>
          <a:p>
            <a:r>
              <a:rPr lang="en-US" dirty="0"/>
              <a:t>(Read the prompt and time the reflection period.)</a:t>
            </a:r>
          </a:p>
        </p:txBody>
      </p:sp>
      <p:sp>
        <p:nvSpPr>
          <p:cNvPr id="4" name="Slide Number Placeholder 3"/>
          <p:cNvSpPr>
            <a:spLocks noGrp="1"/>
          </p:cNvSpPr>
          <p:nvPr>
            <p:ph type="sldNum" sz="quarter" idx="5"/>
          </p:nvPr>
        </p:nvSpPr>
        <p:spPr/>
        <p:txBody>
          <a:bodyPr/>
          <a:lstStyle/>
          <a:p>
            <a:fld id="{77F48A69-ABB3-4DC0-ABAC-52C4026C4E4A}" type="slidenum">
              <a:rPr lang="en-US" smtClean="0"/>
              <a:t>12</a:t>
            </a:fld>
            <a:endParaRPr lang="en-US"/>
          </a:p>
        </p:txBody>
      </p:sp>
    </p:spTree>
    <p:extLst>
      <p:ext uri="{BB962C8B-B14F-4D97-AF65-F5344CB8AC3E}">
        <p14:creationId xmlns:p14="http://schemas.microsoft.com/office/powerpoint/2010/main" val="40282736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“Please take 30 seconds to connect with a new discussion partner.”</a:t>
            </a:r>
          </a:p>
          <a:p>
            <a:r>
              <a:rPr lang="en-US" dirty="0"/>
              <a:t>Give warnings at 10 seconds and 5 seconds.)</a:t>
            </a:r>
          </a:p>
        </p:txBody>
      </p:sp>
      <p:sp>
        <p:nvSpPr>
          <p:cNvPr id="4" name="Slide Number Placeholder 3"/>
          <p:cNvSpPr>
            <a:spLocks noGrp="1"/>
          </p:cNvSpPr>
          <p:nvPr>
            <p:ph type="sldNum" sz="quarter" idx="5"/>
          </p:nvPr>
        </p:nvSpPr>
        <p:spPr/>
        <p:txBody>
          <a:bodyPr/>
          <a:lstStyle/>
          <a:p>
            <a:fld id="{77F48A69-ABB3-4DC0-ABAC-52C4026C4E4A}" type="slidenum">
              <a:rPr lang="en-US" smtClean="0"/>
              <a:t>13</a:t>
            </a:fld>
            <a:endParaRPr lang="en-US"/>
          </a:p>
        </p:txBody>
      </p:sp>
    </p:spTree>
    <p:extLst>
      <p:ext uri="{BB962C8B-B14F-4D97-AF65-F5344CB8AC3E}">
        <p14:creationId xmlns:p14="http://schemas.microsoft.com/office/powerpoint/2010/main" val="5099952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405D31-B18C-198B-F47D-D148CFD088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5553179-C181-43B1-AB46-DC43B17B967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3A6EA8D-AA1C-FA85-2F70-323D1FF20FE6}"/>
              </a:ext>
            </a:extLst>
          </p:cNvPr>
          <p:cNvSpPr>
            <a:spLocks noGrp="1"/>
          </p:cNvSpPr>
          <p:nvPr>
            <p:ph type="body" idx="1"/>
          </p:nvPr>
        </p:nvSpPr>
        <p:spPr/>
        <p:txBody>
          <a:bodyPr/>
          <a:lstStyle/>
          <a:p>
            <a:r>
              <a:rPr lang="en-US" dirty="0"/>
              <a:t>(Read the slide, and time the discussion period. Give warnings at 30 seconds, 10 seconds and 5 seconds.)</a:t>
            </a:r>
          </a:p>
        </p:txBody>
      </p:sp>
      <p:sp>
        <p:nvSpPr>
          <p:cNvPr id="4" name="Slide Number Placeholder 3">
            <a:extLst>
              <a:ext uri="{FF2B5EF4-FFF2-40B4-BE49-F238E27FC236}">
                <a16:creationId xmlns:a16="http://schemas.microsoft.com/office/drawing/2014/main" id="{A439869C-341C-69DF-229E-0A717F277FC7}"/>
              </a:ext>
            </a:extLst>
          </p:cNvPr>
          <p:cNvSpPr>
            <a:spLocks noGrp="1"/>
          </p:cNvSpPr>
          <p:nvPr>
            <p:ph type="sldNum" sz="quarter" idx="5"/>
          </p:nvPr>
        </p:nvSpPr>
        <p:spPr/>
        <p:txBody>
          <a:bodyPr/>
          <a:lstStyle/>
          <a:p>
            <a:fld id="{77F48A69-ABB3-4DC0-ABAC-52C4026C4E4A}" type="slidenum">
              <a:rPr lang="en-US" smtClean="0"/>
              <a:t>14</a:t>
            </a:fld>
            <a:endParaRPr lang="en-US"/>
          </a:p>
        </p:txBody>
      </p:sp>
    </p:spTree>
    <p:extLst>
      <p:ext uri="{BB962C8B-B14F-4D97-AF65-F5344CB8AC3E}">
        <p14:creationId xmlns:p14="http://schemas.microsoft.com/office/powerpoint/2010/main" val="816809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73AEF4-5597-7319-8980-2A1147AA972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F8369E6-955F-A7B1-C02D-649031B588D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93D8AA-2C9D-A1E5-046D-8F27ED1A3749}"/>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(Use this slide to elicit responses from the group on each of the questions.)</a:t>
            </a:r>
          </a:p>
          <a:p>
            <a:endParaRPr lang="en-US" dirty="0"/>
          </a:p>
        </p:txBody>
      </p:sp>
      <p:sp>
        <p:nvSpPr>
          <p:cNvPr id="4" name="Slide Number Placeholder 3">
            <a:extLst>
              <a:ext uri="{FF2B5EF4-FFF2-40B4-BE49-F238E27FC236}">
                <a16:creationId xmlns:a16="http://schemas.microsoft.com/office/drawing/2014/main" id="{A6054AF4-D597-6D3A-84A0-109C4AB0A778}"/>
              </a:ext>
            </a:extLst>
          </p:cNvPr>
          <p:cNvSpPr>
            <a:spLocks noGrp="1"/>
          </p:cNvSpPr>
          <p:nvPr>
            <p:ph type="sldNum" sz="quarter" idx="5"/>
          </p:nvPr>
        </p:nvSpPr>
        <p:spPr/>
        <p:txBody>
          <a:bodyPr/>
          <a:lstStyle/>
          <a:p>
            <a:fld id="{77F48A69-ABB3-4DC0-ABAC-52C4026C4E4A}" type="slidenum">
              <a:rPr lang="en-US" smtClean="0"/>
              <a:t>15</a:t>
            </a:fld>
            <a:endParaRPr lang="en-US"/>
          </a:p>
        </p:txBody>
      </p:sp>
    </p:spTree>
    <p:extLst>
      <p:ext uri="{BB962C8B-B14F-4D97-AF65-F5344CB8AC3E}">
        <p14:creationId xmlns:p14="http://schemas.microsoft.com/office/powerpoint/2010/main" val="271729823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C60B8F-F9A4-8599-BE88-80C8D0DC2D8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C5B89F6-334B-8544-AB96-CDB33F612BA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A419A72-7DCA-BF7E-6C10-AED9D68D4059}"/>
              </a:ext>
            </a:extLst>
          </p:cNvPr>
          <p:cNvSpPr>
            <a:spLocks noGrp="1"/>
          </p:cNvSpPr>
          <p:nvPr>
            <p:ph type="body" idx="1"/>
          </p:nvPr>
        </p:nvSpPr>
        <p:spPr/>
        <p:txBody>
          <a:bodyPr/>
          <a:lstStyle/>
          <a:p>
            <a:r>
              <a:rPr lang="en-US" dirty="0"/>
              <a:t>“Is this a fair summary of what you discussed with your partners?”</a:t>
            </a:r>
          </a:p>
          <a:p>
            <a:r>
              <a:rPr lang="en-US" dirty="0"/>
              <a:t>(Raed each Area of Concern and the related impacts and ask if there is anything else that should be added and note any additions.)</a:t>
            </a:r>
          </a:p>
          <a:p>
            <a:endParaRPr lang="en-US" dirty="0"/>
          </a:p>
        </p:txBody>
      </p:sp>
      <p:sp>
        <p:nvSpPr>
          <p:cNvPr id="4" name="Slide Number Placeholder 3">
            <a:extLst>
              <a:ext uri="{FF2B5EF4-FFF2-40B4-BE49-F238E27FC236}">
                <a16:creationId xmlns:a16="http://schemas.microsoft.com/office/drawing/2014/main" id="{ECC2C388-3E18-C9B4-17BE-44CC1E03B30C}"/>
              </a:ext>
            </a:extLst>
          </p:cNvPr>
          <p:cNvSpPr>
            <a:spLocks noGrp="1"/>
          </p:cNvSpPr>
          <p:nvPr>
            <p:ph type="sldNum" sz="quarter" idx="5"/>
          </p:nvPr>
        </p:nvSpPr>
        <p:spPr/>
        <p:txBody>
          <a:bodyPr/>
          <a:lstStyle/>
          <a:p>
            <a:fld id="{77F48A69-ABB3-4DC0-ABAC-52C4026C4E4A}" type="slidenum">
              <a:rPr lang="en-US" smtClean="0"/>
              <a:t>16</a:t>
            </a:fld>
            <a:endParaRPr lang="en-US"/>
          </a:p>
        </p:txBody>
      </p:sp>
    </p:spTree>
    <p:extLst>
      <p:ext uri="{BB962C8B-B14F-4D97-AF65-F5344CB8AC3E}">
        <p14:creationId xmlns:p14="http://schemas.microsoft.com/office/powerpoint/2010/main" val="360706809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(Read the slide. Stress the “Do NOT speculate” bullet point to make the point that the referral should not include assumptions on the cause of the warning signs. The Student Assistance Team will follow-up to learn more about what is happening and how the school can help.)</a:t>
            </a:r>
          </a:p>
        </p:txBody>
      </p:sp>
      <p:sp>
        <p:nvSpPr>
          <p:cNvPr id="4" name="Slide Number Placeholder 3"/>
          <p:cNvSpPr>
            <a:spLocks noGrp="1"/>
          </p:cNvSpPr>
          <p:nvPr>
            <p:ph type="sldNum" sz="quarter" idx="5"/>
          </p:nvPr>
        </p:nvSpPr>
        <p:spPr/>
        <p:txBody>
          <a:bodyPr/>
          <a:lstStyle/>
          <a:p>
            <a:fld id="{77F48A69-ABB3-4DC0-ABAC-52C4026C4E4A}" type="slidenum">
              <a:rPr lang="en-US" smtClean="0"/>
              <a:t>17</a:t>
            </a:fld>
            <a:endParaRPr lang="en-US"/>
          </a:p>
        </p:txBody>
      </p:sp>
    </p:spTree>
    <p:extLst>
      <p:ext uri="{BB962C8B-B14F-4D97-AF65-F5344CB8AC3E}">
        <p14:creationId xmlns:p14="http://schemas.microsoft.com/office/powerpoint/2010/main" val="40245944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C14570-8C3E-B831-DC98-FCF221AC183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C5760C6B-7328-C9D7-F2F3-98404F555AA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3DBE64F9-F1FC-8B24-BC1F-FDEC96A344A3}"/>
              </a:ext>
            </a:extLst>
          </p:cNvPr>
          <p:cNvSpPr>
            <a:spLocks noGrp="1"/>
          </p:cNvSpPr>
          <p:nvPr>
            <p:ph type="dt" sz="half" idx="10"/>
          </p:nvPr>
        </p:nvSpPr>
        <p:spPr/>
        <p:txBody>
          <a:bodyPr/>
          <a:lstStyle/>
          <a:p>
            <a:fld id="{0D45E65A-FE6B-41D7-8415-7C7E03615FC5}" type="datetimeFigureOut">
              <a:rPr lang="en-US" smtClean="0"/>
              <a:t>8/7/2025</a:t>
            </a:fld>
            <a:endParaRPr lang="en-US"/>
          </a:p>
        </p:txBody>
      </p:sp>
      <p:sp>
        <p:nvSpPr>
          <p:cNvPr id="5" name="Footer Placeholder 4">
            <a:extLst>
              <a:ext uri="{FF2B5EF4-FFF2-40B4-BE49-F238E27FC236}">
                <a16:creationId xmlns:a16="http://schemas.microsoft.com/office/drawing/2014/main" id="{D60B9CA9-3948-C640-DA0A-21C7DD39C89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84F5511-8A1C-4A6E-51BC-B18CA4DB0A6B}"/>
              </a:ext>
            </a:extLst>
          </p:cNvPr>
          <p:cNvSpPr>
            <a:spLocks noGrp="1"/>
          </p:cNvSpPr>
          <p:nvPr>
            <p:ph type="sldNum" sz="quarter" idx="12"/>
          </p:nvPr>
        </p:nvSpPr>
        <p:spPr/>
        <p:txBody>
          <a:bodyPr/>
          <a:lstStyle/>
          <a:p>
            <a:fld id="{0F542D8E-979B-43AD-8E8B-4F9B11454FC1}" type="slidenum">
              <a:rPr lang="en-US" smtClean="0"/>
              <a:t>‹#›</a:t>
            </a:fld>
            <a:endParaRPr lang="en-US"/>
          </a:p>
        </p:txBody>
      </p:sp>
    </p:spTree>
    <p:extLst>
      <p:ext uri="{BB962C8B-B14F-4D97-AF65-F5344CB8AC3E}">
        <p14:creationId xmlns:p14="http://schemas.microsoft.com/office/powerpoint/2010/main" val="21502831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F9759C-720F-AC43-01F3-6B28E934970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0B2F320-FD77-57E6-2281-CCDB70BE201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E00C90C-4DF1-72B6-B0D6-2E52117E9D20}"/>
              </a:ext>
            </a:extLst>
          </p:cNvPr>
          <p:cNvSpPr>
            <a:spLocks noGrp="1"/>
          </p:cNvSpPr>
          <p:nvPr>
            <p:ph type="dt" sz="half" idx="10"/>
          </p:nvPr>
        </p:nvSpPr>
        <p:spPr/>
        <p:txBody>
          <a:bodyPr/>
          <a:lstStyle/>
          <a:p>
            <a:fld id="{0D45E65A-FE6B-41D7-8415-7C7E03615FC5}" type="datetimeFigureOut">
              <a:rPr lang="en-US" smtClean="0"/>
              <a:t>8/7/2025</a:t>
            </a:fld>
            <a:endParaRPr lang="en-US"/>
          </a:p>
        </p:txBody>
      </p:sp>
      <p:sp>
        <p:nvSpPr>
          <p:cNvPr id="5" name="Footer Placeholder 4">
            <a:extLst>
              <a:ext uri="{FF2B5EF4-FFF2-40B4-BE49-F238E27FC236}">
                <a16:creationId xmlns:a16="http://schemas.microsoft.com/office/drawing/2014/main" id="{ADD7DE6D-8428-C224-0851-D04A91465DF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9F5F36B-72EF-C1A7-A599-4154266D81DE}"/>
              </a:ext>
            </a:extLst>
          </p:cNvPr>
          <p:cNvSpPr>
            <a:spLocks noGrp="1"/>
          </p:cNvSpPr>
          <p:nvPr>
            <p:ph type="sldNum" sz="quarter" idx="12"/>
          </p:nvPr>
        </p:nvSpPr>
        <p:spPr/>
        <p:txBody>
          <a:bodyPr/>
          <a:lstStyle/>
          <a:p>
            <a:fld id="{0F542D8E-979B-43AD-8E8B-4F9B11454FC1}" type="slidenum">
              <a:rPr lang="en-US" smtClean="0"/>
              <a:t>‹#›</a:t>
            </a:fld>
            <a:endParaRPr lang="en-US"/>
          </a:p>
        </p:txBody>
      </p:sp>
    </p:spTree>
    <p:extLst>
      <p:ext uri="{BB962C8B-B14F-4D97-AF65-F5344CB8AC3E}">
        <p14:creationId xmlns:p14="http://schemas.microsoft.com/office/powerpoint/2010/main" val="39163262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F3AF55-A3DA-02B8-CBEE-DFBF896208D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1602D59-FB93-964A-3827-1ACC4AAC38C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08032FB-08DF-205F-15A4-705C613A814C}"/>
              </a:ext>
            </a:extLst>
          </p:cNvPr>
          <p:cNvSpPr>
            <a:spLocks noGrp="1"/>
          </p:cNvSpPr>
          <p:nvPr>
            <p:ph type="dt" sz="half" idx="10"/>
          </p:nvPr>
        </p:nvSpPr>
        <p:spPr/>
        <p:txBody>
          <a:bodyPr/>
          <a:lstStyle/>
          <a:p>
            <a:fld id="{0D45E65A-FE6B-41D7-8415-7C7E03615FC5}" type="datetimeFigureOut">
              <a:rPr lang="en-US" smtClean="0"/>
              <a:t>8/7/2025</a:t>
            </a:fld>
            <a:endParaRPr lang="en-US"/>
          </a:p>
        </p:txBody>
      </p:sp>
      <p:sp>
        <p:nvSpPr>
          <p:cNvPr id="5" name="Footer Placeholder 4">
            <a:extLst>
              <a:ext uri="{FF2B5EF4-FFF2-40B4-BE49-F238E27FC236}">
                <a16:creationId xmlns:a16="http://schemas.microsoft.com/office/drawing/2014/main" id="{274D6E72-917E-77CF-C8B8-D5FF27BA6B3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FCDC02A-7F73-FA68-1810-C7EDC808C449}"/>
              </a:ext>
            </a:extLst>
          </p:cNvPr>
          <p:cNvSpPr>
            <a:spLocks noGrp="1"/>
          </p:cNvSpPr>
          <p:nvPr>
            <p:ph type="sldNum" sz="quarter" idx="12"/>
          </p:nvPr>
        </p:nvSpPr>
        <p:spPr/>
        <p:txBody>
          <a:bodyPr/>
          <a:lstStyle/>
          <a:p>
            <a:fld id="{0F542D8E-979B-43AD-8E8B-4F9B11454FC1}" type="slidenum">
              <a:rPr lang="en-US" smtClean="0"/>
              <a:t>‹#›</a:t>
            </a:fld>
            <a:endParaRPr lang="en-US"/>
          </a:p>
        </p:txBody>
      </p:sp>
    </p:spTree>
    <p:extLst>
      <p:ext uri="{BB962C8B-B14F-4D97-AF65-F5344CB8AC3E}">
        <p14:creationId xmlns:p14="http://schemas.microsoft.com/office/powerpoint/2010/main" val="1660259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8C57E8-7E1D-5250-027E-19C809CE6BE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7E70A72-84C0-7404-E613-14885BE24D4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9AD497D-42F5-4F0B-22D4-32C11796C74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D9AD60B-0A00-73CD-7431-8F9F26259DB3}"/>
              </a:ext>
            </a:extLst>
          </p:cNvPr>
          <p:cNvSpPr>
            <a:spLocks noGrp="1"/>
          </p:cNvSpPr>
          <p:nvPr>
            <p:ph type="dt" sz="half" idx="10"/>
          </p:nvPr>
        </p:nvSpPr>
        <p:spPr/>
        <p:txBody>
          <a:bodyPr/>
          <a:lstStyle/>
          <a:p>
            <a:fld id="{0D45E65A-FE6B-41D7-8415-7C7E03615FC5}" type="datetimeFigureOut">
              <a:rPr lang="en-US" smtClean="0"/>
              <a:t>8/7/2025</a:t>
            </a:fld>
            <a:endParaRPr lang="en-US"/>
          </a:p>
        </p:txBody>
      </p:sp>
      <p:sp>
        <p:nvSpPr>
          <p:cNvPr id="6" name="Footer Placeholder 5">
            <a:extLst>
              <a:ext uri="{FF2B5EF4-FFF2-40B4-BE49-F238E27FC236}">
                <a16:creationId xmlns:a16="http://schemas.microsoft.com/office/drawing/2014/main" id="{0CFE6290-BF62-B2FB-B241-FE40F823C78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8F81F08-A0FC-1630-2147-A87580214066}"/>
              </a:ext>
            </a:extLst>
          </p:cNvPr>
          <p:cNvSpPr>
            <a:spLocks noGrp="1"/>
          </p:cNvSpPr>
          <p:nvPr>
            <p:ph type="sldNum" sz="quarter" idx="12"/>
          </p:nvPr>
        </p:nvSpPr>
        <p:spPr/>
        <p:txBody>
          <a:bodyPr/>
          <a:lstStyle/>
          <a:p>
            <a:fld id="{0F542D8E-979B-43AD-8E8B-4F9B11454FC1}" type="slidenum">
              <a:rPr lang="en-US" smtClean="0"/>
              <a:t>‹#›</a:t>
            </a:fld>
            <a:endParaRPr lang="en-US"/>
          </a:p>
        </p:txBody>
      </p:sp>
    </p:spTree>
    <p:extLst>
      <p:ext uri="{BB962C8B-B14F-4D97-AF65-F5344CB8AC3E}">
        <p14:creationId xmlns:p14="http://schemas.microsoft.com/office/powerpoint/2010/main" val="35384477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4A5CE7-59AE-D087-7676-4ABEDA9F54F2}"/>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5AA0151-FA29-8B80-CB53-CFD9707792A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F46D3C0-BFDB-C4BA-97AF-BFEE8D67E1F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9389BB0-B9B6-1DE7-1CA4-47FB367E5F0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DAAF16F-5BAF-86E1-9AAF-28CDDD29FE6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B082E7B-8EB3-17EF-858B-34F7715FC273}"/>
              </a:ext>
            </a:extLst>
          </p:cNvPr>
          <p:cNvSpPr>
            <a:spLocks noGrp="1"/>
          </p:cNvSpPr>
          <p:nvPr>
            <p:ph type="dt" sz="half" idx="10"/>
          </p:nvPr>
        </p:nvSpPr>
        <p:spPr/>
        <p:txBody>
          <a:bodyPr/>
          <a:lstStyle/>
          <a:p>
            <a:fld id="{0D45E65A-FE6B-41D7-8415-7C7E03615FC5}" type="datetimeFigureOut">
              <a:rPr lang="en-US" smtClean="0"/>
              <a:t>8/7/2025</a:t>
            </a:fld>
            <a:endParaRPr lang="en-US"/>
          </a:p>
        </p:txBody>
      </p:sp>
      <p:sp>
        <p:nvSpPr>
          <p:cNvPr id="8" name="Footer Placeholder 7">
            <a:extLst>
              <a:ext uri="{FF2B5EF4-FFF2-40B4-BE49-F238E27FC236}">
                <a16:creationId xmlns:a16="http://schemas.microsoft.com/office/drawing/2014/main" id="{438EBF43-DC8F-BB6E-AC82-A8716F40CE5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687743A-1BD1-9CAF-4D94-0A56A3E54513}"/>
              </a:ext>
            </a:extLst>
          </p:cNvPr>
          <p:cNvSpPr>
            <a:spLocks noGrp="1"/>
          </p:cNvSpPr>
          <p:nvPr>
            <p:ph type="sldNum" sz="quarter" idx="12"/>
          </p:nvPr>
        </p:nvSpPr>
        <p:spPr/>
        <p:txBody>
          <a:bodyPr/>
          <a:lstStyle/>
          <a:p>
            <a:fld id="{0F542D8E-979B-43AD-8E8B-4F9B11454FC1}" type="slidenum">
              <a:rPr lang="en-US" smtClean="0"/>
              <a:t>‹#›</a:t>
            </a:fld>
            <a:endParaRPr lang="en-US"/>
          </a:p>
        </p:txBody>
      </p:sp>
    </p:spTree>
    <p:extLst>
      <p:ext uri="{BB962C8B-B14F-4D97-AF65-F5344CB8AC3E}">
        <p14:creationId xmlns:p14="http://schemas.microsoft.com/office/powerpoint/2010/main" val="9523435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BFFF86-4282-3774-DD4A-68BE2164C1F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207BB5F-4477-E092-42C9-1F8DB032B1B0}"/>
              </a:ext>
            </a:extLst>
          </p:cNvPr>
          <p:cNvSpPr>
            <a:spLocks noGrp="1"/>
          </p:cNvSpPr>
          <p:nvPr>
            <p:ph type="dt" sz="half" idx="10"/>
          </p:nvPr>
        </p:nvSpPr>
        <p:spPr/>
        <p:txBody>
          <a:bodyPr/>
          <a:lstStyle/>
          <a:p>
            <a:fld id="{0D45E65A-FE6B-41D7-8415-7C7E03615FC5}" type="datetimeFigureOut">
              <a:rPr lang="en-US" smtClean="0"/>
              <a:t>8/7/2025</a:t>
            </a:fld>
            <a:endParaRPr lang="en-US"/>
          </a:p>
        </p:txBody>
      </p:sp>
      <p:sp>
        <p:nvSpPr>
          <p:cNvPr id="4" name="Footer Placeholder 3">
            <a:extLst>
              <a:ext uri="{FF2B5EF4-FFF2-40B4-BE49-F238E27FC236}">
                <a16:creationId xmlns:a16="http://schemas.microsoft.com/office/drawing/2014/main" id="{DA899534-5547-73B7-2D42-68DA53D3078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0EB969C-61E2-666F-A06B-5BD1E6885432}"/>
              </a:ext>
            </a:extLst>
          </p:cNvPr>
          <p:cNvSpPr>
            <a:spLocks noGrp="1"/>
          </p:cNvSpPr>
          <p:nvPr>
            <p:ph type="sldNum" sz="quarter" idx="12"/>
          </p:nvPr>
        </p:nvSpPr>
        <p:spPr/>
        <p:txBody>
          <a:bodyPr/>
          <a:lstStyle/>
          <a:p>
            <a:fld id="{0F542D8E-979B-43AD-8E8B-4F9B11454FC1}" type="slidenum">
              <a:rPr lang="en-US" smtClean="0"/>
              <a:t>‹#›</a:t>
            </a:fld>
            <a:endParaRPr lang="en-US"/>
          </a:p>
        </p:txBody>
      </p:sp>
    </p:spTree>
    <p:extLst>
      <p:ext uri="{BB962C8B-B14F-4D97-AF65-F5344CB8AC3E}">
        <p14:creationId xmlns:p14="http://schemas.microsoft.com/office/powerpoint/2010/main" val="39692351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B6E531E-A4B8-8670-7C45-AE0061894691}"/>
              </a:ext>
            </a:extLst>
          </p:cNvPr>
          <p:cNvSpPr>
            <a:spLocks noGrp="1"/>
          </p:cNvSpPr>
          <p:nvPr>
            <p:ph type="dt" sz="half" idx="10"/>
          </p:nvPr>
        </p:nvSpPr>
        <p:spPr/>
        <p:txBody>
          <a:bodyPr/>
          <a:lstStyle/>
          <a:p>
            <a:fld id="{0D45E65A-FE6B-41D7-8415-7C7E03615FC5}" type="datetimeFigureOut">
              <a:rPr lang="en-US" smtClean="0"/>
              <a:t>8/7/2025</a:t>
            </a:fld>
            <a:endParaRPr lang="en-US"/>
          </a:p>
        </p:txBody>
      </p:sp>
      <p:sp>
        <p:nvSpPr>
          <p:cNvPr id="3" name="Footer Placeholder 2">
            <a:extLst>
              <a:ext uri="{FF2B5EF4-FFF2-40B4-BE49-F238E27FC236}">
                <a16:creationId xmlns:a16="http://schemas.microsoft.com/office/drawing/2014/main" id="{A098430A-0B21-B341-3443-E97D869CA76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5D8DD97-0BB6-203C-4726-38FEBC7664A9}"/>
              </a:ext>
            </a:extLst>
          </p:cNvPr>
          <p:cNvSpPr>
            <a:spLocks noGrp="1"/>
          </p:cNvSpPr>
          <p:nvPr>
            <p:ph type="sldNum" sz="quarter" idx="12"/>
          </p:nvPr>
        </p:nvSpPr>
        <p:spPr/>
        <p:txBody>
          <a:bodyPr/>
          <a:lstStyle/>
          <a:p>
            <a:fld id="{0F542D8E-979B-43AD-8E8B-4F9B11454FC1}" type="slidenum">
              <a:rPr lang="en-US" smtClean="0"/>
              <a:t>‹#›</a:t>
            </a:fld>
            <a:endParaRPr lang="en-US"/>
          </a:p>
        </p:txBody>
      </p:sp>
    </p:spTree>
    <p:extLst>
      <p:ext uri="{BB962C8B-B14F-4D97-AF65-F5344CB8AC3E}">
        <p14:creationId xmlns:p14="http://schemas.microsoft.com/office/powerpoint/2010/main" val="374001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361B47-B146-04D9-B2A8-288C0E837EE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FC4AF79-8B58-4DA3-612D-0847CA4796D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8ACC13F-E0F2-14C2-8A5F-C06CBF8C9CC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6BF3E43-C09E-4731-4D96-6B932997A3FD}"/>
              </a:ext>
            </a:extLst>
          </p:cNvPr>
          <p:cNvSpPr>
            <a:spLocks noGrp="1"/>
          </p:cNvSpPr>
          <p:nvPr>
            <p:ph type="dt" sz="half" idx="10"/>
          </p:nvPr>
        </p:nvSpPr>
        <p:spPr/>
        <p:txBody>
          <a:bodyPr/>
          <a:lstStyle/>
          <a:p>
            <a:fld id="{0D45E65A-FE6B-41D7-8415-7C7E03615FC5}" type="datetimeFigureOut">
              <a:rPr lang="en-US" smtClean="0"/>
              <a:t>8/7/2025</a:t>
            </a:fld>
            <a:endParaRPr lang="en-US"/>
          </a:p>
        </p:txBody>
      </p:sp>
      <p:sp>
        <p:nvSpPr>
          <p:cNvPr id="6" name="Footer Placeholder 5">
            <a:extLst>
              <a:ext uri="{FF2B5EF4-FFF2-40B4-BE49-F238E27FC236}">
                <a16:creationId xmlns:a16="http://schemas.microsoft.com/office/drawing/2014/main" id="{DF20A99C-12C7-1502-FD87-CB9DC57E8C7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84DB141-C092-2196-5801-8F8849B7977F}"/>
              </a:ext>
            </a:extLst>
          </p:cNvPr>
          <p:cNvSpPr>
            <a:spLocks noGrp="1"/>
          </p:cNvSpPr>
          <p:nvPr>
            <p:ph type="sldNum" sz="quarter" idx="12"/>
          </p:nvPr>
        </p:nvSpPr>
        <p:spPr/>
        <p:txBody>
          <a:bodyPr/>
          <a:lstStyle/>
          <a:p>
            <a:fld id="{0F542D8E-979B-43AD-8E8B-4F9B11454FC1}" type="slidenum">
              <a:rPr lang="en-US" smtClean="0"/>
              <a:t>‹#›</a:t>
            </a:fld>
            <a:endParaRPr lang="en-US"/>
          </a:p>
        </p:txBody>
      </p:sp>
    </p:spTree>
    <p:extLst>
      <p:ext uri="{BB962C8B-B14F-4D97-AF65-F5344CB8AC3E}">
        <p14:creationId xmlns:p14="http://schemas.microsoft.com/office/powerpoint/2010/main" val="2827279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8F5CAB-D99F-648A-59E4-36F53C93A4C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B5C2AEBD-D6D4-72B4-CC66-BE206C7965F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5E96A54-A971-E225-581B-8CC2B57DCCB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89BCB9C-1F39-22DE-D33B-0BF4D4D737B9}"/>
              </a:ext>
            </a:extLst>
          </p:cNvPr>
          <p:cNvSpPr>
            <a:spLocks noGrp="1"/>
          </p:cNvSpPr>
          <p:nvPr>
            <p:ph type="dt" sz="half" idx="10"/>
          </p:nvPr>
        </p:nvSpPr>
        <p:spPr/>
        <p:txBody>
          <a:bodyPr/>
          <a:lstStyle/>
          <a:p>
            <a:fld id="{0D45E65A-FE6B-41D7-8415-7C7E03615FC5}" type="datetimeFigureOut">
              <a:rPr lang="en-US" smtClean="0"/>
              <a:t>8/7/2025</a:t>
            </a:fld>
            <a:endParaRPr lang="en-US"/>
          </a:p>
        </p:txBody>
      </p:sp>
      <p:sp>
        <p:nvSpPr>
          <p:cNvPr id="6" name="Footer Placeholder 5">
            <a:extLst>
              <a:ext uri="{FF2B5EF4-FFF2-40B4-BE49-F238E27FC236}">
                <a16:creationId xmlns:a16="http://schemas.microsoft.com/office/drawing/2014/main" id="{5C1FD5AE-AF45-FF61-17F6-D50062B3919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C656899-E8FE-9DED-207E-FA2AB0F32F01}"/>
              </a:ext>
            </a:extLst>
          </p:cNvPr>
          <p:cNvSpPr>
            <a:spLocks noGrp="1"/>
          </p:cNvSpPr>
          <p:nvPr>
            <p:ph type="sldNum" sz="quarter" idx="12"/>
          </p:nvPr>
        </p:nvSpPr>
        <p:spPr/>
        <p:txBody>
          <a:bodyPr/>
          <a:lstStyle/>
          <a:p>
            <a:fld id="{0F542D8E-979B-43AD-8E8B-4F9B11454FC1}" type="slidenum">
              <a:rPr lang="en-US" smtClean="0"/>
              <a:t>‹#›</a:t>
            </a:fld>
            <a:endParaRPr lang="en-US"/>
          </a:p>
        </p:txBody>
      </p:sp>
    </p:spTree>
    <p:extLst>
      <p:ext uri="{BB962C8B-B14F-4D97-AF65-F5344CB8AC3E}">
        <p14:creationId xmlns:p14="http://schemas.microsoft.com/office/powerpoint/2010/main" val="15498068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EDCA63-7441-D100-108E-BB8083DEEBD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460BF98-02CF-B175-724D-054D66EC1B4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DD75B9A-03BF-4F3A-BAB7-53292AAE77F7}"/>
              </a:ext>
            </a:extLst>
          </p:cNvPr>
          <p:cNvSpPr>
            <a:spLocks noGrp="1"/>
          </p:cNvSpPr>
          <p:nvPr>
            <p:ph type="dt" sz="half" idx="10"/>
          </p:nvPr>
        </p:nvSpPr>
        <p:spPr/>
        <p:txBody>
          <a:bodyPr/>
          <a:lstStyle/>
          <a:p>
            <a:fld id="{0D45E65A-FE6B-41D7-8415-7C7E03615FC5}" type="datetimeFigureOut">
              <a:rPr lang="en-US" smtClean="0"/>
              <a:t>8/7/2025</a:t>
            </a:fld>
            <a:endParaRPr lang="en-US"/>
          </a:p>
        </p:txBody>
      </p:sp>
      <p:sp>
        <p:nvSpPr>
          <p:cNvPr id="5" name="Footer Placeholder 4">
            <a:extLst>
              <a:ext uri="{FF2B5EF4-FFF2-40B4-BE49-F238E27FC236}">
                <a16:creationId xmlns:a16="http://schemas.microsoft.com/office/drawing/2014/main" id="{DE277FDB-E132-6F3A-9F08-0BB7E2A60DB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45DE554-A7B2-6691-ECA4-C990B1545E5C}"/>
              </a:ext>
            </a:extLst>
          </p:cNvPr>
          <p:cNvSpPr>
            <a:spLocks noGrp="1"/>
          </p:cNvSpPr>
          <p:nvPr>
            <p:ph type="sldNum" sz="quarter" idx="12"/>
          </p:nvPr>
        </p:nvSpPr>
        <p:spPr/>
        <p:txBody>
          <a:bodyPr/>
          <a:lstStyle/>
          <a:p>
            <a:fld id="{0F542D8E-979B-43AD-8E8B-4F9B11454FC1}" type="slidenum">
              <a:rPr lang="en-US" smtClean="0"/>
              <a:t>‹#›</a:t>
            </a:fld>
            <a:endParaRPr lang="en-US"/>
          </a:p>
        </p:txBody>
      </p:sp>
    </p:spTree>
    <p:extLst>
      <p:ext uri="{BB962C8B-B14F-4D97-AF65-F5344CB8AC3E}">
        <p14:creationId xmlns:p14="http://schemas.microsoft.com/office/powerpoint/2010/main" val="4561664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88DA641-2859-89ED-2E37-5001F1F6215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A37B982-71EA-EE83-40C1-BD4E39ED2CE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1A86B39-5876-FEC3-6F65-9F5384D0F2FB}"/>
              </a:ext>
            </a:extLst>
          </p:cNvPr>
          <p:cNvSpPr>
            <a:spLocks noGrp="1"/>
          </p:cNvSpPr>
          <p:nvPr>
            <p:ph type="dt" sz="half" idx="10"/>
          </p:nvPr>
        </p:nvSpPr>
        <p:spPr/>
        <p:txBody>
          <a:bodyPr/>
          <a:lstStyle/>
          <a:p>
            <a:fld id="{0D45E65A-FE6B-41D7-8415-7C7E03615FC5}" type="datetimeFigureOut">
              <a:rPr lang="en-US" smtClean="0"/>
              <a:t>8/7/2025</a:t>
            </a:fld>
            <a:endParaRPr lang="en-US"/>
          </a:p>
        </p:txBody>
      </p:sp>
      <p:sp>
        <p:nvSpPr>
          <p:cNvPr id="5" name="Footer Placeholder 4">
            <a:extLst>
              <a:ext uri="{FF2B5EF4-FFF2-40B4-BE49-F238E27FC236}">
                <a16:creationId xmlns:a16="http://schemas.microsoft.com/office/drawing/2014/main" id="{C9A50A08-8AE4-A810-A875-A650055636D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49B1E3C-579E-48E4-F13B-C4DBEF82E15F}"/>
              </a:ext>
            </a:extLst>
          </p:cNvPr>
          <p:cNvSpPr>
            <a:spLocks noGrp="1"/>
          </p:cNvSpPr>
          <p:nvPr>
            <p:ph type="sldNum" sz="quarter" idx="12"/>
          </p:nvPr>
        </p:nvSpPr>
        <p:spPr/>
        <p:txBody>
          <a:bodyPr/>
          <a:lstStyle/>
          <a:p>
            <a:fld id="{0F542D8E-979B-43AD-8E8B-4F9B11454FC1}" type="slidenum">
              <a:rPr lang="en-US" smtClean="0"/>
              <a:t>‹#›</a:t>
            </a:fld>
            <a:endParaRPr lang="en-US"/>
          </a:p>
        </p:txBody>
      </p:sp>
    </p:spTree>
    <p:extLst>
      <p:ext uri="{BB962C8B-B14F-4D97-AF65-F5344CB8AC3E}">
        <p14:creationId xmlns:p14="http://schemas.microsoft.com/office/powerpoint/2010/main" val="24458832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4A785C9-0993-57F6-5228-A26D9A0B12D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A8B57FC-5B9A-C51A-315E-CE6AE2B834C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2FB2FAB-528C-8C93-82CA-6C197E43104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D45E65A-FE6B-41D7-8415-7C7E03615FC5}" type="datetimeFigureOut">
              <a:rPr lang="en-US" smtClean="0"/>
              <a:t>8/7/2025</a:t>
            </a:fld>
            <a:endParaRPr lang="en-US"/>
          </a:p>
        </p:txBody>
      </p:sp>
      <p:sp>
        <p:nvSpPr>
          <p:cNvPr id="5" name="Footer Placeholder 4">
            <a:extLst>
              <a:ext uri="{FF2B5EF4-FFF2-40B4-BE49-F238E27FC236}">
                <a16:creationId xmlns:a16="http://schemas.microsoft.com/office/drawing/2014/main" id="{D44219AE-9E7D-A455-B257-224F8D045C0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6E912C7C-2C40-CDB5-54F0-46A3DB622AD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F542D8E-979B-43AD-8E8B-4F9B11454FC1}" type="slidenum">
              <a:rPr lang="en-US" smtClean="0"/>
              <a:t>‹#›</a:t>
            </a:fld>
            <a:endParaRPr lang="en-US"/>
          </a:p>
        </p:txBody>
      </p:sp>
    </p:spTree>
    <p:extLst>
      <p:ext uri="{BB962C8B-B14F-4D97-AF65-F5344CB8AC3E}">
        <p14:creationId xmlns:p14="http://schemas.microsoft.com/office/powerpoint/2010/main" val="5340338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www.sdcoe.net/students/resources-guide-library/immigration-resources#fs-panel-277710" TargetMode="External"/><Relationship Id="rId2" Type="http://schemas.openxmlformats.org/officeDocument/2006/relationships/hyperlink" Target="https://www.sdcoe.net/students/resources-guide-library/immigration-resources#fs-panel-277696" TargetMode="External"/><Relationship Id="rId1" Type="http://schemas.openxmlformats.org/officeDocument/2006/relationships/slideLayout" Target="../slideLayouts/slideLayout2.xml"/><Relationship Id="rId4" Type="http://schemas.openxmlformats.org/officeDocument/2006/relationships/hyperlink" Target="https://www.sdcoe.net/students/resources-guide-library/immigration-resources#fs-panel-277717"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C6D1B2-2194-73E8-C3A3-E7966A56538A}"/>
              </a:ext>
            </a:extLst>
          </p:cNvPr>
          <p:cNvSpPr>
            <a:spLocks noGrp="1"/>
          </p:cNvSpPr>
          <p:nvPr>
            <p:ph type="ctrTitle"/>
          </p:nvPr>
        </p:nvSpPr>
        <p:spPr/>
        <p:txBody>
          <a:bodyPr/>
          <a:lstStyle/>
          <a:p>
            <a:r>
              <a:rPr lang="en-US" dirty="0"/>
              <a:t>Silent Crisis</a:t>
            </a:r>
          </a:p>
        </p:txBody>
      </p:sp>
      <p:sp>
        <p:nvSpPr>
          <p:cNvPr id="3" name="Subtitle 2">
            <a:extLst>
              <a:ext uri="{FF2B5EF4-FFF2-40B4-BE49-F238E27FC236}">
                <a16:creationId xmlns:a16="http://schemas.microsoft.com/office/drawing/2014/main" id="{D68BD7ED-CE01-9299-52A0-E3ABBC650F72}"/>
              </a:ext>
            </a:extLst>
          </p:cNvPr>
          <p:cNvSpPr>
            <a:spLocks noGrp="1"/>
          </p:cNvSpPr>
          <p:nvPr>
            <p:ph type="subTitle" idx="1"/>
          </p:nvPr>
        </p:nvSpPr>
        <p:spPr>
          <a:xfrm>
            <a:off x="1413481" y="3575862"/>
            <a:ext cx="9451126" cy="800694"/>
          </a:xfrm>
        </p:spPr>
        <p:txBody>
          <a:bodyPr/>
          <a:lstStyle/>
          <a:p>
            <a:r>
              <a:rPr lang="en-US" dirty="0"/>
              <a:t>Recognizing the Impact of Immigration Enforcement on Our Students</a:t>
            </a:r>
          </a:p>
        </p:txBody>
      </p:sp>
      <p:sp>
        <p:nvSpPr>
          <p:cNvPr id="4" name="TextBox 3">
            <a:extLst>
              <a:ext uri="{FF2B5EF4-FFF2-40B4-BE49-F238E27FC236}">
                <a16:creationId xmlns:a16="http://schemas.microsoft.com/office/drawing/2014/main" id="{863EFDFE-6BDE-E12F-E5C1-FF7A1FC30000}"/>
              </a:ext>
            </a:extLst>
          </p:cNvPr>
          <p:cNvSpPr txBox="1"/>
          <p:nvPr/>
        </p:nvSpPr>
        <p:spPr>
          <a:xfrm>
            <a:off x="3833883" y="4611469"/>
            <a:ext cx="4524233" cy="646331"/>
          </a:xfrm>
          <a:prstGeom prst="rect">
            <a:avLst/>
          </a:prstGeom>
          <a:noFill/>
        </p:spPr>
        <p:txBody>
          <a:bodyPr wrap="square" rtlCol="0">
            <a:spAutoFit/>
          </a:bodyPr>
          <a:lstStyle/>
          <a:p>
            <a:pPr algn="ctr"/>
            <a:r>
              <a:rPr lang="en-US" i="1" dirty="0"/>
              <a:t>School Name</a:t>
            </a:r>
          </a:p>
          <a:p>
            <a:pPr algn="ctr"/>
            <a:r>
              <a:rPr lang="en-US" i="1" dirty="0"/>
              <a:t>Date</a:t>
            </a:r>
          </a:p>
        </p:txBody>
      </p:sp>
      <p:sp>
        <p:nvSpPr>
          <p:cNvPr id="5" name="TextBox 4">
            <a:extLst>
              <a:ext uri="{FF2B5EF4-FFF2-40B4-BE49-F238E27FC236}">
                <a16:creationId xmlns:a16="http://schemas.microsoft.com/office/drawing/2014/main" id="{209522A7-C538-9A6F-8DB1-BB06FA78F447}"/>
              </a:ext>
            </a:extLst>
          </p:cNvPr>
          <p:cNvSpPr txBox="1"/>
          <p:nvPr/>
        </p:nvSpPr>
        <p:spPr>
          <a:xfrm>
            <a:off x="816678" y="390889"/>
            <a:ext cx="10644733" cy="1200329"/>
          </a:xfrm>
          <a:prstGeom prst="rect">
            <a:avLst/>
          </a:prstGeom>
          <a:noFill/>
        </p:spPr>
        <p:txBody>
          <a:bodyPr wrap="square" rtlCol="0">
            <a:spAutoFit/>
          </a:bodyPr>
          <a:lstStyle/>
          <a:p>
            <a:r>
              <a:rPr lang="en-US" dirty="0">
                <a:solidFill>
                  <a:schemeClr val="tx2">
                    <a:lumMod val="50000"/>
                    <a:lumOff val="50000"/>
                  </a:schemeClr>
                </a:solidFill>
              </a:rPr>
              <a:t>NOTES: This template is offered in a modifiable format to allow school leaders to adapt it to fit the needs and resources of their school communities. It should not be used unless it has been approved by the local educational agency. </a:t>
            </a:r>
            <a:r>
              <a:rPr lang="en-US" b="1" dirty="0">
                <a:solidFill>
                  <a:schemeClr val="tx2">
                    <a:lumMod val="50000"/>
                    <a:lumOff val="50000"/>
                  </a:schemeClr>
                </a:solidFill>
              </a:rPr>
              <a:t>Blue text </a:t>
            </a:r>
            <a:r>
              <a:rPr lang="en-US" dirty="0">
                <a:solidFill>
                  <a:schemeClr val="tx2">
                    <a:lumMod val="50000"/>
                    <a:lumOff val="50000"/>
                  </a:schemeClr>
                </a:solidFill>
              </a:rPr>
              <a:t>is used in the template to indicate where school-specific information should be added. This text should be removed before using this presentation with staff.</a:t>
            </a:r>
          </a:p>
        </p:txBody>
      </p:sp>
    </p:spTree>
    <p:extLst>
      <p:ext uri="{BB962C8B-B14F-4D97-AF65-F5344CB8AC3E}">
        <p14:creationId xmlns:p14="http://schemas.microsoft.com/office/powerpoint/2010/main" val="4193674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DD708-D368-CC24-94FF-252C47472614}"/>
              </a:ext>
            </a:extLst>
          </p:cNvPr>
          <p:cNvSpPr>
            <a:spLocks noGrp="1"/>
          </p:cNvSpPr>
          <p:nvPr>
            <p:ph type="title"/>
          </p:nvPr>
        </p:nvSpPr>
        <p:spPr/>
        <p:txBody>
          <a:bodyPr/>
          <a:lstStyle/>
          <a:p>
            <a:r>
              <a:rPr lang="en-US" dirty="0"/>
              <a:t>Objectives</a:t>
            </a:r>
          </a:p>
        </p:txBody>
      </p:sp>
      <p:sp>
        <p:nvSpPr>
          <p:cNvPr id="3" name="Content Placeholder 2">
            <a:extLst>
              <a:ext uri="{FF2B5EF4-FFF2-40B4-BE49-F238E27FC236}">
                <a16:creationId xmlns:a16="http://schemas.microsoft.com/office/drawing/2014/main" id="{8E9CE9B8-2B08-AE69-30EB-3B3CFD45995F}"/>
              </a:ext>
            </a:extLst>
          </p:cNvPr>
          <p:cNvSpPr>
            <a:spLocks noGrp="1"/>
          </p:cNvSpPr>
          <p:nvPr>
            <p:ph idx="1"/>
          </p:nvPr>
        </p:nvSpPr>
        <p:spPr/>
        <p:txBody>
          <a:bodyPr>
            <a:normAutofit fontScale="55000" lnSpcReduction="20000"/>
          </a:bodyPr>
          <a:lstStyle/>
          <a:p>
            <a:pPr marL="0" indent="0">
              <a:buNone/>
            </a:pPr>
            <a:r>
              <a:rPr lang="en-US" sz="5000" kern="100" dirty="0">
                <a:effectLst/>
                <a:ea typeface="Aptos" panose="020B0004020202020204" pitchFamily="34" charset="0"/>
                <a:cs typeface="Times New Roman" panose="02020603050405020304" pitchFamily="18" charset="0"/>
              </a:rPr>
              <a:t>At the beginning of his term, President Trump enacted sweeping changes on immigration enforcement that he characterized as the largest mass deportation effort in the American history.</a:t>
            </a:r>
          </a:p>
          <a:p>
            <a:pPr marL="0" indent="0">
              <a:buNone/>
            </a:pPr>
            <a:endParaRPr lang="en-US" sz="3600" kern="100" dirty="0">
              <a:effectLst/>
              <a:ea typeface="Aptos" panose="020B0004020202020204" pitchFamily="34" charset="0"/>
              <a:cs typeface="Times New Roman" panose="02020603050405020304" pitchFamily="18" charset="0"/>
            </a:endParaRPr>
          </a:p>
          <a:p>
            <a:pPr marL="0" indent="0">
              <a:buNone/>
            </a:pPr>
            <a:r>
              <a:rPr lang="en-US" sz="5100" dirty="0"/>
              <a:t>During this meeting we will:</a:t>
            </a:r>
          </a:p>
          <a:p>
            <a:pPr marL="342900" marR="0" lvl="0" indent="-342900">
              <a:lnSpc>
                <a:spcPct val="115000"/>
              </a:lnSpc>
              <a:buFont typeface="+mj-lt"/>
              <a:buAutoNum type="arabicPeriod"/>
            </a:pPr>
            <a:r>
              <a:rPr lang="en-US" sz="4400" kern="100" dirty="0">
                <a:effectLst/>
                <a:ea typeface="Aptos" panose="020B0004020202020204" pitchFamily="34" charset="0"/>
                <a:cs typeface="Times New Roman" panose="02020603050405020304" pitchFamily="18" charset="0"/>
              </a:rPr>
              <a:t>Identify the potential impacts of immigration enforcement activities on children and their families.</a:t>
            </a:r>
          </a:p>
          <a:p>
            <a:pPr marL="342900" marR="0" lvl="0" indent="-342900">
              <a:lnSpc>
                <a:spcPct val="115000"/>
              </a:lnSpc>
              <a:buFont typeface="+mj-lt"/>
              <a:buAutoNum type="arabicPeriod"/>
            </a:pPr>
            <a:r>
              <a:rPr lang="en-US" sz="4400" kern="100" dirty="0">
                <a:effectLst/>
                <a:ea typeface="Aptos" panose="020B0004020202020204" pitchFamily="34" charset="0"/>
                <a:cs typeface="Times New Roman" panose="02020603050405020304" pitchFamily="18" charset="0"/>
              </a:rPr>
              <a:t>Identify observable changes that could indicate that a student has experienced a crisis.</a:t>
            </a:r>
          </a:p>
          <a:p>
            <a:pPr marL="342900" marR="0" lvl="0" indent="-342900">
              <a:lnSpc>
                <a:spcPct val="115000"/>
              </a:lnSpc>
              <a:spcAft>
                <a:spcPts val="800"/>
              </a:spcAft>
              <a:buFont typeface="+mj-lt"/>
              <a:buAutoNum type="arabicPeriod"/>
            </a:pPr>
            <a:r>
              <a:rPr lang="en-US" sz="4400" kern="100" dirty="0">
                <a:effectLst/>
                <a:ea typeface="Aptos" panose="020B0004020202020204" pitchFamily="34" charset="0"/>
                <a:cs typeface="Times New Roman" panose="02020603050405020304" pitchFamily="18" charset="0"/>
              </a:rPr>
              <a:t>Review how to engage the school’s system of supports in response to the concerns you’ve noticed.</a:t>
            </a:r>
          </a:p>
          <a:p>
            <a:pPr marL="0" indent="0">
              <a:buNone/>
            </a:pPr>
            <a:endParaRPr lang="en-US" sz="3300" kern="100" dirty="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41129760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337C82-383A-C293-1A30-98AD4615A43B}"/>
              </a:ext>
            </a:extLst>
          </p:cNvPr>
          <p:cNvSpPr>
            <a:spLocks noGrp="1"/>
          </p:cNvSpPr>
          <p:nvPr>
            <p:ph type="title"/>
          </p:nvPr>
        </p:nvSpPr>
        <p:spPr/>
        <p:txBody>
          <a:bodyPr/>
          <a:lstStyle/>
          <a:p>
            <a:r>
              <a:rPr lang="en-US" dirty="0"/>
              <a:t>Our Focus</a:t>
            </a:r>
          </a:p>
        </p:txBody>
      </p:sp>
      <p:sp>
        <p:nvSpPr>
          <p:cNvPr id="3" name="Content Placeholder 2">
            <a:extLst>
              <a:ext uri="{FF2B5EF4-FFF2-40B4-BE49-F238E27FC236}">
                <a16:creationId xmlns:a16="http://schemas.microsoft.com/office/drawing/2014/main" id="{03CC82F7-97DE-CAD9-A24A-3E6C42B671F9}"/>
              </a:ext>
            </a:extLst>
          </p:cNvPr>
          <p:cNvSpPr>
            <a:spLocks noGrp="1"/>
          </p:cNvSpPr>
          <p:nvPr>
            <p:ph idx="1"/>
          </p:nvPr>
        </p:nvSpPr>
        <p:spPr/>
        <p:txBody>
          <a:bodyPr>
            <a:normAutofit/>
          </a:bodyPr>
          <a:lstStyle/>
          <a:p>
            <a:r>
              <a:rPr lang="en-US" kern="100" dirty="0">
                <a:ea typeface="Aptos" panose="020B0004020202020204" pitchFamily="34" charset="0"/>
                <a:cs typeface="Times New Roman" panose="02020603050405020304" pitchFamily="18" charset="0"/>
              </a:rPr>
              <a:t>Our discussion will focus on the needs of our students.</a:t>
            </a:r>
          </a:p>
          <a:p>
            <a:r>
              <a:rPr lang="en-US" kern="100" dirty="0">
                <a:ea typeface="Aptos" panose="020B0004020202020204" pitchFamily="34" charset="0"/>
                <a:cs typeface="Times New Roman" panose="02020603050405020304" pitchFamily="18" charset="0"/>
              </a:rPr>
              <a:t>We will not discuss the merits of immigration policy.</a:t>
            </a:r>
          </a:p>
          <a:p>
            <a:endParaRPr lang="en-US" sz="2000" dirty="0"/>
          </a:p>
        </p:txBody>
      </p:sp>
    </p:spTree>
    <p:extLst>
      <p:ext uri="{BB962C8B-B14F-4D97-AF65-F5344CB8AC3E}">
        <p14:creationId xmlns:p14="http://schemas.microsoft.com/office/powerpoint/2010/main" val="18399887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4A6B55-40EB-B19F-6367-656A5E87B3E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86A6569-7D21-2B6F-2319-B9B656814E89}"/>
              </a:ext>
            </a:extLst>
          </p:cNvPr>
          <p:cNvSpPr>
            <a:spLocks noGrp="1"/>
          </p:cNvSpPr>
          <p:nvPr>
            <p:ph type="title"/>
          </p:nvPr>
        </p:nvSpPr>
        <p:spPr/>
        <p:txBody>
          <a:bodyPr/>
          <a:lstStyle/>
          <a:p>
            <a:r>
              <a:rPr lang="en-US" dirty="0"/>
              <a:t>Think</a:t>
            </a:r>
          </a:p>
        </p:txBody>
      </p:sp>
      <p:sp>
        <p:nvSpPr>
          <p:cNvPr id="3" name="Content Placeholder 2">
            <a:extLst>
              <a:ext uri="{FF2B5EF4-FFF2-40B4-BE49-F238E27FC236}">
                <a16:creationId xmlns:a16="http://schemas.microsoft.com/office/drawing/2014/main" id="{CB2041C7-5C50-DB2B-DB0B-4D6A48FE6629}"/>
              </a:ext>
            </a:extLst>
          </p:cNvPr>
          <p:cNvSpPr>
            <a:spLocks noGrp="1"/>
          </p:cNvSpPr>
          <p:nvPr>
            <p:ph idx="1"/>
          </p:nvPr>
        </p:nvSpPr>
        <p:spPr>
          <a:xfrm>
            <a:off x="838200" y="1825625"/>
            <a:ext cx="10515600" cy="554607"/>
          </a:xfrm>
        </p:spPr>
        <p:txBody>
          <a:bodyPr>
            <a:normAutofit/>
          </a:bodyPr>
          <a:lstStyle/>
          <a:p>
            <a:pPr marL="0" indent="0">
              <a:buNone/>
            </a:pPr>
            <a:r>
              <a:rPr lang="en-US" dirty="0"/>
              <a:t>Think silently about the following prompt for 30 seconds.</a:t>
            </a:r>
          </a:p>
        </p:txBody>
      </p:sp>
      <p:sp>
        <p:nvSpPr>
          <p:cNvPr id="4" name="TextBox 3">
            <a:extLst>
              <a:ext uri="{FF2B5EF4-FFF2-40B4-BE49-F238E27FC236}">
                <a16:creationId xmlns:a16="http://schemas.microsoft.com/office/drawing/2014/main" id="{A1586448-7FF9-22B4-6D96-00FF965F6EDA}"/>
              </a:ext>
            </a:extLst>
          </p:cNvPr>
          <p:cNvSpPr txBox="1"/>
          <p:nvPr/>
        </p:nvSpPr>
        <p:spPr>
          <a:xfrm>
            <a:off x="2239466" y="2959584"/>
            <a:ext cx="7713068" cy="1384995"/>
          </a:xfrm>
          <a:prstGeom prst="rect">
            <a:avLst/>
          </a:prstGeom>
          <a:solidFill>
            <a:schemeClr val="accent1"/>
          </a:solidFill>
        </p:spPr>
        <p:txBody>
          <a:bodyPr wrap="square" rtlCol="0">
            <a:spAutoFit/>
          </a:bodyPr>
          <a:lstStyle/>
          <a:p>
            <a:r>
              <a:rPr lang="en-US" sz="2800" kern="100" dirty="0">
                <a:solidFill>
                  <a:schemeClr val="bg1"/>
                </a:solidFill>
                <a:latin typeface="Aptos" panose="020B0004020202020204" pitchFamily="34" charset="0"/>
                <a:ea typeface="Aptos" panose="020B0004020202020204" pitchFamily="34" charset="0"/>
                <a:cs typeface="Times New Roman" panose="02020603050405020304" pitchFamily="18" charset="0"/>
              </a:rPr>
              <a:t>Call to mind all of the </a:t>
            </a:r>
            <a:r>
              <a:rPr lang="en-US" sz="28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enforcement tactics that have been directed toward immigrants by the federal government.</a:t>
            </a:r>
          </a:p>
        </p:txBody>
      </p:sp>
    </p:spTree>
    <p:extLst>
      <p:ext uri="{BB962C8B-B14F-4D97-AF65-F5344CB8AC3E}">
        <p14:creationId xmlns:p14="http://schemas.microsoft.com/office/powerpoint/2010/main" val="22316898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8EB7BF-F56C-F311-C4D7-ED082AE5DF5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DA51D77-1C94-D98A-4A04-6D33725DB27A}"/>
              </a:ext>
            </a:extLst>
          </p:cNvPr>
          <p:cNvSpPr>
            <a:spLocks noGrp="1"/>
          </p:cNvSpPr>
          <p:nvPr>
            <p:ph type="title"/>
          </p:nvPr>
        </p:nvSpPr>
        <p:spPr/>
        <p:txBody>
          <a:bodyPr/>
          <a:lstStyle/>
          <a:p>
            <a:r>
              <a:rPr lang="en-US" dirty="0"/>
              <a:t>Think</a:t>
            </a:r>
          </a:p>
        </p:txBody>
      </p:sp>
      <p:sp>
        <p:nvSpPr>
          <p:cNvPr id="3" name="Content Placeholder 2">
            <a:extLst>
              <a:ext uri="{FF2B5EF4-FFF2-40B4-BE49-F238E27FC236}">
                <a16:creationId xmlns:a16="http://schemas.microsoft.com/office/drawing/2014/main" id="{37BBAA88-7F61-5A0C-760C-165CF7C11379}"/>
              </a:ext>
            </a:extLst>
          </p:cNvPr>
          <p:cNvSpPr>
            <a:spLocks noGrp="1"/>
          </p:cNvSpPr>
          <p:nvPr>
            <p:ph idx="1"/>
          </p:nvPr>
        </p:nvSpPr>
        <p:spPr>
          <a:xfrm>
            <a:off x="838200" y="1825625"/>
            <a:ext cx="10515600" cy="554607"/>
          </a:xfrm>
        </p:spPr>
        <p:txBody>
          <a:bodyPr>
            <a:normAutofit/>
          </a:bodyPr>
          <a:lstStyle/>
          <a:p>
            <a:pPr marL="0" indent="0">
              <a:buNone/>
            </a:pPr>
            <a:r>
              <a:rPr lang="en-US" dirty="0"/>
              <a:t>Now think about this prompt for 30 seconds.</a:t>
            </a:r>
          </a:p>
        </p:txBody>
      </p:sp>
      <p:sp>
        <p:nvSpPr>
          <p:cNvPr id="4" name="TextBox 3">
            <a:extLst>
              <a:ext uri="{FF2B5EF4-FFF2-40B4-BE49-F238E27FC236}">
                <a16:creationId xmlns:a16="http://schemas.microsoft.com/office/drawing/2014/main" id="{5AFB7348-86EF-D38B-8E8A-55CFF48E8CD4}"/>
              </a:ext>
            </a:extLst>
          </p:cNvPr>
          <p:cNvSpPr txBox="1"/>
          <p:nvPr/>
        </p:nvSpPr>
        <p:spPr>
          <a:xfrm>
            <a:off x="2239466" y="2736219"/>
            <a:ext cx="7713068" cy="2677656"/>
          </a:xfrm>
          <a:prstGeom prst="rect">
            <a:avLst/>
          </a:prstGeom>
          <a:solidFill>
            <a:schemeClr val="accent1"/>
          </a:solidFill>
        </p:spPr>
        <p:txBody>
          <a:bodyPr wrap="square" rtlCol="0">
            <a:spAutoFit/>
          </a:bodyPr>
          <a:lstStyle/>
          <a:p>
            <a:r>
              <a:rPr lang="en-US" sz="24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How </a:t>
            </a:r>
            <a:r>
              <a:rPr lang="en-US" sz="2400" dirty="0">
                <a:solidFill>
                  <a:schemeClr val="bg1"/>
                </a:solidFill>
                <a:latin typeface="Aptos" panose="020B0004020202020204" pitchFamily="34" charset="0"/>
                <a:ea typeface="Aptos" panose="020B0004020202020204" pitchFamily="34" charset="0"/>
                <a:cs typeface="Times New Roman" panose="02020603050405020304" pitchFamily="18" charset="0"/>
              </a:rPr>
              <a:t>have </a:t>
            </a:r>
            <a:r>
              <a:rPr lang="en-US" sz="24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these enforcement efforts have impacted families with one or more members who ar</a:t>
            </a:r>
            <a:r>
              <a:rPr lang="en-US" sz="2400" dirty="0">
                <a:solidFill>
                  <a:schemeClr val="bg1"/>
                </a:solidFill>
                <a:latin typeface="Aptos" panose="020B0004020202020204" pitchFamily="34" charset="0"/>
                <a:ea typeface="Aptos" panose="020B0004020202020204" pitchFamily="34" charset="0"/>
                <a:cs typeface="Times New Roman" panose="02020603050405020304" pitchFamily="18" charset="0"/>
              </a:rPr>
              <a:t>e:</a:t>
            </a:r>
          </a:p>
          <a:p>
            <a:pPr marL="342900" indent="-342900">
              <a:buFont typeface="Arial" panose="020B0604020202020204" pitchFamily="34" charset="0"/>
              <a:buChar char="•"/>
            </a:pPr>
            <a:r>
              <a:rPr lang="en-US" sz="24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Undocumented</a:t>
            </a:r>
          </a:p>
          <a:p>
            <a:pPr marL="342900" indent="-342900">
              <a:buFont typeface="Arial" panose="020B0604020202020204" pitchFamily="34" charset="0"/>
              <a:buChar char="•"/>
            </a:pPr>
            <a:r>
              <a:rPr lang="en-US" sz="24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Have temporary protected status</a:t>
            </a:r>
            <a:endParaRPr lang="en-US" sz="2400" dirty="0">
              <a:solidFill>
                <a:schemeClr val="bg1"/>
              </a:solidFill>
              <a:latin typeface="Aptos" panose="020B0004020202020204" pitchFamily="34" charset="0"/>
              <a:ea typeface="Aptos" panose="020B0004020202020204" pitchFamily="34" charset="0"/>
              <a:cs typeface="Times New Roman" panose="02020603050405020304" pitchFamily="18" charset="0"/>
            </a:endParaRPr>
          </a:p>
          <a:p>
            <a:pPr marL="342900" indent="-342900">
              <a:buFont typeface="Arial" panose="020B0604020202020204" pitchFamily="34" charset="0"/>
              <a:buChar char="•"/>
            </a:pPr>
            <a:r>
              <a:rPr lang="en-US" sz="24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Are DACA recipients</a:t>
            </a:r>
            <a:endParaRPr lang="en-US" sz="2400" dirty="0">
              <a:solidFill>
                <a:schemeClr val="bg1"/>
              </a:solidFill>
              <a:latin typeface="Aptos" panose="020B0004020202020204" pitchFamily="34" charset="0"/>
              <a:ea typeface="Aptos" panose="020B0004020202020204" pitchFamily="34" charset="0"/>
              <a:cs typeface="Times New Roman" panose="02020603050405020304" pitchFamily="18" charset="0"/>
            </a:endParaRPr>
          </a:p>
          <a:p>
            <a:pPr marL="342900" indent="-342900">
              <a:buFont typeface="Arial" panose="020B0604020202020204" pitchFamily="34" charset="0"/>
              <a:buChar char="•"/>
            </a:pPr>
            <a:r>
              <a:rPr lang="en-US" sz="24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Or risk being questioned because they may be perc</a:t>
            </a:r>
            <a:r>
              <a:rPr lang="en-US" sz="2400" dirty="0">
                <a:solidFill>
                  <a:schemeClr val="bg1"/>
                </a:solidFill>
                <a:latin typeface="Aptos" panose="020B0004020202020204" pitchFamily="34" charset="0"/>
                <a:ea typeface="Aptos" panose="020B0004020202020204" pitchFamily="34" charset="0"/>
                <a:cs typeface="Times New Roman" panose="02020603050405020304" pitchFamily="18" charset="0"/>
              </a:rPr>
              <a:t>eived to be in one of these groups?</a:t>
            </a:r>
            <a:r>
              <a:rPr lang="en-US" sz="24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 </a:t>
            </a:r>
          </a:p>
        </p:txBody>
      </p:sp>
    </p:spTree>
    <p:extLst>
      <p:ext uri="{BB962C8B-B14F-4D97-AF65-F5344CB8AC3E}">
        <p14:creationId xmlns:p14="http://schemas.microsoft.com/office/powerpoint/2010/main" val="34035691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4CCF80-D438-CAE2-85EC-DB5814B5445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BA7474C-93BC-7E6E-34C9-189CA5896BF2}"/>
              </a:ext>
            </a:extLst>
          </p:cNvPr>
          <p:cNvSpPr>
            <a:spLocks noGrp="1"/>
          </p:cNvSpPr>
          <p:nvPr>
            <p:ph type="title"/>
          </p:nvPr>
        </p:nvSpPr>
        <p:spPr/>
        <p:txBody>
          <a:bodyPr/>
          <a:lstStyle/>
          <a:p>
            <a:r>
              <a:rPr lang="en-US" dirty="0"/>
              <a:t>Pair</a:t>
            </a:r>
          </a:p>
        </p:txBody>
      </p:sp>
      <p:sp>
        <p:nvSpPr>
          <p:cNvPr id="3" name="Content Placeholder 2">
            <a:extLst>
              <a:ext uri="{FF2B5EF4-FFF2-40B4-BE49-F238E27FC236}">
                <a16:creationId xmlns:a16="http://schemas.microsoft.com/office/drawing/2014/main" id="{8C7D657D-7F4C-9F41-3003-8F0215096C05}"/>
              </a:ext>
            </a:extLst>
          </p:cNvPr>
          <p:cNvSpPr>
            <a:spLocks noGrp="1"/>
          </p:cNvSpPr>
          <p:nvPr>
            <p:ph idx="1"/>
          </p:nvPr>
        </p:nvSpPr>
        <p:spPr>
          <a:xfrm>
            <a:off x="838200" y="1825625"/>
            <a:ext cx="10515600" cy="1071138"/>
          </a:xfrm>
        </p:spPr>
        <p:txBody>
          <a:bodyPr>
            <a:normAutofit/>
          </a:bodyPr>
          <a:lstStyle/>
          <a:p>
            <a:pPr marL="0" indent="0">
              <a:buNone/>
            </a:pPr>
            <a:r>
              <a:rPr lang="en-US" dirty="0"/>
              <a:t>Take 30 seconds to connect with someone seated near you, who will be your discussion partner.</a:t>
            </a:r>
          </a:p>
        </p:txBody>
      </p:sp>
    </p:spTree>
    <p:extLst>
      <p:ext uri="{BB962C8B-B14F-4D97-AF65-F5344CB8AC3E}">
        <p14:creationId xmlns:p14="http://schemas.microsoft.com/office/powerpoint/2010/main" val="756461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102595-2DB8-DE40-835B-EB5BA9A03AA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892C0E2-0361-56BE-81EB-F57AAD8CC5C5}"/>
              </a:ext>
            </a:extLst>
          </p:cNvPr>
          <p:cNvSpPr>
            <a:spLocks noGrp="1"/>
          </p:cNvSpPr>
          <p:nvPr>
            <p:ph type="title"/>
          </p:nvPr>
        </p:nvSpPr>
        <p:spPr/>
        <p:txBody>
          <a:bodyPr/>
          <a:lstStyle/>
          <a:p>
            <a:r>
              <a:rPr lang="en-US" dirty="0"/>
              <a:t>Share</a:t>
            </a:r>
          </a:p>
        </p:txBody>
      </p:sp>
      <p:sp>
        <p:nvSpPr>
          <p:cNvPr id="3" name="Content Placeholder 2">
            <a:extLst>
              <a:ext uri="{FF2B5EF4-FFF2-40B4-BE49-F238E27FC236}">
                <a16:creationId xmlns:a16="http://schemas.microsoft.com/office/drawing/2014/main" id="{A0019237-4010-71DB-04BE-821CA677B9B9}"/>
              </a:ext>
            </a:extLst>
          </p:cNvPr>
          <p:cNvSpPr>
            <a:spLocks noGrp="1"/>
          </p:cNvSpPr>
          <p:nvPr>
            <p:ph idx="1"/>
          </p:nvPr>
        </p:nvSpPr>
        <p:spPr>
          <a:xfrm>
            <a:off x="838200" y="1825625"/>
            <a:ext cx="10515600" cy="554607"/>
          </a:xfrm>
        </p:spPr>
        <p:txBody>
          <a:bodyPr>
            <a:normAutofit/>
          </a:bodyPr>
          <a:lstStyle/>
          <a:p>
            <a:pPr marL="0" indent="0">
              <a:buNone/>
            </a:pPr>
            <a:r>
              <a:rPr lang="en-US" dirty="0"/>
              <a:t>Take 3 minutes to discuss the following prompt with your partner.</a:t>
            </a:r>
          </a:p>
        </p:txBody>
      </p:sp>
      <p:sp>
        <p:nvSpPr>
          <p:cNvPr id="5" name="TextBox 4">
            <a:extLst>
              <a:ext uri="{FF2B5EF4-FFF2-40B4-BE49-F238E27FC236}">
                <a16:creationId xmlns:a16="http://schemas.microsoft.com/office/drawing/2014/main" id="{68C4BF59-EA07-3483-8206-CC32C5405493}"/>
              </a:ext>
            </a:extLst>
          </p:cNvPr>
          <p:cNvSpPr txBox="1"/>
          <p:nvPr/>
        </p:nvSpPr>
        <p:spPr>
          <a:xfrm>
            <a:off x="838200" y="2515169"/>
            <a:ext cx="10515600" cy="3211135"/>
          </a:xfrm>
          <a:prstGeom prst="rect">
            <a:avLst/>
          </a:prstGeom>
          <a:solidFill>
            <a:schemeClr val="accent1"/>
          </a:solidFill>
        </p:spPr>
        <p:txBody>
          <a:bodyPr wrap="square" rtlCol="0">
            <a:spAutoFit/>
          </a:bodyPr>
          <a:lstStyle/>
          <a:p>
            <a:r>
              <a:rPr lang="en-US" sz="28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For these </a:t>
            </a:r>
            <a:r>
              <a:rPr lang="en-US" sz="2800" kern="100" dirty="0">
                <a:solidFill>
                  <a:schemeClr val="bg1"/>
                </a:solidFill>
                <a:latin typeface="Aptos" panose="020B0004020202020204" pitchFamily="34" charset="0"/>
                <a:ea typeface="Aptos" panose="020B0004020202020204" pitchFamily="34" charset="0"/>
                <a:cs typeface="Times New Roman" panose="02020603050405020304" pitchFamily="18" charset="0"/>
              </a:rPr>
              <a:t>families:</a:t>
            </a:r>
          </a:p>
          <a:p>
            <a:pPr marL="342900" indent="-342900">
              <a:buFont typeface="Arial" panose="020B0604020202020204" pitchFamily="34" charset="0"/>
              <a:buChar char="•"/>
            </a:pPr>
            <a:r>
              <a:rPr lang="en-US" sz="24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What </a:t>
            </a:r>
            <a:r>
              <a:rPr lang="en-US" sz="2400" b="1"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emotional impacts </a:t>
            </a:r>
            <a:r>
              <a:rPr lang="en-US" sz="24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are likely?</a:t>
            </a:r>
          </a:p>
          <a:p>
            <a:pPr marL="342900" indent="-342900">
              <a:buFont typeface="Arial" panose="020B0604020202020204" pitchFamily="34" charset="0"/>
              <a:buChar char="•"/>
            </a:pPr>
            <a:r>
              <a:rPr lang="en-US" sz="24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What </a:t>
            </a:r>
            <a:r>
              <a:rPr lang="en-US" sz="2400" b="1"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economic impacts </a:t>
            </a:r>
            <a:r>
              <a:rPr lang="en-US" sz="24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are likely?</a:t>
            </a:r>
          </a:p>
          <a:p>
            <a:pPr marL="342900" indent="-342900">
              <a:buFont typeface="Arial" panose="020B0604020202020204" pitchFamily="34" charset="0"/>
              <a:buChar char="•"/>
            </a:pPr>
            <a:r>
              <a:rPr lang="en-US" sz="24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How might they </a:t>
            </a:r>
            <a:r>
              <a:rPr lang="en-US" sz="2400" b="1"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feel</a:t>
            </a:r>
            <a:r>
              <a:rPr lang="en-US" sz="24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 when it is necessary to go </a:t>
            </a:r>
            <a:r>
              <a:rPr lang="en-US" sz="2400" b="1"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out in public</a:t>
            </a:r>
            <a:r>
              <a:rPr lang="en-US" sz="24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a:t>
            </a:r>
          </a:p>
          <a:p>
            <a:pPr marL="342900" indent="-342900">
              <a:buFont typeface="Arial" panose="020B0604020202020204" pitchFamily="34" charset="0"/>
              <a:buChar char="•"/>
            </a:pPr>
            <a:r>
              <a:rPr lang="en-US" sz="24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How might they </a:t>
            </a:r>
            <a:r>
              <a:rPr lang="en-US" sz="2400" b="1"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feel</a:t>
            </a:r>
            <a:r>
              <a:rPr lang="en-US" sz="24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 about </a:t>
            </a:r>
            <a:r>
              <a:rPr lang="en-US" sz="2400" b="1"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allowing their children to be away from them</a:t>
            </a:r>
            <a:r>
              <a:rPr lang="en-US" sz="24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a:t>
            </a:r>
          </a:p>
          <a:p>
            <a:pPr marL="342900" indent="-342900">
              <a:buFont typeface="Arial" panose="020B0604020202020204" pitchFamily="34" charset="0"/>
              <a:buChar char="•"/>
            </a:pPr>
            <a:r>
              <a:rPr lang="en-US" sz="24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How might they </a:t>
            </a:r>
            <a:r>
              <a:rPr lang="en-US" sz="2400" b="1"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feel</a:t>
            </a:r>
            <a:r>
              <a:rPr lang="en-US" sz="24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 </a:t>
            </a:r>
            <a:r>
              <a:rPr lang="en-US" sz="24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about </a:t>
            </a:r>
            <a:r>
              <a:rPr lang="en-US" sz="2400" b="1"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asking </a:t>
            </a:r>
            <a:r>
              <a:rPr lang="en-US" sz="24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a school or community-based organization </a:t>
            </a:r>
            <a:r>
              <a:rPr lang="en-US" sz="2400" b="1"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for help</a:t>
            </a:r>
            <a:r>
              <a:rPr lang="en-US" sz="24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a:t>
            </a:r>
          </a:p>
          <a:p>
            <a:pPr marL="342900" indent="-342900">
              <a:spcAft>
                <a:spcPts val="800"/>
              </a:spcAft>
              <a:buFont typeface="Arial" panose="020B0604020202020204" pitchFamily="34" charset="0"/>
              <a:buChar char="•"/>
            </a:pPr>
            <a:r>
              <a:rPr lang="en-US" sz="24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How might their </a:t>
            </a:r>
            <a:r>
              <a:rPr lang="en-US" sz="2400" b="1"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access to social supports </a:t>
            </a:r>
            <a:r>
              <a:rPr lang="en-US" sz="24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have changed?</a:t>
            </a:r>
          </a:p>
        </p:txBody>
      </p:sp>
    </p:spTree>
    <p:extLst>
      <p:ext uri="{BB962C8B-B14F-4D97-AF65-F5344CB8AC3E}">
        <p14:creationId xmlns:p14="http://schemas.microsoft.com/office/powerpoint/2010/main" val="10897963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BA7465-919C-06E3-5B3D-1E6C75B4DE8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844BB2C-EDD6-3527-BFCC-D134C12D595A}"/>
              </a:ext>
            </a:extLst>
          </p:cNvPr>
          <p:cNvSpPr>
            <a:spLocks noGrp="1"/>
          </p:cNvSpPr>
          <p:nvPr>
            <p:ph type="title"/>
          </p:nvPr>
        </p:nvSpPr>
        <p:spPr/>
        <p:txBody>
          <a:bodyPr/>
          <a:lstStyle/>
          <a:p>
            <a:r>
              <a:rPr lang="en-US" dirty="0"/>
              <a:t>Debrief</a:t>
            </a:r>
          </a:p>
        </p:txBody>
      </p:sp>
      <p:sp>
        <p:nvSpPr>
          <p:cNvPr id="6" name="Content Placeholder 5">
            <a:extLst>
              <a:ext uri="{FF2B5EF4-FFF2-40B4-BE49-F238E27FC236}">
                <a16:creationId xmlns:a16="http://schemas.microsoft.com/office/drawing/2014/main" id="{82C77473-90F9-658F-1779-5A192B0B6E4B}"/>
              </a:ext>
            </a:extLst>
          </p:cNvPr>
          <p:cNvSpPr>
            <a:spLocks noGrp="1"/>
          </p:cNvSpPr>
          <p:nvPr>
            <p:ph idx="1"/>
          </p:nvPr>
        </p:nvSpPr>
        <p:spPr>
          <a:xfrm>
            <a:off x="838200" y="1690688"/>
            <a:ext cx="10515600" cy="4351338"/>
          </a:xfrm>
        </p:spPr>
        <p:txBody>
          <a:bodyPr>
            <a:normAutofit lnSpcReduction="10000"/>
          </a:bodyPr>
          <a:lstStyle/>
          <a:p>
            <a:pPr marL="0" indent="0">
              <a:buNone/>
            </a:pPr>
            <a:r>
              <a:rPr lang="en-US" sz="3200" kern="100" dirty="0">
                <a:effectLst/>
                <a:latin typeface="Aptos" panose="020B0004020202020204" pitchFamily="34" charset="0"/>
                <a:ea typeface="Aptos" panose="020B0004020202020204" pitchFamily="34" charset="0"/>
                <a:cs typeface="Times New Roman" panose="02020603050405020304" pitchFamily="18" charset="0"/>
              </a:rPr>
              <a:t>For </a:t>
            </a:r>
            <a:r>
              <a:rPr lang="en-US" sz="3200" kern="100" dirty="0">
                <a:latin typeface="Aptos" panose="020B0004020202020204" pitchFamily="34" charset="0"/>
                <a:ea typeface="Aptos" panose="020B0004020202020204" pitchFamily="34" charset="0"/>
                <a:cs typeface="Times New Roman" panose="02020603050405020304" pitchFamily="18" charset="0"/>
              </a:rPr>
              <a:t>these families:</a:t>
            </a:r>
          </a:p>
          <a:p>
            <a:pPr marL="342900" indent="-342900">
              <a:buFont typeface="Arial" panose="020B0604020202020204" pitchFamily="34" charset="0"/>
              <a:buChar char="•"/>
            </a:pPr>
            <a:r>
              <a:rPr lang="en-US" sz="2800" kern="100" dirty="0">
                <a:effectLst/>
                <a:latin typeface="Aptos" panose="020B0004020202020204" pitchFamily="34" charset="0"/>
                <a:ea typeface="Aptos" panose="020B0004020202020204" pitchFamily="34" charset="0"/>
                <a:cs typeface="Times New Roman" panose="02020603050405020304" pitchFamily="18" charset="0"/>
              </a:rPr>
              <a:t>What </a:t>
            </a:r>
            <a:r>
              <a:rPr lang="en-US" sz="2800" b="1" kern="100" dirty="0">
                <a:effectLst/>
                <a:latin typeface="Aptos" panose="020B0004020202020204" pitchFamily="34" charset="0"/>
                <a:ea typeface="Aptos" panose="020B0004020202020204" pitchFamily="34" charset="0"/>
                <a:cs typeface="Times New Roman" panose="02020603050405020304" pitchFamily="18" charset="0"/>
              </a:rPr>
              <a:t>emotional</a:t>
            </a:r>
            <a:r>
              <a:rPr lang="en-US" sz="2800" kern="100" dirty="0">
                <a:effectLst/>
                <a:latin typeface="Aptos" panose="020B0004020202020204" pitchFamily="34" charset="0"/>
                <a:ea typeface="Aptos" panose="020B0004020202020204" pitchFamily="34" charset="0"/>
                <a:cs typeface="Times New Roman" panose="02020603050405020304" pitchFamily="18" charset="0"/>
              </a:rPr>
              <a:t> impacts are likely?</a:t>
            </a:r>
          </a:p>
          <a:p>
            <a:pPr marL="342900" indent="-342900">
              <a:buFont typeface="Arial" panose="020B0604020202020204" pitchFamily="34" charset="0"/>
              <a:buChar char="•"/>
            </a:pPr>
            <a:r>
              <a:rPr lang="en-US" sz="2800" kern="100" dirty="0">
                <a:effectLst/>
                <a:latin typeface="Aptos" panose="020B0004020202020204" pitchFamily="34" charset="0"/>
                <a:ea typeface="Aptos" panose="020B0004020202020204" pitchFamily="34" charset="0"/>
                <a:cs typeface="Times New Roman" panose="02020603050405020304" pitchFamily="18" charset="0"/>
              </a:rPr>
              <a:t>What </a:t>
            </a:r>
            <a:r>
              <a:rPr lang="en-US" sz="2800" b="1" kern="100" dirty="0">
                <a:effectLst/>
                <a:latin typeface="Aptos" panose="020B0004020202020204" pitchFamily="34" charset="0"/>
                <a:ea typeface="Aptos" panose="020B0004020202020204" pitchFamily="34" charset="0"/>
                <a:cs typeface="Times New Roman" panose="02020603050405020304" pitchFamily="18" charset="0"/>
              </a:rPr>
              <a:t>economic</a:t>
            </a:r>
            <a:r>
              <a:rPr lang="en-US" sz="2800" kern="100" dirty="0">
                <a:effectLst/>
                <a:latin typeface="Aptos" panose="020B0004020202020204" pitchFamily="34" charset="0"/>
                <a:ea typeface="Aptos" panose="020B0004020202020204" pitchFamily="34" charset="0"/>
                <a:cs typeface="Times New Roman" panose="02020603050405020304" pitchFamily="18" charset="0"/>
              </a:rPr>
              <a:t> impacts are likely?</a:t>
            </a:r>
          </a:p>
          <a:p>
            <a:pPr marL="342900" indent="-342900">
              <a:buFont typeface="Arial" panose="020B0604020202020204" pitchFamily="34" charset="0"/>
              <a:buChar char="•"/>
            </a:pPr>
            <a:r>
              <a:rPr lang="en-US" sz="2800" kern="100" dirty="0">
                <a:effectLst/>
                <a:latin typeface="Aptos" panose="020B0004020202020204" pitchFamily="34" charset="0"/>
                <a:ea typeface="Aptos" panose="020B0004020202020204" pitchFamily="34" charset="0"/>
                <a:cs typeface="Times New Roman" panose="02020603050405020304" pitchFamily="18" charset="0"/>
              </a:rPr>
              <a:t>How might they </a:t>
            </a:r>
            <a:r>
              <a:rPr lang="en-US" sz="2800" b="1" kern="100" dirty="0">
                <a:effectLst/>
                <a:latin typeface="Aptos" panose="020B0004020202020204" pitchFamily="34" charset="0"/>
                <a:ea typeface="Aptos" panose="020B0004020202020204" pitchFamily="34" charset="0"/>
                <a:cs typeface="Times New Roman" panose="02020603050405020304" pitchFamily="18" charset="0"/>
              </a:rPr>
              <a:t>feel</a:t>
            </a:r>
            <a:r>
              <a:rPr lang="en-US" sz="2800" kern="100" dirty="0">
                <a:effectLst/>
                <a:latin typeface="Aptos" panose="020B0004020202020204" pitchFamily="34" charset="0"/>
                <a:ea typeface="Aptos" panose="020B0004020202020204" pitchFamily="34" charset="0"/>
                <a:cs typeface="Times New Roman" panose="02020603050405020304" pitchFamily="18" charset="0"/>
              </a:rPr>
              <a:t> when it is necessary to go out in public?</a:t>
            </a:r>
          </a:p>
          <a:p>
            <a:pPr marL="342900" indent="-342900">
              <a:buFont typeface="Arial" panose="020B0604020202020204" pitchFamily="34" charset="0"/>
              <a:buChar char="•"/>
            </a:pPr>
            <a:r>
              <a:rPr lang="en-US" sz="2800" kern="100" dirty="0">
                <a:effectLst/>
                <a:latin typeface="Aptos" panose="020B0004020202020204" pitchFamily="34" charset="0"/>
                <a:ea typeface="Aptos" panose="020B0004020202020204" pitchFamily="34" charset="0"/>
                <a:cs typeface="Times New Roman" panose="02020603050405020304" pitchFamily="18" charset="0"/>
              </a:rPr>
              <a:t>How might they </a:t>
            </a:r>
            <a:r>
              <a:rPr lang="en-US" sz="2800" b="1" kern="100" dirty="0">
                <a:effectLst/>
                <a:latin typeface="Aptos" panose="020B0004020202020204" pitchFamily="34" charset="0"/>
                <a:ea typeface="Aptos" panose="020B0004020202020204" pitchFamily="34" charset="0"/>
                <a:cs typeface="Times New Roman" panose="02020603050405020304" pitchFamily="18" charset="0"/>
              </a:rPr>
              <a:t>feel</a:t>
            </a:r>
            <a:r>
              <a:rPr lang="en-US" sz="2800" kern="100" dirty="0">
                <a:effectLst/>
                <a:latin typeface="Aptos" panose="020B0004020202020204" pitchFamily="34" charset="0"/>
                <a:ea typeface="Aptos" panose="020B0004020202020204" pitchFamily="34" charset="0"/>
                <a:cs typeface="Times New Roman" panose="02020603050405020304" pitchFamily="18" charset="0"/>
              </a:rPr>
              <a:t> about </a:t>
            </a:r>
            <a:r>
              <a:rPr lang="en-US" sz="2800" b="1" kern="100" dirty="0">
                <a:effectLst/>
                <a:latin typeface="Aptos" panose="020B0004020202020204" pitchFamily="34" charset="0"/>
                <a:ea typeface="Aptos" panose="020B0004020202020204" pitchFamily="34" charset="0"/>
                <a:cs typeface="Times New Roman" panose="02020603050405020304" pitchFamily="18" charset="0"/>
              </a:rPr>
              <a:t>allowing their children to be away from them</a:t>
            </a:r>
            <a:r>
              <a:rPr lang="en-US" sz="2800" kern="100" dirty="0">
                <a:effectLst/>
                <a:latin typeface="Aptos" panose="020B0004020202020204" pitchFamily="34" charset="0"/>
                <a:ea typeface="Aptos" panose="020B0004020202020204" pitchFamily="34" charset="0"/>
                <a:cs typeface="Times New Roman" panose="02020603050405020304" pitchFamily="18" charset="0"/>
              </a:rPr>
              <a:t>?</a:t>
            </a:r>
          </a:p>
          <a:p>
            <a:pPr marL="342900" indent="-342900">
              <a:buFont typeface="Arial" panose="020B0604020202020204" pitchFamily="34" charset="0"/>
              <a:buChar char="•"/>
            </a:pPr>
            <a:r>
              <a:rPr lang="en-US" sz="2800" kern="100" dirty="0">
                <a:effectLst/>
                <a:latin typeface="Aptos" panose="020B0004020202020204" pitchFamily="34" charset="0"/>
                <a:ea typeface="Aptos" panose="020B0004020202020204" pitchFamily="34" charset="0"/>
                <a:cs typeface="Times New Roman" panose="02020603050405020304" pitchFamily="18" charset="0"/>
              </a:rPr>
              <a:t>How might they </a:t>
            </a:r>
            <a:r>
              <a:rPr lang="en-US" sz="2800" b="1" kern="100" dirty="0">
                <a:effectLst/>
                <a:latin typeface="Aptos" panose="020B0004020202020204" pitchFamily="34" charset="0"/>
                <a:ea typeface="Aptos" panose="020B0004020202020204" pitchFamily="34" charset="0"/>
                <a:cs typeface="Times New Roman" panose="02020603050405020304" pitchFamily="18" charset="0"/>
              </a:rPr>
              <a:t>feel</a:t>
            </a:r>
            <a:r>
              <a:rPr lang="en-US" sz="2800" kern="100" dirty="0">
                <a:effectLst/>
                <a:latin typeface="Aptos" panose="020B0004020202020204" pitchFamily="34" charset="0"/>
                <a:ea typeface="Aptos" panose="020B0004020202020204" pitchFamily="34" charset="0"/>
                <a:cs typeface="Times New Roman" panose="02020603050405020304" pitchFamily="18" charset="0"/>
              </a:rPr>
              <a:t> </a:t>
            </a:r>
            <a:r>
              <a:rPr lang="en-US" sz="2800" dirty="0">
                <a:effectLst/>
                <a:latin typeface="Aptos" panose="020B0004020202020204" pitchFamily="34" charset="0"/>
                <a:ea typeface="Aptos" panose="020B0004020202020204" pitchFamily="34" charset="0"/>
                <a:cs typeface="Times New Roman" panose="02020603050405020304" pitchFamily="18" charset="0"/>
              </a:rPr>
              <a:t>about </a:t>
            </a:r>
            <a:r>
              <a:rPr lang="en-US" sz="2800" b="1" dirty="0">
                <a:effectLst/>
                <a:latin typeface="Aptos" panose="020B0004020202020204" pitchFamily="34" charset="0"/>
                <a:ea typeface="Aptos" panose="020B0004020202020204" pitchFamily="34" charset="0"/>
                <a:cs typeface="Times New Roman" panose="02020603050405020304" pitchFamily="18" charset="0"/>
              </a:rPr>
              <a:t>asking </a:t>
            </a:r>
            <a:r>
              <a:rPr lang="en-US" sz="2800" dirty="0">
                <a:effectLst/>
                <a:latin typeface="Aptos" panose="020B0004020202020204" pitchFamily="34" charset="0"/>
                <a:ea typeface="Aptos" panose="020B0004020202020204" pitchFamily="34" charset="0"/>
                <a:cs typeface="Times New Roman" panose="02020603050405020304" pitchFamily="18" charset="0"/>
              </a:rPr>
              <a:t>a school or community-based organization </a:t>
            </a:r>
            <a:r>
              <a:rPr lang="en-US" sz="2800" b="1" dirty="0">
                <a:effectLst/>
                <a:latin typeface="Aptos" panose="020B0004020202020204" pitchFamily="34" charset="0"/>
                <a:ea typeface="Aptos" panose="020B0004020202020204" pitchFamily="34" charset="0"/>
                <a:cs typeface="Times New Roman" panose="02020603050405020304" pitchFamily="18" charset="0"/>
              </a:rPr>
              <a:t>for help</a:t>
            </a:r>
            <a:r>
              <a:rPr lang="en-US" sz="2800" dirty="0">
                <a:effectLst/>
                <a:latin typeface="Aptos" panose="020B0004020202020204" pitchFamily="34" charset="0"/>
                <a:ea typeface="Aptos" panose="020B0004020202020204" pitchFamily="34" charset="0"/>
                <a:cs typeface="Times New Roman" panose="02020603050405020304" pitchFamily="18" charset="0"/>
              </a:rPr>
              <a:t>?</a:t>
            </a:r>
          </a:p>
          <a:p>
            <a:pPr marL="342900" indent="-342900">
              <a:spcAft>
                <a:spcPts val="800"/>
              </a:spcAft>
              <a:buFont typeface="Arial" panose="020B0604020202020204" pitchFamily="34" charset="0"/>
              <a:buChar char="•"/>
            </a:pPr>
            <a:r>
              <a:rPr lang="en-US" sz="2800" kern="100" dirty="0">
                <a:effectLst/>
                <a:latin typeface="Aptos" panose="020B0004020202020204" pitchFamily="34" charset="0"/>
                <a:ea typeface="Aptos" panose="020B0004020202020204" pitchFamily="34" charset="0"/>
                <a:cs typeface="Times New Roman" panose="02020603050405020304" pitchFamily="18" charset="0"/>
              </a:rPr>
              <a:t>How might their </a:t>
            </a:r>
            <a:r>
              <a:rPr lang="en-US" sz="2800" b="1" kern="100" dirty="0">
                <a:effectLst/>
                <a:latin typeface="Aptos" panose="020B0004020202020204" pitchFamily="34" charset="0"/>
                <a:ea typeface="Aptos" panose="020B0004020202020204" pitchFamily="34" charset="0"/>
                <a:cs typeface="Times New Roman" panose="02020603050405020304" pitchFamily="18" charset="0"/>
              </a:rPr>
              <a:t>access to social supports </a:t>
            </a:r>
            <a:r>
              <a:rPr lang="en-US" sz="2800" kern="100" dirty="0">
                <a:effectLst/>
                <a:latin typeface="Aptos" panose="020B0004020202020204" pitchFamily="34" charset="0"/>
                <a:ea typeface="Aptos" panose="020B0004020202020204" pitchFamily="34" charset="0"/>
                <a:cs typeface="Times New Roman" panose="02020603050405020304" pitchFamily="18" charset="0"/>
              </a:rPr>
              <a:t>have changed?</a:t>
            </a:r>
          </a:p>
          <a:p>
            <a:pPr marL="0" indent="0">
              <a:buNone/>
            </a:pPr>
            <a:endParaRPr lang="en-US" dirty="0"/>
          </a:p>
        </p:txBody>
      </p:sp>
    </p:spTree>
    <p:extLst>
      <p:ext uri="{BB962C8B-B14F-4D97-AF65-F5344CB8AC3E}">
        <p14:creationId xmlns:p14="http://schemas.microsoft.com/office/powerpoint/2010/main" val="110314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F270F6-15B8-F617-0CB0-AD7DF4C8265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379B0C7-F1C9-DCC7-81B6-04B4EB28971C}"/>
              </a:ext>
            </a:extLst>
          </p:cNvPr>
          <p:cNvSpPr>
            <a:spLocks noGrp="1"/>
          </p:cNvSpPr>
          <p:nvPr>
            <p:ph type="title"/>
          </p:nvPr>
        </p:nvSpPr>
        <p:spPr/>
        <p:txBody>
          <a:bodyPr/>
          <a:lstStyle/>
          <a:p>
            <a:r>
              <a:rPr lang="en-US" dirty="0"/>
              <a:t>Impacts on Families</a:t>
            </a:r>
          </a:p>
        </p:txBody>
      </p:sp>
      <p:graphicFrame>
        <p:nvGraphicFramePr>
          <p:cNvPr id="3" name="Content Placeholder 2">
            <a:extLst>
              <a:ext uri="{FF2B5EF4-FFF2-40B4-BE49-F238E27FC236}">
                <a16:creationId xmlns:a16="http://schemas.microsoft.com/office/drawing/2014/main" id="{2D738D27-A7E0-8BE4-84E8-93DA87F5ABD9}"/>
              </a:ext>
            </a:extLst>
          </p:cNvPr>
          <p:cNvGraphicFramePr>
            <a:graphicFrameLocks noGrp="1"/>
          </p:cNvGraphicFramePr>
          <p:nvPr>
            <p:ph idx="1"/>
            <p:extLst>
              <p:ext uri="{D42A27DB-BD31-4B8C-83A1-F6EECF244321}">
                <p14:modId xmlns:p14="http://schemas.microsoft.com/office/powerpoint/2010/main" val="4044594574"/>
              </p:ext>
            </p:extLst>
          </p:nvPr>
        </p:nvGraphicFramePr>
        <p:xfrm>
          <a:off x="838200" y="1497558"/>
          <a:ext cx="10515600" cy="4602480"/>
        </p:xfrm>
        <a:graphic>
          <a:graphicData uri="http://schemas.openxmlformats.org/drawingml/2006/table">
            <a:tbl>
              <a:tblPr firstRow="1" bandRow="1">
                <a:tableStyleId>{5C22544A-7EE6-4342-B048-85BDC9FD1C3A}</a:tableStyleId>
              </a:tblPr>
              <a:tblGrid>
                <a:gridCol w="3398753">
                  <a:extLst>
                    <a:ext uri="{9D8B030D-6E8A-4147-A177-3AD203B41FA5}">
                      <a16:colId xmlns:a16="http://schemas.microsoft.com/office/drawing/2014/main" val="3919509584"/>
                    </a:ext>
                  </a:extLst>
                </a:gridCol>
                <a:gridCol w="7116847">
                  <a:extLst>
                    <a:ext uri="{9D8B030D-6E8A-4147-A177-3AD203B41FA5}">
                      <a16:colId xmlns:a16="http://schemas.microsoft.com/office/drawing/2014/main" val="384146187"/>
                    </a:ext>
                  </a:extLst>
                </a:gridCol>
              </a:tblGrid>
              <a:tr h="370840">
                <a:tc>
                  <a:txBody>
                    <a:bodyPr/>
                    <a:lstStyle/>
                    <a:p>
                      <a:r>
                        <a:rPr lang="en-US" sz="2000" dirty="0"/>
                        <a:t>Area of Concern</a:t>
                      </a:r>
                    </a:p>
                  </a:txBody>
                  <a:tcPr/>
                </a:tc>
                <a:tc>
                  <a:txBody>
                    <a:bodyPr/>
                    <a:lstStyle/>
                    <a:p>
                      <a:r>
                        <a:rPr lang="en-US" sz="2000" dirty="0"/>
                        <a:t>Potential Impacts</a:t>
                      </a:r>
                    </a:p>
                  </a:txBody>
                  <a:tcPr/>
                </a:tc>
                <a:extLst>
                  <a:ext uri="{0D108BD9-81ED-4DB2-BD59-A6C34878D82A}">
                    <a16:rowId xmlns:a16="http://schemas.microsoft.com/office/drawing/2014/main" val="709102116"/>
                  </a:ext>
                </a:extLst>
              </a:tr>
              <a:tr h="370840">
                <a:tc>
                  <a:txBody>
                    <a:bodyPr/>
                    <a:lstStyle/>
                    <a:p>
                      <a:r>
                        <a:rPr lang="en-US" sz="2000" dirty="0"/>
                        <a:t>Emotional Impacts?</a:t>
                      </a:r>
                    </a:p>
                  </a:txBody>
                  <a:tcPr/>
                </a:tc>
                <a:tc>
                  <a:txBody>
                    <a:bodyPr/>
                    <a:lstStyle/>
                    <a:p>
                      <a:r>
                        <a:rPr lang="en-US" sz="2000" dirty="0"/>
                        <a:t>May feel afraid, anxious, depressed, jumpy, hypervigilant, sad, angry, hopeless</a:t>
                      </a:r>
                    </a:p>
                  </a:txBody>
                  <a:tcPr/>
                </a:tc>
                <a:extLst>
                  <a:ext uri="{0D108BD9-81ED-4DB2-BD59-A6C34878D82A}">
                    <a16:rowId xmlns:a16="http://schemas.microsoft.com/office/drawing/2014/main" val="3109804754"/>
                  </a:ext>
                </a:extLst>
              </a:tr>
              <a:tr h="370840">
                <a:tc>
                  <a:txBody>
                    <a:bodyPr/>
                    <a:lstStyle/>
                    <a:p>
                      <a:r>
                        <a:rPr lang="en-US" sz="2000" dirty="0"/>
                        <a:t>Economic Impacts?</a:t>
                      </a:r>
                    </a:p>
                  </a:txBody>
                  <a:tcPr/>
                </a:tc>
                <a:tc>
                  <a:txBody>
                    <a:bodyPr/>
                    <a:lstStyle/>
                    <a:p>
                      <a:r>
                        <a:rPr lang="en-US" sz="2000" dirty="0"/>
                        <a:t>It may be harder to get and stay employed. People may fear going to work. Some may quit. Older kids may begin working.</a:t>
                      </a:r>
                    </a:p>
                  </a:txBody>
                  <a:tcPr/>
                </a:tc>
                <a:extLst>
                  <a:ext uri="{0D108BD9-81ED-4DB2-BD59-A6C34878D82A}">
                    <a16:rowId xmlns:a16="http://schemas.microsoft.com/office/drawing/2014/main" val="1278868849"/>
                  </a:ext>
                </a:extLst>
              </a:tr>
              <a:tr h="370840">
                <a:tc>
                  <a:txBody>
                    <a:bodyPr/>
                    <a:lstStyle/>
                    <a:p>
                      <a:r>
                        <a:rPr lang="en-US" sz="2000" dirty="0"/>
                        <a:t>Going out in public?</a:t>
                      </a:r>
                    </a:p>
                  </a:txBody>
                  <a:tcPr/>
                </a:tc>
                <a:tc>
                  <a:txBody>
                    <a:bodyPr/>
                    <a:lstStyle/>
                    <a:p>
                      <a:r>
                        <a:rPr lang="en-US" sz="2000" dirty="0"/>
                        <a:t>May try to stay at home due to fear of going out. There may be rumors about enforcement actions. Fear of uniformed officers.</a:t>
                      </a:r>
                    </a:p>
                  </a:txBody>
                  <a:tcPr/>
                </a:tc>
                <a:extLst>
                  <a:ext uri="{0D108BD9-81ED-4DB2-BD59-A6C34878D82A}">
                    <a16:rowId xmlns:a16="http://schemas.microsoft.com/office/drawing/2014/main" val="2416781329"/>
                  </a:ext>
                </a:extLst>
              </a:tr>
              <a:tr h="370840">
                <a:tc>
                  <a:txBody>
                    <a:bodyPr/>
                    <a:lstStyle/>
                    <a:p>
                      <a:r>
                        <a:rPr lang="en-US" sz="2000" dirty="0"/>
                        <a:t>Allowing children to be away from family?</a:t>
                      </a:r>
                    </a:p>
                  </a:txBody>
                  <a:tcPr/>
                </a:tc>
                <a:tc>
                  <a:txBody>
                    <a:bodyPr/>
                    <a:lstStyle/>
                    <a:p>
                      <a:r>
                        <a:rPr lang="en-US" sz="2000" dirty="0"/>
                        <a:t>May be afraid of being separated from children, afraid of sweeps, sensitive to rumors.</a:t>
                      </a:r>
                    </a:p>
                  </a:txBody>
                  <a:tcPr/>
                </a:tc>
                <a:extLst>
                  <a:ext uri="{0D108BD9-81ED-4DB2-BD59-A6C34878D82A}">
                    <a16:rowId xmlns:a16="http://schemas.microsoft.com/office/drawing/2014/main" val="173468885"/>
                  </a:ext>
                </a:extLst>
              </a:tr>
              <a:tr h="370840">
                <a:tc>
                  <a:txBody>
                    <a:bodyPr/>
                    <a:lstStyle/>
                    <a:p>
                      <a:r>
                        <a:rPr lang="en-US" sz="2000" dirty="0"/>
                        <a:t>Asking for help from a community resource?</a:t>
                      </a:r>
                    </a:p>
                  </a:txBody>
                  <a:tcPr/>
                </a:tc>
                <a:tc>
                  <a:txBody>
                    <a:bodyPr/>
                    <a:lstStyle/>
                    <a:p>
                      <a:r>
                        <a:rPr lang="en-US" sz="2000" dirty="0"/>
                        <a:t>May be suspicious that organizations will cooperate with immigration enforcement. May be afraid of giving identifying information.</a:t>
                      </a:r>
                    </a:p>
                  </a:txBody>
                  <a:tcPr/>
                </a:tc>
                <a:extLst>
                  <a:ext uri="{0D108BD9-81ED-4DB2-BD59-A6C34878D82A}">
                    <a16:rowId xmlns:a16="http://schemas.microsoft.com/office/drawing/2014/main" val="141601640"/>
                  </a:ext>
                </a:extLst>
              </a:tr>
              <a:tr h="370840">
                <a:tc>
                  <a:txBody>
                    <a:bodyPr/>
                    <a:lstStyle/>
                    <a:p>
                      <a:r>
                        <a:rPr lang="en-US" sz="2000" dirty="0"/>
                        <a:t>Access to social supports?</a:t>
                      </a:r>
                    </a:p>
                  </a:txBody>
                  <a:tcPr/>
                </a:tc>
                <a:tc>
                  <a:txBody>
                    <a:bodyPr/>
                    <a:lstStyle/>
                    <a:p>
                      <a:r>
                        <a:rPr lang="en-US" sz="2000" dirty="0"/>
                        <a:t>May become isolated from usual sources of support.</a:t>
                      </a:r>
                    </a:p>
                  </a:txBody>
                  <a:tcPr/>
                </a:tc>
                <a:extLst>
                  <a:ext uri="{0D108BD9-81ED-4DB2-BD59-A6C34878D82A}">
                    <a16:rowId xmlns:a16="http://schemas.microsoft.com/office/drawing/2014/main" val="2975130891"/>
                  </a:ext>
                </a:extLst>
              </a:tr>
            </a:tbl>
          </a:graphicData>
        </a:graphic>
      </p:graphicFrame>
    </p:spTree>
    <p:extLst>
      <p:ext uri="{BB962C8B-B14F-4D97-AF65-F5344CB8AC3E}">
        <p14:creationId xmlns:p14="http://schemas.microsoft.com/office/powerpoint/2010/main" val="39816274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F558FC-3372-58F8-C560-8C5AF45B136F}"/>
              </a:ext>
            </a:extLst>
          </p:cNvPr>
          <p:cNvSpPr>
            <a:spLocks noGrp="1"/>
          </p:cNvSpPr>
          <p:nvPr>
            <p:ph type="title"/>
          </p:nvPr>
        </p:nvSpPr>
        <p:spPr/>
        <p:txBody>
          <a:bodyPr/>
          <a:lstStyle/>
          <a:p>
            <a:r>
              <a:rPr lang="en-US" dirty="0"/>
              <a:t>So, how likely is it…</a:t>
            </a:r>
          </a:p>
        </p:txBody>
      </p:sp>
      <p:sp>
        <p:nvSpPr>
          <p:cNvPr id="3" name="Content Placeholder 2">
            <a:extLst>
              <a:ext uri="{FF2B5EF4-FFF2-40B4-BE49-F238E27FC236}">
                <a16:creationId xmlns:a16="http://schemas.microsoft.com/office/drawing/2014/main" id="{03F26ADF-1914-60D0-A451-54D09A425586}"/>
              </a:ext>
            </a:extLst>
          </p:cNvPr>
          <p:cNvSpPr>
            <a:spLocks noGrp="1"/>
          </p:cNvSpPr>
          <p:nvPr>
            <p:ph idx="1"/>
          </p:nvPr>
        </p:nvSpPr>
        <p:spPr/>
        <p:txBody>
          <a:bodyPr/>
          <a:lstStyle/>
          <a:p>
            <a:pPr marL="0" indent="0">
              <a:buNone/>
            </a:pPr>
            <a:r>
              <a:rPr lang="en-US" dirty="0"/>
              <a:t>That parents will let us know when they’re under stress or in the midst of an immigration-related crisis?</a:t>
            </a:r>
          </a:p>
        </p:txBody>
      </p:sp>
    </p:spTree>
    <p:extLst>
      <p:ext uri="{BB962C8B-B14F-4D97-AF65-F5344CB8AC3E}">
        <p14:creationId xmlns:p14="http://schemas.microsoft.com/office/powerpoint/2010/main" val="23858714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67C2614-8F00-7903-6E28-BA40317A8208}"/>
              </a:ext>
            </a:extLst>
          </p:cNvPr>
          <p:cNvPicPr>
            <a:picLocks noChangeAspect="1"/>
          </p:cNvPicPr>
          <p:nvPr/>
        </p:nvPicPr>
        <p:blipFill>
          <a:blip r:embed="rId3"/>
          <a:srcRect l="1045" t="1644" r="1312"/>
          <a:stretch/>
        </p:blipFill>
        <p:spPr>
          <a:xfrm>
            <a:off x="879499" y="628214"/>
            <a:ext cx="4250914" cy="5696790"/>
          </a:xfrm>
          <a:prstGeom prst="rect">
            <a:avLst/>
          </a:prstGeom>
        </p:spPr>
      </p:pic>
      <p:sp>
        <p:nvSpPr>
          <p:cNvPr id="5" name="TextBox 4">
            <a:extLst>
              <a:ext uri="{FF2B5EF4-FFF2-40B4-BE49-F238E27FC236}">
                <a16:creationId xmlns:a16="http://schemas.microsoft.com/office/drawing/2014/main" id="{2001F6A2-36DB-3BED-454D-242488C004D7}"/>
              </a:ext>
            </a:extLst>
          </p:cNvPr>
          <p:cNvSpPr txBox="1"/>
          <p:nvPr/>
        </p:nvSpPr>
        <p:spPr>
          <a:xfrm>
            <a:off x="5339818" y="383454"/>
            <a:ext cx="6212336" cy="6186309"/>
          </a:xfrm>
          <a:prstGeom prst="rect">
            <a:avLst/>
          </a:prstGeom>
          <a:noFill/>
        </p:spPr>
        <p:txBody>
          <a:bodyPr wrap="square" rtlCol="0">
            <a:spAutoFit/>
          </a:bodyPr>
          <a:lstStyle/>
          <a:p>
            <a:r>
              <a:rPr lang="en-US" sz="4400" dirty="0"/>
              <a:t>It’s up to us to look for and recognize warning signs.</a:t>
            </a:r>
          </a:p>
          <a:p>
            <a:endParaRPr lang="en-US" sz="4400" dirty="0"/>
          </a:p>
          <a:p>
            <a:r>
              <a:rPr lang="en-US" sz="4400" dirty="0"/>
              <a:t>We don’t have to know what’s wrong.</a:t>
            </a:r>
          </a:p>
          <a:p>
            <a:endParaRPr lang="en-US" sz="4400" dirty="0"/>
          </a:p>
          <a:p>
            <a:r>
              <a:rPr lang="en-US" sz="4400" dirty="0"/>
              <a:t>We just need to follow-up on the signs.</a:t>
            </a:r>
          </a:p>
        </p:txBody>
      </p:sp>
    </p:spTree>
    <p:extLst>
      <p:ext uri="{BB962C8B-B14F-4D97-AF65-F5344CB8AC3E}">
        <p14:creationId xmlns:p14="http://schemas.microsoft.com/office/powerpoint/2010/main" val="11391095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F23BE0-6DE5-CF49-FCBB-FDD4A2D9D66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D84C117-D988-B58B-3480-B3AD4C80FE2D}"/>
              </a:ext>
            </a:extLst>
          </p:cNvPr>
          <p:cNvSpPr>
            <a:spLocks noGrp="1"/>
          </p:cNvSpPr>
          <p:nvPr>
            <p:ph type="title"/>
          </p:nvPr>
        </p:nvSpPr>
        <p:spPr/>
        <p:txBody>
          <a:bodyPr/>
          <a:lstStyle/>
          <a:p>
            <a:r>
              <a:rPr lang="en-US" dirty="0"/>
              <a:t>Think</a:t>
            </a:r>
          </a:p>
        </p:txBody>
      </p:sp>
      <p:sp>
        <p:nvSpPr>
          <p:cNvPr id="3" name="Content Placeholder 2">
            <a:extLst>
              <a:ext uri="{FF2B5EF4-FFF2-40B4-BE49-F238E27FC236}">
                <a16:creationId xmlns:a16="http://schemas.microsoft.com/office/drawing/2014/main" id="{1E706AAD-8F0D-6E1B-4F12-C40062B41F19}"/>
              </a:ext>
            </a:extLst>
          </p:cNvPr>
          <p:cNvSpPr>
            <a:spLocks noGrp="1"/>
          </p:cNvSpPr>
          <p:nvPr>
            <p:ph idx="1"/>
          </p:nvPr>
        </p:nvSpPr>
        <p:spPr>
          <a:xfrm>
            <a:off x="838200" y="1825625"/>
            <a:ext cx="10515600" cy="554607"/>
          </a:xfrm>
        </p:spPr>
        <p:txBody>
          <a:bodyPr>
            <a:normAutofit/>
          </a:bodyPr>
          <a:lstStyle/>
          <a:p>
            <a:pPr marL="0" indent="0">
              <a:buNone/>
            </a:pPr>
            <a:r>
              <a:rPr lang="en-US" dirty="0"/>
              <a:t>Think silently about the following prompt for 30 seconds.</a:t>
            </a:r>
          </a:p>
        </p:txBody>
      </p:sp>
      <p:sp>
        <p:nvSpPr>
          <p:cNvPr id="4" name="TextBox 3">
            <a:extLst>
              <a:ext uri="{FF2B5EF4-FFF2-40B4-BE49-F238E27FC236}">
                <a16:creationId xmlns:a16="http://schemas.microsoft.com/office/drawing/2014/main" id="{EC61389F-F122-273D-55FC-38AE467ACE44}"/>
              </a:ext>
            </a:extLst>
          </p:cNvPr>
          <p:cNvSpPr txBox="1"/>
          <p:nvPr/>
        </p:nvSpPr>
        <p:spPr>
          <a:xfrm>
            <a:off x="2239466" y="2959584"/>
            <a:ext cx="7713068" cy="1384995"/>
          </a:xfrm>
          <a:prstGeom prst="rect">
            <a:avLst/>
          </a:prstGeom>
          <a:solidFill>
            <a:schemeClr val="accent1"/>
          </a:solidFill>
        </p:spPr>
        <p:txBody>
          <a:bodyPr wrap="square" rtlCol="0">
            <a:spAutoFit/>
          </a:bodyPr>
          <a:lstStyle/>
          <a:p>
            <a:r>
              <a:rPr lang="en-US" sz="2800" kern="100" dirty="0">
                <a:solidFill>
                  <a:schemeClr val="bg1"/>
                </a:solidFill>
                <a:latin typeface="Aptos" panose="020B0004020202020204" pitchFamily="34" charset="0"/>
                <a:ea typeface="Aptos" panose="020B0004020202020204" pitchFamily="34" charset="0"/>
                <a:cs typeface="Times New Roman" panose="02020603050405020304" pitchFamily="18" charset="0"/>
              </a:rPr>
              <a:t>When we consider the impacts on families, what warning signs should we be watchful for in children?</a:t>
            </a:r>
            <a:endParaRPr lang="en-US" sz="28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14419683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9E8F7D-D106-EA9D-3CEB-D9310F0CDE5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5FED52A-6615-D6E4-51D7-31BDB8FCB017}"/>
              </a:ext>
            </a:extLst>
          </p:cNvPr>
          <p:cNvSpPr>
            <a:spLocks noGrp="1"/>
          </p:cNvSpPr>
          <p:nvPr>
            <p:ph type="title"/>
          </p:nvPr>
        </p:nvSpPr>
        <p:spPr/>
        <p:txBody>
          <a:bodyPr/>
          <a:lstStyle/>
          <a:p>
            <a:r>
              <a:rPr lang="en-US" dirty="0"/>
              <a:t>Pair</a:t>
            </a:r>
          </a:p>
        </p:txBody>
      </p:sp>
      <p:sp>
        <p:nvSpPr>
          <p:cNvPr id="3" name="Content Placeholder 2">
            <a:extLst>
              <a:ext uri="{FF2B5EF4-FFF2-40B4-BE49-F238E27FC236}">
                <a16:creationId xmlns:a16="http://schemas.microsoft.com/office/drawing/2014/main" id="{B6677855-281B-4BFE-245A-60432386F33B}"/>
              </a:ext>
            </a:extLst>
          </p:cNvPr>
          <p:cNvSpPr>
            <a:spLocks noGrp="1"/>
          </p:cNvSpPr>
          <p:nvPr>
            <p:ph idx="1"/>
          </p:nvPr>
        </p:nvSpPr>
        <p:spPr>
          <a:xfrm>
            <a:off x="838200" y="1825625"/>
            <a:ext cx="10515600" cy="1071138"/>
          </a:xfrm>
        </p:spPr>
        <p:txBody>
          <a:bodyPr>
            <a:normAutofit/>
          </a:bodyPr>
          <a:lstStyle/>
          <a:p>
            <a:pPr marL="0" indent="0">
              <a:buNone/>
            </a:pPr>
            <a:r>
              <a:rPr lang="en-US" dirty="0"/>
              <a:t>Take 30 seconds to connect with a new partner seated near you.</a:t>
            </a:r>
          </a:p>
        </p:txBody>
      </p:sp>
    </p:spTree>
    <p:extLst>
      <p:ext uri="{BB962C8B-B14F-4D97-AF65-F5344CB8AC3E}">
        <p14:creationId xmlns:p14="http://schemas.microsoft.com/office/powerpoint/2010/main" val="41858149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9C3570-0D24-0E31-92F7-B4DCB3F5EC7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AD6FE76-8D08-9BB4-2E7C-69ABD60750C2}"/>
              </a:ext>
            </a:extLst>
          </p:cNvPr>
          <p:cNvSpPr>
            <a:spLocks noGrp="1"/>
          </p:cNvSpPr>
          <p:nvPr>
            <p:ph type="title"/>
          </p:nvPr>
        </p:nvSpPr>
        <p:spPr/>
        <p:txBody>
          <a:bodyPr/>
          <a:lstStyle/>
          <a:p>
            <a:r>
              <a:rPr lang="en-US" dirty="0"/>
              <a:t>Share</a:t>
            </a:r>
          </a:p>
        </p:txBody>
      </p:sp>
      <p:sp>
        <p:nvSpPr>
          <p:cNvPr id="3" name="Content Placeholder 2">
            <a:extLst>
              <a:ext uri="{FF2B5EF4-FFF2-40B4-BE49-F238E27FC236}">
                <a16:creationId xmlns:a16="http://schemas.microsoft.com/office/drawing/2014/main" id="{168A49DC-C1C8-0813-667A-8EE08E3A87E0}"/>
              </a:ext>
            </a:extLst>
          </p:cNvPr>
          <p:cNvSpPr>
            <a:spLocks noGrp="1"/>
          </p:cNvSpPr>
          <p:nvPr>
            <p:ph idx="1"/>
          </p:nvPr>
        </p:nvSpPr>
        <p:spPr>
          <a:xfrm>
            <a:off x="838200" y="1825625"/>
            <a:ext cx="10515600" cy="554607"/>
          </a:xfrm>
        </p:spPr>
        <p:txBody>
          <a:bodyPr>
            <a:normAutofit/>
          </a:bodyPr>
          <a:lstStyle/>
          <a:p>
            <a:pPr marL="0" indent="0">
              <a:buNone/>
            </a:pPr>
            <a:r>
              <a:rPr lang="en-US" dirty="0"/>
              <a:t>Take 3 minutes to discuss the following prompt with your partner.</a:t>
            </a:r>
          </a:p>
        </p:txBody>
      </p:sp>
      <p:sp>
        <p:nvSpPr>
          <p:cNvPr id="5" name="TextBox 4">
            <a:extLst>
              <a:ext uri="{FF2B5EF4-FFF2-40B4-BE49-F238E27FC236}">
                <a16:creationId xmlns:a16="http://schemas.microsoft.com/office/drawing/2014/main" id="{0ABE3075-0DE8-202A-2EAF-E2AB035E7123}"/>
              </a:ext>
            </a:extLst>
          </p:cNvPr>
          <p:cNvSpPr txBox="1"/>
          <p:nvPr/>
        </p:nvSpPr>
        <p:spPr>
          <a:xfrm>
            <a:off x="838200" y="2515169"/>
            <a:ext cx="10515600" cy="2369880"/>
          </a:xfrm>
          <a:prstGeom prst="rect">
            <a:avLst/>
          </a:prstGeom>
          <a:solidFill>
            <a:schemeClr val="accent1"/>
          </a:solidFill>
        </p:spPr>
        <p:txBody>
          <a:bodyPr wrap="square" rtlCol="0">
            <a:spAutoFit/>
          </a:bodyPr>
          <a:lstStyle/>
          <a:p>
            <a:r>
              <a:rPr lang="en-US" sz="28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What warning signs should be looking for in children</a:t>
            </a:r>
            <a:r>
              <a:rPr lang="en-US" sz="2800" kern="100" dirty="0">
                <a:solidFill>
                  <a:schemeClr val="bg1"/>
                </a:solidFill>
                <a:latin typeface="Aptos" panose="020B0004020202020204" pitchFamily="34" charset="0"/>
                <a:ea typeface="Aptos" panose="020B0004020202020204" pitchFamily="34" charset="0"/>
                <a:cs typeface="Times New Roman" panose="02020603050405020304" pitchFamily="18" charset="0"/>
              </a:rPr>
              <a:t>:</a:t>
            </a:r>
          </a:p>
          <a:p>
            <a:pPr marL="342900" indent="-342900">
              <a:buFont typeface="Arial" panose="020B0604020202020204" pitchFamily="34" charset="0"/>
              <a:buChar char="•"/>
            </a:pPr>
            <a:r>
              <a:rPr lang="en-US" sz="24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What </a:t>
            </a:r>
            <a:r>
              <a:rPr lang="en-US" sz="2400" b="1"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emotional changes </a:t>
            </a:r>
            <a:r>
              <a:rPr lang="en-US" sz="24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are likely?</a:t>
            </a:r>
          </a:p>
          <a:p>
            <a:pPr marL="342900" indent="-342900">
              <a:buFont typeface="Arial" panose="020B0604020202020204" pitchFamily="34" charset="0"/>
              <a:buChar char="•"/>
            </a:pPr>
            <a:r>
              <a:rPr lang="en-US" sz="24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What changes in their </a:t>
            </a:r>
            <a:r>
              <a:rPr lang="en-US" sz="2400" b="1"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pattern of attendance</a:t>
            </a:r>
            <a:r>
              <a:rPr lang="en-US" sz="24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 might occur?</a:t>
            </a:r>
          </a:p>
          <a:p>
            <a:pPr marL="342900" indent="-342900">
              <a:buFont typeface="Arial" panose="020B0604020202020204" pitchFamily="34" charset="0"/>
              <a:buChar char="•"/>
            </a:pPr>
            <a:r>
              <a:rPr lang="en-US" sz="24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What </a:t>
            </a:r>
            <a:r>
              <a:rPr lang="en-US" sz="2400" b="1"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behavioral changes </a:t>
            </a:r>
            <a:r>
              <a:rPr lang="en-US" sz="24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are possible?</a:t>
            </a:r>
          </a:p>
          <a:p>
            <a:pPr marL="342900" indent="-342900">
              <a:buFont typeface="Arial" panose="020B0604020202020204" pitchFamily="34" charset="0"/>
              <a:buChar char="•"/>
            </a:pPr>
            <a:r>
              <a:rPr lang="en-US" sz="24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What signs might indicate that their </a:t>
            </a:r>
            <a:r>
              <a:rPr lang="en-US" sz="2400" b="1"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living circumstances </a:t>
            </a:r>
            <a:r>
              <a:rPr lang="en-US" sz="24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have changed?</a:t>
            </a:r>
          </a:p>
          <a:p>
            <a:pPr marL="342900" indent="-342900">
              <a:buFont typeface="Arial" panose="020B0604020202020204" pitchFamily="34" charset="0"/>
              <a:buChar char="•"/>
            </a:pPr>
            <a:r>
              <a:rPr lang="en-US" sz="24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What signs might indicate their </a:t>
            </a:r>
            <a:r>
              <a:rPr lang="en-US" sz="2400" b="1"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access to basic needs </a:t>
            </a:r>
            <a:r>
              <a:rPr lang="en-US" sz="24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has changed?</a:t>
            </a:r>
            <a:endParaRPr lang="en-US" sz="24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7877941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C95DF7-FFEB-2CA6-A92D-C01B2BCD23D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EF54BEB-7879-A93F-5C43-45D58BC3B041}"/>
              </a:ext>
            </a:extLst>
          </p:cNvPr>
          <p:cNvSpPr>
            <a:spLocks noGrp="1"/>
          </p:cNvSpPr>
          <p:nvPr>
            <p:ph type="title"/>
          </p:nvPr>
        </p:nvSpPr>
        <p:spPr/>
        <p:txBody>
          <a:bodyPr/>
          <a:lstStyle/>
          <a:p>
            <a:r>
              <a:rPr lang="en-US" dirty="0"/>
              <a:t>Debrief</a:t>
            </a:r>
          </a:p>
        </p:txBody>
      </p:sp>
      <p:sp>
        <p:nvSpPr>
          <p:cNvPr id="6" name="Content Placeholder 5">
            <a:extLst>
              <a:ext uri="{FF2B5EF4-FFF2-40B4-BE49-F238E27FC236}">
                <a16:creationId xmlns:a16="http://schemas.microsoft.com/office/drawing/2014/main" id="{6D8FFCF9-515E-5130-80E6-73232344AFE7}"/>
              </a:ext>
            </a:extLst>
          </p:cNvPr>
          <p:cNvSpPr>
            <a:spLocks noGrp="1"/>
          </p:cNvSpPr>
          <p:nvPr>
            <p:ph idx="1"/>
          </p:nvPr>
        </p:nvSpPr>
        <p:spPr>
          <a:xfrm>
            <a:off x="838200" y="1690688"/>
            <a:ext cx="10515600" cy="4351338"/>
          </a:xfrm>
        </p:spPr>
        <p:txBody>
          <a:bodyPr>
            <a:normAutofit/>
          </a:bodyPr>
          <a:lstStyle/>
          <a:p>
            <a:pPr marL="0" indent="0">
              <a:buNone/>
            </a:pPr>
            <a:r>
              <a:rPr lang="en-US" sz="3200" kern="100" dirty="0">
                <a:effectLst/>
                <a:latin typeface="Aptos" panose="020B0004020202020204" pitchFamily="34" charset="0"/>
                <a:ea typeface="Aptos" panose="020B0004020202020204" pitchFamily="34" charset="0"/>
                <a:cs typeface="Times New Roman" panose="02020603050405020304" pitchFamily="18" charset="0"/>
              </a:rPr>
              <a:t>What </a:t>
            </a:r>
            <a:r>
              <a:rPr lang="en-US" sz="3200" b="1" kern="100" dirty="0">
                <a:effectLst/>
                <a:latin typeface="Aptos" panose="020B0004020202020204" pitchFamily="34" charset="0"/>
                <a:ea typeface="Aptos" panose="020B0004020202020204" pitchFamily="34" charset="0"/>
                <a:cs typeface="Times New Roman" panose="02020603050405020304" pitchFamily="18" charset="0"/>
              </a:rPr>
              <a:t>observable changes </a:t>
            </a:r>
            <a:r>
              <a:rPr lang="en-US" sz="3200" kern="100" dirty="0">
                <a:effectLst/>
                <a:latin typeface="Aptos" panose="020B0004020202020204" pitchFamily="34" charset="0"/>
                <a:ea typeface="Aptos" panose="020B0004020202020204" pitchFamily="34" charset="0"/>
                <a:cs typeface="Times New Roman" panose="02020603050405020304" pitchFamily="18" charset="0"/>
              </a:rPr>
              <a:t>might be present in kids who are involved in an immigration crisis (or most any crisis)?</a:t>
            </a:r>
            <a:endParaRPr lang="en-US" sz="3200" kern="100" dirty="0">
              <a:latin typeface="Aptos" panose="020B0004020202020204" pitchFamily="34" charset="0"/>
              <a:ea typeface="Aptos" panose="020B0004020202020204" pitchFamily="34" charset="0"/>
              <a:cs typeface="Times New Roman" panose="02020603050405020304" pitchFamily="18" charset="0"/>
            </a:endParaRPr>
          </a:p>
          <a:p>
            <a:pPr marL="342900" indent="-342900">
              <a:buFont typeface="Arial" panose="020B0604020202020204" pitchFamily="34" charset="0"/>
              <a:buChar char="•"/>
            </a:pPr>
            <a:r>
              <a:rPr lang="en-US" kern="100" dirty="0">
                <a:latin typeface="Aptos" panose="020B0004020202020204" pitchFamily="34" charset="0"/>
                <a:ea typeface="Aptos" panose="020B0004020202020204" pitchFamily="34" charset="0"/>
                <a:cs typeface="Times New Roman" panose="02020603050405020304" pitchFamily="18" charset="0"/>
              </a:rPr>
              <a:t>Changes in their </a:t>
            </a:r>
            <a:r>
              <a:rPr lang="en-US" b="1" kern="100" dirty="0">
                <a:latin typeface="Aptos" panose="020B0004020202020204" pitchFamily="34" charset="0"/>
                <a:ea typeface="Aptos" panose="020B0004020202020204" pitchFamily="34" charset="0"/>
                <a:cs typeface="Times New Roman" panose="02020603050405020304" pitchFamily="18" charset="0"/>
              </a:rPr>
              <a:t>e</a:t>
            </a:r>
            <a:r>
              <a:rPr lang="en-US" sz="2800" b="1" kern="100" dirty="0">
                <a:effectLst/>
                <a:latin typeface="Aptos" panose="020B0004020202020204" pitchFamily="34" charset="0"/>
                <a:ea typeface="Aptos" panose="020B0004020202020204" pitchFamily="34" charset="0"/>
                <a:cs typeface="Times New Roman" panose="02020603050405020304" pitchFamily="18" charset="0"/>
              </a:rPr>
              <a:t>motional expression</a:t>
            </a:r>
            <a:r>
              <a:rPr lang="en-US" sz="2800" kern="100" dirty="0">
                <a:effectLst/>
                <a:latin typeface="Aptos" panose="020B0004020202020204" pitchFamily="34" charset="0"/>
                <a:ea typeface="Aptos" panose="020B0004020202020204" pitchFamily="34" charset="0"/>
                <a:cs typeface="Times New Roman" panose="02020603050405020304" pitchFamily="18" charset="0"/>
              </a:rPr>
              <a:t>.</a:t>
            </a:r>
          </a:p>
          <a:p>
            <a:pPr marL="342900" indent="-342900">
              <a:buFont typeface="Arial" panose="020B0604020202020204" pitchFamily="34" charset="0"/>
              <a:buChar char="•"/>
            </a:pPr>
            <a:r>
              <a:rPr lang="en-US" sz="2800" kern="100" dirty="0">
                <a:effectLst/>
                <a:latin typeface="Aptos" panose="020B0004020202020204" pitchFamily="34" charset="0"/>
                <a:ea typeface="Aptos" panose="020B0004020202020204" pitchFamily="34" charset="0"/>
                <a:cs typeface="Times New Roman" panose="02020603050405020304" pitchFamily="18" charset="0"/>
              </a:rPr>
              <a:t>Changes in their </a:t>
            </a:r>
            <a:r>
              <a:rPr lang="en-US" sz="2800" b="1" kern="100" dirty="0">
                <a:effectLst/>
                <a:latin typeface="Aptos" panose="020B0004020202020204" pitchFamily="34" charset="0"/>
                <a:ea typeface="Aptos" panose="020B0004020202020204" pitchFamily="34" charset="0"/>
                <a:cs typeface="Times New Roman" panose="02020603050405020304" pitchFamily="18" charset="0"/>
              </a:rPr>
              <a:t>pattern of attendance</a:t>
            </a:r>
            <a:r>
              <a:rPr lang="en-US" sz="2800" kern="100" dirty="0">
                <a:effectLst/>
                <a:latin typeface="Aptos" panose="020B0004020202020204" pitchFamily="34" charset="0"/>
                <a:ea typeface="Aptos" panose="020B0004020202020204" pitchFamily="34" charset="0"/>
                <a:cs typeface="Times New Roman" panose="02020603050405020304" pitchFamily="18" charset="0"/>
              </a:rPr>
              <a:t>.</a:t>
            </a:r>
          </a:p>
          <a:p>
            <a:pPr marL="342900" indent="-342900">
              <a:buFont typeface="Arial" panose="020B0604020202020204" pitchFamily="34" charset="0"/>
              <a:buChar char="•"/>
            </a:pPr>
            <a:r>
              <a:rPr lang="en-US" kern="100" dirty="0">
                <a:latin typeface="Aptos" panose="020B0004020202020204" pitchFamily="34" charset="0"/>
                <a:ea typeface="Aptos" panose="020B0004020202020204" pitchFamily="34" charset="0"/>
                <a:cs typeface="Times New Roman" panose="02020603050405020304" pitchFamily="18" charset="0"/>
              </a:rPr>
              <a:t>Changes in their </a:t>
            </a:r>
            <a:r>
              <a:rPr lang="en-US" b="1" kern="100" dirty="0">
                <a:latin typeface="Aptos" panose="020B0004020202020204" pitchFamily="34" charset="0"/>
                <a:ea typeface="Aptos" panose="020B0004020202020204" pitchFamily="34" charset="0"/>
                <a:cs typeface="Times New Roman" panose="02020603050405020304" pitchFamily="18" charset="0"/>
              </a:rPr>
              <a:t>typical behavior</a:t>
            </a:r>
            <a:r>
              <a:rPr lang="en-US" kern="100" dirty="0">
                <a:latin typeface="Aptos" panose="020B0004020202020204" pitchFamily="34" charset="0"/>
                <a:ea typeface="Aptos" panose="020B0004020202020204" pitchFamily="34" charset="0"/>
                <a:cs typeface="Times New Roman" panose="02020603050405020304" pitchFamily="18" charset="0"/>
              </a:rPr>
              <a:t>.</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indent="-342900">
              <a:buFont typeface="Arial" panose="020B0604020202020204" pitchFamily="34" charset="0"/>
              <a:buChar char="•"/>
            </a:pPr>
            <a:r>
              <a:rPr lang="en-US" sz="2800" kern="100" dirty="0">
                <a:effectLst/>
                <a:latin typeface="Aptos" panose="020B0004020202020204" pitchFamily="34" charset="0"/>
                <a:ea typeface="Aptos" panose="020B0004020202020204" pitchFamily="34" charset="0"/>
                <a:cs typeface="Times New Roman" panose="02020603050405020304" pitchFamily="18" charset="0"/>
              </a:rPr>
              <a:t>Observable signs that the child’s </a:t>
            </a:r>
            <a:r>
              <a:rPr lang="en-US" sz="2800" b="1" kern="100" dirty="0">
                <a:effectLst/>
                <a:latin typeface="Aptos" panose="020B0004020202020204" pitchFamily="34" charset="0"/>
                <a:ea typeface="Aptos" panose="020B0004020202020204" pitchFamily="34" charset="0"/>
                <a:cs typeface="Times New Roman" panose="02020603050405020304" pitchFamily="18" charset="0"/>
              </a:rPr>
              <a:t>living circumstances </a:t>
            </a:r>
            <a:r>
              <a:rPr lang="en-US" sz="2800" kern="100" dirty="0">
                <a:effectLst/>
                <a:latin typeface="Aptos" panose="020B0004020202020204" pitchFamily="34" charset="0"/>
                <a:ea typeface="Aptos" panose="020B0004020202020204" pitchFamily="34" charset="0"/>
                <a:cs typeface="Times New Roman" panose="02020603050405020304" pitchFamily="18" charset="0"/>
              </a:rPr>
              <a:t>have changed.</a:t>
            </a:r>
          </a:p>
          <a:p>
            <a:pPr marL="342900" indent="-342900">
              <a:buFont typeface="Arial" panose="020B0604020202020204" pitchFamily="34" charset="0"/>
              <a:buChar char="•"/>
            </a:pPr>
            <a:r>
              <a:rPr lang="en-US" sz="2800" kern="100" dirty="0">
                <a:effectLst/>
                <a:latin typeface="Aptos" panose="020B0004020202020204" pitchFamily="34" charset="0"/>
                <a:ea typeface="Aptos" panose="020B0004020202020204" pitchFamily="34" charset="0"/>
                <a:cs typeface="Times New Roman" panose="02020603050405020304" pitchFamily="18" charset="0"/>
              </a:rPr>
              <a:t>Observable signs that the child’s </a:t>
            </a:r>
            <a:r>
              <a:rPr lang="en-US" sz="2800" b="1" kern="100" dirty="0">
                <a:effectLst/>
                <a:latin typeface="Aptos" panose="020B0004020202020204" pitchFamily="34" charset="0"/>
                <a:ea typeface="Aptos" panose="020B0004020202020204" pitchFamily="34" charset="0"/>
                <a:cs typeface="Times New Roman" panose="02020603050405020304" pitchFamily="18" charset="0"/>
              </a:rPr>
              <a:t>access to basic needs </a:t>
            </a:r>
            <a:r>
              <a:rPr lang="en-US" sz="2800" kern="100" dirty="0">
                <a:effectLst/>
                <a:latin typeface="Aptos" panose="020B0004020202020204" pitchFamily="34" charset="0"/>
                <a:ea typeface="Aptos" panose="020B0004020202020204" pitchFamily="34" charset="0"/>
                <a:cs typeface="Times New Roman" panose="02020603050405020304" pitchFamily="18" charset="0"/>
              </a:rPr>
              <a:t>(food, hygiene, housing) have changed.</a:t>
            </a:r>
          </a:p>
          <a:p>
            <a:pPr marL="0" indent="0">
              <a:buNone/>
            </a:pPr>
            <a:endParaRPr lang="en-US" dirty="0"/>
          </a:p>
        </p:txBody>
      </p:sp>
    </p:spTree>
    <p:extLst>
      <p:ext uri="{BB962C8B-B14F-4D97-AF65-F5344CB8AC3E}">
        <p14:creationId xmlns:p14="http://schemas.microsoft.com/office/powerpoint/2010/main" val="24766798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1B4DB7-20E2-561F-B726-2CFF3715C56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9405D9F-9DBD-D504-4910-42C1C1857BEB}"/>
              </a:ext>
            </a:extLst>
          </p:cNvPr>
          <p:cNvSpPr>
            <a:spLocks noGrp="1"/>
          </p:cNvSpPr>
          <p:nvPr>
            <p:ph type="title"/>
          </p:nvPr>
        </p:nvSpPr>
        <p:spPr/>
        <p:txBody>
          <a:bodyPr/>
          <a:lstStyle/>
          <a:p>
            <a:r>
              <a:rPr lang="en-US" dirty="0"/>
              <a:t>Impacts on Children</a:t>
            </a:r>
          </a:p>
        </p:txBody>
      </p:sp>
      <p:graphicFrame>
        <p:nvGraphicFramePr>
          <p:cNvPr id="3" name="Content Placeholder 2">
            <a:extLst>
              <a:ext uri="{FF2B5EF4-FFF2-40B4-BE49-F238E27FC236}">
                <a16:creationId xmlns:a16="http://schemas.microsoft.com/office/drawing/2014/main" id="{6524A6EC-64DA-CF3C-AFA0-09E18457D4F5}"/>
              </a:ext>
            </a:extLst>
          </p:cNvPr>
          <p:cNvGraphicFramePr>
            <a:graphicFrameLocks noGrp="1"/>
          </p:cNvGraphicFramePr>
          <p:nvPr>
            <p:ph idx="1"/>
            <p:extLst>
              <p:ext uri="{D42A27DB-BD31-4B8C-83A1-F6EECF244321}">
                <p14:modId xmlns:p14="http://schemas.microsoft.com/office/powerpoint/2010/main" val="2485554579"/>
              </p:ext>
            </p:extLst>
          </p:nvPr>
        </p:nvGraphicFramePr>
        <p:xfrm>
          <a:off x="677075" y="1497558"/>
          <a:ext cx="10676725" cy="5181600"/>
        </p:xfrm>
        <a:graphic>
          <a:graphicData uri="http://schemas.openxmlformats.org/drawingml/2006/table">
            <a:tbl>
              <a:tblPr firstRow="1" bandRow="1">
                <a:tableStyleId>{5C22544A-7EE6-4342-B048-85BDC9FD1C3A}</a:tableStyleId>
              </a:tblPr>
              <a:tblGrid>
                <a:gridCol w="1962538">
                  <a:extLst>
                    <a:ext uri="{9D8B030D-6E8A-4147-A177-3AD203B41FA5}">
                      <a16:colId xmlns:a16="http://schemas.microsoft.com/office/drawing/2014/main" val="3919509584"/>
                    </a:ext>
                  </a:extLst>
                </a:gridCol>
                <a:gridCol w="8714187">
                  <a:extLst>
                    <a:ext uri="{9D8B030D-6E8A-4147-A177-3AD203B41FA5}">
                      <a16:colId xmlns:a16="http://schemas.microsoft.com/office/drawing/2014/main" val="384146187"/>
                    </a:ext>
                  </a:extLst>
                </a:gridCol>
              </a:tblGrid>
              <a:tr h="370840">
                <a:tc>
                  <a:txBody>
                    <a:bodyPr/>
                    <a:lstStyle/>
                    <a:p>
                      <a:r>
                        <a:rPr lang="en-US" sz="1900" dirty="0"/>
                        <a:t>Area of Concern</a:t>
                      </a:r>
                    </a:p>
                  </a:txBody>
                  <a:tcPr/>
                </a:tc>
                <a:tc>
                  <a:txBody>
                    <a:bodyPr/>
                    <a:lstStyle/>
                    <a:p>
                      <a:r>
                        <a:rPr lang="en-US" sz="1900" dirty="0"/>
                        <a:t>Look For…</a:t>
                      </a:r>
                    </a:p>
                  </a:txBody>
                  <a:tcPr/>
                </a:tc>
                <a:extLst>
                  <a:ext uri="{0D108BD9-81ED-4DB2-BD59-A6C34878D82A}">
                    <a16:rowId xmlns:a16="http://schemas.microsoft.com/office/drawing/2014/main" val="709102116"/>
                  </a:ext>
                </a:extLst>
              </a:tr>
              <a:tr h="370840">
                <a:tc>
                  <a:txBody>
                    <a:bodyPr/>
                    <a:lstStyle/>
                    <a:p>
                      <a:r>
                        <a:rPr lang="en-US" sz="1900" dirty="0"/>
                        <a:t>Expression of emotion</a:t>
                      </a:r>
                    </a:p>
                  </a:txBody>
                  <a:tcPr/>
                </a:tc>
                <a:tc>
                  <a:txBody>
                    <a:bodyPr/>
                    <a:lstStyle/>
                    <a:p>
                      <a:r>
                        <a:rPr lang="en-US" sz="1900" dirty="0"/>
                        <a:t>Signs of emotional distress may include difficulty coping, fear, anxiety, depression, sadness, tears, social withdrawal, anger, being jumpy/hypervigilant, or hopelessness. </a:t>
                      </a:r>
                    </a:p>
                  </a:txBody>
                  <a:tcPr/>
                </a:tc>
                <a:extLst>
                  <a:ext uri="{0D108BD9-81ED-4DB2-BD59-A6C34878D82A}">
                    <a16:rowId xmlns:a16="http://schemas.microsoft.com/office/drawing/2014/main" val="3109804754"/>
                  </a:ext>
                </a:extLst>
              </a:tr>
              <a:tr h="370840">
                <a:tc>
                  <a:txBody>
                    <a:bodyPr/>
                    <a:lstStyle/>
                    <a:p>
                      <a:r>
                        <a:rPr lang="en-US" sz="1900" dirty="0"/>
                        <a:t>Pattern of Attendance</a:t>
                      </a:r>
                    </a:p>
                  </a:txBody>
                  <a:tcPr/>
                </a:tc>
                <a:tc>
                  <a:txBody>
                    <a:bodyPr/>
                    <a:lstStyle/>
                    <a:p>
                      <a:r>
                        <a:rPr lang="en-US" sz="1900" dirty="0"/>
                        <a:t>Changes could include being absent more often, being late more often, missing several days at a time or an interest in independent study/distance learning.</a:t>
                      </a:r>
                    </a:p>
                  </a:txBody>
                  <a:tcPr/>
                </a:tc>
                <a:extLst>
                  <a:ext uri="{0D108BD9-81ED-4DB2-BD59-A6C34878D82A}">
                    <a16:rowId xmlns:a16="http://schemas.microsoft.com/office/drawing/2014/main" val="1278868849"/>
                  </a:ext>
                </a:extLst>
              </a:tr>
              <a:tr h="370840">
                <a:tc>
                  <a:txBody>
                    <a:bodyPr/>
                    <a:lstStyle/>
                    <a:p>
                      <a:r>
                        <a:rPr lang="en-US" sz="1900" dirty="0"/>
                        <a:t>Behavior</a:t>
                      </a:r>
                    </a:p>
                  </a:txBody>
                  <a:tcPr/>
                </a:tc>
                <a:tc>
                  <a:txBody>
                    <a:bodyPr/>
                    <a:lstStyle/>
                    <a:p>
                      <a:r>
                        <a:rPr lang="en-US" sz="1900" dirty="0"/>
                        <a:t>Changes in what is typical for the child. May be expressed as increased difficulty concentrating, acting out, or becoming quieter. Learning and work completion may become more difficult. Missing assignments are more likely.</a:t>
                      </a:r>
                    </a:p>
                  </a:txBody>
                  <a:tcPr/>
                </a:tc>
                <a:extLst>
                  <a:ext uri="{0D108BD9-81ED-4DB2-BD59-A6C34878D82A}">
                    <a16:rowId xmlns:a16="http://schemas.microsoft.com/office/drawing/2014/main" val="2416781329"/>
                  </a:ext>
                </a:extLst>
              </a:tr>
              <a:tr h="370840">
                <a:tc>
                  <a:txBody>
                    <a:bodyPr/>
                    <a:lstStyle/>
                    <a:p>
                      <a:r>
                        <a:rPr lang="en-US" sz="1900" dirty="0"/>
                        <a:t>Living circumstances</a:t>
                      </a:r>
                    </a:p>
                  </a:txBody>
                  <a:tcPr/>
                </a:tc>
                <a:tc>
                  <a:txBody>
                    <a:bodyPr/>
                    <a:lstStyle/>
                    <a:p>
                      <a:r>
                        <a:rPr lang="en-US" sz="1900" dirty="0"/>
                        <a:t>Listen for talk of living in a new place. Families may move to avoid detection. Children may be forced to live with family or friends if their primary caregivers are detained. Economic stress could also cause relocation. </a:t>
                      </a:r>
                    </a:p>
                  </a:txBody>
                  <a:tcPr/>
                </a:tc>
                <a:extLst>
                  <a:ext uri="{0D108BD9-81ED-4DB2-BD59-A6C34878D82A}">
                    <a16:rowId xmlns:a16="http://schemas.microsoft.com/office/drawing/2014/main" val="173468885"/>
                  </a:ext>
                </a:extLst>
              </a:tr>
              <a:tr h="370840">
                <a:tc>
                  <a:txBody>
                    <a:bodyPr/>
                    <a:lstStyle/>
                    <a:p>
                      <a:r>
                        <a:rPr lang="en-US" sz="1900" dirty="0"/>
                        <a:t>Access to basic needs</a:t>
                      </a:r>
                    </a:p>
                  </a:txBody>
                  <a:tcPr/>
                </a:tc>
                <a:tc>
                  <a:txBody>
                    <a:bodyPr/>
                    <a:lstStyle/>
                    <a:p>
                      <a:r>
                        <a:rPr lang="en-US" sz="1900" dirty="0"/>
                        <a:t>Increasing economic strain could lead to food insecurity, lost access to laundry facilities, and losing stable overnight housing. Greater interest in school-provided snacks and meals; adults may observe unlaundered clothing and sleepiness or falling asleep in class. </a:t>
                      </a:r>
                    </a:p>
                  </a:txBody>
                  <a:tcPr/>
                </a:tc>
                <a:extLst>
                  <a:ext uri="{0D108BD9-81ED-4DB2-BD59-A6C34878D82A}">
                    <a16:rowId xmlns:a16="http://schemas.microsoft.com/office/drawing/2014/main" val="141601640"/>
                  </a:ext>
                </a:extLst>
              </a:tr>
            </a:tbl>
          </a:graphicData>
        </a:graphic>
      </p:graphicFrame>
    </p:spTree>
    <p:extLst>
      <p:ext uri="{BB962C8B-B14F-4D97-AF65-F5344CB8AC3E}">
        <p14:creationId xmlns:p14="http://schemas.microsoft.com/office/powerpoint/2010/main" val="21262008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955905-2B7F-3B90-C53B-2FF4273B9F3B}"/>
              </a:ext>
            </a:extLst>
          </p:cNvPr>
          <p:cNvSpPr>
            <a:spLocks noGrp="1"/>
          </p:cNvSpPr>
          <p:nvPr>
            <p:ph type="title"/>
          </p:nvPr>
        </p:nvSpPr>
        <p:spPr/>
        <p:txBody>
          <a:bodyPr/>
          <a:lstStyle/>
          <a:p>
            <a:r>
              <a:rPr lang="en-US" dirty="0"/>
              <a:t>What should you do?</a:t>
            </a:r>
          </a:p>
        </p:txBody>
      </p:sp>
      <p:sp>
        <p:nvSpPr>
          <p:cNvPr id="3" name="Content Placeholder 2">
            <a:extLst>
              <a:ext uri="{FF2B5EF4-FFF2-40B4-BE49-F238E27FC236}">
                <a16:creationId xmlns:a16="http://schemas.microsoft.com/office/drawing/2014/main" id="{3EA3A9A7-8C1D-BB42-9757-8E878D12CE82}"/>
              </a:ext>
            </a:extLst>
          </p:cNvPr>
          <p:cNvSpPr>
            <a:spLocks noGrp="1"/>
          </p:cNvSpPr>
          <p:nvPr>
            <p:ph idx="1"/>
          </p:nvPr>
        </p:nvSpPr>
        <p:spPr/>
        <p:txBody>
          <a:bodyPr/>
          <a:lstStyle/>
          <a:p>
            <a:r>
              <a:rPr lang="en-US" dirty="0"/>
              <a:t>Complete a referral to our student assistance team.</a:t>
            </a:r>
          </a:p>
          <a:p>
            <a:r>
              <a:rPr lang="en-US" dirty="0"/>
              <a:t>In the referral, focus on the observable warning signs you’ve noticed.</a:t>
            </a:r>
          </a:p>
          <a:p>
            <a:pPr lvl="1">
              <a:buFont typeface="Courier New" panose="02070309020205020404" pitchFamily="49" charset="0"/>
              <a:buChar char="o"/>
            </a:pPr>
            <a:r>
              <a:rPr lang="en-US" dirty="0"/>
              <a:t>Sadness that only lifts for a short time and then returns.</a:t>
            </a:r>
          </a:p>
          <a:p>
            <a:pPr lvl="1">
              <a:buFont typeface="Courier New" panose="02070309020205020404" pitchFamily="49" charset="0"/>
              <a:buChar char="o"/>
            </a:pPr>
            <a:r>
              <a:rPr lang="en-US" dirty="0"/>
              <a:t>Falling asleep in class.</a:t>
            </a:r>
          </a:p>
          <a:p>
            <a:pPr lvl="1">
              <a:buFont typeface="Courier New" panose="02070309020205020404" pitchFamily="49" charset="0"/>
              <a:buChar char="o"/>
            </a:pPr>
            <a:r>
              <a:rPr lang="en-US" dirty="0"/>
              <a:t>Mentioned that he is staying with friends.</a:t>
            </a:r>
          </a:p>
          <a:p>
            <a:r>
              <a:rPr lang="en-US" dirty="0"/>
              <a:t>Do NOT speculate on why the student is experiencing these concerns. Just focus on warning signs that you can see and hear.</a:t>
            </a:r>
          </a:p>
          <a:p>
            <a:r>
              <a:rPr lang="en-US" dirty="0"/>
              <a:t>The team will follow-up with you, the child, and the family to determine how we can better support the student.</a:t>
            </a:r>
          </a:p>
        </p:txBody>
      </p:sp>
    </p:spTree>
    <p:extLst>
      <p:ext uri="{BB962C8B-B14F-4D97-AF65-F5344CB8AC3E}">
        <p14:creationId xmlns:p14="http://schemas.microsoft.com/office/powerpoint/2010/main" val="17941852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57393-7868-4890-345B-5520360BE383}"/>
              </a:ext>
            </a:extLst>
          </p:cNvPr>
          <p:cNvSpPr>
            <a:spLocks noGrp="1"/>
          </p:cNvSpPr>
          <p:nvPr>
            <p:ph type="title"/>
          </p:nvPr>
        </p:nvSpPr>
        <p:spPr/>
        <p:txBody>
          <a:bodyPr/>
          <a:lstStyle/>
          <a:p>
            <a:r>
              <a:rPr lang="en-US" dirty="0"/>
              <a:t>How to Submit a Referral</a:t>
            </a:r>
          </a:p>
        </p:txBody>
      </p:sp>
      <p:sp>
        <p:nvSpPr>
          <p:cNvPr id="3" name="Content Placeholder 2">
            <a:extLst>
              <a:ext uri="{FF2B5EF4-FFF2-40B4-BE49-F238E27FC236}">
                <a16:creationId xmlns:a16="http://schemas.microsoft.com/office/drawing/2014/main" id="{B0BF1140-78F8-0E74-CCA6-1243242265E6}"/>
              </a:ext>
            </a:extLst>
          </p:cNvPr>
          <p:cNvSpPr>
            <a:spLocks noGrp="1"/>
          </p:cNvSpPr>
          <p:nvPr>
            <p:ph idx="1"/>
          </p:nvPr>
        </p:nvSpPr>
        <p:spPr/>
        <p:txBody>
          <a:bodyPr/>
          <a:lstStyle/>
          <a:p>
            <a:r>
              <a:rPr lang="en-US" dirty="0">
                <a:solidFill>
                  <a:schemeClr val="tx2">
                    <a:lumMod val="50000"/>
                    <a:lumOff val="50000"/>
                  </a:schemeClr>
                </a:solidFill>
              </a:rPr>
              <a:t>Add school-specific information on how staff access and submit a referral.</a:t>
            </a:r>
          </a:p>
        </p:txBody>
      </p:sp>
    </p:spTree>
    <p:extLst>
      <p:ext uri="{BB962C8B-B14F-4D97-AF65-F5344CB8AC3E}">
        <p14:creationId xmlns:p14="http://schemas.microsoft.com/office/powerpoint/2010/main" val="24958389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D72A1B-8EBE-34F2-536F-6A2BE6507ADD}"/>
              </a:ext>
            </a:extLst>
          </p:cNvPr>
          <p:cNvSpPr>
            <a:spLocks noGrp="1"/>
          </p:cNvSpPr>
          <p:nvPr>
            <p:ph type="title"/>
          </p:nvPr>
        </p:nvSpPr>
        <p:spPr/>
        <p:txBody>
          <a:bodyPr/>
          <a:lstStyle/>
          <a:p>
            <a:r>
              <a:rPr lang="en-US" dirty="0"/>
              <a:t>Supports and Resources</a:t>
            </a:r>
          </a:p>
        </p:txBody>
      </p:sp>
      <p:sp>
        <p:nvSpPr>
          <p:cNvPr id="3" name="Content Placeholder 2">
            <a:extLst>
              <a:ext uri="{FF2B5EF4-FFF2-40B4-BE49-F238E27FC236}">
                <a16:creationId xmlns:a16="http://schemas.microsoft.com/office/drawing/2014/main" id="{8E3F1E59-005C-A39A-22F9-0C6F5DF46EBC}"/>
              </a:ext>
            </a:extLst>
          </p:cNvPr>
          <p:cNvSpPr>
            <a:spLocks noGrp="1"/>
          </p:cNvSpPr>
          <p:nvPr>
            <p:ph idx="1"/>
          </p:nvPr>
        </p:nvSpPr>
        <p:spPr/>
        <p:txBody>
          <a:bodyPr/>
          <a:lstStyle/>
          <a:p>
            <a:r>
              <a:rPr lang="en-US" altLang="en-US" dirty="0">
                <a:solidFill>
                  <a:schemeClr val="tx2">
                    <a:lumMod val="50000"/>
                    <a:lumOff val="50000"/>
                  </a:schemeClr>
                </a:solidFill>
                <a:latin typeface="Calibri" panose="020F0502020204030204" pitchFamily="34" charset="0"/>
                <a:cs typeface="Calibri" panose="020F0502020204030204" pitchFamily="34" charset="0"/>
              </a:rPr>
              <a:t>Describe the supports and resources the school may be able to extend based on how the student is presenting.</a:t>
            </a:r>
            <a:endParaRPr lang="en-US" altLang="en-US" dirty="0">
              <a:solidFill>
                <a:schemeClr val="tx2">
                  <a:lumMod val="50000"/>
                  <a:lumOff val="50000"/>
                </a:schemeClr>
              </a:solidFill>
              <a:latin typeface="Arial" panose="020B0604020202020204" pitchFamily="34" charset="0"/>
            </a:endParaRPr>
          </a:p>
        </p:txBody>
      </p:sp>
    </p:spTree>
    <p:extLst>
      <p:ext uri="{BB962C8B-B14F-4D97-AF65-F5344CB8AC3E}">
        <p14:creationId xmlns:p14="http://schemas.microsoft.com/office/powerpoint/2010/main" val="34577485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CA970D-79BA-2162-91F4-98C7E79EE364}"/>
              </a:ext>
            </a:extLst>
          </p:cNvPr>
          <p:cNvSpPr>
            <a:spLocks noGrp="1"/>
          </p:cNvSpPr>
          <p:nvPr>
            <p:ph type="title"/>
          </p:nvPr>
        </p:nvSpPr>
        <p:spPr/>
        <p:txBody>
          <a:bodyPr/>
          <a:lstStyle/>
          <a:p>
            <a:r>
              <a:rPr lang="en-US" dirty="0"/>
              <a:t>Strategies We’re Working On</a:t>
            </a:r>
          </a:p>
        </p:txBody>
      </p:sp>
      <p:sp>
        <p:nvSpPr>
          <p:cNvPr id="3" name="Content Placeholder 2">
            <a:extLst>
              <a:ext uri="{FF2B5EF4-FFF2-40B4-BE49-F238E27FC236}">
                <a16:creationId xmlns:a16="http://schemas.microsoft.com/office/drawing/2014/main" id="{9EBED995-30CA-3DC2-F279-D13F19A35616}"/>
              </a:ext>
            </a:extLst>
          </p:cNvPr>
          <p:cNvSpPr>
            <a:spLocks noGrp="1"/>
          </p:cNvSpPr>
          <p:nvPr>
            <p:ph idx="1"/>
          </p:nvPr>
        </p:nvSpPr>
        <p:spPr/>
        <p:txBody>
          <a:bodyPr>
            <a:normAutofit lnSpcReduction="10000"/>
          </a:bodyPr>
          <a:lstStyle/>
          <a:p>
            <a:r>
              <a:rPr lang="en-US" altLang="en-US" dirty="0">
                <a:solidFill>
                  <a:schemeClr val="tx2">
                    <a:lumMod val="50000"/>
                    <a:lumOff val="50000"/>
                  </a:schemeClr>
                </a:solidFill>
                <a:latin typeface="Calibri" panose="020F0502020204030204" pitchFamily="34" charset="0"/>
                <a:cs typeface="Calibri" panose="020F0502020204030204" pitchFamily="34" charset="0"/>
              </a:rPr>
              <a:t>Describe the strategies the school is pursuing to support families facing immigration challenges. Examples might include:</a:t>
            </a:r>
          </a:p>
          <a:p>
            <a:pPr lvl="1"/>
            <a:r>
              <a:rPr lang="en-US" altLang="en-US" dirty="0">
                <a:solidFill>
                  <a:schemeClr val="tx2">
                    <a:lumMod val="50000"/>
                    <a:lumOff val="50000"/>
                  </a:schemeClr>
                </a:solidFill>
                <a:latin typeface="Calibri" panose="020F0502020204030204" pitchFamily="34" charset="0"/>
                <a:cs typeface="Calibri" panose="020F0502020204030204" pitchFamily="34" charset="0"/>
              </a:rPr>
              <a:t>Efforts to have all families update their emergency contacts. (For ideas see these </a:t>
            </a:r>
            <a:r>
              <a:rPr lang="en-US" dirty="0">
                <a:latin typeface="Calibri" panose="020F0502020204030204" pitchFamily="34" charset="0"/>
                <a:ea typeface="Calibri" panose="020F0502020204030204" pitchFamily="34" charset="0"/>
                <a:cs typeface="Calibri" panose="020F0502020204030204" pitchFamily="34" charset="0"/>
                <a:hlinkClick r:id="rId2"/>
              </a:rPr>
              <a:t>Emergency Contact Information Script and Flyer</a:t>
            </a:r>
            <a:r>
              <a:rPr lang="en-US" dirty="0">
                <a:latin typeface="Calibri" panose="020F0502020204030204" pitchFamily="34" charset="0"/>
                <a:ea typeface="Calibri" panose="020F0502020204030204" pitchFamily="34" charset="0"/>
                <a:cs typeface="Calibri" panose="020F0502020204030204" pitchFamily="34" charset="0"/>
              </a:rPr>
              <a:t>.</a:t>
            </a:r>
            <a:r>
              <a:rPr lang="en-US" altLang="en-US" dirty="0">
                <a:solidFill>
                  <a:schemeClr val="tx2">
                    <a:lumMod val="50000"/>
                    <a:lumOff val="50000"/>
                  </a:schemeClr>
                </a:solidFill>
                <a:latin typeface="Calibri" panose="020F0502020204030204" pitchFamily="34" charset="0"/>
                <a:ea typeface="Calibri" panose="020F0502020204030204" pitchFamily="34" charset="0"/>
                <a:cs typeface="Calibri" panose="020F0502020204030204" pitchFamily="34" charset="0"/>
              </a:rPr>
              <a:t>)</a:t>
            </a:r>
          </a:p>
          <a:p>
            <a:pPr lvl="1"/>
            <a:r>
              <a:rPr lang="en-US" altLang="en-US" dirty="0">
                <a:solidFill>
                  <a:schemeClr val="tx2">
                    <a:lumMod val="50000"/>
                    <a:lumOff val="50000"/>
                  </a:schemeClr>
                </a:solidFill>
                <a:latin typeface="Calibri" panose="020F0502020204030204" pitchFamily="34" charset="0"/>
                <a:cs typeface="Calibri" panose="020F0502020204030204" pitchFamily="34" charset="0"/>
              </a:rPr>
              <a:t>Promoting the use of family emergency plans. </a:t>
            </a:r>
            <a:r>
              <a:rPr lang="en-US" altLang="en-US" dirty="0">
                <a:solidFill>
                  <a:schemeClr val="tx2">
                    <a:lumMod val="50000"/>
                    <a:lumOff val="50000"/>
                  </a:schemeClr>
                </a:solidFill>
                <a:latin typeface="Calibri" panose="020F0502020204030204" pitchFamily="34" charset="0"/>
                <a:ea typeface="Calibri" panose="020F0502020204030204" pitchFamily="34" charset="0"/>
                <a:cs typeface="Calibri" panose="020F0502020204030204" pitchFamily="34" charset="0"/>
              </a:rPr>
              <a:t>(For ideas see these </a:t>
            </a:r>
            <a:r>
              <a:rPr lang="en-US" dirty="0">
                <a:latin typeface="Calibri" panose="020F0502020204030204" pitchFamily="34" charset="0"/>
                <a:ea typeface="Calibri" panose="020F0502020204030204" pitchFamily="34" charset="0"/>
                <a:cs typeface="Calibri" panose="020F0502020204030204" pitchFamily="34" charset="0"/>
                <a:hlinkClick r:id="rId3"/>
              </a:rPr>
              <a:t>Child Care Planning and Guardianship</a:t>
            </a:r>
            <a:r>
              <a:rPr lang="en-US" dirty="0">
                <a:latin typeface="Calibri" panose="020F0502020204030204" pitchFamily="34" charset="0"/>
                <a:ea typeface="Calibri" panose="020F0502020204030204" pitchFamily="34" charset="0"/>
                <a:cs typeface="Calibri" panose="020F0502020204030204" pitchFamily="34" charset="0"/>
              </a:rPr>
              <a:t> </a:t>
            </a:r>
            <a:r>
              <a:rPr lang="en-US" dirty="0">
                <a:solidFill>
                  <a:schemeClr val="tx2">
                    <a:lumMod val="50000"/>
                    <a:lumOff val="50000"/>
                  </a:schemeClr>
                </a:solidFill>
                <a:latin typeface="Calibri" panose="020F0502020204030204" pitchFamily="34" charset="0"/>
                <a:ea typeface="Calibri" panose="020F0502020204030204" pitchFamily="34" charset="0"/>
                <a:cs typeface="Calibri" panose="020F0502020204030204" pitchFamily="34" charset="0"/>
              </a:rPr>
              <a:t>resources.)</a:t>
            </a:r>
            <a:endParaRPr lang="en-US" altLang="en-US" dirty="0">
              <a:solidFill>
                <a:schemeClr val="tx2">
                  <a:lumMod val="50000"/>
                  <a:lumOff val="50000"/>
                </a:schemeClr>
              </a:solidFill>
              <a:latin typeface="Calibri" panose="020F0502020204030204" pitchFamily="34" charset="0"/>
              <a:ea typeface="Calibri" panose="020F0502020204030204" pitchFamily="34" charset="0"/>
              <a:cs typeface="Calibri" panose="020F0502020204030204" pitchFamily="34" charset="0"/>
            </a:endParaRPr>
          </a:p>
          <a:p>
            <a:pPr lvl="1"/>
            <a:r>
              <a:rPr lang="en-US" altLang="en-US" dirty="0">
                <a:solidFill>
                  <a:schemeClr val="tx2">
                    <a:lumMod val="50000"/>
                    <a:lumOff val="50000"/>
                  </a:schemeClr>
                </a:solidFill>
                <a:latin typeface="Calibri" panose="020F0502020204030204" pitchFamily="34" charset="0"/>
                <a:cs typeface="Calibri" panose="020F0502020204030204" pitchFamily="34" charset="0"/>
              </a:rPr>
              <a:t>District partnerships with community-based organizations that provide support and/or legal services.</a:t>
            </a:r>
          </a:p>
          <a:p>
            <a:pPr lvl="1"/>
            <a:r>
              <a:rPr lang="en-US" altLang="en-US" dirty="0">
                <a:solidFill>
                  <a:schemeClr val="tx2">
                    <a:lumMod val="50000"/>
                    <a:lumOff val="50000"/>
                  </a:schemeClr>
                </a:solidFill>
                <a:latin typeface="Calibri" panose="020F0502020204030204" pitchFamily="34" charset="0"/>
                <a:cs typeface="Calibri" panose="020F0502020204030204" pitchFamily="34" charset="0"/>
              </a:rPr>
              <a:t>Making distance learning options available.</a:t>
            </a:r>
          </a:p>
          <a:p>
            <a:pPr lvl="1"/>
            <a:r>
              <a:rPr lang="en-US" altLang="en-US" dirty="0">
                <a:solidFill>
                  <a:schemeClr val="tx2">
                    <a:lumMod val="50000"/>
                    <a:lumOff val="50000"/>
                  </a:schemeClr>
                </a:solidFill>
                <a:latin typeface="Calibri" panose="020F0502020204030204" pitchFamily="34" charset="0"/>
                <a:cs typeface="Calibri" panose="020F0502020204030204" pitchFamily="34" charset="0"/>
              </a:rPr>
              <a:t>Being ready with crisis intervention plans to respond to fallout from immigration crises in the community or near the school. (For ideas see these </a:t>
            </a:r>
            <a:r>
              <a:rPr lang="en-US" altLang="en-US" dirty="0">
                <a:solidFill>
                  <a:schemeClr val="tx2">
                    <a:lumMod val="50000"/>
                    <a:lumOff val="50000"/>
                  </a:schemeClr>
                </a:solidFill>
                <a:latin typeface="Calibri" panose="020F0502020204030204" pitchFamily="34" charset="0"/>
                <a:ea typeface="Calibri" panose="020F0502020204030204" pitchFamily="34" charset="0"/>
                <a:cs typeface="Calibri" panose="020F0502020204030204" pitchFamily="34" charset="0"/>
              </a:rPr>
              <a:t>modifiable </a:t>
            </a:r>
            <a:r>
              <a:rPr lang="en-US" dirty="0">
                <a:latin typeface="Calibri" panose="020F0502020204030204" pitchFamily="34" charset="0"/>
                <a:ea typeface="Calibri" panose="020F0502020204030204" pitchFamily="34" charset="0"/>
                <a:cs typeface="Calibri" panose="020F0502020204030204" pitchFamily="34" charset="0"/>
                <a:hlinkClick r:id="rId4"/>
              </a:rPr>
              <a:t>Emergency Operations Procedure</a:t>
            </a:r>
            <a:r>
              <a:rPr lang="en-US" dirty="0">
                <a:latin typeface="Calibri" panose="020F0502020204030204" pitchFamily="34" charset="0"/>
                <a:ea typeface="Calibri" panose="020F0502020204030204" pitchFamily="34" charset="0"/>
                <a:cs typeface="Calibri" panose="020F0502020204030204" pitchFamily="34" charset="0"/>
              </a:rPr>
              <a:t> </a:t>
            </a:r>
            <a:r>
              <a:rPr lang="en-US" dirty="0">
                <a:solidFill>
                  <a:schemeClr val="tx2">
                    <a:lumMod val="50000"/>
                    <a:lumOff val="50000"/>
                  </a:schemeClr>
                </a:solidFill>
                <a:latin typeface="Calibri" panose="020F0502020204030204" pitchFamily="34" charset="0"/>
                <a:ea typeface="Calibri" panose="020F0502020204030204" pitchFamily="34" charset="0"/>
                <a:cs typeface="Calibri" panose="020F0502020204030204" pitchFamily="34" charset="0"/>
              </a:rPr>
              <a:t>templates.)</a:t>
            </a:r>
          </a:p>
          <a:p>
            <a:pPr lvl="1"/>
            <a:endParaRPr lang="en-US" altLang="en-US" dirty="0">
              <a:solidFill>
                <a:schemeClr val="tx2">
                  <a:lumMod val="50000"/>
                  <a:lumOff val="5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419429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379FF7-916B-BFB1-A175-241DE9BB4CF4}"/>
              </a:ext>
            </a:extLst>
          </p:cNvPr>
          <p:cNvSpPr>
            <a:spLocks noGrp="1"/>
          </p:cNvSpPr>
          <p:nvPr>
            <p:ph type="title"/>
          </p:nvPr>
        </p:nvSpPr>
        <p:spPr/>
        <p:txBody>
          <a:bodyPr/>
          <a:lstStyle/>
          <a:p>
            <a:r>
              <a:rPr lang="en-US" dirty="0"/>
              <a:t>Questions</a:t>
            </a:r>
          </a:p>
        </p:txBody>
      </p:sp>
      <p:sp>
        <p:nvSpPr>
          <p:cNvPr id="3" name="Content Placeholder 2">
            <a:extLst>
              <a:ext uri="{FF2B5EF4-FFF2-40B4-BE49-F238E27FC236}">
                <a16:creationId xmlns:a16="http://schemas.microsoft.com/office/drawing/2014/main" id="{504C416F-5EB8-DF7B-E14B-369903C071C9}"/>
              </a:ext>
            </a:extLst>
          </p:cNvPr>
          <p:cNvSpPr>
            <a:spLocks noGrp="1"/>
          </p:cNvSpPr>
          <p:nvPr>
            <p:ph idx="1"/>
          </p:nvPr>
        </p:nvSpPr>
        <p:spPr/>
        <p:txBody>
          <a:bodyPr/>
          <a:lstStyle/>
          <a:p>
            <a:r>
              <a:rPr lang="en-US" dirty="0">
                <a:solidFill>
                  <a:schemeClr val="tx2">
                    <a:lumMod val="50000"/>
                    <a:lumOff val="50000"/>
                  </a:schemeClr>
                </a:solidFill>
              </a:rPr>
              <a:t>Have a member of the student assistance team available to help answer questions.</a:t>
            </a:r>
          </a:p>
        </p:txBody>
      </p:sp>
    </p:spTree>
    <p:extLst>
      <p:ext uri="{BB962C8B-B14F-4D97-AF65-F5344CB8AC3E}">
        <p14:creationId xmlns:p14="http://schemas.microsoft.com/office/powerpoint/2010/main" val="103350057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11385</TotalTime>
  <Words>1871</Words>
  <Application>Microsoft Office PowerPoint</Application>
  <PresentationFormat>Widescreen</PresentationFormat>
  <Paragraphs>165</Paragraphs>
  <Slides>21</Slides>
  <Notes>17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Aptos</vt:lpstr>
      <vt:lpstr>Aptos Display</vt:lpstr>
      <vt:lpstr>Arial</vt:lpstr>
      <vt:lpstr>Calibri</vt:lpstr>
      <vt:lpstr>Courier New</vt:lpstr>
      <vt:lpstr>Office Theme</vt:lpstr>
      <vt:lpstr>Silent Crisis</vt:lpstr>
      <vt:lpstr>Objectives</vt:lpstr>
      <vt:lpstr>Our Focus</vt:lpstr>
      <vt:lpstr>Think</vt:lpstr>
      <vt:lpstr>Think</vt:lpstr>
      <vt:lpstr>Pair</vt:lpstr>
      <vt:lpstr>Share</vt:lpstr>
      <vt:lpstr>Debrief</vt:lpstr>
      <vt:lpstr>Impacts on Families</vt:lpstr>
      <vt:lpstr>So, how likely is it…</vt:lpstr>
      <vt:lpstr>PowerPoint Presentation</vt:lpstr>
      <vt:lpstr>Think</vt:lpstr>
      <vt:lpstr>Pair</vt:lpstr>
      <vt:lpstr>Share</vt:lpstr>
      <vt:lpstr>Debrief</vt:lpstr>
      <vt:lpstr>Impacts on Children</vt:lpstr>
      <vt:lpstr>What should you do?</vt:lpstr>
      <vt:lpstr>How to Submit a Referral</vt:lpstr>
      <vt:lpstr>Supports and Resources</vt:lpstr>
      <vt:lpstr>Strategies We’re Working On</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Robert Mueller Jr</dc:creator>
  <cp:lastModifiedBy>Music Watson</cp:lastModifiedBy>
  <cp:revision>30</cp:revision>
  <dcterms:created xsi:type="dcterms:W3CDTF">2025-05-22T18:13:23Z</dcterms:created>
  <dcterms:modified xsi:type="dcterms:W3CDTF">2025-08-07T18:27:43Z</dcterms:modified>
</cp:coreProperties>
</file>