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0" r:id="rId1"/>
  </p:sldMasterIdLst>
  <p:notesMasterIdLst>
    <p:notesMasterId r:id="rId78"/>
  </p:notesMasterIdLst>
  <p:handoutMasterIdLst>
    <p:handoutMasterId r:id="rId79"/>
  </p:handoutMasterIdLst>
  <p:sldIdLst>
    <p:sldId id="345" r:id="rId2"/>
    <p:sldId id="258" r:id="rId3"/>
    <p:sldId id="257" r:id="rId4"/>
    <p:sldId id="259" r:id="rId5"/>
    <p:sldId id="260" r:id="rId6"/>
    <p:sldId id="261" r:id="rId7"/>
    <p:sldId id="262" r:id="rId8"/>
    <p:sldId id="263" r:id="rId9"/>
    <p:sldId id="264" r:id="rId10"/>
    <p:sldId id="265" r:id="rId11"/>
    <p:sldId id="266" r:id="rId12"/>
    <p:sldId id="275" r:id="rId13"/>
    <p:sldId id="267" r:id="rId14"/>
    <p:sldId id="268" r:id="rId15"/>
    <p:sldId id="348" r:id="rId16"/>
    <p:sldId id="269" r:id="rId17"/>
    <p:sldId id="270" r:id="rId18"/>
    <p:sldId id="271" r:id="rId19"/>
    <p:sldId id="272" r:id="rId20"/>
    <p:sldId id="273" r:id="rId21"/>
    <p:sldId id="274" r:id="rId22"/>
    <p:sldId id="276" r:id="rId23"/>
    <p:sldId id="277" r:id="rId24"/>
    <p:sldId id="278" r:id="rId25"/>
    <p:sldId id="279" r:id="rId26"/>
    <p:sldId id="280" r:id="rId27"/>
    <p:sldId id="281" r:id="rId28"/>
    <p:sldId id="282" r:id="rId29"/>
    <p:sldId id="283" r:id="rId30"/>
    <p:sldId id="284" r:id="rId31"/>
    <p:sldId id="285" r:id="rId32"/>
    <p:sldId id="287" r:id="rId33"/>
    <p:sldId id="288" r:id="rId34"/>
    <p:sldId id="289" r:id="rId35"/>
    <p:sldId id="290" r:id="rId36"/>
    <p:sldId id="291" r:id="rId37"/>
    <p:sldId id="346"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21" r:id="rId52"/>
    <p:sldId id="306" r:id="rId53"/>
    <p:sldId id="347" r:id="rId54"/>
    <p:sldId id="307" r:id="rId55"/>
    <p:sldId id="308" r:id="rId56"/>
    <p:sldId id="320" r:id="rId57"/>
    <p:sldId id="309" r:id="rId58"/>
    <p:sldId id="311" r:id="rId59"/>
    <p:sldId id="312" r:id="rId60"/>
    <p:sldId id="310" r:id="rId61"/>
    <p:sldId id="313" r:id="rId62"/>
    <p:sldId id="314" r:id="rId63"/>
    <p:sldId id="315" r:id="rId64"/>
    <p:sldId id="316" r:id="rId65"/>
    <p:sldId id="317" r:id="rId66"/>
    <p:sldId id="318" r:id="rId67"/>
    <p:sldId id="319" r:id="rId68"/>
    <p:sldId id="322" r:id="rId69"/>
    <p:sldId id="323" r:id="rId70"/>
    <p:sldId id="324" r:id="rId71"/>
    <p:sldId id="325" r:id="rId72"/>
    <p:sldId id="326" r:id="rId73"/>
    <p:sldId id="327" r:id="rId74"/>
    <p:sldId id="328" r:id="rId75"/>
    <p:sldId id="329" r:id="rId76"/>
    <p:sldId id="292" r:id="rId7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2B0E"/>
    <a:srgbClr val="B818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38" autoAdjust="0"/>
    <p:restoredTop sz="68682" autoAdjust="0"/>
  </p:normalViewPr>
  <p:slideViewPr>
    <p:cSldViewPr snapToGrid="0">
      <p:cViewPr varScale="1">
        <p:scale>
          <a:sx n="109" d="100"/>
          <a:sy n="109" d="100"/>
        </p:scale>
        <p:origin x="1600" y="184"/>
      </p:cViewPr>
      <p:guideLst/>
    </p:cSldViewPr>
  </p:slideViewPr>
  <p:outlineViewPr>
    <p:cViewPr>
      <p:scale>
        <a:sx n="33" d="100"/>
        <a:sy n="33" d="100"/>
      </p:scale>
      <p:origin x="0" y="-4404"/>
    </p:cViewPr>
  </p:outlineViewPr>
  <p:notesTextViewPr>
    <p:cViewPr>
      <p:scale>
        <a:sx n="1" d="1"/>
        <a:sy n="1" d="1"/>
      </p:scale>
      <p:origin x="0" y="0"/>
    </p:cViewPr>
  </p:notesTextViewPr>
  <p:notesViewPr>
    <p:cSldViewPr snapToGrid="0">
      <p:cViewPr varScale="1">
        <p:scale>
          <a:sx n="84" d="100"/>
          <a:sy n="84" d="100"/>
        </p:scale>
        <p:origin x="2934"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F0FA1B6-F71B-412C-8721-5AAA9E301250}" type="datetimeFigureOut">
              <a:rPr lang="en-US" smtClean="0"/>
              <a:t>7/22/25</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F7D5C98-F6F1-4318-8BFA-31176F51BA82}" type="slidenum">
              <a:rPr lang="en-US" smtClean="0"/>
              <a:t>‹#›</a:t>
            </a:fld>
            <a:endParaRPr lang="en-US" dirty="0"/>
          </a:p>
        </p:txBody>
      </p:sp>
    </p:spTree>
    <p:extLst>
      <p:ext uri="{BB962C8B-B14F-4D97-AF65-F5344CB8AC3E}">
        <p14:creationId xmlns:p14="http://schemas.microsoft.com/office/powerpoint/2010/main" val="1529566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EA8EE88-862A-4613-9159-587B0FFD2986}" type="datetimeFigureOut">
              <a:rPr lang="en-US" smtClean="0"/>
              <a:t>7/22/25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4ED7E49-72E9-4E5C-9723-FFDEB3F90E09}" type="slidenum">
              <a:rPr lang="en-US" smtClean="0"/>
              <a:t>‹#›</a:t>
            </a:fld>
            <a:endParaRPr lang="en-US" dirty="0"/>
          </a:p>
        </p:txBody>
      </p:sp>
    </p:spTree>
    <p:extLst>
      <p:ext uri="{BB962C8B-B14F-4D97-AF65-F5344CB8AC3E}">
        <p14:creationId xmlns:p14="http://schemas.microsoft.com/office/powerpoint/2010/main" val="561229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D7E49-72E9-4E5C-9723-FFDEB3F90E09}" type="slidenum">
              <a:rPr lang="en-US" smtClean="0"/>
              <a:t>1</a:t>
            </a:fld>
            <a:endParaRPr lang="en-US" dirty="0"/>
          </a:p>
        </p:txBody>
      </p:sp>
    </p:spTree>
    <p:extLst>
      <p:ext uri="{BB962C8B-B14F-4D97-AF65-F5344CB8AC3E}">
        <p14:creationId xmlns:p14="http://schemas.microsoft.com/office/powerpoint/2010/main" val="3055321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except as permitted by 20 U.S.C. 1681(a)(1) through (9) and the corresponding</a:t>
            </a:r>
          </a:p>
          <a:p>
            <a:r>
              <a:rPr lang="en-US" dirty="0"/>
              <a:t>regulations §§ 106.12 through 106.15, 20 U.S.C. 1686 and its corresponding regulation §</a:t>
            </a:r>
          </a:p>
          <a:p>
            <a:r>
              <a:rPr lang="en-US" dirty="0"/>
              <a:t>106.32(b)(1), or § 106.41(b). </a:t>
            </a:r>
          </a:p>
        </p:txBody>
      </p:sp>
      <p:sp>
        <p:nvSpPr>
          <p:cNvPr id="4" name="Slide Number Placeholder 3"/>
          <p:cNvSpPr>
            <a:spLocks noGrp="1"/>
          </p:cNvSpPr>
          <p:nvPr>
            <p:ph type="sldNum" sz="quarter" idx="5"/>
          </p:nvPr>
        </p:nvSpPr>
        <p:spPr/>
        <p:txBody>
          <a:bodyPr/>
          <a:lstStyle/>
          <a:p>
            <a:fld id="{797DFF94-89CA-49D0-BA84-FB44A797C737}" type="slidenum">
              <a:rPr lang="en-US" smtClean="0"/>
              <a:t>12</a:t>
            </a:fld>
            <a:endParaRPr lang="en-US" dirty="0"/>
          </a:p>
        </p:txBody>
      </p:sp>
    </p:spTree>
    <p:extLst>
      <p:ext uri="{BB962C8B-B14F-4D97-AF65-F5344CB8AC3E}">
        <p14:creationId xmlns:p14="http://schemas.microsoft.com/office/powerpoint/2010/main" val="1859897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sexual act including Rape, Sodomy, Sexual Assault With An Object, or</a:t>
            </a:r>
          </a:p>
          <a:p>
            <a:r>
              <a:rPr lang="en-US" dirty="0"/>
              <a:t>Fondling directed against another person, without the consent of the victim, including instances</a:t>
            </a:r>
          </a:p>
          <a:p>
            <a:r>
              <a:rPr lang="en-US" dirty="0"/>
              <a:t>where the victim is incapable of giving consent; also unlawful sexual intercourse</a:t>
            </a:r>
          </a:p>
        </p:txBody>
      </p:sp>
      <p:sp>
        <p:nvSpPr>
          <p:cNvPr id="4" name="Slide Number Placeholder 3"/>
          <p:cNvSpPr>
            <a:spLocks noGrp="1"/>
          </p:cNvSpPr>
          <p:nvPr>
            <p:ph type="sldNum" sz="quarter" idx="5"/>
          </p:nvPr>
        </p:nvSpPr>
        <p:spPr/>
        <p:txBody>
          <a:bodyPr/>
          <a:lstStyle/>
          <a:p>
            <a:fld id="{797DFF94-89CA-49D0-BA84-FB44A797C737}" type="slidenum">
              <a:rPr lang="en-US" smtClean="0"/>
              <a:t>16</a:t>
            </a:fld>
            <a:endParaRPr lang="en-US" dirty="0"/>
          </a:p>
        </p:txBody>
      </p:sp>
    </p:spTree>
    <p:extLst>
      <p:ext uri="{BB962C8B-B14F-4D97-AF65-F5344CB8AC3E}">
        <p14:creationId xmlns:p14="http://schemas.microsoft.com/office/powerpoint/2010/main" val="754973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means that if any employee has notice the District will be deemed to have notice </a:t>
            </a:r>
          </a:p>
        </p:txBody>
      </p:sp>
      <p:sp>
        <p:nvSpPr>
          <p:cNvPr id="4" name="Slide Number Placeholder 3"/>
          <p:cNvSpPr>
            <a:spLocks noGrp="1"/>
          </p:cNvSpPr>
          <p:nvPr>
            <p:ph type="sldNum" sz="quarter" idx="5"/>
          </p:nvPr>
        </p:nvSpPr>
        <p:spPr/>
        <p:txBody>
          <a:bodyPr/>
          <a:lstStyle/>
          <a:p>
            <a:fld id="{797DFF94-89CA-49D0-BA84-FB44A797C737}" type="slidenum">
              <a:rPr lang="en-US" smtClean="0"/>
              <a:t>29</a:t>
            </a:fld>
            <a:endParaRPr lang="en-US" dirty="0"/>
          </a:p>
        </p:txBody>
      </p:sp>
    </p:spTree>
    <p:extLst>
      <p:ext uri="{BB962C8B-B14F-4D97-AF65-F5344CB8AC3E}">
        <p14:creationId xmlns:p14="http://schemas.microsoft.com/office/powerpoint/2010/main" val="3523489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if the recipient has initiated grievance procedures</a:t>
            </a:r>
          </a:p>
          <a:p>
            <a:r>
              <a:rPr lang="en-US" dirty="0"/>
              <a:t>under § 106.45, and if applicable § 106.46, or offered an informal resolution process under</a:t>
            </a:r>
          </a:p>
          <a:p>
            <a:r>
              <a:rPr lang="en-US" dirty="0"/>
              <a:t>paragraph (k) of this section to the respondent, offer and coordinate supportive measures under</a:t>
            </a:r>
          </a:p>
          <a:p>
            <a:r>
              <a:rPr lang="en-US" dirty="0"/>
              <a:t>paragraph (g) of this section, as appropriate, for the respondent</a:t>
            </a:r>
          </a:p>
        </p:txBody>
      </p:sp>
      <p:sp>
        <p:nvSpPr>
          <p:cNvPr id="4" name="Slide Number Placeholder 3"/>
          <p:cNvSpPr>
            <a:spLocks noGrp="1"/>
          </p:cNvSpPr>
          <p:nvPr>
            <p:ph type="sldNum" sz="quarter" idx="5"/>
          </p:nvPr>
        </p:nvSpPr>
        <p:spPr/>
        <p:txBody>
          <a:bodyPr/>
          <a:lstStyle/>
          <a:p>
            <a:fld id="{797DFF94-89CA-49D0-BA84-FB44A797C737}" type="slidenum">
              <a:rPr lang="en-US" smtClean="0"/>
              <a:t>32</a:t>
            </a:fld>
            <a:endParaRPr lang="en-US" dirty="0"/>
          </a:p>
        </p:txBody>
      </p:sp>
    </p:spTree>
    <p:extLst>
      <p:ext uri="{BB962C8B-B14F-4D97-AF65-F5344CB8AC3E}">
        <p14:creationId xmlns:p14="http://schemas.microsoft.com/office/powerpoint/2010/main" val="613590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D7E49-72E9-4E5C-9723-FFDEB3F90E09}" type="slidenum">
              <a:rPr lang="en-US" smtClean="0"/>
              <a:t>44</a:t>
            </a:fld>
            <a:endParaRPr lang="en-US" dirty="0"/>
          </a:p>
        </p:txBody>
      </p:sp>
    </p:spTree>
    <p:extLst>
      <p:ext uri="{BB962C8B-B14F-4D97-AF65-F5344CB8AC3E}">
        <p14:creationId xmlns:p14="http://schemas.microsoft.com/office/powerpoint/2010/main" val="588407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1F1E80-AD7C-4389-8FB7-D18ADD48EC05}" type="slidenum">
              <a:rPr lang="en-US" smtClean="0"/>
              <a:t>76</a:t>
            </a:fld>
            <a:endParaRPr lang="en-US" dirty="0"/>
          </a:p>
        </p:txBody>
      </p:sp>
    </p:spTree>
    <p:extLst>
      <p:ext uri="{BB962C8B-B14F-4D97-AF65-F5344CB8AC3E}">
        <p14:creationId xmlns:p14="http://schemas.microsoft.com/office/powerpoint/2010/main" val="3892508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 WBK Legal 2024 This presentation is informational only and does not constitute legal advice.</a:t>
            </a:r>
          </a:p>
        </p:txBody>
      </p:sp>
      <p:sp>
        <p:nvSpPr>
          <p:cNvPr id="6" name="Slide Number Placeholder 5"/>
          <p:cNvSpPr>
            <a:spLocks noGrp="1"/>
          </p:cNvSpPr>
          <p:nvPr>
            <p:ph type="sldNum" sz="quarter" idx="12"/>
          </p:nvPr>
        </p:nvSpPr>
        <p:spPr/>
        <p:txBody>
          <a:bodyPr/>
          <a:lstStyle/>
          <a:p>
            <a:pPr>
              <a:defRPr/>
            </a:pPr>
            <a:fld id="{2D0B9C11-0F17-4703-B6D8-57ED715B9873}" type="slidenum">
              <a:rPr lang="en-US" altLang="en-US" smtClean="0"/>
              <a:pPr>
                <a:defRPr/>
              </a:pPr>
              <a:t>‹#›</a:t>
            </a:fld>
            <a:endParaRPr lang="en-US" alt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076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
        <p:nvSpPr>
          <p:cNvPr id="6" name="Slide Number Placeholder 5"/>
          <p:cNvSpPr>
            <a:spLocks noGrp="1"/>
          </p:cNvSpPr>
          <p:nvPr>
            <p:ph type="sldNum" sz="quarter" idx="12"/>
          </p:nvPr>
        </p:nvSpPr>
        <p:spPr/>
        <p:txBody>
          <a:bodyPr/>
          <a:lstStyle/>
          <a:p>
            <a:pPr>
              <a:defRPr/>
            </a:pPr>
            <a:fld id="{0076114A-7F68-4D52-9BC0-0E3F3CC775B2}" type="slidenum">
              <a:rPr lang="en-US" altLang="en-US" smtClean="0"/>
              <a:pPr>
                <a:defRPr/>
              </a:pPr>
              <a:t>‹#›</a:t>
            </a:fld>
            <a:endParaRPr lang="en-US" altLang="en-US" dirty="0"/>
          </a:p>
        </p:txBody>
      </p:sp>
    </p:spTree>
    <p:extLst>
      <p:ext uri="{BB962C8B-B14F-4D97-AF65-F5344CB8AC3E}">
        <p14:creationId xmlns:p14="http://schemas.microsoft.com/office/powerpoint/2010/main" val="2425694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pPr>
              <a:defRPr/>
            </a:pPr>
            <a:fld id="{A57F2FBC-EC3C-4341-8D6C-74C925F1483E}" type="slidenum">
              <a:rPr lang="en-US" altLang="en-US" smtClean="0"/>
              <a:pPr>
                <a:defRPr/>
              </a:pPr>
              <a:t>‹#›</a:t>
            </a:fld>
            <a:endParaRPr lang="en-US" alt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a:extLst>
              <a:ext uri="{FF2B5EF4-FFF2-40B4-BE49-F238E27FC236}">
                <a16:creationId xmlns:a16="http://schemas.microsoft.com/office/drawing/2014/main" id="{AE0CC2ED-4B37-796E-F0BC-AC3A0A4124D0}"/>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2904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pPr>
              <a:defRPr/>
            </a:pPr>
            <a:fld id="{E262C4EB-AFBB-4A90-9B09-6D6407A4CE03}" type="slidenum">
              <a:rPr lang="en-US" altLang="en-US" smtClean="0"/>
              <a:pPr>
                <a:defRPr/>
              </a:pPr>
              <a:t>‹#›</a:t>
            </a:fld>
            <a:endParaRPr lang="en-US" altLang="en-US" dirty="0"/>
          </a:p>
        </p:txBody>
      </p:sp>
      <p:sp>
        <p:nvSpPr>
          <p:cNvPr id="2" name="Footer Placeholder 4">
            <a:extLst>
              <a:ext uri="{FF2B5EF4-FFF2-40B4-BE49-F238E27FC236}">
                <a16:creationId xmlns:a16="http://schemas.microsoft.com/office/drawing/2014/main" id="{0B19C7CC-7ECF-98BB-2E6B-E35C1F11BF56}"/>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133441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pPr>
              <a:defRPr/>
            </a:pPr>
            <a:fld id="{58A5DA90-E8E6-442F-AD15-A124E232706F}" type="slidenum">
              <a:rPr lang="en-US" altLang="en-US" smtClean="0"/>
              <a:pPr>
                <a:defRPr/>
              </a:pPr>
              <a:t>‹#›</a:t>
            </a:fld>
            <a:endParaRPr lang="en-US" altLang="en-US" dirty="0"/>
          </a:p>
        </p:txBody>
      </p:sp>
      <p:sp>
        <p:nvSpPr>
          <p:cNvPr id="2" name="Footer Placeholder 4">
            <a:extLst>
              <a:ext uri="{FF2B5EF4-FFF2-40B4-BE49-F238E27FC236}">
                <a16:creationId xmlns:a16="http://schemas.microsoft.com/office/drawing/2014/main" id="{6100A0EE-55D4-B789-2884-16C64F461866}"/>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65475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pPr>
              <a:defRPr/>
            </a:pPr>
            <a:fld id="{11FF0104-8924-4073-B8A0-969956BD49B2}" type="slidenum">
              <a:rPr lang="en-US" altLang="en-US" smtClean="0"/>
              <a:pPr>
                <a:defRPr/>
              </a:pPr>
              <a:t>‹#›</a:t>
            </a:fld>
            <a:endParaRPr lang="en-US" altLang="en-US" dirty="0"/>
          </a:p>
        </p:txBody>
      </p:sp>
      <p:sp>
        <p:nvSpPr>
          <p:cNvPr id="6" name="Footer Placeholder 4">
            <a:extLst>
              <a:ext uri="{FF2B5EF4-FFF2-40B4-BE49-F238E27FC236}">
                <a16:creationId xmlns:a16="http://schemas.microsoft.com/office/drawing/2014/main" id="{16ACBA47-6200-CB2A-4BE5-23F77B364086}"/>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722552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pPr>
              <a:defRPr/>
            </a:pPr>
            <a:fld id="{65B3947F-71F5-48ED-8521-BA77D141A9B4}" type="slidenum">
              <a:rPr lang="en-US" altLang="en-US" smtClean="0"/>
              <a:pPr>
                <a:defRPr/>
              </a:pPr>
              <a:t>‹#›</a:t>
            </a:fld>
            <a:endParaRPr lang="en-US" altLang="en-US" dirty="0"/>
          </a:p>
        </p:txBody>
      </p:sp>
      <p:sp>
        <p:nvSpPr>
          <p:cNvPr id="3" name="Footer Placeholder 4">
            <a:extLst>
              <a:ext uri="{FF2B5EF4-FFF2-40B4-BE49-F238E27FC236}">
                <a16:creationId xmlns:a16="http://schemas.microsoft.com/office/drawing/2014/main" id="{EBFFDBAF-52CF-6C8C-DB3A-0A4E3A376FE8}"/>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641196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349337F8-BFE7-40CB-984A-03977D90C4D1}" type="slidenum">
              <a:rPr lang="en-US" altLang="en-US" smtClean="0">
                <a:solidFill>
                  <a:srgbClr val="514949"/>
                </a:solidFill>
              </a:rPr>
              <a:pPr>
                <a:defRPr/>
              </a:pPr>
              <a:t>‹#›</a:t>
            </a:fld>
            <a:endParaRPr lang="en-US" altLang="en-US" dirty="0">
              <a:solidFill>
                <a:srgbClr val="514949"/>
              </a:solidFill>
            </a:endParaRPr>
          </a:p>
        </p:txBody>
      </p:sp>
      <p:sp>
        <p:nvSpPr>
          <p:cNvPr id="10" name="Footer Placeholder 4">
            <a:extLst>
              <a:ext uri="{FF2B5EF4-FFF2-40B4-BE49-F238E27FC236}">
                <a16:creationId xmlns:a16="http://schemas.microsoft.com/office/drawing/2014/main" id="{933A6A60-09F2-4E71-9FC8-7138F3D0E9CD}"/>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039347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pPr>
              <a:defRPr/>
            </a:pPr>
            <a:fld id="{B3ECB28C-2CBF-4F7C-A4FC-45EA77F5302C}" type="slidenum">
              <a:rPr lang="en-US" altLang="en-US" smtClean="0"/>
              <a:pPr>
                <a:defRPr/>
              </a:pPr>
              <a:t>‹#›</a:t>
            </a:fld>
            <a:endParaRPr lang="en-US" altLang="en-US" dirty="0"/>
          </a:p>
        </p:txBody>
      </p:sp>
      <p:sp>
        <p:nvSpPr>
          <p:cNvPr id="10" name="Footer Placeholder 4">
            <a:extLst>
              <a:ext uri="{FF2B5EF4-FFF2-40B4-BE49-F238E27FC236}">
                <a16:creationId xmlns:a16="http://schemas.microsoft.com/office/drawing/2014/main" id="{87ED211B-C635-812D-2E48-B6ADE669AB1A}"/>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614410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pPr>
              <a:defRPr/>
            </a:pPr>
            <a:fld id="{D86AA571-9F48-4C00-9B0E-88A1578F81E9}" type="slidenum">
              <a:rPr lang="en-US" altLang="en-US" smtClean="0"/>
              <a:pPr>
                <a:defRPr/>
              </a:pPr>
              <a:t>‹#›</a:t>
            </a:fld>
            <a:endParaRPr lang="en-US" altLang="en-US" dirty="0"/>
          </a:p>
        </p:txBody>
      </p:sp>
      <p:sp>
        <p:nvSpPr>
          <p:cNvPr id="7" name="Footer Placeholder 4">
            <a:extLst>
              <a:ext uri="{FF2B5EF4-FFF2-40B4-BE49-F238E27FC236}">
                <a16:creationId xmlns:a16="http://schemas.microsoft.com/office/drawing/2014/main" id="{398C0AC0-756C-8A04-2642-0D5CA2403650}"/>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70817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pPr>
              <a:defRPr/>
            </a:pPr>
            <a:fld id="{EAE77FFE-74B4-45CE-A23B-FF1F05E7A309}" type="slidenum">
              <a:rPr lang="en-US" altLang="en-US" smtClean="0"/>
              <a:pPr>
                <a:defRPr/>
              </a:pPr>
              <a:t>‹#›</a:t>
            </a:fld>
            <a:endParaRPr lang="en-US" altLang="en-US" dirty="0"/>
          </a:p>
        </p:txBody>
      </p:sp>
      <p:sp>
        <p:nvSpPr>
          <p:cNvPr id="9" name="Footer Placeholder 4">
            <a:extLst>
              <a:ext uri="{FF2B5EF4-FFF2-40B4-BE49-F238E27FC236}">
                <a16:creationId xmlns:a16="http://schemas.microsoft.com/office/drawing/2014/main" id="{608F2087-EF2B-6428-940A-FAD96DF19FE2}"/>
              </a:ext>
            </a:extLst>
          </p:cNvPr>
          <p:cNvSpPr>
            <a:spLocks noGrp="1"/>
          </p:cNvSpPr>
          <p:nvPr>
            <p:ph type="ftr" sz="quarter" idx="11"/>
          </p:nvPr>
        </p:nvSpPr>
        <p:spPr>
          <a:xfrm>
            <a:off x="2429301" y="6459785"/>
            <a:ext cx="6796586" cy="365125"/>
          </a:xfrm>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32863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solidFill>
                <a:srgbClr val="B31166"/>
              </a:solidFill>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dirty="0">
                <a:solidFill>
                  <a:srgbClr val="B31166"/>
                </a:solidFill>
              </a:rPr>
              <a:t>© WBK Legal 2024 This presentation is informational only and does not constitute legal advice.</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9BD2CB3-F025-4733-A39B-602DEDA38590}" type="slidenum">
              <a:rPr lang="en-US" smtClean="0">
                <a:solidFill>
                  <a:prstClr val="white"/>
                </a:solidFill>
              </a:rPr>
              <a:pPr/>
              <a:t>‹#›</a:t>
            </a:fld>
            <a:endParaRPr lang="en-US" dirty="0">
              <a:solidFill>
                <a:prstClr val="white"/>
              </a:solidFill>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87704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mailto:nwilliams@wbklgal.com"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8B3A64A5-6573-4F6E-9AC2-8D543A51477C}"/>
              </a:ext>
            </a:extLst>
          </p:cNvPr>
          <p:cNvSpPr>
            <a:spLocks noGrp="1"/>
          </p:cNvSpPr>
          <p:nvPr>
            <p:ph type="ctrTitle"/>
          </p:nvPr>
        </p:nvSpPr>
        <p:spPr>
          <a:xfrm>
            <a:off x="8096885" y="640080"/>
            <a:ext cx="3659246" cy="2926080"/>
          </a:xfrm>
        </p:spPr>
        <p:txBody>
          <a:bodyPr>
            <a:normAutofit/>
          </a:bodyPr>
          <a:lstStyle/>
          <a:p>
            <a:r>
              <a:rPr lang="en-US" sz="4400" dirty="0">
                <a:solidFill>
                  <a:srgbClr val="FFFFFF"/>
                </a:solidFill>
              </a:rPr>
              <a:t> Title IX Training</a:t>
            </a:r>
          </a:p>
        </p:txBody>
      </p:sp>
      <p:sp>
        <p:nvSpPr>
          <p:cNvPr id="3" name="Subtitle 2">
            <a:extLst>
              <a:ext uri="{FF2B5EF4-FFF2-40B4-BE49-F238E27FC236}">
                <a16:creationId xmlns:a16="http://schemas.microsoft.com/office/drawing/2014/main" id="{B4E60436-B2A3-4D33-8650-DCEDDCEB0690}"/>
              </a:ext>
            </a:extLst>
          </p:cNvPr>
          <p:cNvSpPr>
            <a:spLocks noGrp="1"/>
          </p:cNvSpPr>
          <p:nvPr>
            <p:ph type="subTitle" idx="1"/>
          </p:nvPr>
        </p:nvSpPr>
        <p:spPr>
          <a:xfrm>
            <a:off x="7773265" y="3533086"/>
            <a:ext cx="4742355" cy="2639835"/>
          </a:xfrm>
        </p:spPr>
        <p:txBody>
          <a:bodyPr>
            <a:normAutofit/>
          </a:bodyPr>
          <a:lstStyle/>
          <a:p>
            <a:r>
              <a:rPr lang="en-US" sz="1500" b="1" dirty="0">
                <a:solidFill>
                  <a:srgbClr val="FFFFFF"/>
                </a:solidFill>
              </a:rPr>
              <a:t>Presented by: Annemarie K. harr Eagle</a:t>
            </a:r>
          </a:p>
        </p:txBody>
      </p:sp>
      <p:sp>
        <p:nvSpPr>
          <p:cNvPr id="13" name="Rectangle 12">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pic>
        <p:nvPicPr>
          <p:cNvPr id="5" name="Picture 8">
            <a:extLst>
              <a:ext uri="{FF2B5EF4-FFF2-40B4-BE49-F238E27FC236}">
                <a16:creationId xmlns:a16="http://schemas.microsoft.com/office/drawing/2014/main" id="{5DABE5B4-9FAA-E739-E6A0-D9894E3F188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192" y="1170103"/>
            <a:ext cx="5451627" cy="419775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4958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42F7-EF0B-0F39-86ED-5F4D1D317456}"/>
              </a:ext>
            </a:extLst>
          </p:cNvPr>
          <p:cNvSpPr>
            <a:spLocks noGrp="1"/>
          </p:cNvSpPr>
          <p:nvPr>
            <p:ph type="title"/>
          </p:nvPr>
        </p:nvSpPr>
        <p:spPr/>
        <p:txBody>
          <a:bodyPr/>
          <a:lstStyle/>
          <a:p>
            <a:r>
              <a:rPr lang="en-US" dirty="0"/>
              <a:t>Background Overview of Title IX </a:t>
            </a:r>
          </a:p>
        </p:txBody>
      </p:sp>
      <p:sp>
        <p:nvSpPr>
          <p:cNvPr id="3" name="Content Placeholder 2">
            <a:extLst>
              <a:ext uri="{FF2B5EF4-FFF2-40B4-BE49-F238E27FC236}">
                <a16:creationId xmlns:a16="http://schemas.microsoft.com/office/drawing/2014/main" id="{B301E05F-98F7-7A07-5C31-2FEB9E6FD87F}"/>
              </a:ext>
            </a:extLst>
          </p:cNvPr>
          <p:cNvSpPr>
            <a:spLocks noGrp="1"/>
          </p:cNvSpPr>
          <p:nvPr>
            <p:ph idx="1"/>
          </p:nvPr>
        </p:nvSpPr>
        <p:spPr/>
        <p:txBody>
          <a:bodyPr>
            <a:normAutofit/>
          </a:bodyPr>
          <a:lstStyle/>
          <a:p>
            <a:pPr>
              <a:buFont typeface="Arial" panose="020B0604020202020204" pitchFamily="34" charset="0"/>
              <a:buChar char="•"/>
            </a:pPr>
            <a:r>
              <a:rPr lang="en-US" sz="2400" dirty="0"/>
              <a:t>What is Title IX?</a:t>
            </a:r>
          </a:p>
          <a:p>
            <a:pPr lvl="1">
              <a:buFont typeface="Arial" panose="020B0604020202020204" pitchFamily="34" charset="0"/>
              <a:buChar char="•"/>
            </a:pPr>
            <a:r>
              <a:rPr lang="en-US" sz="2400" dirty="0"/>
              <a:t>Federal Civil Rights statute that prohibits discrimination on the basis of sex in education programs and activities that receive federal financial assistance. </a:t>
            </a:r>
          </a:p>
          <a:p>
            <a:pPr>
              <a:buFont typeface="Arial" panose="020B0604020202020204" pitchFamily="34" charset="0"/>
              <a:buChar char="•"/>
            </a:pPr>
            <a:r>
              <a:rPr lang="en-US" sz="2400" dirty="0"/>
              <a:t>Title IX took effect in 1974. </a:t>
            </a:r>
          </a:p>
          <a:p>
            <a:pPr>
              <a:buFont typeface="Arial" panose="020B0604020202020204" pitchFamily="34" charset="0"/>
              <a:buChar char="•"/>
            </a:pPr>
            <a:r>
              <a:rPr lang="en-US" sz="2400" dirty="0"/>
              <a:t>Had a major overhaul in 2020. </a:t>
            </a:r>
          </a:p>
          <a:p>
            <a:pPr>
              <a:buFont typeface="Arial" panose="020B0604020202020204" pitchFamily="34" charset="0"/>
              <a:buChar char="•"/>
            </a:pPr>
            <a:r>
              <a:rPr lang="en-US" sz="2400" dirty="0"/>
              <a:t>Updated again in 2024. </a:t>
            </a:r>
          </a:p>
        </p:txBody>
      </p:sp>
      <p:sp>
        <p:nvSpPr>
          <p:cNvPr id="5" name="Slide Number Placeholder 4">
            <a:extLst>
              <a:ext uri="{FF2B5EF4-FFF2-40B4-BE49-F238E27FC236}">
                <a16:creationId xmlns:a16="http://schemas.microsoft.com/office/drawing/2014/main" id="{49C13601-3DE9-6846-510E-061A977C62E0}"/>
              </a:ext>
            </a:extLst>
          </p:cNvPr>
          <p:cNvSpPr>
            <a:spLocks noGrp="1"/>
          </p:cNvSpPr>
          <p:nvPr>
            <p:ph type="sldNum" sz="quarter" idx="12"/>
          </p:nvPr>
        </p:nvSpPr>
        <p:spPr/>
        <p:txBody>
          <a:bodyPr/>
          <a:lstStyle/>
          <a:p>
            <a:pPr>
              <a:defRPr/>
            </a:pPr>
            <a:fld id="{0076114A-7F68-4D52-9BC0-0E3F3CC775B2}" type="slidenum">
              <a:rPr lang="en-US" altLang="en-US" smtClean="0"/>
              <a:pPr>
                <a:defRPr/>
              </a:pPr>
              <a:t>2</a:t>
            </a:fld>
            <a:endParaRPr lang="en-US" altLang="en-US" dirty="0"/>
          </a:p>
        </p:txBody>
      </p:sp>
      <p:sp>
        <p:nvSpPr>
          <p:cNvPr id="6" name="Footer Placeholder 5">
            <a:extLst>
              <a:ext uri="{FF2B5EF4-FFF2-40B4-BE49-F238E27FC236}">
                <a16:creationId xmlns:a16="http://schemas.microsoft.com/office/drawing/2014/main" id="{862A8E1A-BA6B-2AFD-A080-B2C5B2C697CC}"/>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884307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8AA1A-B680-4F3E-08D7-32F62F321732}"/>
              </a:ext>
            </a:extLst>
          </p:cNvPr>
          <p:cNvSpPr>
            <a:spLocks noGrp="1"/>
          </p:cNvSpPr>
          <p:nvPr>
            <p:ph type="title"/>
          </p:nvPr>
        </p:nvSpPr>
        <p:spPr/>
        <p:txBody>
          <a:bodyPr/>
          <a:lstStyle/>
          <a:p>
            <a:r>
              <a:rPr lang="en-US" dirty="0"/>
              <a:t>Title IX: New Regulations 	</a:t>
            </a:r>
          </a:p>
        </p:txBody>
      </p:sp>
      <p:sp>
        <p:nvSpPr>
          <p:cNvPr id="3" name="Content Placeholder 2">
            <a:extLst>
              <a:ext uri="{FF2B5EF4-FFF2-40B4-BE49-F238E27FC236}">
                <a16:creationId xmlns:a16="http://schemas.microsoft.com/office/drawing/2014/main" id="{F35E53D1-6167-36CF-64BC-F3F00A196AB8}"/>
              </a:ext>
            </a:extLst>
          </p:cNvPr>
          <p:cNvSpPr>
            <a:spLocks noGrp="1"/>
          </p:cNvSpPr>
          <p:nvPr>
            <p:ph idx="1"/>
          </p:nvPr>
        </p:nvSpPr>
        <p:spPr>
          <a:xfrm>
            <a:off x="1097280" y="1845734"/>
            <a:ext cx="10058400" cy="4023360"/>
          </a:xfrm>
        </p:spPr>
        <p:txBody>
          <a:bodyPr>
            <a:normAutofit/>
          </a:bodyPr>
          <a:lstStyle/>
          <a:p>
            <a:pPr>
              <a:buFont typeface="Arial" panose="020B0604020202020204" pitchFamily="34" charset="0"/>
              <a:buChar char="•"/>
            </a:pPr>
            <a:r>
              <a:rPr lang="en-US" sz="2400" dirty="0"/>
              <a:t>In April of 2024, updated Title IX Regulations were announced. </a:t>
            </a:r>
          </a:p>
          <a:p>
            <a:pPr>
              <a:buFont typeface="Arial" panose="020B0604020202020204" pitchFamily="34" charset="0"/>
              <a:buChar char="•"/>
            </a:pPr>
            <a:r>
              <a:rPr lang="en-US" sz="2400" dirty="0"/>
              <a:t>The new regulations will take effect on August 1, 2024. </a:t>
            </a:r>
          </a:p>
          <a:p>
            <a:pPr>
              <a:buFont typeface="Arial" panose="020B0604020202020204" pitchFamily="34" charset="0"/>
              <a:buChar char="•"/>
            </a:pPr>
            <a:r>
              <a:rPr lang="en-US" sz="2400" dirty="0"/>
              <a:t>The updates contain, among other things, new definitions, new training requirements, and an updated grievance process. </a:t>
            </a:r>
          </a:p>
        </p:txBody>
      </p:sp>
      <p:sp>
        <p:nvSpPr>
          <p:cNvPr id="5" name="Slide Number Placeholder 4">
            <a:extLst>
              <a:ext uri="{FF2B5EF4-FFF2-40B4-BE49-F238E27FC236}">
                <a16:creationId xmlns:a16="http://schemas.microsoft.com/office/drawing/2014/main" id="{64AB2A5F-09A9-2F49-9244-BA5424C4ADAC}"/>
              </a:ext>
            </a:extLst>
          </p:cNvPr>
          <p:cNvSpPr>
            <a:spLocks noGrp="1"/>
          </p:cNvSpPr>
          <p:nvPr>
            <p:ph type="sldNum" sz="quarter" idx="12"/>
          </p:nvPr>
        </p:nvSpPr>
        <p:spPr/>
        <p:txBody>
          <a:bodyPr/>
          <a:lstStyle/>
          <a:p>
            <a:pPr>
              <a:defRPr/>
            </a:pPr>
            <a:fld id="{0076114A-7F68-4D52-9BC0-0E3F3CC775B2}" type="slidenum">
              <a:rPr lang="en-US" altLang="en-US" smtClean="0"/>
              <a:pPr>
                <a:defRPr/>
              </a:pPr>
              <a:t>3</a:t>
            </a:fld>
            <a:endParaRPr lang="en-US" altLang="en-US" dirty="0"/>
          </a:p>
        </p:txBody>
      </p:sp>
      <p:sp>
        <p:nvSpPr>
          <p:cNvPr id="6" name="Footer Placeholder 5">
            <a:extLst>
              <a:ext uri="{FF2B5EF4-FFF2-40B4-BE49-F238E27FC236}">
                <a16:creationId xmlns:a16="http://schemas.microsoft.com/office/drawing/2014/main" id="{FE8B5A76-2F46-5BB1-23E3-A8E36B602BFF}"/>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336472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2760-B3CA-C305-D20F-A2AE3D772DEC}"/>
              </a:ext>
            </a:extLst>
          </p:cNvPr>
          <p:cNvSpPr>
            <a:spLocks noGrp="1"/>
          </p:cNvSpPr>
          <p:nvPr>
            <p:ph type="title"/>
          </p:nvPr>
        </p:nvSpPr>
        <p:spPr/>
        <p:txBody>
          <a:bodyPr/>
          <a:lstStyle/>
          <a:p>
            <a:r>
              <a:rPr lang="en-US" dirty="0"/>
              <a:t>The Final Regulations </a:t>
            </a:r>
          </a:p>
        </p:txBody>
      </p:sp>
      <p:sp>
        <p:nvSpPr>
          <p:cNvPr id="3" name="Content Placeholder 2">
            <a:extLst>
              <a:ext uri="{FF2B5EF4-FFF2-40B4-BE49-F238E27FC236}">
                <a16:creationId xmlns:a16="http://schemas.microsoft.com/office/drawing/2014/main" id="{747558EC-89B4-18DC-F6A2-46231BE8607F}"/>
              </a:ext>
            </a:extLst>
          </p:cNvPr>
          <p:cNvSpPr>
            <a:spLocks noGrp="1"/>
          </p:cNvSpPr>
          <p:nvPr>
            <p:ph idx="1"/>
          </p:nvPr>
        </p:nvSpPr>
        <p:spPr/>
        <p:txBody>
          <a:bodyPr/>
          <a:lstStyle/>
          <a:p>
            <a:pPr>
              <a:buFont typeface="Arial" panose="020B0604020202020204" pitchFamily="34" charset="0"/>
              <a:buChar char="•"/>
            </a:pPr>
            <a:r>
              <a:rPr lang="en-US" sz="2400" dirty="0"/>
              <a:t>The regulations have the full effect of law and override any past guidance. </a:t>
            </a:r>
          </a:p>
          <a:p>
            <a:pPr>
              <a:buFont typeface="Arial" panose="020B0604020202020204" pitchFamily="34" charset="0"/>
              <a:buChar char="•"/>
            </a:pPr>
            <a:r>
              <a:rPr lang="en-US" sz="2400" dirty="0"/>
              <a:t>These regulations are legally binding and therefore provide the mechanisms that schools must use to respond to allegations of sexual harassment. </a:t>
            </a:r>
          </a:p>
          <a:p>
            <a:endParaRPr lang="en-US" dirty="0"/>
          </a:p>
        </p:txBody>
      </p:sp>
      <p:sp>
        <p:nvSpPr>
          <p:cNvPr id="5" name="Slide Number Placeholder 4">
            <a:extLst>
              <a:ext uri="{FF2B5EF4-FFF2-40B4-BE49-F238E27FC236}">
                <a16:creationId xmlns:a16="http://schemas.microsoft.com/office/drawing/2014/main" id="{34212C09-E933-BB1E-B4A0-1E2AA4475D4D}"/>
              </a:ext>
            </a:extLst>
          </p:cNvPr>
          <p:cNvSpPr>
            <a:spLocks noGrp="1"/>
          </p:cNvSpPr>
          <p:nvPr>
            <p:ph type="sldNum" sz="quarter" idx="12"/>
          </p:nvPr>
        </p:nvSpPr>
        <p:spPr/>
        <p:txBody>
          <a:bodyPr/>
          <a:lstStyle/>
          <a:p>
            <a:pPr>
              <a:defRPr/>
            </a:pPr>
            <a:fld id="{0076114A-7F68-4D52-9BC0-0E3F3CC775B2}" type="slidenum">
              <a:rPr lang="en-US" altLang="en-US" smtClean="0"/>
              <a:pPr>
                <a:defRPr/>
              </a:pPr>
              <a:t>4</a:t>
            </a:fld>
            <a:endParaRPr lang="en-US" altLang="en-US" dirty="0"/>
          </a:p>
        </p:txBody>
      </p:sp>
      <p:sp>
        <p:nvSpPr>
          <p:cNvPr id="6" name="Footer Placeholder 5">
            <a:extLst>
              <a:ext uri="{FF2B5EF4-FFF2-40B4-BE49-F238E27FC236}">
                <a16:creationId xmlns:a16="http://schemas.microsoft.com/office/drawing/2014/main" id="{19B6DF49-35FF-DCD2-457F-9AD199C38E49}"/>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46851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B633F-D3B8-5B47-9E4A-BE52886FE925}"/>
              </a:ext>
            </a:extLst>
          </p:cNvPr>
          <p:cNvSpPr>
            <a:spLocks noGrp="1"/>
          </p:cNvSpPr>
          <p:nvPr>
            <p:ph type="title"/>
          </p:nvPr>
        </p:nvSpPr>
        <p:spPr/>
        <p:txBody>
          <a:bodyPr/>
          <a:lstStyle/>
          <a:p>
            <a:r>
              <a:rPr lang="en-US" dirty="0"/>
              <a:t>Key Terms </a:t>
            </a:r>
          </a:p>
        </p:txBody>
      </p:sp>
      <p:sp>
        <p:nvSpPr>
          <p:cNvPr id="3" name="Content Placeholder 2">
            <a:extLst>
              <a:ext uri="{FF2B5EF4-FFF2-40B4-BE49-F238E27FC236}">
                <a16:creationId xmlns:a16="http://schemas.microsoft.com/office/drawing/2014/main" id="{FD1068A6-D3C3-EE86-80EB-D9D2F0766F8C}"/>
              </a:ext>
            </a:extLst>
          </p:cNvPr>
          <p:cNvSpPr>
            <a:spLocks noGrp="1"/>
          </p:cNvSpPr>
          <p:nvPr>
            <p:ph idx="1"/>
          </p:nvPr>
        </p:nvSpPr>
        <p:spPr/>
        <p:txBody>
          <a:bodyPr/>
          <a:lstStyle/>
          <a:p>
            <a:pPr>
              <a:buFont typeface="Arial" panose="020B0604020202020204" pitchFamily="34" charset="0"/>
              <a:buChar char="•"/>
            </a:pPr>
            <a:r>
              <a:rPr lang="en-US" sz="2400" b="1" dirty="0"/>
              <a:t>Complainant</a:t>
            </a:r>
            <a:r>
              <a:rPr lang="en-US" sz="2400" dirty="0"/>
              <a:t> – a student or employee who is alleged to have been subjected to conduct that could constitute sex discrimination under Title IX; or a person other than a student or employee who is alleged to have been subjected to conduct that could constitute sex discrimination under Title IX and who was participating in or attempting to participate in the recipient’s education program or activity at the time of the alleged sex discrimination</a:t>
            </a:r>
          </a:p>
          <a:p>
            <a:pPr>
              <a:buFont typeface="Arial" panose="020B0604020202020204" pitchFamily="34" charset="0"/>
              <a:buChar char="•"/>
            </a:pPr>
            <a:r>
              <a:rPr lang="en-US" sz="2400" b="1" dirty="0"/>
              <a:t>Respondent</a:t>
            </a:r>
            <a:r>
              <a:rPr lang="en-US" sz="2400" dirty="0"/>
              <a:t> – individual who is accused of committing Title IX incident </a:t>
            </a:r>
          </a:p>
          <a:p>
            <a:pPr>
              <a:buFont typeface="Arial" panose="020B0604020202020204" pitchFamily="34" charset="0"/>
              <a:buChar char="•"/>
            </a:pPr>
            <a:r>
              <a:rPr lang="en-US" sz="2400" b="1" dirty="0"/>
              <a:t>Recipient</a:t>
            </a:r>
            <a:r>
              <a:rPr lang="en-US" sz="2400" dirty="0"/>
              <a:t> – Recipient of federal funds who Title IX applies to; will be used interchangeably with “school” or “entity” </a:t>
            </a:r>
          </a:p>
          <a:p>
            <a:pPr marL="0" indent="0">
              <a:buNone/>
            </a:pPr>
            <a:endParaRPr lang="en-US" dirty="0"/>
          </a:p>
        </p:txBody>
      </p:sp>
      <p:sp>
        <p:nvSpPr>
          <p:cNvPr id="5" name="Slide Number Placeholder 4">
            <a:extLst>
              <a:ext uri="{FF2B5EF4-FFF2-40B4-BE49-F238E27FC236}">
                <a16:creationId xmlns:a16="http://schemas.microsoft.com/office/drawing/2014/main" id="{7A36B30F-3D7B-133C-9FC1-42DD996044A9}"/>
              </a:ext>
            </a:extLst>
          </p:cNvPr>
          <p:cNvSpPr>
            <a:spLocks noGrp="1"/>
          </p:cNvSpPr>
          <p:nvPr>
            <p:ph type="sldNum" sz="quarter" idx="12"/>
          </p:nvPr>
        </p:nvSpPr>
        <p:spPr/>
        <p:txBody>
          <a:bodyPr/>
          <a:lstStyle/>
          <a:p>
            <a:pPr>
              <a:defRPr/>
            </a:pPr>
            <a:fld id="{0076114A-7F68-4D52-9BC0-0E3F3CC775B2}" type="slidenum">
              <a:rPr lang="en-US" altLang="en-US" smtClean="0"/>
              <a:pPr>
                <a:defRPr/>
              </a:pPr>
              <a:t>5</a:t>
            </a:fld>
            <a:endParaRPr lang="en-US" altLang="en-US" dirty="0"/>
          </a:p>
        </p:txBody>
      </p:sp>
      <p:sp>
        <p:nvSpPr>
          <p:cNvPr id="6" name="Footer Placeholder 5">
            <a:extLst>
              <a:ext uri="{FF2B5EF4-FFF2-40B4-BE49-F238E27FC236}">
                <a16:creationId xmlns:a16="http://schemas.microsoft.com/office/drawing/2014/main" id="{3CD61092-70DE-BF88-FFCE-25D3185207B9}"/>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8538812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E2169-6448-BF2A-BFC3-4AFE12787A3F}"/>
              </a:ext>
            </a:extLst>
          </p:cNvPr>
          <p:cNvSpPr>
            <a:spLocks noGrp="1"/>
          </p:cNvSpPr>
          <p:nvPr>
            <p:ph type="title"/>
          </p:nvPr>
        </p:nvSpPr>
        <p:spPr/>
        <p:txBody>
          <a:bodyPr/>
          <a:lstStyle/>
          <a:p>
            <a:r>
              <a:rPr lang="en-US" dirty="0"/>
              <a:t>Training Requirements </a:t>
            </a:r>
          </a:p>
        </p:txBody>
      </p:sp>
      <p:sp>
        <p:nvSpPr>
          <p:cNvPr id="3" name="Content Placeholder 2">
            <a:extLst>
              <a:ext uri="{FF2B5EF4-FFF2-40B4-BE49-F238E27FC236}">
                <a16:creationId xmlns:a16="http://schemas.microsoft.com/office/drawing/2014/main" id="{B09A0A97-EFFF-2D64-92CD-68221C3C9330}"/>
              </a:ext>
            </a:extLst>
          </p:cNvPr>
          <p:cNvSpPr>
            <a:spLocks noGrp="1"/>
          </p:cNvSpPr>
          <p:nvPr>
            <p:ph idx="1"/>
          </p:nvPr>
        </p:nvSpPr>
        <p:spPr/>
        <p:txBody>
          <a:bodyPr/>
          <a:lstStyle/>
          <a:p>
            <a:r>
              <a:rPr lang="en-US" sz="2400" dirty="0"/>
              <a:t>The Recipient must ensure that all:</a:t>
            </a:r>
          </a:p>
          <a:p>
            <a:pPr marL="201168" lvl="1" indent="0">
              <a:buNone/>
            </a:pPr>
            <a:r>
              <a:rPr lang="en-US" sz="2400" dirty="0"/>
              <a:t>	1) Employees;</a:t>
            </a:r>
          </a:p>
          <a:p>
            <a:pPr marL="201168" lvl="1" indent="0">
              <a:buNone/>
            </a:pPr>
            <a:r>
              <a:rPr lang="en-US" sz="2400" dirty="0"/>
              <a:t> 	2) Investigators, decision makers, and other persons who are responsible 	for implementing the recipient’s grievance procedures or have the 	authority to modify or terminate supportive measures;</a:t>
            </a:r>
          </a:p>
          <a:p>
            <a:pPr marL="201168" lvl="1" indent="0">
              <a:buNone/>
            </a:pPr>
            <a:r>
              <a:rPr lang="en-US" sz="2400" dirty="0"/>
              <a:t>	3) Facilitators of the informal resolution process; and</a:t>
            </a:r>
          </a:p>
          <a:p>
            <a:pPr marL="201168" lvl="1" indent="0">
              <a:buNone/>
            </a:pPr>
            <a:r>
              <a:rPr lang="en-US" sz="2400" dirty="0"/>
              <a:t>	4) Title IX Coordinator and designees</a:t>
            </a:r>
          </a:p>
          <a:p>
            <a:r>
              <a:rPr lang="en-US" sz="2400" dirty="0"/>
              <a:t>Receive training related to their duties under Title IX </a:t>
            </a:r>
            <a:r>
              <a:rPr lang="en-US" sz="2400" i="1" dirty="0"/>
              <a:t>promptly upon hiring or change of position that alters their duties under Title IX, and </a:t>
            </a:r>
            <a:r>
              <a:rPr lang="en-US" sz="2400" b="1" i="1" dirty="0"/>
              <a:t>annually</a:t>
            </a:r>
            <a:r>
              <a:rPr lang="en-US" sz="2400" i="1" dirty="0"/>
              <a:t>. </a:t>
            </a:r>
            <a:r>
              <a:rPr lang="en-US" sz="2400" dirty="0"/>
              <a:t>Training must not rely on sex stereotypes. </a:t>
            </a:r>
          </a:p>
          <a:p>
            <a:endParaRPr lang="en-US" dirty="0"/>
          </a:p>
        </p:txBody>
      </p:sp>
      <p:sp>
        <p:nvSpPr>
          <p:cNvPr id="5" name="Slide Number Placeholder 4">
            <a:extLst>
              <a:ext uri="{FF2B5EF4-FFF2-40B4-BE49-F238E27FC236}">
                <a16:creationId xmlns:a16="http://schemas.microsoft.com/office/drawing/2014/main" id="{DD66CA91-25AA-6F8A-9FBC-5377E4A60CD0}"/>
              </a:ext>
            </a:extLst>
          </p:cNvPr>
          <p:cNvSpPr>
            <a:spLocks noGrp="1"/>
          </p:cNvSpPr>
          <p:nvPr>
            <p:ph type="sldNum" sz="quarter" idx="12"/>
          </p:nvPr>
        </p:nvSpPr>
        <p:spPr/>
        <p:txBody>
          <a:bodyPr/>
          <a:lstStyle/>
          <a:p>
            <a:pPr>
              <a:defRPr/>
            </a:pPr>
            <a:fld id="{0076114A-7F68-4D52-9BC0-0E3F3CC775B2}" type="slidenum">
              <a:rPr lang="en-US" altLang="en-US" smtClean="0"/>
              <a:pPr>
                <a:defRPr/>
              </a:pPr>
              <a:t>6</a:t>
            </a:fld>
            <a:endParaRPr lang="en-US" altLang="en-US" dirty="0"/>
          </a:p>
        </p:txBody>
      </p:sp>
      <p:sp>
        <p:nvSpPr>
          <p:cNvPr id="6" name="Footer Placeholder 5">
            <a:extLst>
              <a:ext uri="{FF2B5EF4-FFF2-40B4-BE49-F238E27FC236}">
                <a16:creationId xmlns:a16="http://schemas.microsoft.com/office/drawing/2014/main" id="{79EBF359-BA74-867F-2252-505D740725ED}"/>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387513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B922F-8548-5569-5C77-83140ECC150F}"/>
              </a:ext>
            </a:extLst>
          </p:cNvPr>
          <p:cNvSpPr>
            <a:spLocks noGrp="1"/>
          </p:cNvSpPr>
          <p:nvPr>
            <p:ph type="title"/>
          </p:nvPr>
        </p:nvSpPr>
        <p:spPr/>
        <p:txBody>
          <a:bodyPr/>
          <a:lstStyle/>
          <a:p>
            <a:r>
              <a:rPr lang="en-US" dirty="0"/>
              <a:t>Training for Employees </a:t>
            </a:r>
          </a:p>
        </p:txBody>
      </p:sp>
      <p:sp>
        <p:nvSpPr>
          <p:cNvPr id="3" name="Content Placeholder 2">
            <a:extLst>
              <a:ext uri="{FF2B5EF4-FFF2-40B4-BE49-F238E27FC236}">
                <a16:creationId xmlns:a16="http://schemas.microsoft.com/office/drawing/2014/main" id="{67FC812E-260B-3300-69ED-8DC2D28F5485}"/>
              </a:ext>
            </a:extLst>
          </p:cNvPr>
          <p:cNvSpPr>
            <a:spLocks noGrp="1"/>
          </p:cNvSpPr>
          <p:nvPr>
            <p:ph idx="1"/>
          </p:nvPr>
        </p:nvSpPr>
        <p:spPr>
          <a:xfrm>
            <a:off x="1097280" y="1845734"/>
            <a:ext cx="10058400" cy="4396040"/>
          </a:xfrm>
        </p:spPr>
        <p:txBody>
          <a:bodyPr>
            <a:noAutofit/>
          </a:bodyPr>
          <a:lstStyle/>
          <a:p>
            <a:r>
              <a:rPr lang="en-US" sz="2400" dirty="0"/>
              <a:t>All employees must be trained on: </a:t>
            </a:r>
          </a:p>
          <a:p>
            <a:pPr lvl="1">
              <a:buFont typeface="Arial" panose="020B0604020202020204" pitchFamily="34" charset="0"/>
              <a:buChar char="•"/>
            </a:pPr>
            <a:r>
              <a:rPr lang="en-US" sz="2400" dirty="0"/>
              <a:t>The recipient's obligation to address sex discrimination </a:t>
            </a:r>
          </a:p>
          <a:p>
            <a:pPr lvl="1">
              <a:buFont typeface="Arial" panose="020B0604020202020204" pitchFamily="34" charset="0"/>
              <a:buChar char="•"/>
            </a:pPr>
            <a:r>
              <a:rPr lang="en-US" sz="2400" dirty="0"/>
              <a:t>The scope of conduct that constitutes sex discrimination including the definition of sex-based harassment; and </a:t>
            </a:r>
          </a:p>
          <a:p>
            <a:pPr lvl="1">
              <a:buFont typeface="Arial" panose="020B0604020202020204" pitchFamily="34" charset="0"/>
              <a:buChar char="•"/>
            </a:pPr>
            <a:r>
              <a:rPr lang="en-US" sz="2400" dirty="0"/>
              <a:t>All applicable notification and information requirements, which include:</a:t>
            </a:r>
          </a:p>
          <a:p>
            <a:pPr lvl="2">
              <a:buFont typeface="Arial" panose="020B0604020202020204" pitchFamily="34" charset="0"/>
              <a:buChar char="•"/>
            </a:pPr>
            <a:r>
              <a:rPr lang="en-US" sz="2400" dirty="0"/>
              <a:t>When an employee is informed of a student’s pregnancy or related condition, the employee must promptly provide that person with the Title IX Coordinator’s contact information and inform the person that the Title IX Coordinator can coordinate specific actions to prevent sex discrimination and ensure equal access to the education program or activity. </a:t>
            </a:r>
          </a:p>
          <a:p>
            <a:pPr lvl="2">
              <a:buFont typeface="Arial" panose="020B0604020202020204" pitchFamily="34" charset="0"/>
              <a:buChar char="•"/>
            </a:pPr>
            <a:r>
              <a:rPr lang="en-US" sz="2400" dirty="0"/>
              <a:t>The recipient’s required response to sex discrimination (which will be reviewed in detail during this presentation). </a:t>
            </a:r>
          </a:p>
        </p:txBody>
      </p:sp>
      <p:sp>
        <p:nvSpPr>
          <p:cNvPr id="5" name="Slide Number Placeholder 4">
            <a:extLst>
              <a:ext uri="{FF2B5EF4-FFF2-40B4-BE49-F238E27FC236}">
                <a16:creationId xmlns:a16="http://schemas.microsoft.com/office/drawing/2014/main" id="{C4BEE19E-61E7-4E34-D0B6-91B2305B2CA0}"/>
              </a:ext>
            </a:extLst>
          </p:cNvPr>
          <p:cNvSpPr>
            <a:spLocks noGrp="1"/>
          </p:cNvSpPr>
          <p:nvPr>
            <p:ph type="sldNum" sz="quarter" idx="12"/>
          </p:nvPr>
        </p:nvSpPr>
        <p:spPr/>
        <p:txBody>
          <a:bodyPr/>
          <a:lstStyle/>
          <a:p>
            <a:pPr>
              <a:defRPr/>
            </a:pPr>
            <a:fld id="{0076114A-7F68-4D52-9BC0-0E3F3CC775B2}" type="slidenum">
              <a:rPr lang="en-US" altLang="en-US" smtClean="0"/>
              <a:pPr>
                <a:defRPr/>
              </a:pPr>
              <a:t>7</a:t>
            </a:fld>
            <a:endParaRPr lang="en-US" altLang="en-US" dirty="0"/>
          </a:p>
        </p:txBody>
      </p:sp>
      <p:sp>
        <p:nvSpPr>
          <p:cNvPr id="6" name="Footer Placeholder 5">
            <a:extLst>
              <a:ext uri="{FF2B5EF4-FFF2-40B4-BE49-F238E27FC236}">
                <a16:creationId xmlns:a16="http://schemas.microsoft.com/office/drawing/2014/main" id="{E04FA606-717E-A923-9EEB-9B6EC75A1EE5}"/>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641498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26034-D505-B602-BC63-31A475409143}"/>
              </a:ext>
            </a:extLst>
          </p:cNvPr>
          <p:cNvSpPr>
            <a:spLocks noGrp="1"/>
          </p:cNvSpPr>
          <p:nvPr>
            <p:ph type="title"/>
          </p:nvPr>
        </p:nvSpPr>
        <p:spPr/>
        <p:txBody>
          <a:bodyPr>
            <a:normAutofit/>
          </a:bodyPr>
          <a:lstStyle/>
          <a:p>
            <a:r>
              <a:rPr lang="en-US" sz="4000" dirty="0"/>
              <a:t>Training for Investigators, Decision Makers, et. al</a:t>
            </a:r>
          </a:p>
        </p:txBody>
      </p:sp>
      <p:sp>
        <p:nvSpPr>
          <p:cNvPr id="3" name="Content Placeholder 2">
            <a:extLst>
              <a:ext uri="{FF2B5EF4-FFF2-40B4-BE49-F238E27FC236}">
                <a16:creationId xmlns:a16="http://schemas.microsoft.com/office/drawing/2014/main" id="{C872644B-940C-A367-5C66-DBE3BDEAC541}"/>
              </a:ext>
            </a:extLst>
          </p:cNvPr>
          <p:cNvSpPr>
            <a:spLocks noGrp="1"/>
          </p:cNvSpPr>
          <p:nvPr>
            <p:ph idx="1"/>
          </p:nvPr>
        </p:nvSpPr>
        <p:spPr/>
        <p:txBody>
          <a:bodyPr/>
          <a:lstStyle/>
          <a:p>
            <a:r>
              <a:rPr lang="en-US" sz="2400" dirty="0"/>
              <a:t>In addition to the training that must be received by all employees, investigators, decisions makers and others who are responsible for implementing the grievance procedures, or have authority over supportive measures must be trained on the following: </a:t>
            </a:r>
          </a:p>
          <a:p>
            <a:pPr lvl="1">
              <a:buFont typeface="Arial" panose="020B0604020202020204" pitchFamily="34" charset="0"/>
              <a:buChar char="•"/>
            </a:pPr>
            <a:r>
              <a:rPr lang="en-US" sz="2400" dirty="0"/>
              <a:t>The recipient’s obligations under Title IX; </a:t>
            </a:r>
          </a:p>
          <a:p>
            <a:pPr lvl="1">
              <a:buFont typeface="Arial" panose="020B0604020202020204" pitchFamily="34" charset="0"/>
              <a:buChar char="•"/>
            </a:pPr>
            <a:r>
              <a:rPr lang="en-US" sz="2400" dirty="0"/>
              <a:t>The grievance process;</a:t>
            </a:r>
          </a:p>
          <a:p>
            <a:pPr lvl="1">
              <a:buFont typeface="Arial" panose="020B0604020202020204" pitchFamily="34" charset="0"/>
              <a:buChar char="•"/>
            </a:pPr>
            <a:r>
              <a:rPr lang="en-US" sz="2400" dirty="0"/>
              <a:t>How to serve impartially, including by avoiding prejudgment of the facts at issue, conflicts of interest, and bias, and; </a:t>
            </a:r>
          </a:p>
          <a:p>
            <a:pPr lvl="1">
              <a:buFont typeface="Arial" panose="020B0604020202020204" pitchFamily="34" charset="0"/>
              <a:buChar char="•"/>
            </a:pPr>
            <a:r>
              <a:rPr lang="en-US" sz="2400" dirty="0"/>
              <a:t>The meaning and application of the term “relevant” and the types of evidence that are impermissible regardless of their relevance </a:t>
            </a:r>
          </a:p>
          <a:p>
            <a:pPr lvl="1"/>
            <a:endParaRPr lang="en-US" dirty="0"/>
          </a:p>
        </p:txBody>
      </p:sp>
      <p:sp>
        <p:nvSpPr>
          <p:cNvPr id="5" name="Slide Number Placeholder 4">
            <a:extLst>
              <a:ext uri="{FF2B5EF4-FFF2-40B4-BE49-F238E27FC236}">
                <a16:creationId xmlns:a16="http://schemas.microsoft.com/office/drawing/2014/main" id="{7ADC6C40-BF16-E722-F525-56587AA222ED}"/>
              </a:ext>
            </a:extLst>
          </p:cNvPr>
          <p:cNvSpPr>
            <a:spLocks noGrp="1"/>
          </p:cNvSpPr>
          <p:nvPr>
            <p:ph type="sldNum" sz="quarter" idx="12"/>
          </p:nvPr>
        </p:nvSpPr>
        <p:spPr/>
        <p:txBody>
          <a:bodyPr/>
          <a:lstStyle/>
          <a:p>
            <a:pPr>
              <a:defRPr/>
            </a:pPr>
            <a:fld id="{0076114A-7F68-4D52-9BC0-0E3F3CC775B2}" type="slidenum">
              <a:rPr lang="en-US" altLang="en-US" smtClean="0"/>
              <a:pPr>
                <a:defRPr/>
              </a:pPr>
              <a:t>8</a:t>
            </a:fld>
            <a:endParaRPr lang="en-US" altLang="en-US" dirty="0"/>
          </a:p>
        </p:txBody>
      </p:sp>
      <p:sp>
        <p:nvSpPr>
          <p:cNvPr id="6" name="Footer Placeholder 5">
            <a:extLst>
              <a:ext uri="{FF2B5EF4-FFF2-40B4-BE49-F238E27FC236}">
                <a16:creationId xmlns:a16="http://schemas.microsoft.com/office/drawing/2014/main" id="{C0784C06-CC6E-7745-FCD9-2C1D21E87A28}"/>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983261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3F042-59B6-BE75-EE95-3E430BBA1F42}"/>
              </a:ext>
            </a:extLst>
          </p:cNvPr>
          <p:cNvSpPr>
            <a:spLocks noGrp="1"/>
          </p:cNvSpPr>
          <p:nvPr>
            <p:ph type="title"/>
          </p:nvPr>
        </p:nvSpPr>
        <p:spPr/>
        <p:txBody>
          <a:bodyPr>
            <a:normAutofit/>
          </a:bodyPr>
          <a:lstStyle/>
          <a:p>
            <a:r>
              <a:rPr lang="en-US" sz="3600" dirty="0"/>
              <a:t>Training for Facilitators of Informal Resolution Process </a:t>
            </a:r>
          </a:p>
        </p:txBody>
      </p:sp>
      <p:sp>
        <p:nvSpPr>
          <p:cNvPr id="3" name="Content Placeholder 2">
            <a:extLst>
              <a:ext uri="{FF2B5EF4-FFF2-40B4-BE49-F238E27FC236}">
                <a16:creationId xmlns:a16="http://schemas.microsoft.com/office/drawing/2014/main" id="{364D0EC5-7AAE-56F4-EB8F-759ACE37384F}"/>
              </a:ext>
            </a:extLst>
          </p:cNvPr>
          <p:cNvSpPr>
            <a:spLocks noGrp="1"/>
          </p:cNvSpPr>
          <p:nvPr>
            <p:ph idx="1"/>
          </p:nvPr>
        </p:nvSpPr>
        <p:spPr/>
        <p:txBody>
          <a:bodyPr/>
          <a:lstStyle/>
          <a:p>
            <a:pPr>
              <a:buFont typeface="Arial" panose="020B0604020202020204" pitchFamily="34" charset="0"/>
              <a:buChar char="•"/>
            </a:pPr>
            <a:r>
              <a:rPr lang="en-US" sz="2400" dirty="0"/>
              <a:t>In addition to the training required for all employees and facilitators of the informal resolution process must be trained on the rules and practices associated with the recipient’s informal resolution process and how to serve impartially, including avoiding conflicts of interest and bias. </a:t>
            </a:r>
          </a:p>
          <a:p>
            <a:pPr marL="0" indent="0">
              <a:buNone/>
            </a:pPr>
            <a:endParaRPr lang="en-US" dirty="0"/>
          </a:p>
        </p:txBody>
      </p:sp>
      <p:sp>
        <p:nvSpPr>
          <p:cNvPr id="5" name="Slide Number Placeholder 4">
            <a:extLst>
              <a:ext uri="{FF2B5EF4-FFF2-40B4-BE49-F238E27FC236}">
                <a16:creationId xmlns:a16="http://schemas.microsoft.com/office/drawing/2014/main" id="{D89A53D6-94B5-A9CA-7459-9DBC47096D75}"/>
              </a:ext>
            </a:extLst>
          </p:cNvPr>
          <p:cNvSpPr>
            <a:spLocks noGrp="1"/>
          </p:cNvSpPr>
          <p:nvPr>
            <p:ph type="sldNum" sz="quarter" idx="12"/>
          </p:nvPr>
        </p:nvSpPr>
        <p:spPr/>
        <p:txBody>
          <a:bodyPr/>
          <a:lstStyle/>
          <a:p>
            <a:pPr>
              <a:defRPr/>
            </a:pPr>
            <a:fld id="{0076114A-7F68-4D52-9BC0-0E3F3CC775B2}" type="slidenum">
              <a:rPr lang="en-US" altLang="en-US" smtClean="0"/>
              <a:pPr>
                <a:defRPr/>
              </a:pPr>
              <a:t>9</a:t>
            </a:fld>
            <a:endParaRPr lang="en-US" altLang="en-US" dirty="0"/>
          </a:p>
        </p:txBody>
      </p:sp>
      <p:sp>
        <p:nvSpPr>
          <p:cNvPr id="6" name="Footer Placeholder 5">
            <a:extLst>
              <a:ext uri="{FF2B5EF4-FFF2-40B4-BE49-F238E27FC236}">
                <a16:creationId xmlns:a16="http://schemas.microsoft.com/office/drawing/2014/main" id="{0EFB997D-E1CE-7831-BE0E-D850D864C835}"/>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320123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7780-1583-B470-A916-C08E7AE37BD6}"/>
              </a:ext>
            </a:extLst>
          </p:cNvPr>
          <p:cNvSpPr>
            <a:spLocks noGrp="1"/>
          </p:cNvSpPr>
          <p:nvPr>
            <p:ph type="title"/>
          </p:nvPr>
        </p:nvSpPr>
        <p:spPr>
          <a:xfrm>
            <a:off x="1097279" y="286603"/>
            <a:ext cx="10750163" cy="1450757"/>
          </a:xfrm>
        </p:spPr>
        <p:txBody>
          <a:bodyPr>
            <a:normAutofit/>
          </a:bodyPr>
          <a:lstStyle/>
          <a:p>
            <a:r>
              <a:rPr lang="en-US" sz="4400" dirty="0"/>
              <a:t>Training for Title IX Coordinator &amp; Designees </a:t>
            </a:r>
          </a:p>
        </p:txBody>
      </p:sp>
      <p:sp>
        <p:nvSpPr>
          <p:cNvPr id="3" name="Content Placeholder 2">
            <a:extLst>
              <a:ext uri="{FF2B5EF4-FFF2-40B4-BE49-F238E27FC236}">
                <a16:creationId xmlns:a16="http://schemas.microsoft.com/office/drawing/2014/main" id="{6B43C9CC-8927-65A2-DD60-0FAB720D13AB}"/>
              </a:ext>
            </a:extLst>
          </p:cNvPr>
          <p:cNvSpPr>
            <a:spLocks noGrp="1"/>
          </p:cNvSpPr>
          <p:nvPr>
            <p:ph idx="1"/>
          </p:nvPr>
        </p:nvSpPr>
        <p:spPr>
          <a:xfrm>
            <a:off x="1097280" y="1845733"/>
            <a:ext cx="10058400" cy="4356283"/>
          </a:xfrm>
        </p:spPr>
        <p:txBody>
          <a:bodyPr>
            <a:noAutofit/>
          </a:bodyPr>
          <a:lstStyle/>
          <a:p>
            <a:r>
              <a:rPr lang="en-US" sz="2200" dirty="0"/>
              <a:t>In addition to the training requirements required for all employees, investigators, decision makers, and facilitators of the informal resolution process, Title IX Coordinators and their designees must be trained on the following:</a:t>
            </a:r>
          </a:p>
          <a:p>
            <a:pPr lvl="1">
              <a:buFont typeface="Arial" panose="020B0604020202020204" pitchFamily="34" charset="0"/>
              <a:buChar char="•"/>
            </a:pPr>
            <a:r>
              <a:rPr lang="en-US" sz="2200" dirty="0"/>
              <a:t>Requirement of a recipient to designate a Title IX Coordinator </a:t>
            </a:r>
          </a:p>
          <a:p>
            <a:pPr lvl="1">
              <a:buFont typeface="Arial" panose="020B0604020202020204" pitchFamily="34" charset="0"/>
              <a:buChar char="•"/>
            </a:pPr>
            <a:r>
              <a:rPr lang="en-US" sz="2200" dirty="0"/>
              <a:t>Ability of a Title IX Coordinator to designate/delegate specific duties to one or more designees </a:t>
            </a:r>
          </a:p>
          <a:p>
            <a:pPr lvl="1">
              <a:buFont typeface="Arial" panose="020B0604020202020204" pitchFamily="34" charset="0"/>
              <a:buChar char="•"/>
            </a:pPr>
            <a:r>
              <a:rPr lang="en-US" sz="2200" dirty="0"/>
              <a:t>The recipient’s responsibilities </a:t>
            </a:r>
          </a:p>
          <a:p>
            <a:pPr lvl="1">
              <a:buFont typeface="Arial" panose="020B0604020202020204" pitchFamily="34" charset="0"/>
              <a:buChar char="•"/>
            </a:pPr>
            <a:r>
              <a:rPr lang="en-US" sz="2200" dirty="0"/>
              <a:t>The requirement to prevent sex discrimination and coordinate actions to ensure equal access to programming for student’s who are experiencing pregnancy or related conditions</a:t>
            </a:r>
          </a:p>
          <a:p>
            <a:pPr lvl="1">
              <a:buFont typeface="Arial" panose="020B0604020202020204" pitchFamily="34" charset="0"/>
              <a:buChar char="•"/>
            </a:pPr>
            <a:r>
              <a:rPr lang="en-US" sz="2200" dirty="0"/>
              <a:t>Roles of the Title IX Coordinator during the grievance process </a:t>
            </a:r>
          </a:p>
          <a:p>
            <a:pPr lvl="1">
              <a:buFont typeface="Arial" panose="020B0604020202020204" pitchFamily="34" charset="0"/>
              <a:buChar char="•"/>
            </a:pPr>
            <a:r>
              <a:rPr lang="en-US" sz="2200" dirty="0"/>
              <a:t>Any other training required to coordinate compliance with Title IX  </a:t>
            </a:r>
          </a:p>
        </p:txBody>
      </p:sp>
      <p:sp>
        <p:nvSpPr>
          <p:cNvPr id="5" name="Slide Number Placeholder 4">
            <a:extLst>
              <a:ext uri="{FF2B5EF4-FFF2-40B4-BE49-F238E27FC236}">
                <a16:creationId xmlns:a16="http://schemas.microsoft.com/office/drawing/2014/main" id="{BD9432AA-3BEC-E098-F80B-F15EFBA580F1}"/>
              </a:ext>
            </a:extLst>
          </p:cNvPr>
          <p:cNvSpPr>
            <a:spLocks noGrp="1"/>
          </p:cNvSpPr>
          <p:nvPr>
            <p:ph type="sldNum" sz="quarter" idx="12"/>
          </p:nvPr>
        </p:nvSpPr>
        <p:spPr/>
        <p:txBody>
          <a:bodyPr/>
          <a:lstStyle/>
          <a:p>
            <a:pPr>
              <a:defRPr/>
            </a:pPr>
            <a:fld id="{0076114A-7F68-4D52-9BC0-0E3F3CC775B2}" type="slidenum">
              <a:rPr lang="en-US" altLang="en-US" smtClean="0"/>
              <a:pPr>
                <a:defRPr/>
              </a:pPr>
              <a:t>10</a:t>
            </a:fld>
            <a:endParaRPr lang="en-US" altLang="en-US" dirty="0"/>
          </a:p>
        </p:txBody>
      </p:sp>
      <p:sp>
        <p:nvSpPr>
          <p:cNvPr id="6" name="Footer Placeholder 5">
            <a:extLst>
              <a:ext uri="{FF2B5EF4-FFF2-40B4-BE49-F238E27FC236}">
                <a16:creationId xmlns:a16="http://schemas.microsoft.com/office/drawing/2014/main" id="{E60D9F2E-06E3-ACE2-799F-F2FF113843DC}"/>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831090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21731-6685-1A77-B62C-7A82F6DF22AF}"/>
              </a:ext>
            </a:extLst>
          </p:cNvPr>
          <p:cNvSpPr>
            <a:spLocks noGrp="1"/>
          </p:cNvSpPr>
          <p:nvPr>
            <p:ph type="title"/>
          </p:nvPr>
        </p:nvSpPr>
        <p:spPr/>
        <p:txBody>
          <a:bodyPr/>
          <a:lstStyle/>
          <a:p>
            <a:r>
              <a:rPr lang="en-US" dirty="0"/>
              <a:t>Scope of Title IX – Definition of Sex </a:t>
            </a:r>
          </a:p>
        </p:txBody>
      </p:sp>
      <p:sp>
        <p:nvSpPr>
          <p:cNvPr id="3" name="Content Placeholder 2">
            <a:extLst>
              <a:ext uri="{FF2B5EF4-FFF2-40B4-BE49-F238E27FC236}">
                <a16:creationId xmlns:a16="http://schemas.microsoft.com/office/drawing/2014/main" id="{68263D13-A0ED-855A-E05D-CF225800FD42}"/>
              </a:ext>
            </a:extLst>
          </p:cNvPr>
          <p:cNvSpPr>
            <a:spLocks noGrp="1"/>
          </p:cNvSpPr>
          <p:nvPr>
            <p:ph idx="1"/>
          </p:nvPr>
        </p:nvSpPr>
        <p:spPr/>
        <p:txBody>
          <a:bodyPr>
            <a:normAutofit/>
          </a:bodyPr>
          <a:lstStyle/>
          <a:p>
            <a:r>
              <a:rPr lang="en-US" sz="2400" dirty="0"/>
              <a:t>Discrimination on the basis of sex includes:</a:t>
            </a:r>
          </a:p>
          <a:p>
            <a:pPr lvl="1">
              <a:buFont typeface="Arial" panose="020B0604020202020204" pitchFamily="34" charset="0"/>
              <a:buChar char="•"/>
            </a:pPr>
            <a:r>
              <a:rPr lang="en-US" sz="2400" dirty="0"/>
              <a:t>Sex stereotypes, sex characteristics, pregnancy or related conditions, sexual orientation and gender identity </a:t>
            </a:r>
          </a:p>
        </p:txBody>
      </p:sp>
      <p:sp>
        <p:nvSpPr>
          <p:cNvPr id="5" name="Slide Number Placeholder 4">
            <a:extLst>
              <a:ext uri="{FF2B5EF4-FFF2-40B4-BE49-F238E27FC236}">
                <a16:creationId xmlns:a16="http://schemas.microsoft.com/office/drawing/2014/main" id="{54AE283D-8349-7028-44DF-9C170A402405}"/>
              </a:ext>
            </a:extLst>
          </p:cNvPr>
          <p:cNvSpPr>
            <a:spLocks noGrp="1"/>
          </p:cNvSpPr>
          <p:nvPr>
            <p:ph type="sldNum" sz="quarter" idx="12"/>
          </p:nvPr>
        </p:nvSpPr>
        <p:spPr/>
        <p:txBody>
          <a:bodyPr/>
          <a:lstStyle/>
          <a:p>
            <a:pPr>
              <a:defRPr/>
            </a:pPr>
            <a:fld id="{0076114A-7F68-4D52-9BC0-0E3F3CC775B2}" type="slidenum">
              <a:rPr lang="en-US" altLang="en-US" smtClean="0"/>
              <a:pPr>
                <a:defRPr/>
              </a:pPr>
              <a:t>11</a:t>
            </a:fld>
            <a:endParaRPr lang="en-US" altLang="en-US" dirty="0"/>
          </a:p>
        </p:txBody>
      </p:sp>
      <p:sp>
        <p:nvSpPr>
          <p:cNvPr id="6" name="Footer Placeholder 5">
            <a:extLst>
              <a:ext uri="{FF2B5EF4-FFF2-40B4-BE49-F238E27FC236}">
                <a16:creationId xmlns:a16="http://schemas.microsoft.com/office/drawing/2014/main" id="{711AFC79-18F6-5536-CD4B-1514B6FBCE9D}"/>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964237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0714-27C4-70E0-AE05-82FFF723F526}"/>
              </a:ext>
            </a:extLst>
          </p:cNvPr>
          <p:cNvSpPr>
            <a:spLocks noGrp="1"/>
          </p:cNvSpPr>
          <p:nvPr>
            <p:ph type="title"/>
          </p:nvPr>
        </p:nvSpPr>
        <p:spPr/>
        <p:txBody>
          <a:bodyPr/>
          <a:lstStyle/>
          <a:p>
            <a:r>
              <a:rPr lang="en-US" dirty="0"/>
              <a:t>Prohibition Against Discrimination </a:t>
            </a:r>
          </a:p>
        </p:txBody>
      </p:sp>
      <p:sp>
        <p:nvSpPr>
          <p:cNvPr id="3" name="Content Placeholder 2">
            <a:extLst>
              <a:ext uri="{FF2B5EF4-FFF2-40B4-BE49-F238E27FC236}">
                <a16:creationId xmlns:a16="http://schemas.microsoft.com/office/drawing/2014/main" id="{20E6DBD8-4AA9-9522-7B1D-9F4152A9C21A}"/>
              </a:ext>
            </a:extLst>
          </p:cNvPr>
          <p:cNvSpPr>
            <a:spLocks noGrp="1"/>
          </p:cNvSpPr>
          <p:nvPr>
            <p:ph idx="1"/>
          </p:nvPr>
        </p:nvSpPr>
        <p:spPr>
          <a:xfrm>
            <a:off x="1097280" y="1845734"/>
            <a:ext cx="10058400" cy="4376162"/>
          </a:xfrm>
        </p:spPr>
        <p:txBody>
          <a:bodyPr>
            <a:noAutofit/>
          </a:bodyPr>
          <a:lstStyle/>
          <a:p>
            <a:pPr>
              <a:buFont typeface="Arial" panose="020B0604020202020204" pitchFamily="34" charset="0"/>
              <a:buChar char="•"/>
            </a:pPr>
            <a:r>
              <a:rPr lang="en-US" sz="2200" dirty="0"/>
              <a:t>No person shall, on the basis of sex, be excluded from participation in, be denied the benefits of, or otherwise be subjected to discrimination under any academic, extracurricular, research, occupational training, or other education program or activity operated by a recipient that receives Federal financial assistance.</a:t>
            </a:r>
          </a:p>
          <a:p>
            <a:pPr>
              <a:buFont typeface="Arial" panose="020B0604020202020204" pitchFamily="34" charset="0"/>
              <a:buChar char="•"/>
            </a:pPr>
            <a:r>
              <a:rPr lang="en-US" sz="2200" dirty="0"/>
              <a:t>In the limited circumstances in which Title IX permits different treatment or separation on the basis of sex, a recipient must not carry out such different treatment or separation in a manner that discriminates on the basis of sex by subjecting a person to more than de minimis harm.</a:t>
            </a:r>
          </a:p>
          <a:p>
            <a:pPr>
              <a:buFont typeface="Arial" panose="020B0604020202020204" pitchFamily="34" charset="0"/>
              <a:buChar char="•"/>
            </a:pPr>
            <a:r>
              <a:rPr lang="en-US" sz="2200" dirty="0"/>
              <a:t> Adopting a policy or engaging in a practice that prevents a person from participating in an education program or activity consistent with the person’s gender identity subjects a person to more than de minimis harm on the basis of sex.</a:t>
            </a:r>
          </a:p>
        </p:txBody>
      </p:sp>
      <p:sp>
        <p:nvSpPr>
          <p:cNvPr id="5" name="Slide Number Placeholder 4">
            <a:extLst>
              <a:ext uri="{FF2B5EF4-FFF2-40B4-BE49-F238E27FC236}">
                <a16:creationId xmlns:a16="http://schemas.microsoft.com/office/drawing/2014/main" id="{8DB139F9-9BD5-F2A9-695B-1EE39C30DD65}"/>
              </a:ext>
            </a:extLst>
          </p:cNvPr>
          <p:cNvSpPr>
            <a:spLocks noGrp="1"/>
          </p:cNvSpPr>
          <p:nvPr>
            <p:ph type="sldNum" sz="quarter" idx="12"/>
          </p:nvPr>
        </p:nvSpPr>
        <p:spPr/>
        <p:txBody>
          <a:bodyPr/>
          <a:lstStyle/>
          <a:p>
            <a:pPr>
              <a:defRPr/>
            </a:pPr>
            <a:fld id="{0076114A-7F68-4D52-9BC0-0E3F3CC775B2}" type="slidenum">
              <a:rPr lang="en-US" altLang="en-US" smtClean="0"/>
              <a:pPr>
                <a:defRPr/>
              </a:pPr>
              <a:t>12</a:t>
            </a:fld>
            <a:endParaRPr lang="en-US" altLang="en-US" dirty="0"/>
          </a:p>
        </p:txBody>
      </p:sp>
      <p:sp>
        <p:nvSpPr>
          <p:cNvPr id="6" name="Footer Placeholder 5">
            <a:extLst>
              <a:ext uri="{FF2B5EF4-FFF2-40B4-BE49-F238E27FC236}">
                <a16:creationId xmlns:a16="http://schemas.microsoft.com/office/drawing/2014/main" id="{C380FB97-FD11-2A05-FF36-426153B50C36}"/>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714595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F9F82-A019-FAEB-85FA-4FC9E17852E5}"/>
              </a:ext>
            </a:extLst>
          </p:cNvPr>
          <p:cNvSpPr>
            <a:spLocks noGrp="1"/>
          </p:cNvSpPr>
          <p:nvPr>
            <p:ph type="title"/>
          </p:nvPr>
        </p:nvSpPr>
        <p:spPr/>
        <p:txBody>
          <a:bodyPr/>
          <a:lstStyle/>
          <a:p>
            <a:r>
              <a:rPr lang="en-US" dirty="0"/>
              <a:t>Sex-Based Harassment Defined</a:t>
            </a:r>
          </a:p>
        </p:txBody>
      </p:sp>
      <p:sp>
        <p:nvSpPr>
          <p:cNvPr id="3" name="Content Placeholder 2">
            <a:extLst>
              <a:ext uri="{FF2B5EF4-FFF2-40B4-BE49-F238E27FC236}">
                <a16:creationId xmlns:a16="http://schemas.microsoft.com/office/drawing/2014/main" id="{A2DBBB32-B956-2630-D8EF-561759903497}"/>
              </a:ext>
            </a:extLst>
          </p:cNvPr>
          <p:cNvSpPr>
            <a:spLocks noGrp="1"/>
          </p:cNvSpPr>
          <p:nvPr>
            <p:ph idx="1"/>
          </p:nvPr>
        </p:nvSpPr>
        <p:spPr/>
        <p:txBody>
          <a:bodyPr>
            <a:normAutofit/>
          </a:bodyPr>
          <a:lstStyle/>
          <a:p>
            <a:r>
              <a:rPr lang="en-US" sz="2400" dirty="0"/>
              <a:t>Sexual Harassment and other harassment on the basis of sex that is: </a:t>
            </a:r>
          </a:p>
          <a:p>
            <a:endParaRPr lang="en-US" sz="2400" dirty="0"/>
          </a:p>
          <a:p>
            <a:pPr marL="201168" lvl="1" indent="0">
              <a:buNone/>
            </a:pPr>
            <a:r>
              <a:rPr lang="en-US" sz="2400" dirty="0"/>
              <a:t>1) Quid pro quo harassment. An employee, agent, or other person authorized by the recipient to provide an aid, benefit, or service under the recipient’s education program or activity explicitly or impliedly conditioning the provision of such an aid, benefit, or service on a person’s participation in unwelcome sexual conduct;</a:t>
            </a:r>
          </a:p>
        </p:txBody>
      </p:sp>
      <p:sp>
        <p:nvSpPr>
          <p:cNvPr id="5" name="Slide Number Placeholder 4">
            <a:extLst>
              <a:ext uri="{FF2B5EF4-FFF2-40B4-BE49-F238E27FC236}">
                <a16:creationId xmlns:a16="http://schemas.microsoft.com/office/drawing/2014/main" id="{667B6689-5C55-D42B-397D-438CD561BF77}"/>
              </a:ext>
            </a:extLst>
          </p:cNvPr>
          <p:cNvSpPr>
            <a:spLocks noGrp="1"/>
          </p:cNvSpPr>
          <p:nvPr>
            <p:ph type="sldNum" sz="quarter" idx="12"/>
          </p:nvPr>
        </p:nvSpPr>
        <p:spPr/>
        <p:txBody>
          <a:bodyPr/>
          <a:lstStyle/>
          <a:p>
            <a:pPr>
              <a:defRPr/>
            </a:pPr>
            <a:fld id="{0076114A-7F68-4D52-9BC0-0E3F3CC775B2}" type="slidenum">
              <a:rPr lang="en-US" altLang="en-US" smtClean="0"/>
              <a:pPr>
                <a:defRPr/>
              </a:pPr>
              <a:t>13</a:t>
            </a:fld>
            <a:endParaRPr lang="en-US" altLang="en-US" dirty="0"/>
          </a:p>
        </p:txBody>
      </p:sp>
      <p:sp>
        <p:nvSpPr>
          <p:cNvPr id="6" name="Footer Placeholder 5">
            <a:extLst>
              <a:ext uri="{FF2B5EF4-FFF2-40B4-BE49-F238E27FC236}">
                <a16:creationId xmlns:a16="http://schemas.microsoft.com/office/drawing/2014/main" id="{370F684F-85B9-BBCD-1F09-D707F7EC9A80}"/>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169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D6DD-4A44-C86D-48CA-0D3C979A4D7A}"/>
              </a:ext>
            </a:extLst>
          </p:cNvPr>
          <p:cNvSpPr>
            <a:spLocks noGrp="1"/>
          </p:cNvSpPr>
          <p:nvPr>
            <p:ph type="title"/>
          </p:nvPr>
        </p:nvSpPr>
        <p:spPr/>
        <p:txBody>
          <a:bodyPr/>
          <a:lstStyle/>
          <a:p>
            <a:r>
              <a:rPr lang="en-US" dirty="0"/>
              <a:t>Sex Based Harassment Defined</a:t>
            </a:r>
          </a:p>
        </p:txBody>
      </p:sp>
      <p:sp>
        <p:nvSpPr>
          <p:cNvPr id="3" name="Content Placeholder 2">
            <a:extLst>
              <a:ext uri="{FF2B5EF4-FFF2-40B4-BE49-F238E27FC236}">
                <a16:creationId xmlns:a16="http://schemas.microsoft.com/office/drawing/2014/main" id="{F2BCAFEB-7911-BB05-119D-073D09E66987}"/>
              </a:ext>
            </a:extLst>
          </p:cNvPr>
          <p:cNvSpPr>
            <a:spLocks noGrp="1"/>
          </p:cNvSpPr>
          <p:nvPr>
            <p:ph idx="1"/>
          </p:nvPr>
        </p:nvSpPr>
        <p:spPr>
          <a:xfrm>
            <a:off x="1097280" y="1737360"/>
            <a:ext cx="10058400" cy="4614051"/>
          </a:xfrm>
        </p:spPr>
        <p:txBody>
          <a:bodyPr>
            <a:noAutofit/>
          </a:bodyPr>
          <a:lstStyle/>
          <a:p>
            <a:pPr marL="0" indent="0">
              <a:buNone/>
            </a:pPr>
            <a:r>
              <a:rPr lang="en-US" sz="2400" dirty="0"/>
              <a:t>2) Hostile environment harassment. Unwelcome sex-based conduct that, based on the totality of the circumstances, is subjectively and objectively offensive and is so severe or pervasive that it limits or denies a person’s ability to participate in or benefit from the recipient’s education program or activity (i.e., creates a hostile environment). </a:t>
            </a:r>
          </a:p>
        </p:txBody>
      </p:sp>
      <p:sp>
        <p:nvSpPr>
          <p:cNvPr id="5" name="Slide Number Placeholder 4">
            <a:extLst>
              <a:ext uri="{FF2B5EF4-FFF2-40B4-BE49-F238E27FC236}">
                <a16:creationId xmlns:a16="http://schemas.microsoft.com/office/drawing/2014/main" id="{4669BA6E-17EF-739F-4048-A870E9AC1CF8}"/>
              </a:ext>
            </a:extLst>
          </p:cNvPr>
          <p:cNvSpPr>
            <a:spLocks noGrp="1"/>
          </p:cNvSpPr>
          <p:nvPr>
            <p:ph type="sldNum" sz="quarter" idx="12"/>
          </p:nvPr>
        </p:nvSpPr>
        <p:spPr/>
        <p:txBody>
          <a:bodyPr/>
          <a:lstStyle/>
          <a:p>
            <a:pPr>
              <a:defRPr/>
            </a:pPr>
            <a:fld id="{0076114A-7F68-4D52-9BC0-0E3F3CC775B2}" type="slidenum">
              <a:rPr lang="en-US" altLang="en-US" smtClean="0"/>
              <a:pPr>
                <a:defRPr/>
              </a:pPr>
              <a:t>14</a:t>
            </a:fld>
            <a:endParaRPr lang="en-US" altLang="en-US" dirty="0"/>
          </a:p>
        </p:txBody>
      </p:sp>
      <p:sp>
        <p:nvSpPr>
          <p:cNvPr id="6" name="Footer Placeholder 5">
            <a:extLst>
              <a:ext uri="{FF2B5EF4-FFF2-40B4-BE49-F238E27FC236}">
                <a16:creationId xmlns:a16="http://schemas.microsoft.com/office/drawing/2014/main" id="{363015DA-9A46-B87B-638D-A4630B781ABA}"/>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6794424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D6DD-4A44-C86D-48CA-0D3C979A4D7A}"/>
              </a:ext>
            </a:extLst>
          </p:cNvPr>
          <p:cNvSpPr>
            <a:spLocks noGrp="1"/>
          </p:cNvSpPr>
          <p:nvPr>
            <p:ph type="title"/>
          </p:nvPr>
        </p:nvSpPr>
        <p:spPr/>
        <p:txBody>
          <a:bodyPr/>
          <a:lstStyle/>
          <a:p>
            <a:r>
              <a:rPr lang="en-US" dirty="0"/>
              <a:t>Sex Based Harassment Defined</a:t>
            </a:r>
          </a:p>
        </p:txBody>
      </p:sp>
      <p:sp>
        <p:nvSpPr>
          <p:cNvPr id="3" name="Content Placeholder 2">
            <a:extLst>
              <a:ext uri="{FF2B5EF4-FFF2-40B4-BE49-F238E27FC236}">
                <a16:creationId xmlns:a16="http://schemas.microsoft.com/office/drawing/2014/main" id="{F2BCAFEB-7911-BB05-119D-073D09E66987}"/>
              </a:ext>
            </a:extLst>
          </p:cNvPr>
          <p:cNvSpPr>
            <a:spLocks noGrp="1"/>
          </p:cNvSpPr>
          <p:nvPr>
            <p:ph idx="1"/>
          </p:nvPr>
        </p:nvSpPr>
        <p:spPr>
          <a:xfrm>
            <a:off x="1097280" y="1737360"/>
            <a:ext cx="10058400" cy="4614051"/>
          </a:xfrm>
        </p:spPr>
        <p:txBody>
          <a:bodyPr>
            <a:noAutofit/>
          </a:bodyPr>
          <a:lstStyle/>
          <a:p>
            <a:pPr marL="0" indent="0">
              <a:buNone/>
            </a:pPr>
            <a:r>
              <a:rPr lang="en-US" sz="2400" dirty="0"/>
              <a:t>Whether a hostile environment has been created is a fact-specific inquiry that includes consideration of the following:</a:t>
            </a:r>
          </a:p>
          <a:p>
            <a:pPr marL="201168" lvl="1" indent="0">
              <a:buNone/>
            </a:pPr>
            <a:r>
              <a:rPr lang="en-US" sz="2400" dirty="0"/>
              <a:t>(i) The degree to which the conduct affected the complainant’s ability to access the recipient’s education program or activity;</a:t>
            </a:r>
          </a:p>
          <a:p>
            <a:pPr marL="201168" lvl="1" indent="0">
              <a:buNone/>
            </a:pPr>
            <a:r>
              <a:rPr lang="en-US" sz="2400" dirty="0"/>
              <a:t>(ii) The type, frequency, and duration of the conduct;</a:t>
            </a:r>
          </a:p>
          <a:p>
            <a:pPr marL="201168" lvl="1" indent="0">
              <a:buNone/>
            </a:pPr>
            <a:r>
              <a:rPr lang="en-US" sz="2400" dirty="0"/>
              <a:t>(iii) The parties’ ages, roles within the recipient’s education program or activity, previous interactions, and other factors about each party that may be relevant to evaluating the effects of the conduct; </a:t>
            </a:r>
          </a:p>
          <a:p>
            <a:pPr marL="201168" lvl="1" indent="0">
              <a:buNone/>
            </a:pPr>
            <a:r>
              <a:rPr lang="en-US" sz="2400" dirty="0"/>
              <a:t>(iv) The location of the conduct and the context in which the conduct occurred; and</a:t>
            </a:r>
          </a:p>
          <a:p>
            <a:pPr marL="201168" lvl="1" indent="0">
              <a:buNone/>
            </a:pPr>
            <a:r>
              <a:rPr lang="en-US" sz="2400" dirty="0"/>
              <a:t>(v) Other sex-based harassment in the recipient’s education program or activity</a:t>
            </a:r>
          </a:p>
        </p:txBody>
      </p:sp>
      <p:sp>
        <p:nvSpPr>
          <p:cNvPr id="5" name="Slide Number Placeholder 4">
            <a:extLst>
              <a:ext uri="{FF2B5EF4-FFF2-40B4-BE49-F238E27FC236}">
                <a16:creationId xmlns:a16="http://schemas.microsoft.com/office/drawing/2014/main" id="{4669BA6E-17EF-739F-4048-A870E9AC1CF8}"/>
              </a:ext>
            </a:extLst>
          </p:cNvPr>
          <p:cNvSpPr>
            <a:spLocks noGrp="1"/>
          </p:cNvSpPr>
          <p:nvPr>
            <p:ph type="sldNum" sz="quarter" idx="12"/>
          </p:nvPr>
        </p:nvSpPr>
        <p:spPr/>
        <p:txBody>
          <a:bodyPr/>
          <a:lstStyle/>
          <a:p>
            <a:pPr>
              <a:defRPr/>
            </a:pPr>
            <a:fld id="{0076114A-7F68-4D52-9BC0-0E3F3CC775B2}" type="slidenum">
              <a:rPr lang="en-US" altLang="en-US" smtClean="0"/>
              <a:pPr>
                <a:defRPr/>
              </a:pPr>
              <a:t>15</a:t>
            </a:fld>
            <a:endParaRPr lang="en-US" altLang="en-US" dirty="0"/>
          </a:p>
        </p:txBody>
      </p:sp>
      <p:sp>
        <p:nvSpPr>
          <p:cNvPr id="6" name="Footer Placeholder 5">
            <a:extLst>
              <a:ext uri="{FF2B5EF4-FFF2-40B4-BE49-F238E27FC236}">
                <a16:creationId xmlns:a16="http://schemas.microsoft.com/office/drawing/2014/main" id="{363015DA-9A46-B87B-638D-A4630B781ABA}"/>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560266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2BED2-3D8E-6031-A96D-11A214D28575}"/>
              </a:ext>
            </a:extLst>
          </p:cNvPr>
          <p:cNvSpPr>
            <a:spLocks noGrp="1"/>
          </p:cNvSpPr>
          <p:nvPr>
            <p:ph type="title"/>
          </p:nvPr>
        </p:nvSpPr>
        <p:spPr/>
        <p:txBody>
          <a:bodyPr/>
          <a:lstStyle/>
          <a:p>
            <a:r>
              <a:rPr lang="en-US" dirty="0"/>
              <a:t>Specific Offenses – Sexual Assault </a:t>
            </a:r>
          </a:p>
        </p:txBody>
      </p:sp>
      <p:sp>
        <p:nvSpPr>
          <p:cNvPr id="3" name="Content Placeholder 2">
            <a:extLst>
              <a:ext uri="{FF2B5EF4-FFF2-40B4-BE49-F238E27FC236}">
                <a16:creationId xmlns:a16="http://schemas.microsoft.com/office/drawing/2014/main" id="{3A998DA1-5839-B95E-DE96-209687E49CC1}"/>
              </a:ext>
            </a:extLst>
          </p:cNvPr>
          <p:cNvSpPr>
            <a:spLocks noGrp="1"/>
          </p:cNvSpPr>
          <p:nvPr>
            <p:ph idx="1"/>
          </p:nvPr>
        </p:nvSpPr>
        <p:spPr/>
        <p:txBody>
          <a:bodyPr>
            <a:normAutofit/>
          </a:bodyPr>
          <a:lstStyle/>
          <a:p>
            <a:r>
              <a:rPr lang="en-US" sz="2400" dirty="0"/>
              <a:t>(i) Sexual assault meaning an offense classified as a forcible or nonforcible sex offense under the uniform crime reporting system of the Federal Bureau of Investigation</a:t>
            </a:r>
          </a:p>
        </p:txBody>
      </p:sp>
      <p:sp>
        <p:nvSpPr>
          <p:cNvPr id="5" name="Slide Number Placeholder 4">
            <a:extLst>
              <a:ext uri="{FF2B5EF4-FFF2-40B4-BE49-F238E27FC236}">
                <a16:creationId xmlns:a16="http://schemas.microsoft.com/office/drawing/2014/main" id="{297FBA60-AE35-BA84-08B0-35EABBCF5FCF}"/>
              </a:ext>
            </a:extLst>
          </p:cNvPr>
          <p:cNvSpPr>
            <a:spLocks noGrp="1"/>
          </p:cNvSpPr>
          <p:nvPr>
            <p:ph type="sldNum" sz="quarter" idx="12"/>
          </p:nvPr>
        </p:nvSpPr>
        <p:spPr/>
        <p:txBody>
          <a:bodyPr/>
          <a:lstStyle/>
          <a:p>
            <a:pPr>
              <a:defRPr/>
            </a:pPr>
            <a:fld id="{0076114A-7F68-4D52-9BC0-0E3F3CC775B2}" type="slidenum">
              <a:rPr lang="en-US" altLang="en-US" smtClean="0"/>
              <a:pPr>
                <a:defRPr/>
              </a:pPr>
              <a:t>16</a:t>
            </a:fld>
            <a:endParaRPr lang="en-US" altLang="en-US" dirty="0"/>
          </a:p>
        </p:txBody>
      </p:sp>
      <p:sp>
        <p:nvSpPr>
          <p:cNvPr id="6" name="Footer Placeholder 5">
            <a:extLst>
              <a:ext uri="{FF2B5EF4-FFF2-40B4-BE49-F238E27FC236}">
                <a16:creationId xmlns:a16="http://schemas.microsoft.com/office/drawing/2014/main" id="{A4C46F32-F51C-60E6-A02F-F790422B4D6A}"/>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675731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46BAB-B432-B107-4D83-A1630C7FEA21}"/>
              </a:ext>
            </a:extLst>
          </p:cNvPr>
          <p:cNvSpPr>
            <a:spLocks noGrp="1"/>
          </p:cNvSpPr>
          <p:nvPr>
            <p:ph type="title"/>
          </p:nvPr>
        </p:nvSpPr>
        <p:spPr/>
        <p:txBody>
          <a:bodyPr/>
          <a:lstStyle/>
          <a:p>
            <a:r>
              <a:rPr lang="en-US" dirty="0"/>
              <a:t>Specific Offenses – Dating Violence </a:t>
            </a:r>
          </a:p>
        </p:txBody>
      </p:sp>
      <p:sp>
        <p:nvSpPr>
          <p:cNvPr id="3" name="Content Placeholder 2">
            <a:extLst>
              <a:ext uri="{FF2B5EF4-FFF2-40B4-BE49-F238E27FC236}">
                <a16:creationId xmlns:a16="http://schemas.microsoft.com/office/drawing/2014/main" id="{A6F62E77-A37D-FD05-580D-87180AAC2F80}"/>
              </a:ext>
            </a:extLst>
          </p:cNvPr>
          <p:cNvSpPr>
            <a:spLocks noGrp="1"/>
          </p:cNvSpPr>
          <p:nvPr>
            <p:ph idx="1"/>
          </p:nvPr>
        </p:nvSpPr>
        <p:spPr/>
        <p:txBody>
          <a:bodyPr>
            <a:normAutofit/>
          </a:bodyPr>
          <a:lstStyle/>
          <a:p>
            <a:pPr marL="0" indent="0">
              <a:buNone/>
            </a:pPr>
            <a:r>
              <a:rPr lang="en-US" sz="2400" dirty="0"/>
              <a:t>Dating violence meaning violence committed by a person:</a:t>
            </a:r>
          </a:p>
          <a:p>
            <a:pPr marL="0" indent="0">
              <a:buNone/>
            </a:pPr>
            <a:r>
              <a:rPr lang="en-US" sz="2400" dirty="0"/>
              <a:t>	(A) Who is or has been in a social relationship of a romantic or intimate 		       nature with the victim; and</a:t>
            </a:r>
          </a:p>
          <a:p>
            <a:pPr marL="0" indent="0">
              <a:buNone/>
            </a:pPr>
            <a:r>
              <a:rPr lang="en-US" sz="2400" dirty="0"/>
              <a:t>	(B) Where the existence of such a relationship shall be determined based 	   	       on a consideration of the following factors:</a:t>
            </a:r>
          </a:p>
          <a:p>
            <a:pPr marL="384048" lvl="2" indent="0">
              <a:buNone/>
            </a:pPr>
            <a:r>
              <a:rPr lang="en-US" sz="2400" dirty="0"/>
              <a:t>(1) The length of the relationship;</a:t>
            </a:r>
          </a:p>
          <a:p>
            <a:pPr marL="384048" lvl="2" indent="0">
              <a:buNone/>
            </a:pPr>
            <a:r>
              <a:rPr lang="en-US" sz="2400" dirty="0"/>
              <a:t>(2) The type of relationship; and</a:t>
            </a:r>
          </a:p>
          <a:p>
            <a:pPr marL="384048" lvl="2" indent="0">
              <a:buNone/>
            </a:pPr>
            <a:r>
              <a:rPr lang="en-US" sz="2400" dirty="0"/>
              <a:t>(3) The frequency of interaction between the persons involved in the relationship</a:t>
            </a:r>
          </a:p>
        </p:txBody>
      </p:sp>
      <p:sp>
        <p:nvSpPr>
          <p:cNvPr id="5" name="Slide Number Placeholder 4">
            <a:extLst>
              <a:ext uri="{FF2B5EF4-FFF2-40B4-BE49-F238E27FC236}">
                <a16:creationId xmlns:a16="http://schemas.microsoft.com/office/drawing/2014/main" id="{5E287577-A5BC-70EF-0F52-D257DF14E6C9}"/>
              </a:ext>
            </a:extLst>
          </p:cNvPr>
          <p:cNvSpPr>
            <a:spLocks noGrp="1"/>
          </p:cNvSpPr>
          <p:nvPr>
            <p:ph type="sldNum" sz="quarter" idx="12"/>
          </p:nvPr>
        </p:nvSpPr>
        <p:spPr/>
        <p:txBody>
          <a:bodyPr/>
          <a:lstStyle/>
          <a:p>
            <a:pPr>
              <a:defRPr/>
            </a:pPr>
            <a:fld id="{0076114A-7F68-4D52-9BC0-0E3F3CC775B2}" type="slidenum">
              <a:rPr lang="en-US" altLang="en-US" smtClean="0"/>
              <a:pPr>
                <a:defRPr/>
              </a:pPr>
              <a:t>17</a:t>
            </a:fld>
            <a:endParaRPr lang="en-US" altLang="en-US" dirty="0"/>
          </a:p>
        </p:txBody>
      </p:sp>
      <p:sp>
        <p:nvSpPr>
          <p:cNvPr id="6" name="Footer Placeholder 5">
            <a:extLst>
              <a:ext uri="{FF2B5EF4-FFF2-40B4-BE49-F238E27FC236}">
                <a16:creationId xmlns:a16="http://schemas.microsoft.com/office/drawing/2014/main" id="{4363A54B-6C8F-C0A9-2ABB-83867A807B9C}"/>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466599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CA388-6B47-DE69-D1A8-6D8931A3057C}"/>
              </a:ext>
            </a:extLst>
          </p:cNvPr>
          <p:cNvSpPr>
            <a:spLocks noGrp="1"/>
          </p:cNvSpPr>
          <p:nvPr>
            <p:ph type="title"/>
          </p:nvPr>
        </p:nvSpPr>
        <p:spPr/>
        <p:txBody>
          <a:bodyPr/>
          <a:lstStyle/>
          <a:p>
            <a:r>
              <a:rPr lang="en-US" dirty="0"/>
              <a:t>Specific Offenses – Domestic Violence </a:t>
            </a:r>
          </a:p>
        </p:txBody>
      </p:sp>
      <p:sp>
        <p:nvSpPr>
          <p:cNvPr id="3" name="Content Placeholder 2">
            <a:extLst>
              <a:ext uri="{FF2B5EF4-FFF2-40B4-BE49-F238E27FC236}">
                <a16:creationId xmlns:a16="http://schemas.microsoft.com/office/drawing/2014/main" id="{16C5EFED-4C0A-E530-B889-75FFA4DE5117}"/>
              </a:ext>
            </a:extLst>
          </p:cNvPr>
          <p:cNvSpPr>
            <a:spLocks noGrp="1"/>
          </p:cNvSpPr>
          <p:nvPr>
            <p:ph idx="1"/>
          </p:nvPr>
        </p:nvSpPr>
        <p:spPr/>
        <p:txBody>
          <a:bodyPr>
            <a:normAutofit/>
          </a:bodyPr>
          <a:lstStyle/>
          <a:p>
            <a:r>
              <a:rPr lang="en-US" sz="2400" dirty="0"/>
              <a:t>Domestic violence meaning felony or misdemeanor crimes committed by a person who:</a:t>
            </a:r>
          </a:p>
          <a:p>
            <a:pPr marL="201168" lvl="1" indent="0">
              <a:buNone/>
            </a:pPr>
            <a:r>
              <a:rPr lang="en-US" sz="2400" dirty="0"/>
              <a:t>(A) Is a current or former spouse or intimate partner of the victim under the family or domestic violence laws of the jurisdiction of the recipient, or a person similarly situated to a spouse of the victim;</a:t>
            </a:r>
          </a:p>
          <a:p>
            <a:pPr marL="201168" lvl="1" indent="0">
              <a:buNone/>
            </a:pPr>
            <a:r>
              <a:rPr lang="en-US" sz="2400" dirty="0"/>
              <a:t>(B) Is cohabitating, or has cohabitated, with the victim as a spouse or intimate partner;</a:t>
            </a:r>
          </a:p>
          <a:p>
            <a:pPr marL="201168" lvl="1" indent="0">
              <a:buNone/>
            </a:pPr>
            <a:r>
              <a:rPr lang="en-US" sz="2400" dirty="0"/>
              <a:t>(C) Shares a child in common with the victim; or</a:t>
            </a:r>
          </a:p>
          <a:p>
            <a:pPr marL="201168" lvl="1" indent="0">
              <a:buNone/>
            </a:pPr>
            <a:r>
              <a:rPr lang="en-US" sz="2400" dirty="0"/>
              <a:t>(D) Commits acts against a youth or adult victim who is protected from those acts under the family or domestic violence laws of the jurisdiction</a:t>
            </a:r>
          </a:p>
        </p:txBody>
      </p:sp>
      <p:sp>
        <p:nvSpPr>
          <p:cNvPr id="5" name="Slide Number Placeholder 4">
            <a:extLst>
              <a:ext uri="{FF2B5EF4-FFF2-40B4-BE49-F238E27FC236}">
                <a16:creationId xmlns:a16="http://schemas.microsoft.com/office/drawing/2014/main" id="{9D21CD5A-D5FC-986F-413C-3DAC2A6E5489}"/>
              </a:ext>
            </a:extLst>
          </p:cNvPr>
          <p:cNvSpPr>
            <a:spLocks noGrp="1"/>
          </p:cNvSpPr>
          <p:nvPr>
            <p:ph type="sldNum" sz="quarter" idx="12"/>
          </p:nvPr>
        </p:nvSpPr>
        <p:spPr/>
        <p:txBody>
          <a:bodyPr/>
          <a:lstStyle/>
          <a:p>
            <a:pPr>
              <a:defRPr/>
            </a:pPr>
            <a:fld id="{0076114A-7F68-4D52-9BC0-0E3F3CC775B2}" type="slidenum">
              <a:rPr lang="en-US" altLang="en-US" smtClean="0"/>
              <a:pPr>
                <a:defRPr/>
              </a:pPr>
              <a:t>18</a:t>
            </a:fld>
            <a:endParaRPr lang="en-US" altLang="en-US" dirty="0"/>
          </a:p>
        </p:txBody>
      </p:sp>
      <p:sp>
        <p:nvSpPr>
          <p:cNvPr id="6" name="Footer Placeholder 5">
            <a:extLst>
              <a:ext uri="{FF2B5EF4-FFF2-40B4-BE49-F238E27FC236}">
                <a16:creationId xmlns:a16="http://schemas.microsoft.com/office/drawing/2014/main" id="{FF8D33EC-F18D-5ABC-4089-3A119E6ADB86}"/>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121364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13A0A-311D-C17D-B802-18A9C5FF9CD7}"/>
              </a:ext>
            </a:extLst>
          </p:cNvPr>
          <p:cNvSpPr>
            <a:spLocks noGrp="1"/>
          </p:cNvSpPr>
          <p:nvPr>
            <p:ph type="title"/>
          </p:nvPr>
        </p:nvSpPr>
        <p:spPr/>
        <p:txBody>
          <a:bodyPr/>
          <a:lstStyle/>
          <a:p>
            <a:r>
              <a:rPr lang="en-US" dirty="0"/>
              <a:t>Specific Offenses – Stalking </a:t>
            </a:r>
          </a:p>
        </p:txBody>
      </p:sp>
      <p:sp>
        <p:nvSpPr>
          <p:cNvPr id="3" name="Content Placeholder 2">
            <a:extLst>
              <a:ext uri="{FF2B5EF4-FFF2-40B4-BE49-F238E27FC236}">
                <a16:creationId xmlns:a16="http://schemas.microsoft.com/office/drawing/2014/main" id="{09903B38-37A6-14CC-6904-C8E01B4C4DD8}"/>
              </a:ext>
            </a:extLst>
          </p:cNvPr>
          <p:cNvSpPr>
            <a:spLocks noGrp="1"/>
          </p:cNvSpPr>
          <p:nvPr>
            <p:ph idx="1"/>
          </p:nvPr>
        </p:nvSpPr>
        <p:spPr/>
        <p:txBody>
          <a:bodyPr>
            <a:normAutofit/>
          </a:bodyPr>
          <a:lstStyle/>
          <a:p>
            <a:r>
              <a:rPr lang="en-US" sz="2400" dirty="0"/>
              <a:t>Stalking – engaging in a course of conduct directed at a specific person that would cause a reasonable person to:</a:t>
            </a:r>
          </a:p>
          <a:p>
            <a:pPr marL="201168" lvl="1" indent="0">
              <a:buNone/>
            </a:pPr>
            <a:r>
              <a:rPr lang="en-US" sz="2400" dirty="0"/>
              <a:t>(A) Fear for the person’s safety or the safety of others; or</a:t>
            </a:r>
          </a:p>
          <a:p>
            <a:pPr marL="201168" lvl="1" indent="0">
              <a:buNone/>
            </a:pPr>
            <a:r>
              <a:rPr lang="en-US" sz="2400" dirty="0"/>
              <a:t>(B) Suffer substantial emotional distress</a:t>
            </a:r>
          </a:p>
        </p:txBody>
      </p:sp>
      <p:sp>
        <p:nvSpPr>
          <p:cNvPr id="5" name="Slide Number Placeholder 4">
            <a:extLst>
              <a:ext uri="{FF2B5EF4-FFF2-40B4-BE49-F238E27FC236}">
                <a16:creationId xmlns:a16="http://schemas.microsoft.com/office/drawing/2014/main" id="{5AB7A949-57E6-47A4-4AF5-08F80B77B9C1}"/>
              </a:ext>
            </a:extLst>
          </p:cNvPr>
          <p:cNvSpPr>
            <a:spLocks noGrp="1"/>
          </p:cNvSpPr>
          <p:nvPr>
            <p:ph type="sldNum" sz="quarter" idx="12"/>
          </p:nvPr>
        </p:nvSpPr>
        <p:spPr/>
        <p:txBody>
          <a:bodyPr/>
          <a:lstStyle/>
          <a:p>
            <a:pPr>
              <a:defRPr/>
            </a:pPr>
            <a:fld id="{0076114A-7F68-4D52-9BC0-0E3F3CC775B2}" type="slidenum">
              <a:rPr lang="en-US" altLang="en-US" smtClean="0"/>
              <a:pPr>
                <a:defRPr/>
              </a:pPr>
              <a:t>19</a:t>
            </a:fld>
            <a:endParaRPr lang="en-US" altLang="en-US" dirty="0"/>
          </a:p>
        </p:txBody>
      </p:sp>
      <p:sp>
        <p:nvSpPr>
          <p:cNvPr id="6" name="Footer Placeholder 5">
            <a:extLst>
              <a:ext uri="{FF2B5EF4-FFF2-40B4-BE49-F238E27FC236}">
                <a16:creationId xmlns:a16="http://schemas.microsoft.com/office/drawing/2014/main" id="{386B6C8C-FFC3-749B-F117-CC3B05FC8DAB}"/>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262869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1CAF7-54FD-20DF-AAA6-5184A48647F9}"/>
              </a:ext>
            </a:extLst>
          </p:cNvPr>
          <p:cNvSpPr>
            <a:spLocks noGrp="1"/>
          </p:cNvSpPr>
          <p:nvPr>
            <p:ph type="title"/>
          </p:nvPr>
        </p:nvSpPr>
        <p:spPr/>
        <p:txBody>
          <a:bodyPr/>
          <a:lstStyle/>
          <a:p>
            <a:r>
              <a:rPr lang="en-US" dirty="0"/>
              <a:t>Education Program &amp; Activity Defined </a:t>
            </a:r>
          </a:p>
        </p:txBody>
      </p:sp>
      <p:sp>
        <p:nvSpPr>
          <p:cNvPr id="3" name="Content Placeholder 2">
            <a:extLst>
              <a:ext uri="{FF2B5EF4-FFF2-40B4-BE49-F238E27FC236}">
                <a16:creationId xmlns:a16="http://schemas.microsoft.com/office/drawing/2014/main" id="{07D84693-7F39-F81C-F888-E0CC16EA19B4}"/>
              </a:ext>
            </a:extLst>
          </p:cNvPr>
          <p:cNvSpPr>
            <a:spLocks noGrp="1"/>
          </p:cNvSpPr>
          <p:nvPr>
            <p:ph idx="1"/>
          </p:nvPr>
        </p:nvSpPr>
        <p:spPr/>
        <p:txBody>
          <a:bodyPr>
            <a:normAutofit/>
          </a:bodyPr>
          <a:lstStyle/>
          <a:p>
            <a:pPr>
              <a:buFont typeface="Arial" panose="020B0604020202020204" pitchFamily="34" charset="0"/>
              <a:buChar char="•"/>
            </a:pPr>
            <a:r>
              <a:rPr lang="en-US" sz="2400" dirty="0"/>
              <a:t>Title IX protections apply to any instance of discrimination occurring under a recipient’s education program or activity in the United States.</a:t>
            </a:r>
          </a:p>
          <a:p>
            <a:pPr>
              <a:buFont typeface="Arial" panose="020B0604020202020204" pitchFamily="34" charset="0"/>
              <a:buChar char="•"/>
            </a:pPr>
            <a:r>
              <a:rPr lang="en-US" sz="2400" dirty="0"/>
              <a:t>Conduct that occurs under a recipient’s education program or activity includes but is not limited to conduct that is subject to the recipient’s disciplinary authority. </a:t>
            </a:r>
          </a:p>
          <a:p>
            <a:pPr>
              <a:buFont typeface="Arial" panose="020B0604020202020204" pitchFamily="34" charset="0"/>
              <a:buChar char="•"/>
            </a:pPr>
            <a:r>
              <a:rPr lang="en-US" sz="2400" dirty="0"/>
              <a:t>A recipient has an obligation to address a sex-based hostile environment under its education program or activity, even when some conduct alleged to be contributing to the hostile environment occurred outside the recipient’s education program or activity or outside the United States</a:t>
            </a:r>
          </a:p>
        </p:txBody>
      </p:sp>
      <p:sp>
        <p:nvSpPr>
          <p:cNvPr id="5" name="Slide Number Placeholder 4">
            <a:extLst>
              <a:ext uri="{FF2B5EF4-FFF2-40B4-BE49-F238E27FC236}">
                <a16:creationId xmlns:a16="http://schemas.microsoft.com/office/drawing/2014/main" id="{A72620ED-CFB6-58BF-D690-7A6B7345F2C9}"/>
              </a:ext>
            </a:extLst>
          </p:cNvPr>
          <p:cNvSpPr>
            <a:spLocks noGrp="1"/>
          </p:cNvSpPr>
          <p:nvPr>
            <p:ph type="sldNum" sz="quarter" idx="12"/>
          </p:nvPr>
        </p:nvSpPr>
        <p:spPr/>
        <p:txBody>
          <a:bodyPr/>
          <a:lstStyle/>
          <a:p>
            <a:pPr>
              <a:defRPr/>
            </a:pPr>
            <a:fld id="{0076114A-7F68-4D52-9BC0-0E3F3CC775B2}" type="slidenum">
              <a:rPr lang="en-US" altLang="en-US" smtClean="0"/>
              <a:pPr>
                <a:defRPr/>
              </a:pPr>
              <a:t>20</a:t>
            </a:fld>
            <a:endParaRPr lang="en-US" altLang="en-US" dirty="0"/>
          </a:p>
        </p:txBody>
      </p:sp>
      <p:sp>
        <p:nvSpPr>
          <p:cNvPr id="6" name="Footer Placeholder 5">
            <a:extLst>
              <a:ext uri="{FF2B5EF4-FFF2-40B4-BE49-F238E27FC236}">
                <a16:creationId xmlns:a16="http://schemas.microsoft.com/office/drawing/2014/main" id="{7E80F38C-F1B4-FC80-F25F-7DC038A79F28}"/>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000258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2A3E-A010-B114-6B65-B616FAB459B9}"/>
              </a:ext>
            </a:extLst>
          </p:cNvPr>
          <p:cNvSpPr>
            <a:spLocks noGrp="1"/>
          </p:cNvSpPr>
          <p:nvPr>
            <p:ph type="title"/>
          </p:nvPr>
        </p:nvSpPr>
        <p:spPr/>
        <p:txBody>
          <a:bodyPr/>
          <a:lstStyle/>
          <a:p>
            <a:r>
              <a:rPr lang="en-US" dirty="0"/>
              <a:t>Reminder </a:t>
            </a:r>
          </a:p>
        </p:txBody>
      </p:sp>
      <p:sp>
        <p:nvSpPr>
          <p:cNvPr id="3" name="Content Placeholder 2">
            <a:extLst>
              <a:ext uri="{FF2B5EF4-FFF2-40B4-BE49-F238E27FC236}">
                <a16:creationId xmlns:a16="http://schemas.microsoft.com/office/drawing/2014/main" id="{D4808269-7AF4-EB29-8DB5-581B3181DBA1}"/>
              </a:ext>
            </a:extLst>
          </p:cNvPr>
          <p:cNvSpPr>
            <a:spLocks noGrp="1"/>
          </p:cNvSpPr>
          <p:nvPr>
            <p:ph idx="1"/>
          </p:nvPr>
        </p:nvSpPr>
        <p:spPr/>
        <p:txBody>
          <a:bodyPr/>
          <a:lstStyle/>
          <a:p>
            <a:pPr>
              <a:buFont typeface="Arial" panose="020B0604020202020204" pitchFamily="34" charset="0"/>
              <a:buChar char="•"/>
            </a:pPr>
            <a:r>
              <a:rPr lang="en-US" sz="2400" dirty="0"/>
              <a:t>The regulations do not limit a school from addressing conduct outside of the previous definitions</a:t>
            </a:r>
          </a:p>
          <a:p>
            <a:pPr>
              <a:buFont typeface="Arial" panose="020B0604020202020204" pitchFamily="34" charset="0"/>
              <a:buChar char="•"/>
            </a:pPr>
            <a:r>
              <a:rPr lang="en-US" sz="2400" dirty="0"/>
              <a:t>A school can and should ensure that even when an incident does not meet the definition of sexual harassment under Title IX, there are no other laws or school policies/student handbook violations </a:t>
            </a:r>
          </a:p>
          <a:p>
            <a:pPr lvl="1">
              <a:buFont typeface="Arial" panose="020B0604020202020204" pitchFamily="34" charset="0"/>
              <a:buChar char="•"/>
            </a:pPr>
            <a:r>
              <a:rPr lang="en-US" sz="2400" dirty="0"/>
              <a:t>Bullying </a:t>
            </a:r>
          </a:p>
          <a:p>
            <a:pPr lvl="1">
              <a:buFont typeface="Arial" panose="020B0604020202020204" pitchFamily="34" charset="0"/>
              <a:buChar char="•"/>
            </a:pPr>
            <a:r>
              <a:rPr lang="en-US" sz="2400" dirty="0"/>
              <a:t>Other Level 1, 2, 3 etc. offense </a:t>
            </a:r>
          </a:p>
          <a:p>
            <a:pPr lvl="1">
              <a:buFont typeface="Arial" panose="020B0604020202020204" pitchFamily="34" charset="0"/>
              <a:buChar char="•"/>
            </a:pPr>
            <a:r>
              <a:rPr lang="en-US" sz="2400" dirty="0"/>
              <a:t>Misconduct </a:t>
            </a:r>
          </a:p>
          <a:p>
            <a:pPr marL="0" indent="0">
              <a:buNone/>
            </a:pPr>
            <a:endParaRPr lang="en-US" dirty="0"/>
          </a:p>
        </p:txBody>
      </p:sp>
      <p:sp>
        <p:nvSpPr>
          <p:cNvPr id="5" name="Slide Number Placeholder 4">
            <a:extLst>
              <a:ext uri="{FF2B5EF4-FFF2-40B4-BE49-F238E27FC236}">
                <a16:creationId xmlns:a16="http://schemas.microsoft.com/office/drawing/2014/main" id="{6DFD57EC-694A-8B20-4C85-46782B9F9A78}"/>
              </a:ext>
            </a:extLst>
          </p:cNvPr>
          <p:cNvSpPr>
            <a:spLocks noGrp="1"/>
          </p:cNvSpPr>
          <p:nvPr>
            <p:ph type="sldNum" sz="quarter" idx="12"/>
          </p:nvPr>
        </p:nvSpPr>
        <p:spPr/>
        <p:txBody>
          <a:bodyPr/>
          <a:lstStyle/>
          <a:p>
            <a:pPr>
              <a:defRPr/>
            </a:pPr>
            <a:fld id="{0076114A-7F68-4D52-9BC0-0E3F3CC775B2}" type="slidenum">
              <a:rPr lang="en-US" altLang="en-US" smtClean="0"/>
              <a:pPr>
                <a:defRPr/>
              </a:pPr>
              <a:t>21</a:t>
            </a:fld>
            <a:endParaRPr lang="en-US" altLang="en-US" dirty="0"/>
          </a:p>
        </p:txBody>
      </p:sp>
      <p:sp>
        <p:nvSpPr>
          <p:cNvPr id="6" name="Footer Placeholder 5">
            <a:extLst>
              <a:ext uri="{FF2B5EF4-FFF2-40B4-BE49-F238E27FC236}">
                <a16:creationId xmlns:a16="http://schemas.microsoft.com/office/drawing/2014/main" id="{AF8E50CC-AEC3-09F5-B16D-3552361350E6}"/>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2218983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34ED4-5557-5BC1-2E0E-0688B54F2143}"/>
              </a:ext>
            </a:extLst>
          </p:cNvPr>
          <p:cNvSpPr>
            <a:spLocks noGrp="1"/>
          </p:cNvSpPr>
          <p:nvPr>
            <p:ph type="title"/>
          </p:nvPr>
        </p:nvSpPr>
        <p:spPr/>
        <p:txBody>
          <a:bodyPr/>
          <a:lstStyle/>
          <a:p>
            <a:r>
              <a:rPr lang="en-US" dirty="0"/>
              <a:t>Nondiscrimination Policy </a:t>
            </a:r>
          </a:p>
        </p:txBody>
      </p:sp>
      <p:sp>
        <p:nvSpPr>
          <p:cNvPr id="3" name="Content Placeholder 2">
            <a:extLst>
              <a:ext uri="{FF2B5EF4-FFF2-40B4-BE49-F238E27FC236}">
                <a16:creationId xmlns:a16="http://schemas.microsoft.com/office/drawing/2014/main" id="{F865329B-D321-450A-8070-FA6E6C57BB57}"/>
              </a:ext>
            </a:extLst>
          </p:cNvPr>
          <p:cNvSpPr>
            <a:spLocks noGrp="1"/>
          </p:cNvSpPr>
          <p:nvPr>
            <p:ph idx="1"/>
          </p:nvPr>
        </p:nvSpPr>
        <p:spPr/>
        <p:txBody>
          <a:bodyPr>
            <a:normAutofit/>
          </a:bodyPr>
          <a:lstStyle/>
          <a:p>
            <a:r>
              <a:rPr lang="en-US" sz="2400" dirty="0"/>
              <a:t>Each recipient must adopt, publish, and implement a policy stating that the recipient does not discriminate on the basis of sex and prohibits sex discrimination in any education program or activity that it operates, as required by Title IX, including in admission.</a:t>
            </a:r>
          </a:p>
        </p:txBody>
      </p:sp>
      <p:sp>
        <p:nvSpPr>
          <p:cNvPr id="5" name="Slide Number Placeholder 4">
            <a:extLst>
              <a:ext uri="{FF2B5EF4-FFF2-40B4-BE49-F238E27FC236}">
                <a16:creationId xmlns:a16="http://schemas.microsoft.com/office/drawing/2014/main" id="{75154CA4-4D7F-370D-E894-6655B9297B62}"/>
              </a:ext>
            </a:extLst>
          </p:cNvPr>
          <p:cNvSpPr>
            <a:spLocks noGrp="1"/>
          </p:cNvSpPr>
          <p:nvPr>
            <p:ph type="sldNum" sz="quarter" idx="12"/>
          </p:nvPr>
        </p:nvSpPr>
        <p:spPr/>
        <p:txBody>
          <a:bodyPr/>
          <a:lstStyle/>
          <a:p>
            <a:pPr>
              <a:defRPr/>
            </a:pPr>
            <a:fld id="{0076114A-7F68-4D52-9BC0-0E3F3CC775B2}" type="slidenum">
              <a:rPr lang="en-US" altLang="en-US" smtClean="0"/>
              <a:pPr>
                <a:defRPr/>
              </a:pPr>
              <a:t>22</a:t>
            </a:fld>
            <a:endParaRPr lang="en-US" altLang="en-US" dirty="0"/>
          </a:p>
        </p:txBody>
      </p:sp>
      <p:sp>
        <p:nvSpPr>
          <p:cNvPr id="6" name="Footer Placeholder 5">
            <a:extLst>
              <a:ext uri="{FF2B5EF4-FFF2-40B4-BE49-F238E27FC236}">
                <a16:creationId xmlns:a16="http://schemas.microsoft.com/office/drawing/2014/main" id="{E7261999-77CF-08D8-A0C1-7FE3A4835291}"/>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942044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14AFC-ABEA-41CC-DB2C-BA56998ED3E8}"/>
              </a:ext>
            </a:extLst>
          </p:cNvPr>
          <p:cNvSpPr>
            <a:spLocks noGrp="1"/>
          </p:cNvSpPr>
          <p:nvPr>
            <p:ph type="title"/>
          </p:nvPr>
        </p:nvSpPr>
        <p:spPr/>
        <p:txBody>
          <a:bodyPr/>
          <a:lstStyle/>
          <a:p>
            <a:r>
              <a:rPr lang="en-US" dirty="0"/>
              <a:t>Notice of Nondiscrimination</a:t>
            </a:r>
          </a:p>
        </p:txBody>
      </p:sp>
      <p:sp>
        <p:nvSpPr>
          <p:cNvPr id="3" name="Content Placeholder 2">
            <a:extLst>
              <a:ext uri="{FF2B5EF4-FFF2-40B4-BE49-F238E27FC236}">
                <a16:creationId xmlns:a16="http://schemas.microsoft.com/office/drawing/2014/main" id="{018F8C69-E4C2-78AE-1881-080AAFF973C8}"/>
              </a:ext>
            </a:extLst>
          </p:cNvPr>
          <p:cNvSpPr>
            <a:spLocks noGrp="1"/>
          </p:cNvSpPr>
          <p:nvPr>
            <p:ph idx="1"/>
          </p:nvPr>
        </p:nvSpPr>
        <p:spPr/>
        <p:txBody>
          <a:bodyPr>
            <a:normAutofit/>
          </a:bodyPr>
          <a:lstStyle/>
          <a:p>
            <a:r>
              <a:rPr lang="en-US" sz="2400" dirty="0"/>
              <a:t>A recipient must provide a notice of nondiscrimination to:</a:t>
            </a:r>
          </a:p>
          <a:p>
            <a:pPr>
              <a:buFont typeface="Arial" panose="020B0604020202020204" pitchFamily="34" charset="0"/>
              <a:buChar char="•"/>
            </a:pPr>
            <a:r>
              <a:rPr lang="en-US" sz="2400" dirty="0"/>
              <a:t>Students</a:t>
            </a:r>
          </a:p>
          <a:p>
            <a:pPr>
              <a:buFont typeface="Arial" panose="020B0604020202020204" pitchFamily="34" charset="0"/>
              <a:buChar char="•"/>
            </a:pPr>
            <a:r>
              <a:rPr lang="en-US" sz="2400" dirty="0"/>
              <a:t>Parents, guardians, or other authorized legal representatives of elementary school and secondary school students; </a:t>
            </a:r>
          </a:p>
          <a:p>
            <a:pPr>
              <a:buFont typeface="Arial" panose="020B0604020202020204" pitchFamily="34" charset="0"/>
              <a:buChar char="•"/>
            </a:pPr>
            <a:r>
              <a:rPr lang="en-US" sz="2400" dirty="0"/>
              <a:t>Employees; </a:t>
            </a:r>
          </a:p>
          <a:p>
            <a:pPr>
              <a:buFont typeface="Arial" panose="020B0604020202020204" pitchFamily="34" charset="0"/>
              <a:buChar char="•"/>
            </a:pPr>
            <a:r>
              <a:rPr lang="en-US" sz="2400" dirty="0"/>
              <a:t>Applicants for admission and employment; and </a:t>
            </a:r>
          </a:p>
          <a:p>
            <a:pPr>
              <a:buFont typeface="Arial" panose="020B0604020202020204" pitchFamily="34" charset="0"/>
              <a:buChar char="•"/>
            </a:pPr>
            <a:r>
              <a:rPr lang="en-US" sz="2400" dirty="0"/>
              <a:t>All unions and professional organizations holding collective bargaining or professional agreements with the recipient.</a:t>
            </a:r>
          </a:p>
        </p:txBody>
      </p:sp>
      <p:sp>
        <p:nvSpPr>
          <p:cNvPr id="5" name="Slide Number Placeholder 4">
            <a:extLst>
              <a:ext uri="{FF2B5EF4-FFF2-40B4-BE49-F238E27FC236}">
                <a16:creationId xmlns:a16="http://schemas.microsoft.com/office/drawing/2014/main" id="{49DFA0E5-2CB3-0708-E1F3-1DC64F6A3AFC}"/>
              </a:ext>
            </a:extLst>
          </p:cNvPr>
          <p:cNvSpPr>
            <a:spLocks noGrp="1"/>
          </p:cNvSpPr>
          <p:nvPr>
            <p:ph type="sldNum" sz="quarter" idx="12"/>
          </p:nvPr>
        </p:nvSpPr>
        <p:spPr/>
        <p:txBody>
          <a:bodyPr/>
          <a:lstStyle/>
          <a:p>
            <a:pPr>
              <a:defRPr/>
            </a:pPr>
            <a:fld id="{0076114A-7F68-4D52-9BC0-0E3F3CC775B2}" type="slidenum">
              <a:rPr lang="en-US" altLang="en-US" smtClean="0"/>
              <a:pPr>
                <a:defRPr/>
              </a:pPr>
              <a:t>23</a:t>
            </a:fld>
            <a:endParaRPr lang="en-US" altLang="en-US" dirty="0"/>
          </a:p>
        </p:txBody>
      </p:sp>
      <p:sp>
        <p:nvSpPr>
          <p:cNvPr id="6" name="Footer Placeholder 5">
            <a:extLst>
              <a:ext uri="{FF2B5EF4-FFF2-40B4-BE49-F238E27FC236}">
                <a16:creationId xmlns:a16="http://schemas.microsoft.com/office/drawing/2014/main" id="{D953FE65-5EA2-A6BD-34C2-6A732FB8A7CC}"/>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141071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C22D8-9D9D-1BCB-667F-232E7644EBD6}"/>
              </a:ext>
            </a:extLst>
          </p:cNvPr>
          <p:cNvSpPr>
            <a:spLocks noGrp="1"/>
          </p:cNvSpPr>
          <p:nvPr>
            <p:ph type="title"/>
          </p:nvPr>
        </p:nvSpPr>
        <p:spPr/>
        <p:txBody>
          <a:bodyPr/>
          <a:lstStyle/>
          <a:p>
            <a:r>
              <a:rPr lang="en-US" dirty="0"/>
              <a:t>Contents of Nondiscrimination Notice</a:t>
            </a:r>
          </a:p>
        </p:txBody>
      </p:sp>
      <p:sp>
        <p:nvSpPr>
          <p:cNvPr id="3" name="Content Placeholder 2">
            <a:extLst>
              <a:ext uri="{FF2B5EF4-FFF2-40B4-BE49-F238E27FC236}">
                <a16:creationId xmlns:a16="http://schemas.microsoft.com/office/drawing/2014/main" id="{0D0F1FEB-3057-8B10-3298-FD85208B2EFA}"/>
              </a:ext>
            </a:extLst>
          </p:cNvPr>
          <p:cNvSpPr>
            <a:spLocks noGrp="1"/>
          </p:cNvSpPr>
          <p:nvPr>
            <p:ph idx="1"/>
          </p:nvPr>
        </p:nvSpPr>
        <p:spPr>
          <a:xfrm>
            <a:off x="1097280" y="1845733"/>
            <a:ext cx="10058400" cy="4614051"/>
          </a:xfrm>
        </p:spPr>
        <p:txBody>
          <a:bodyPr>
            <a:normAutofit/>
          </a:bodyPr>
          <a:lstStyle/>
          <a:p>
            <a:pPr marL="0" indent="0">
              <a:buNone/>
            </a:pPr>
            <a:r>
              <a:rPr lang="en-US" dirty="0"/>
              <a:t>The notice of nondiscrimination must include the following elements:</a:t>
            </a:r>
          </a:p>
          <a:p>
            <a:pPr marL="0" indent="0">
              <a:buNone/>
            </a:pPr>
            <a:r>
              <a:rPr lang="en-US" dirty="0"/>
              <a:t>	(A) A statement that the recipient does not discriminate on the basis of sex and 	prohibits sex discrimination in any education program or activity that it operates, as 	required by Title IX including in admission and employment;</a:t>
            </a:r>
          </a:p>
          <a:p>
            <a:pPr marL="0" indent="0">
              <a:buNone/>
            </a:pPr>
            <a:r>
              <a:rPr lang="en-US" dirty="0"/>
              <a:t>	(B) A statement that inquiries about the application of Title IX and this part to the 	recipient may be referred to the recipient’s Title IX Coordinator, the Office for Civil 	Rights, or both;</a:t>
            </a:r>
          </a:p>
          <a:p>
            <a:pPr marL="0" indent="0">
              <a:buNone/>
            </a:pPr>
            <a:r>
              <a:rPr lang="en-US" dirty="0"/>
              <a:t>	(C) The name or title, office address, email address, and telephone number of the 	recipient’s Title IX Coordinator;</a:t>
            </a:r>
          </a:p>
          <a:p>
            <a:pPr marL="0" indent="0">
              <a:buNone/>
            </a:pPr>
            <a:r>
              <a:rPr lang="en-US" dirty="0"/>
              <a:t>	(D) How to locate the recipient’s Nondiscrimination Policy; and the recipient’s grievance 	procedures; and</a:t>
            </a:r>
          </a:p>
          <a:p>
            <a:pPr marL="0" indent="0">
              <a:buNone/>
            </a:pPr>
            <a:r>
              <a:rPr lang="en-US" dirty="0"/>
              <a:t>	(E) How to report information about conduct that may constitute sex discrimination 	under Title IX; and how to make a complaint of sex discrimination. </a:t>
            </a:r>
          </a:p>
        </p:txBody>
      </p:sp>
      <p:sp>
        <p:nvSpPr>
          <p:cNvPr id="5" name="Slide Number Placeholder 4">
            <a:extLst>
              <a:ext uri="{FF2B5EF4-FFF2-40B4-BE49-F238E27FC236}">
                <a16:creationId xmlns:a16="http://schemas.microsoft.com/office/drawing/2014/main" id="{6B5D69C9-4FF2-0406-18EB-B27BF5780807}"/>
              </a:ext>
            </a:extLst>
          </p:cNvPr>
          <p:cNvSpPr>
            <a:spLocks noGrp="1"/>
          </p:cNvSpPr>
          <p:nvPr>
            <p:ph type="sldNum" sz="quarter" idx="12"/>
          </p:nvPr>
        </p:nvSpPr>
        <p:spPr/>
        <p:txBody>
          <a:bodyPr/>
          <a:lstStyle/>
          <a:p>
            <a:pPr>
              <a:defRPr/>
            </a:pPr>
            <a:fld id="{0076114A-7F68-4D52-9BC0-0E3F3CC775B2}" type="slidenum">
              <a:rPr lang="en-US" altLang="en-US" smtClean="0"/>
              <a:pPr>
                <a:defRPr/>
              </a:pPr>
              <a:t>24</a:t>
            </a:fld>
            <a:endParaRPr lang="en-US" altLang="en-US" dirty="0"/>
          </a:p>
        </p:txBody>
      </p:sp>
      <p:sp>
        <p:nvSpPr>
          <p:cNvPr id="6" name="Footer Placeholder 5">
            <a:extLst>
              <a:ext uri="{FF2B5EF4-FFF2-40B4-BE49-F238E27FC236}">
                <a16:creationId xmlns:a16="http://schemas.microsoft.com/office/drawing/2014/main" id="{BAF358E6-FB7C-AAB4-E7B9-700C611FC44A}"/>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032156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60685-4BAF-1858-10D5-211468BE5DC5}"/>
              </a:ext>
            </a:extLst>
          </p:cNvPr>
          <p:cNvSpPr>
            <a:spLocks noGrp="1"/>
          </p:cNvSpPr>
          <p:nvPr>
            <p:ph type="title"/>
          </p:nvPr>
        </p:nvSpPr>
        <p:spPr>
          <a:xfrm>
            <a:off x="1097280" y="286603"/>
            <a:ext cx="10451990" cy="1450757"/>
          </a:xfrm>
        </p:spPr>
        <p:txBody>
          <a:bodyPr/>
          <a:lstStyle/>
          <a:p>
            <a:r>
              <a:rPr lang="en-US" dirty="0"/>
              <a:t>Publication of Notice of Nondiscrimination</a:t>
            </a:r>
          </a:p>
        </p:txBody>
      </p:sp>
      <p:sp>
        <p:nvSpPr>
          <p:cNvPr id="3" name="Content Placeholder 2">
            <a:extLst>
              <a:ext uri="{FF2B5EF4-FFF2-40B4-BE49-F238E27FC236}">
                <a16:creationId xmlns:a16="http://schemas.microsoft.com/office/drawing/2014/main" id="{1EECD845-8301-5038-BA83-346EB38F1AF4}"/>
              </a:ext>
            </a:extLst>
          </p:cNvPr>
          <p:cNvSpPr>
            <a:spLocks noGrp="1"/>
          </p:cNvSpPr>
          <p:nvPr>
            <p:ph idx="1"/>
          </p:nvPr>
        </p:nvSpPr>
        <p:spPr>
          <a:xfrm>
            <a:off x="1097280" y="1845733"/>
            <a:ext cx="10058400" cy="4356283"/>
          </a:xfrm>
        </p:spPr>
        <p:txBody>
          <a:bodyPr>
            <a:noAutofit/>
          </a:bodyPr>
          <a:lstStyle/>
          <a:p>
            <a:pPr>
              <a:buFont typeface="Arial" panose="020B0604020202020204" pitchFamily="34" charset="0"/>
              <a:buChar char="•"/>
            </a:pPr>
            <a:r>
              <a:rPr lang="en-US" sz="2200" dirty="0"/>
              <a:t>Each recipient must prominently include all elements of its notice of nondiscrimination on its website and in each handbook, catalog, announcement, bulletin, and application form that it makes available to persons entitled to, or which are otherwise used in connection with the recruitment of students or employees.</a:t>
            </a:r>
          </a:p>
          <a:p>
            <a:pPr>
              <a:buFont typeface="Arial" panose="020B0604020202020204" pitchFamily="34" charset="0"/>
              <a:buChar char="•"/>
            </a:pPr>
            <a:r>
              <a:rPr lang="en-US" sz="2200" dirty="0"/>
              <a:t>If necessary, due to the format or size of any publication of this section, the recipient may instead include in those publications a statement that the recipient prohibits sex discrimination in any education program or activity that it operates and that individuals may report concerns or questions to the Title IX Coordinator and provide the location of the notice on the recipient’s website.</a:t>
            </a:r>
          </a:p>
          <a:p>
            <a:pPr>
              <a:buFont typeface="Arial" panose="020B0604020202020204" pitchFamily="34" charset="0"/>
              <a:buChar char="•"/>
            </a:pPr>
            <a:r>
              <a:rPr lang="en-US" sz="2200" dirty="0"/>
              <a:t>A recipient must not use or distribute a publication stating that the recipient treats applicants, students, or employees differently on the basis of sex</a:t>
            </a:r>
          </a:p>
        </p:txBody>
      </p:sp>
      <p:sp>
        <p:nvSpPr>
          <p:cNvPr id="5" name="Slide Number Placeholder 4">
            <a:extLst>
              <a:ext uri="{FF2B5EF4-FFF2-40B4-BE49-F238E27FC236}">
                <a16:creationId xmlns:a16="http://schemas.microsoft.com/office/drawing/2014/main" id="{0D1D18B1-BF42-7DBB-D056-3E2BE02EB785}"/>
              </a:ext>
            </a:extLst>
          </p:cNvPr>
          <p:cNvSpPr>
            <a:spLocks noGrp="1"/>
          </p:cNvSpPr>
          <p:nvPr>
            <p:ph type="sldNum" sz="quarter" idx="12"/>
          </p:nvPr>
        </p:nvSpPr>
        <p:spPr/>
        <p:txBody>
          <a:bodyPr/>
          <a:lstStyle/>
          <a:p>
            <a:pPr>
              <a:defRPr/>
            </a:pPr>
            <a:fld id="{0076114A-7F68-4D52-9BC0-0E3F3CC775B2}" type="slidenum">
              <a:rPr lang="en-US" altLang="en-US" smtClean="0"/>
              <a:pPr>
                <a:defRPr/>
              </a:pPr>
              <a:t>25</a:t>
            </a:fld>
            <a:endParaRPr lang="en-US" altLang="en-US" dirty="0"/>
          </a:p>
        </p:txBody>
      </p:sp>
      <p:sp>
        <p:nvSpPr>
          <p:cNvPr id="6" name="Footer Placeholder 5">
            <a:extLst>
              <a:ext uri="{FF2B5EF4-FFF2-40B4-BE49-F238E27FC236}">
                <a16:creationId xmlns:a16="http://schemas.microsoft.com/office/drawing/2014/main" id="{B89A6B7E-6B40-B01A-1D21-8E379587CCF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988569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85B3E-6D46-AD4E-D659-E6B27F2E4470}"/>
              </a:ext>
            </a:extLst>
          </p:cNvPr>
          <p:cNvSpPr>
            <a:spLocks noGrp="1"/>
          </p:cNvSpPr>
          <p:nvPr>
            <p:ph type="title"/>
          </p:nvPr>
        </p:nvSpPr>
        <p:spPr/>
        <p:txBody>
          <a:bodyPr/>
          <a:lstStyle/>
          <a:p>
            <a:r>
              <a:rPr lang="en-US" dirty="0"/>
              <a:t>Grievance Procedures </a:t>
            </a:r>
          </a:p>
        </p:txBody>
      </p:sp>
      <p:sp>
        <p:nvSpPr>
          <p:cNvPr id="3" name="Content Placeholder 2">
            <a:extLst>
              <a:ext uri="{FF2B5EF4-FFF2-40B4-BE49-F238E27FC236}">
                <a16:creationId xmlns:a16="http://schemas.microsoft.com/office/drawing/2014/main" id="{D060E2E2-9552-FC56-4ADB-584EA1F5AA96}"/>
              </a:ext>
            </a:extLst>
          </p:cNvPr>
          <p:cNvSpPr>
            <a:spLocks noGrp="1"/>
          </p:cNvSpPr>
          <p:nvPr>
            <p:ph idx="1"/>
          </p:nvPr>
        </p:nvSpPr>
        <p:spPr/>
        <p:txBody>
          <a:bodyPr>
            <a:normAutofit/>
          </a:bodyPr>
          <a:lstStyle/>
          <a:p>
            <a:pPr>
              <a:buFont typeface="Arial" panose="020B0604020202020204" pitchFamily="34" charset="0"/>
              <a:buChar char="•"/>
            </a:pPr>
            <a:r>
              <a:rPr lang="en-US" sz="2400" dirty="0"/>
              <a:t>A recipient must adopt, publish, and implement grievance procedures that provide for the prompt and equitable resolution of complaints made by students, employees, or other individuals who are participating or attempting to participate in the recipient’s education program or activity, or by the Title IX Coordinator, alleging any action that would be prohibited by Title IX </a:t>
            </a:r>
          </a:p>
        </p:txBody>
      </p:sp>
      <p:sp>
        <p:nvSpPr>
          <p:cNvPr id="5" name="Slide Number Placeholder 4">
            <a:extLst>
              <a:ext uri="{FF2B5EF4-FFF2-40B4-BE49-F238E27FC236}">
                <a16:creationId xmlns:a16="http://schemas.microsoft.com/office/drawing/2014/main" id="{03620A5F-12F9-340B-6DD9-48B23C015E96}"/>
              </a:ext>
            </a:extLst>
          </p:cNvPr>
          <p:cNvSpPr>
            <a:spLocks noGrp="1"/>
          </p:cNvSpPr>
          <p:nvPr>
            <p:ph type="sldNum" sz="quarter" idx="12"/>
          </p:nvPr>
        </p:nvSpPr>
        <p:spPr/>
        <p:txBody>
          <a:bodyPr/>
          <a:lstStyle/>
          <a:p>
            <a:pPr>
              <a:defRPr/>
            </a:pPr>
            <a:fld id="{0076114A-7F68-4D52-9BC0-0E3F3CC775B2}" type="slidenum">
              <a:rPr lang="en-US" altLang="en-US" smtClean="0"/>
              <a:pPr>
                <a:defRPr/>
              </a:pPr>
              <a:t>26</a:t>
            </a:fld>
            <a:endParaRPr lang="en-US" altLang="en-US" dirty="0"/>
          </a:p>
        </p:txBody>
      </p:sp>
      <p:sp>
        <p:nvSpPr>
          <p:cNvPr id="6" name="Footer Placeholder 5">
            <a:extLst>
              <a:ext uri="{FF2B5EF4-FFF2-40B4-BE49-F238E27FC236}">
                <a16:creationId xmlns:a16="http://schemas.microsoft.com/office/drawing/2014/main" id="{3D68AF55-9FF7-DD7A-D645-F35C6602F08D}"/>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882125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304DF-466A-6923-EF39-802E49B73251}"/>
              </a:ext>
            </a:extLst>
          </p:cNvPr>
          <p:cNvSpPr>
            <a:spLocks noGrp="1"/>
          </p:cNvSpPr>
          <p:nvPr>
            <p:ph type="title"/>
          </p:nvPr>
        </p:nvSpPr>
        <p:spPr/>
        <p:txBody>
          <a:bodyPr/>
          <a:lstStyle/>
          <a:p>
            <a:r>
              <a:rPr lang="en-US" dirty="0"/>
              <a:t>Response to Sex Discrimination </a:t>
            </a:r>
          </a:p>
        </p:txBody>
      </p:sp>
      <p:sp>
        <p:nvSpPr>
          <p:cNvPr id="3" name="Content Placeholder 2">
            <a:extLst>
              <a:ext uri="{FF2B5EF4-FFF2-40B4-BE49-F238E27FC236}">
                <a16:creationId xmlns:a16="http://schemas.microsoft.com/office/drawing/2014/main" id="{0B160C1F-D70A-8C10-7951-BBEC7834F063}"/>
              </a:ext>
            </a:extLst>
          </p:cNvPr>
          <p:cNvSpPr>
            <a:spLocks noGrp="1"/>
          </p:cNvSpPr>
          <p:nvPr>
            <p:ph idx="1"/>
          </p:nvPr>
        </p:nvSpPr>
        <p:spPr/>
        <p:txBody>
          <a:bodyPr>
            <a:normAutofit/>
          </a:bodyPr>
          <a:lstStyle/>
          <a:p>
            <a:pPr>
              <a:buFont typeface="Arial" panose="020B0604020202020204" pitchFamily="34" charset="0"/>
              <a:buChar char="•"/>
            </a:pPr>
            <a:r>
              <a:rPr lang="en-US" sz="2400" dirty="0"/>
              <a:t>A recipient with knowledge of conduct that reasonably may constitute sex discrimination in its education program or activity must respond promptly and effectively to address sex discrimination in its education program or activity.</a:t>
            </a:r>
          </a:p>
        </p:txBody>
      </p:sp>
      <p:sp>
        <p:nvSpPr>
          <p:cNvPr id="5" name="Slide Number Placeholder 4">
            <a:extLst>
              <a:ext uri="{FF2B5EF4-FFF2-40B4-BE49-F238E27FC236}">
                <a16:creationId xmlns:a16="http://schemas.microsoft.com/office/drawing/2014/main" id="{A0A6ECBA-D90F-B519-4133-7A485088FE2C}"/>
              </a:ext>
            </a:extLst>
          </p:cNvPr>
          <p:cNvSpPr>
            <a:spLocks noGrp="1"/>
          </p:cNvSpPr>
          <p:nvPr>
            <p:ph type="sldNum" sz="quarter" idx="12"/>
          </p:nvPr>
        </p:nvSpPr>
        <p:spPr/>
        <p:txBody>
          <a:bodyPr/>
          <a:lstStyle/>
          <a:p>
            <a:pPr>
              <a:defRPr/>
            </a:pPr>
            <a:fld id="{0076114A-7F68-4D52-9BC0-0E3F3CC775B2}" type="slidenum">
              <a:rPr lang="en-US" altLang="en-US" smtClean="0"/>
              <a:pPr>
                <a:defRPr/>
              </a:pPr>
              <a:t>27</a:t>
            </a:fld>
            <a:endParaRPr lang="en-US" altLang="en-US" dirty="0"/>
          </a:p>
        </p:txBody>
      </p:sp>
      <p:sp>
        <p:nvSpPr>
          <p:cNvPr id="6" name="Footer Placeholder 5">
            <a:extLst>
              <a:ext uri="{FF2B5EF4-FFF2-40B4-BE49-F238E27FC236}">
                <a16:creationId xmlns:a16="http://schemas.microsoft.com/office/drawing/2014/main" id="{5D17C771-72CC-B19F-D739-2C196A83A5A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257527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AB183-F5B2-015D-BA1A-26625844D44C}"/>
              </a:ext>
            </a:extLst>
          </p:cNvPr>
          <p:cNvSpPr>
            <a:spLocks noGrp="1"/>
          </p:cNvSpPr>
          <p:nvPr>
            <p:ph type="title"/>
          </p:nvPr>
        </p:nvSpPr>
        <p:spPr/>
        <p:txBody>
          <a:bodyPr/>
          <a:lstStyle/>
          <a:p>
            <a:r>
              <a:rPr lang="en-US" dirty="0"/>
              <a:t>Barriers to Reporting </a:t>
            </a:r>
          </a:p>
        </p:txBody>
      </p:sp>
      <p:sp>
        <p:nvSpPr>
          <p:cNvPr id="3" name="Content Placeholder 2">
            <a:extLst>
              <a:ext uri="{FF2B5EF4-FFF2-40B4-BE49-F238E27FC236}">
                <a16:creationId xmlns:a16="http://schemas.microsoft.com/office/drawing/2014/main" id="{363965B9-2443-92F7-586F-4334D33531CA}"/>
              </a:ext>
            </a:extLst>
          </p:cNvPr>
          <p:cNvSpPr>
            <a:spLocks noGrp="1"/>
          </p:cNvSpPr>
          <p:nvPr>
            <p:ph idx="1"/>
          </p:nvPr>
        </p:nvSpPr>
        <p:spPr/>
        <p:txBody>
          <a:bodyPr>
            <a:normAutofit/>
          </a:bodyPr>
          <a:lstStyle/>
          <a:p>
            <a:r>
              <a:rPr lang="en-US" sz="2400" dirty="0"/>
              <a:t>A recipient must require its Title IX Coordinator to:</a:t>
            </a:r>
          </a:p>
          <a:p>
            <a:r>
              <a:rPr lang="en-US" sz="2400" dirty="0"/>
              <a:t>(1) Monitor the recipient’s education program or activity for barriers to reporting information about conduct that reasonably may constitute sex discrimination under Title IX or this part; and</a:t>
            </a:r>
          </a:p>
          <a:p>
            <a:r>
              <a:rPr lang="en-US" sz="2400" dirty="0"/>
              <a:t>(2) Take steps reasonably calculated to address such barriers.</a:t>
            </a:r>
          </a:p>
        </p:txBody>
      </p:sp>
      <p:sp>
        <p:nvSpPr>
          <p:cNvPr id="5" name="Slide Number Placeholder 4">
            <a:extLst>
              <a:ext uri="{FF2B5EF4-FFF2-40B4-BE49-F238E27FC236}">
                <a16:creationId xmlns:a16="http://schemas.microsoft.com/office/drawing/2014/main" id="{22BDAE0E-0C30-BE31-81BA-C25A0B24CF9C}"/>
              </a:ext>
            </a:extLst>
          </p:cNvPr>
          <p:cNvSpPr>
            <a:spLocks noGrp="1"/>
          </p:cNvSpPr>
          <p:nvPr>
            <p:ph type="sldNum" sz="quarter" idx="12"/>
          </p:nvPr>
        </p:nvSpPr>
        <p:spPr/>
        <p:txBody>
          <a:bodyPr/>
          <a:lstStyle/>
          <a:p>
            <a:pPr>
              <a:defRPr/>
            </a:pPr>
            <a:fld id="{0076114A-7F68-4D52-9BC0-0E3F3CC775B2}" type="slidenum">
              <a:rPr lang="en-US" altLang="en-US" smtClean="0"/>
              <a:pPr>
                <a:defRPr/>
              </a:pPr>
              <a:t>28</a:t>
            </a:fld>
            <a:endParaRPr lang="en-US" altLang="en-US" dirty="0"/>
          </a:p>
        </p:txBody>
      </p:sp>
      <p:sp>
        <p:nvSpPr>
          <p:cNvPr id="6" name="Footer Placeholder 5">
            <a:extLst>
              <a:ext uri="{FF2B5EF4-FFF2-40B4-BE49-F238E27FC236}">
                <a16:creationId xmlns:a16="http://schemas.microsoft.com/office/drawing/2014/main" id="{D6BCFB77-872C-D97A-1C66-8FE51BBB9204}"/>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061864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2F97-E039-25AB-DD19-F86ED95D5832}"/>
              </a:ext>
            </a:extLst>
          </p:cNvPr>
          <p:cNvSpPr>
            <a:spLocks noGrp="1"/>
          </p:cNvSpPr>
          <p:nvPr>
            <p:ph type="title"/>
          </p:nvPr>
        </p:nvSpPr>
        <p:spPr/>
        <p:txBody>
          <a:bodyPr/>
          <a:lstStyle/>
          <a:p>
            <a:r>
              <a:rPr lang="en-US" dirty="0"/>
              <a:t>Reporting/Notification Requirements </a:t>
            </a:r>
          </a:p>
        </p:txBody>
      </p:sp>
      <p:sp>
        <p:nvSpPr>
          <p:cNvPr id="3" name="Content Placeholder 2">
            <a:extLst>
              <a:ext uri="{FF2B5EF4-FFF2-40B4-BE49-F238E27FC236}">
                <a16:creationId xmlns:a16="http://schemas.microsoft.com/office/drawing/2014/main" id="{4EFBEE3B-5CD6-92C9-875E-63809ACAF505}"/>
              </a:ext>
            </a:extLst>
          </p:cNvPr>
          <p:cNvSpPr>
            <a:spLocks noGrp="1"/>
          </p:cNvSpPr>
          <p:nvPr>
            <p:ph idx="1"/>
          </p:nvPr>
        </p:nvSpPr>
        <p:spPr>
          <a:xfrm>
            <a:off x="1097280" y="1845733"/>
            <a:ext cx="10058400" cy="4614051"/>
          </a:xfrm>
        </p:spPr>
        <p:txBody>
          <a:bodyPr>
            <a:noAutofit/>
          </a:bodyPr>
          <a:lstStyle/>
          <a:p>
            <a:r>
              <a:rPr lang="en-US" sz="2200" dirty="0"/>
              <a:t>An elementary school or secondary school recipient must require all of its employees who are not confidential employees to notify the Title IX Coordinator when the employee has information about conduct that reasonably may constitute sex discrimination under Title IX. </a:t>
            </a:r>
          </a:p>
          <a:p>
            <a:pPr marL="201168" lvl="1" indent="0">
              <a:buNone/>
            </a:pPr>
            <a:r>
              <a:rPr lang="en-US" sz="2200" dirty="0"/>
              <a:t>Confidential Employees include: </a:t>
            </a:r>
          </a:p>
          <a:p>
            <a:pPr lvl="1">
              <a:buFont typeface="Arial" panose="020B0604020202020204" pitchFamily="34" charset="0"/>
              <a:buChar char="•"/>
            </a:pPr>
            <a:r>
              <a:rPr lang="en-US" sz="2200" dirty="0"/>
              <a:t>An employee of a recipient whose communications are privileged or confidential under Federal or State law. The employee’s confidential status, for purposes of this part, is only with respect to information received while the employee is functioning within the scope of their duties to which privilege or confidentiality applies;</a:t>
            </a:r>
          </a:p>
          <a:p>
            <a:pPr lvl="1">
              <a:buFont typeface="Arial" panose="020B0604020202020204" pitchFamily="34" charset="0"/>
              <a:buChar char="•"/>
            </a:pPr>
            <a:r>
              <a:rPr lang="en-US" sz="2200" dirty="0"/>
              <a:t> An employee of a recipient whom the recipient has designated as confidential under this part for the purpose of providing services to persons related to sex discrimination. If the employee also has a duty not associated with providing those services, the employee’s confidential status is only with respect to information received about sex discrimination in connection with providing those services.</a:t>
            </a:r>
          </a:p>
        </p:txBody>
      </p:sp>
      <p:sp>
        <p:nvSpPr>
          <p:cNvPr id="5" name="Slide Number Placeholder 4">
            <a:extLst>
              <a:ext uri="{FF2B5EF4-FFF2-40B4-BE49-F238E27FC236}">
                <a16:creationId xmlns:a16="http://schemas.microsoft.com/office/drawing/2014/main" id="{BDD45A2B-67DC-84C1-04F2-3D325615F275}"/>
              </a:ext>
            </a:extLst>
          </p:cNvPr>
          <p:cNvSpPr>
            <a:spLocks noGrp="1"/>
          </p:cNvSpPr>
          <p:nvPr>
            <p:ph type="sldNum" sz="quarter" idx="12"/>
          </p:nvPr>
        </p:nvSpPr>
        <p:spPr/>
        <p:txBody>
          <a:bodyPr/>
          <a:lstStyle/>
          <a:p>
            <a:pPr>
              <a:defRPr/>
            </a:pPr>
            <a:fld id="{0076114A-7F68-4D52-9BC0-0E3F3CC775B2}" type="slidenum">
              <a:rPr lang="en-US" altLang="en-US" smtClean="0"/>
              <a:pPr>
                <a:defRPr/>
              </a:pPr>
              <a:t>29</a:t>
            </a:fld>
            <a:endParaRPr lang="en-US" altLang="en-US" dirty="0"/>
          </a:p>
        </p:txBody>
      </p:sp>
      <p:sp>
        <p:nvSpPr>
          <p:cNvPr id="6" name="Footer Placeholder 5">
            <a:extLst>
              <a:ext uri="{FF2B5EF4-FFF2-40B4-BE49-F238E27FC236}">
                <a16:creationId xmlns:a16="http://schemas.microsoft.com/office/drawing/2014/main" id="{70073EB5-5664-6AC2-AF27-D5267E93E756}"/>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713567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4BA5E-001B-B516-C101-ACF6765EB8E5}"/>
              </a:ext>
            </a:extLst>
          </p:cNvPr>
          <p:cNvSpPr>
            <a:spLocks noGrp="1"/>
          </p:cNvSpPr>
          <p:nvPr>
            <p:ph type="title"/>
          </p:nvPr>
        </p:nvSpPr>
        <p:spPr/>
        <p:txBody>
          <a:bodyPr/>
          <a:lstStyle/>
          <a:p>
            <a:r>
              <a:rPr lang="en-US" dirty="0"/>
              <a:t>Reporting/Notification Requirements </a:t>
            </a:r>
          </a:p>
        </p:txBody>
      </p:sp>
      <p:sp>
        <p:nvSpPr>
          <p:cNvPr id="3" name="Content Placeholder 2">
            <a:extLst>
              <a:ext uri="{FF2B5EF4-FFF2-40B4-BE49-F238E27FC236}">
                <a16:creationId xmlns:a16="http://schemas.microsoft.com/office/drawing/2014/main" id="{D152BBD1-73A0-F414-AA1F-7C19CD338941}"/>
              </a:ext>
            </a:extLst>
          </p:cNvPr>
          <p:cNvSpPr>
            <a:spLocks noGrp="1"/>
          </p:cNvSpPr>
          <p:nvPr>
            <p:ph idx="1"/>
          </p:nvPr>
        </p:nvSpPr>
        <p:spPr/>
        <p:txBody>
          <a:bodyPr>
            <a:normAutofit/>
          </a:bodyPr>
          <a:lstStyle/>
          <a:p>
            <a:pPr>
              <a:buFont typeface="Arial" panose="020B0604020202020204" pitchFamily="34" charset="0"/>
              <a:buChar char="•"/>
            </a:pPr>
            <a:r>
              <a:rPr lang="en-US" sz="2400" dirty="0"/>
              <a:t>All non-confidential employees must either notify the Title IX Coordinator when the employee has information about conduct that may constitute sex discrimination; or provide the contact information of the Title IX Coordinator and information about how to make a complaint of sex discrimination to any person who provides the employee with information about conduct that reasonably may constitute sex discrimination under Title IX. </a:t>
            </a:r>
          </a:p>
        </p:txBody>
      </p:sp>
      <p:sp>
        <p:nvSpPr>
          <p:cNvPr id="5" name="Slide Number Placeholder 4">
            <a:extLst>
              <a:ext uri="{FF2B5EF4-FFF2-40B4-BE49-F238E27FC236}">
                <a16:creationId xmlns:a16="http://schemas.microsoft.com/office/drawing/2014/main" id="{A0BF340F-27E6-1F76-989A-B5B1900F636C}"/>
              </a:ext>
            </a:extLst>
          </p:cNvPr>
          <p:cNvSpPr>
            <a:spLocks noGrp="1"/>
          </p:cNvSpPr>
          <p:nvPr>
            <p:ph type="sldNum" sz="quarter" idx="12"/>
          </p:nvPr>
        </p:nvSpPr>
        <p:spPr/>
        <p:txBody>
          <a:bodyPr/>
          <a:lstStyle/>
          <a:p>
            <a:pPr>
              <a:defRPr/>
            </a:pPr>
            <a:fld id="{0076114A-7F68-4D52-9BC0-0E3F3CC775B2}" type="slidenum">
              <a:rPr lang="en-US" altLang="en-US" smtClean="0"/>
              <a:pPr>
                <a:defRPr/>
              </a:pPr>
              <a:t>30</a:t>
            </a:fld>
            <a:endParaRPr lang="en-US" altLang="en-US" dirty="0"/>
          </a:p>
        </p:txBody>
      </p:sp>
      <p:sp>
        <p:nvSpPr>
          <p:cNvPr id="6" name="Footer Placeholder 5">
            <a:extLst>
              <a:ext uri="{FF2B5EF4-FFF2-40B4-BE49-F238E27FC236}">
                <a16:creationId xmlns:a16="http://schemas.microsoft.com/office/drawing/2014/main" id="{1B94A497-3C3E-18B7-B3A0-B25E74057A5C}"/>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706702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179F0-9714-036B-A208-5C9CFFD8820C}"/>
              </a:ext>
            </a:extLst>
          </p:cNvPr>
          <p:cNvSpPr>
            <a:spLocks noGrp="1"/>
          </p:cNvSpPr>
          <p:nvPr>
            <p:ph type="title"/>
          </p:nvPr>
        </p:nvSpPr>
        <p:spPr/>
        <p:txBody>
          <a:bodyPr/>
          <a:lstStyle/>
          <a:p>
            <a:r>
              <a:rPr lang="en-US" dirty="0"/>
              <a:t>Confidential Employee Requirements </a:t>
            </a:r>
          </a:p>
        </p:txBody>
      </p:sp>
      <p:sp>
        <p:nvSpPr>
          <p:cNvPr id="3" name="Content Placeholder 2">
            <a:extLst>
              <a:ext uri="{FF2B5EF4-FFF2-40B4-BE49-F238E27FC236}">
                <a16:creationId xmlns:a16="http://schemas.microsoft.com/office/drawing/2014/main" id="{D6612701-6442-9B1E-9674-BFE03D99B964}"/>
              </a:ext>
            </a:extLst>
          </p:cNvPr>
          <p:cNvSpPr>
            <a:spLocks noGrp="1"/>
          </p:cNvSpPr>
          <p:nvPr>
            <p:ph idx="1"/>
          </p:nvPr>
        </p:nvSpPr>
        <p:spPr>
          <a:xfrm>
            <a:off x="1097280" y="1845734"/>
            <a:ext cx="10058400" cy="4979176"/>
          </a:xfrm>
        </p:spPr>
        <p:txBody>
          <a:bodyPr>
            <a:normAutofit/>
          </a:bodyPr>
          <a:lstStyle/>
          <a:p>
            <a:r>
              <a:rPr lang="en-US" sz="2200" dirty="0"/>
              <a:t>A recipient must notify all participants in the recipient’s education program or activity of how to contact its confidential employees</a:t>
            </a:r>
          </a:p>
          <a:p>
            <a:r>
              <a:rPr lang="en-US" sz="2200" dirty="0"/>
              <a:t>A recipient must require a confidential employee to explain to any person who informs the confidential employee of conduct that reasonably may constitute sex discrimination under Title IX or this part:</a:t>
            </a:r>
          </a:p>
          <a:p>
            <a:pPr marL="201168" lvl="1" indent="0">
              <a:buNone/>
            </a:pPr>
            <a:r>
              <a:rPr lang="en-US" sz="2200" dirty="0"/>
              <a:t>(i) The employee’s status as confidential for purposes of this part, including the circumstances in which the employee is not required to notify the Title IX Coordinator about conduct that reasonably may constitute sex discrimination;</a:t>
            </a:r>
          </a:p>
          <a:p>
            <a:pPr marL="201168" lvl="1" indent="0">
              <a:buNone/>
            </a:pPr>
            <a:r>
              <a:rPr lang="en-US" sz="2200" dirty="0"/>
              <a:t>(ii) How to contact the recipient’s Title IX Coordinator and how to make a complaint of sex discrimination; and</a:t>
            </a:r>
          </a:p>
          <a:p>
            <a:pPr marL="201168" lvl="1" indent="0">
              <a:buNone/>
            </a:pPr>
            <a:r>
              <a:rPr lang="en-US" sz="2200" dirty="0"/>
              <a:t>(iii) That the Title IX Coordinator may be able to offer and coordinate supportive measures, as well as initiate an informal resolution process or an investigation under the grievance procedures.</a:t>
            </a:r>
          </a:p>
        </p:txBody>
      </p:sp>
      <p:sp>
        <p:nvSpPr>
          <p:cNvPr id="5" name="Slide Number Placeholder 4">
            <a:extLst>
              <a:ext uri="{FF2B5EF4-FFF2-40B4-BE49-F238E27FC236}">
                <a16:creationId xmlns:a16="http://schemas.microsoft.com/office/drawing/2014/main" id="{5086D8DB-299C-BE66-7857-7EC4BECC772E}"/>
              </a:ext>
            </a:extLst>
          </p:cNvPr>
          <p:cNvSpPr>
            <a:spLocks noGrp="1"/>
          </p:cNvSpPr>
          <p:nvPr>
            <p:ph type="sldNum" sz="quarter" idx="12"/>
          </p:nvPr>
        </p:nvSpPr>
        <p:spPr/>
        <p:txBody>
          <a:bodyPr/>
          <a:lstStyle/>
          <a:p>
            <a:pPr>
              <a:defRPr/>
            </a:pPr>
            <a:fld id="{0076114A-7F68-4D52-9BC0-0E3F3CC775B2}" type="slidenum">
              <a:rPr lang="en-US" altLang="en-US" smtClean="0"/>
              <a:pPr>
                <a:defRPr/>
              </a:pPr>
              <a:t>31</a:t>
            </a:fld>
            <a:endParaRPr lang="en-US" altLang="en-US" dirty="0"/>
          </a:p>
        </p:txBody>
      </p:sp>
      <p:sp>
        <p:nvSpPr>
          <p:cNvPr id="6" name="Footer Placeholder 5">
            <a:extLst>
              <a:ext uri="{FF2B5EF4-FFF2-40B4-BE49-F238E27FC236}">
                <a16:creationId xmlns:a16="http://schemas.microsoft.com/office/drawing/2014/main" id="{2ADD142A-3430-4A67-A4F1-8F617BF6AB58}"/>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689065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2CCAF-E72E-6D09-45DA-A1E2B8B33149}"/>
              </a:ext>
            </a:extLst>
          </p:cNvPr>
          <p:cNvSpPr>
            <a:spLocks noGrp="1"/>
          </p:cNvSpPr>
          <p:nvPr>
            <p:ph type="title"/>
          </p:nvPr>
        </p:nvSpPr>
        <p:spPr/>
        <p:txBody>
          <a:bodyPr/>
          <a:lstStyle/>
          <a:p>
            <a:r>
              <a:rPr lang="en-US" dirty="0"/>
              <a:t>Title IX Coordinator Requirements </a:t>
            </a:r>
          </a:p>
        </p:txBody>
      </p:sp>
      <p:sp>
        <p:nvSpPr>
          <p:cNvPr id="3" name="Content Placeholder 2">
            <a:extLst>
              <a:ext uri="{FF2B5EF4-FFF2-40B4-BE49-F238E27FC236}">
                <a16:creationId xmlns:a16="http://schemas.microsoft.com/office/drawing/2014/main" id="{D34189C2-E7D3-F05C-1196-F41DE2D87AE5}"/>
              </a:ext>
            </a:extLst>
          </p:cNvPr>
          <p:cNvSpPr>
            <a:spLocks noGrp="1"/>
          </p:cNvSpPr>
          <p:nvPr>
            <p:ph idx="1"/>
          </p:nvPr>
        </p:nvSpPr>
        <p:spPr/>
        <p:txBody>
          <a:bodyPr>
            <a:normAutofit/>
          </a:bodyPr>
          <a:lstStyle/>
          <a:p>
            <a:r>
              <a:rPr lang="en-US" sz="2400" dirty="0"/>
              <a:t>The Title IX Coordinator is responsible for coordinating the recipient’s compliance with its obligations under Title IX and this part.</a:t>
            </a:r>
          </a:p>
          <a:p>
            <a:pPr lvl="1">
              <a:buFont typeface="Arial" panose="020B0604020202020204" pitchFamily="34" charset="0"/>
              <a:buChar char="•"/>
            </a:pPr>
            <a:r>
              <a:rPr lang="en-US" sz="2400" dirty="0"/>
              <a:t>A recipient must require its Title IX Coordinator, when notified of conduct that reasonably may constitute sex discrimination under Title IX or this part, to take the following actions to promptly and effectively end any sex discrimination in its education program or activity, prevent its recurrence, and remedy its effects:</a:t>
            </a:r>
          </a:p>
          <a:p>
            <a:pPr marL="384048" lvl="2" indent="0">
              <a:buNone/>
            </a:pPr>
            <a:r>
              <a:rPr lang="en-US" sz="2400" dirty="0"/>
              <a:t>1) Treat the complainant and respondent equitably </a:t>
            </a:r>
          </a:p>
          <a:p>
            <a:pPr marL="384048" lvl="2" indent="0">
              <a:buNone/>
            </a:pPr>
            <a:r>
              <a:rPr lang="en-US" sz="2400" dirty="0"/>
              <a:t>2) Offer supportive measures as appropriate for the complainant (and respondent as necessary) </a:t>
            </a:r>
          </a:p>
          <a:p>
            <a:pPr lvl="2"/>
            <a:endParaRPr lang="en-US" dirty="0"/>
          </a:p>
        </p:txBody>
      </p:sp>
      <p:sp>
        <p:nvSpPr>
          <p:cNvPr id="5" name="Slide Number Placeholder 4">
            <a:extLst>
              <a:ext uri="{FF2B5EF4-FFF2-40B4-BE49-F238E27FC236}">
                <a16:creationId xmlns:a16="http://schemas.microsoft.com/office/drawing/2014/main" id="{6E875858-FCEF-EBCF-003A-E30915F31F81}"/>
              </a:ext>
            </a:extLst>
          </p:cNvPr>
          <p:cNvSpPr>
            <a:spLocks noGrp="1"/>
          </p:cNvSpPr>
          <p:nvPr>
            <p:ph type="sldNum" sz="quarter" idx="12"/>
          </p:nvPr>
        </p:nvSpPr>
        <p:spPr/>
        <p:txBody>
          <a:bodyPr/>
          <a:lstStyle/>
          <a:p>
            <a:pPr>
              <a:defRPr/>
            </a:pPr>
            <a:fld id="{0076114A-7F68-4D52-9BC0-0E3F3CC775B2}" type="slidenum">
              <a:rPr lang="en-US" altLang="en-US" smtClean="0"/>
              <a:pPr>
                <a:defRPr/>
              </a:pPr>
              <a:t>32</a:t>
            </a:fld>
            <a:endParaRPr lang="en-US" altLang="en-US" dirty="0"/>
          </a:p>
        </p:txBody>
      </p:sp>
      <p:sp>
        <p:nvSpPr>
          <p:cNvPr id="6" name="Footer Placeholder 5">
            <a:extLst>
              <a:ext uri="{FF2B5EF4-FFF2-40B4-BE49-F238E27FC236}">
                <a16:creationId xmlns:a16="http://schemas.microsoft.com/office/drawing/2014/main" id="{68E24071-0D3D-7B5E-42BD-62DDA545CD2A}"/>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5174621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55CBF-1B9C-5DAE-B390-C0F6BFF7D43C}"/>
              </a:ext>
            </a:extLst>
          </p:cNvPr>
          <p:cNvSpPr>
            <a:spLocks noGrp="1"/>
          </p:cNvSpPr>
          <p:nvPr>
            <p:ph type="title"/>
          </p:nvPr>
        </p:nvSpPr>
        <p:spPr/>
        <p:txBody>
          <a:bodyPr/>
          <a:lstStyle/>
          <a:p>
            <a:r>
              <a:rPr lang="en-US" dirty="0"/>
              <a:t>Title IX Coordinator Requirements </a:t>
            </a:r>
          </a:p>
        </p:txBody>
      </p:sp>
      <p:sp>
        <p:nvSpPr>
          <p:cNvPr id="3" name="Content Placeholder 2">
            <a:extLst>
              <a:ext uri="{FF2B5EF4-FFF2-40B4-BE49-F238E27FC236}">
                <a16:creationId xmlns:a16="http://schemas.microsoft.com/office/drawing/2014/main" id="{65606DD8-7BBE-06A2-FF78-BA8A1CEC86D4}"/>
              </a:ext>
            </a:extLst>
          </p:cNvPr>
          <p:cNvSpPr>
            <a:spLocks noGrp="1"/>
          </p:cNvSpPr>
          <p:nvPr>
            <p:ph idx="1"/>
          </p:nvPr>
        </p:nvSpPr>
        <p:spPr/>
        <p:txBody>
          <a:bodyPr>
            <a:normAutofit/>
          </a:bodyPr>
          <a:lstStyle/>
          <a:p>
            <a:r>
              <a:rPr lang="en-US" sz="2400" dirty="0"/>
              <a:t>3) Notify the complainant, or if the complainant is unknown, the individual who reported the conduct, of the grievance procedures and informal resolution process (if applicable);  and if a complaint is made, notify the respondent of the grievance procedures </a:t>
            </a:r>
          </a:p>
          <a:p>
            <a:r>
              <a:rPr lang="en-US" sz="2400" dirty="0"/>
              <a:t>4) Initiate the grievance (or informal resolution) process </a:t>
            </a:r>
          </a:p>
          <a:p>
            <a:r>
              <a:rPr lang="en-US" sz="2400" dirty="0"/>
              <a:t>5) In the absence of a complaint or withdrawal of any or all of the allegations in a complaint determine whether to initiate a complaint of sex discrimination under the grievance procedures.</a:t>
            </a:r>
          </a:p>
        </p:txBody>
      </p:sp>
      <p:sp>
        <p:nvSpPr>
          <p:cNvPr id="5" name="Slide Number Placeholder 4">
            <a:extLst>
              <a:ext uri="{FF2B5EF4-FFF2-40B4-BE49-F238E27FC236}">
                <a16:creationId xmlns:a16="http://schemas.microsoft.com/office/drawing/2014/main" id="{D00A2649-3F63-C414-E6A8-67381428DFDA}"/>
              </a:ext>
            </a:extLst>
          </p:cNvPr>
          <p:cNvSpPr>
            <a:spLocks noGrp="1"/>
          </p:cNvSpPr>
          <p:nvPr>
            <p:ph type="sldNum" sz="quarter" idx="12"/>
          </p:nvPr>
        </p:nvSpPr>
        <p:spPr/>
        <p:txBody>
          <a:bodyPr/>
          <a:lstStyle/>
          <a:p>
            <a:pPr>
              <a:defRPr/>
            </a:pPr>
            <a:fld id="{0076114A-7F68-4D52-9BC0-0E3F3CC775B2}" type="slidenum">
              <a:rPr lang="en-US" altLang="en-US" smtClean="0"/>
              <a:pPr>
                <a:defRPr/>
              </a:pPr>
              <a:t>33</a:t>
            </a:fld>
            <a:endParaRPr lang="en-US" altLang="en-US" dirty="0"/>
          </a:p>
        </p:txBody>
      </p:sp>
      <p:sp>
        <p:nvSpPr>
          <p:cNvPr id="6" name="Footer Placeholder 5">
            <a:extLst>
              <a:ext uri="{FF2B5EF4-FFF2-40B4-BE49-F238E27FC236}">
                <a16:creationId xmlns:a16="http://schemas.microsoft.com/office/drawing/2014/main" id="{6EFB50F7-B163-C902-91D1-202F82FC117B}"/>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669574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92752-DCAC-CA0B-64DC-617C9BB67BC7}"/>
              </a:ext>
            </a:extLst>
          </p:cNvPr>
          <p:cNvSpPr>
            <a:spLocks noGrp="1"/>
          </p:cNvSpPr>
          <p:nvPr>
            <p:ph type="title"/>
          </p:nvPr>
        </p:nvSpPr>
        <p:spPr/>
        <p:txBody>
          <a:bodyPr/>
          <a:lstStyle/>
          <a:p>
            <a:r>
              <a:rPr lang="en-US" dirty="0"/>
              <a:t>Title IX Coordinator Initiated Grievance </a:t>
            </a:r>
          </a:p>
        </p:txBody>
      </p:sp>
      <p:sp>
        <p:nvSpPr>
          <p:cNvPr id="3" name="Content Placeholder 2">
            <a:extLst>
              <a:ext uri="{FF2B5EF4-FFF2-40B4-BE49-F238E27FC236}">
                <a16:creationId xmlns:a16="http://schemas.microsoft.com/office/drawing/2014/main" id="{D4FAB14D-F6F8-EB5E-3203-C054876581A2}"/>
              </a:ext>
            </a:extLst>
          </p:cNvPr>
          <p:cNvSpPr>
            <a:spLocks noGrp="1"/>
          </p:cNvSpPr>
          <p:nvPr>
            <p:ph idx="1"/>
          </p:nvPr>
        </p:nvSpPr>
        <p:spPr/>
        <p:txBody>
          <a:bodyPr>
            <a:normAutofit/>
          </a:bodyPr>
          <a:lstStyle/>
          <a:p>
            <a:r>
              <a:rPr lang="en-US" sz="2400" dirty="0"/>
              <a:t>In order to determine whether to initiate a complaint under the grievance procedures in absence of a complaint or withdrawal of all or part of a complaint, the Title IX Coordinator must consider: </a:t>
            </a:r>
          </a:p>
          <a:p>
            <a:pPr lvl="1">
              <a:buFont typeface="Arial" panose="020B0604020202020204" pitchFamily="34" charset="0"/>
              <a:buChar char="•"/>
            </a:pPr>
            <a:r>
              <a:rPr lang="en-US" sz="2400" dirty="0"/>
              <a:t>The complainant’s request to not proceed with the initiation of a complaint;</a:t>
            </a:r>
          </a:p>
          <a:p>
            <a:pPr lvl="1">
              <a:buFont typeface="Arial" panose="020B0604020202020204" pitchFamily="34" charset="0"/>
              <a:buChar char="•"/>
            </a:pPr>
            <a:r>
              <a:rPr lang="en-US" sz="2400" dirty="0"/>
              <a:t>The complainant’s reasonable safety concerns regarding the initiation of a complaint; </a:t>
            </a:r>
          </a:p>
          <a:p>
            <a:pPr lvl="1">
              <a:buFont typeface="Arial" panose="020B0604020202020204" pitchFamily="34" charset="0"/>
              <a:buChar char="•"/>
            </a:pPr>
            <a:r>
              <a:rPr lang="en-US" sz="2400" dirty="0"/>
              <a:t>The risk of additional discrimination if a complaint was initiated; </a:t>
            </a:r>
          </a:p>
          <a:p>
            <a:pPr lvl="1">
              <a:buFont typeface="Arial" panose="020B0604020202020204" pitchFamily="34" charset="0"/>
              <a:buChar char="•"/>
            </a:pPr>
            <a:r>
              <a:rPr lang="en-US" sz="2400" dirty="0"/>
              <a:t>The severity of the alleged discrimination, including whether the discrimination, if established, would require the removal of a respondent or the imposition of a disciplinary sanction to end the discrimination and prevent recurrence</a:t>
            </a:r>
          </a:p>
        </p:txBody>
      </p:sp>
      <p:sp>
        <p:nvSpPr>
          <p:cNvPr id="5" name="Slide Number Placeholder 4">
            <a:extLst>
              <a:ext uri="{FF2B5EF4-FFF2-40B4-BE49-F238E27FC236}">
                <a16:creationId xmlns:a16="http://schemas.microsoft.com/office/drawing/2014/main" id="{343040CD-7559-181F-9ACD-1403426B468E}"/>
              </a:ext>
            </a:extLst>
          </p:cNvPr>
          <p:cNvSpPr>
            <a:spLocks noGrp="1"/>
          </p:cNvSpPr>
          <p:nvPr>
            <p:ph type="sldNum" sz="quarter" idx="12"/>
          </p:nvPr>
        </p:nvSpPr>
        <p:spPr/>
        <p:txBody>
          <a:bodyPr/>
          <a:lstStyle/>
          <a:p>
            <a:pPr>
              <a:defRPr/>
            </a:pPr>
            <a:fld id="{0076114A-7F68-4D52-9BC0-0E3F3CC775B2}" type="slidenum">
              <a:rPr lang="en-US" altLang="en-US" smtClean="0"/>
              <a:pPr>
                <a:defRPr/>
              </a:pPr>
              <a:t>34</a:t>
            </a:fld>
            <a:endParaRPr lang="en-US" altLang="en-US" dirty="0"/>
          </a:p>
        </p:txBody>
      </p:sp>
      <p:sp>
        <p:nvSpPr>
          <p:cNvPr id="6" name="Footer Placeholder 5">
            <a:extLst>
              <a:ext uri="{FF2B5EF4-FFF2-40B4-BE49-F238E27FC236}">
                <a16:creationId xmlns:a16="http://schemas.microsoft.com/office/drawing/2014/main" id="{EE85F69E-0CA4-0ED1-9762-EA3411AF1844}"/>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23342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39A22-4623-DDD3-82F3-4B876AA865B2}"/>
              </a:ext>
            </a:extLst>
          </p:cNvPr>
          <p:cNvSpPr>
            <a:spLocks noGrp="1"/>
          </p:cNvSpPr>
          <p:nvPr>
            <p:ph type="title"/>
          </p:nvPr>
        </p:nvSpPr>
        <p:spPr/>
        <p:txBody>
          <a:bodyPr/>
          <a:lstStyle/>
          <a:p>
            <a:r>
              <a:rPr lang="en-US" dirty="0"/>
              <a:t>Title IX Coordinator Initiated Grievance</a:t>
            </a:r>
          </a:p>
        </p:txBody>
      </p:sp>
      <p:sp>
        <p:nvSpPr>
          <p:cNvPr id="3" name="Content Placeholder 2">
            <a:extLst>
              <a:ext uri="{FF2B5EF4-FFF2-40B4-BE49-F238E27FC236}">
                <a16:creationId xmlns:a16="http://schemas.microsoft.com/office/drawing/2014/main" id="{D678CE47-B582-42B3-571F-B36C49B63B60}"/>
              </a:ext>
            </a:extLst>
          </p:cNvPr>
          <p:cNvSpPr>
            <a:spLocks noGrp="1"/>
          </p:cNvSpPr>
          <p:nvPr>
            <p:ph idx="1"/>
          </p:nvPr>
        </p:nvSpPr>
        <p:spPr/>
        <p:txBody>
          <a:bodyPr>
            <a:normAutofit/>
          </a:bodyPr>
          <a:lstStyle/>
          <a:p>
            <a:pPr>
              <a:buFont typeface="Arial" panose="020B0604020202020204" pitchFamily="34" charset="0"/>
              <a:buChar char="•"/>
            </a:pPr>
            <a:r>
              <a:rPr lang="en-US" sz="2400" dirty="0"/>
              <a:t>The age and relationship of the parties, including whether the respondent is an employee of the recipient; </a:t>
            </a:r>
          </a:p>
          <a:p>
            <a:pPr>
              <a:buFont typeface="Arial" panose="020B0604020202020204" pitchFamily="34" charset="0"/>
              <a:buChar char="•"/>
            </a:pPr>
            <a:r>
              <a:rPr lang="en-US" sz="2400" dirty="0"/>
              <a:t>The scope of the alleged sex discrimination including information suggesting a pattern, ongoing sex discrimination, or sex discrimination alleged to have impacted multiple individuals; </a:t>
            </a:r>
          </a:p>
          <a:p>
            <a:pPr>
              <a:buFont typeface="Arial" panose="020B0604020202020204" pitchFamily="34" charset="0"/>
              <a:buChar char="•"/>
            </a:pPr>
            <a:r>
              <a:rPr lang="en-US" sz="2400" dirty="0"/>
              <a:t>The availability of evidence to assist in determining whether discrimination occurred; and </a:t>
            </a:r>
          </a:p>
          <a:p>
            <a:pPr>
              <a:buFont typeface="Arial" panose="020B0604020202020204" pitchFamily="34" charset="0"/>
              <a:buChar char="•"/>
            </a:pPr>
            <a:r>
              <a:rPr lang="en-US" sz="2400" dirty="0"/>
              <a:t>Whether the recipient could end the alleged discrimination and prevent its recurrence without initiating the grievance procedures </a:t>
            </a:r>
          </a:p>
        </p:txBody>
      </p:sp>
      <p:sp>
        <p:nvSpPr>
          <p:cNvPr id="5" name="Slide Number Placeholder 4">
            <a:extLst>
              <a:ext uri="{FF2B5EF4-FFF2-40B4-BE49-F238E27FC236}">
                <a16:creationId xmlns:a16="http://schemas.microsoft.com/office/drawing/2014/main" id="{0FF87CF3-A6D6-11A5-3544-753CA48CE403}"/>
              </a:ext>
            </a:extLst>
          </p:cNvPr>
          <p:cNvSpPr>
            <a:spLocks noGrp="1"/>
          </p:cNvSpPr>
          <p:nvPr>
            <p:ph type="sldNum" sz="quarter" idx="12"/>
          </p:nvPr>
        </p:nvSpPr>
        <p:spPr/>
        <p:txBody>
          <a:bodyPr/>
          <a:lstStyle/>
          <a:p>
            <a:pPr>
              <a:defRPr/>
            </a:pPr>
            <a:fld id="{0076114A-7F68-4D52-9BC0-0E3F3CC775B2}" type="slidenum">
              <a:rPr lang="en-US" altLang="en-US" smtClean="0"/>
              <a:pPr>
                <a:defRPr/>
              </a:pPr>
              <a:t>35</a:t>
            </a:fld>
            <a:endParaRPr lang="en-US" altLang="en-US" dirty="0"/>
          </a:p>
        </p:txBody>
      </p:sp>
      <p:sp>
        <p:nvSpPr>
          <p:cNvPr id="6" name="Footer Placeholder 5">
            <a:extLst>
              <a:ext uri="{FF2B5EF4-FFF2-40B4-BE49-F238E27FC236}">
                <a16:creationId xmlns:a16="http://schemas.microsoft.com/office/drawing/2014/main" id="{AE919187-A7CA-115A-3352-9E1E7A9B0A6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018416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7083-655B-1602-AE31-F70B4F7E97A8}"/>
              </a:ext>
            </a:extLst>
          </p:cNvPr>
          <p:cNvSpPr>
            <a:spLocks noGrp="1"/>
          </p:cNvSpPr>
          <p:nvPr>
            <p:ph type="title"/>
          </p:nvPr>
        </p:nvSpPr>
        <p:spPr/>
        <p:txBody>
          <a:bodyPr/>
          <a:lstStyle/>
          <a:p>
            <a:r>
              <a:rPr lang="en-US" dirty="0"/>
              <a:t>Title IX Coordinator Initiated Grievance </a:t>
            </a:r>
          </a:p>
        </p:txBody>
      </p:sp>
      <p:sp>
        <p:nvSpPr>
          <p:cNvPr id="3" name="Content Placeholder 2">
            <a:extLst>
              <a:ext uri="{FF2B5EF4-FFF2-40B4-BE49-F238E27FC236}">
                <a16:creationId xmlns:a16="http://schemas.microsoft.com/office/drawing/2014/main" id="{A9764FBC-4DB4-42B6-6155-63FAA80D0243}"/>
              </a:ext>
            </a:extLst>
          </p:cNvPr>
          <p:cNvSpPr>
            <a:spLocks noGrp="1"/>
          </p:cNvSpPr>
          <p:nvPr>
            <p:ph idx="1"/>
          </p:nvPr>
        </p:nvSpPr>
        <p:spPr/>
        <p:txBody>
          <a:bodyPr>
            <a:normAutofit/>
          </a:bodyPr>
          <a:lstStyle/>
          <a:p>
            <a:r>
              <a:rPr lang="en-US" sz="2400" dirty="0"/>
              <a:t>If, after considering these and other relevant factors, the Title IX Coordinator determines that the conduct as alleged presents an imminent and serious threat to the health or safety of the complainant or other person, or that the conduct as alleged prevents the recipient from ensuring equal access on the basis of sex to its education program or activity, the Title IX Coordinator may initiate a complaint.</a:t>
            </a:r>
          </a:p>
          <a:p>
            <a:pPr lvl="1">
              <a:buFont typeface="Arial" panose="020B0604020202020204" pitchFamily="34" charset="0"/>
              <a:buChar char="•"/>
            </a:pPr>
            <a:r>
              <a:rPr lang="en-US" sz="2400" dirty="0"/>
              <a:t>The complainant must be notified prior to doing so and all reasonable safety concerns must be addressed, including by providing supportive measures. </a:t>
            </a:r>
          </a:p>
        </p:txBody>
      </p:sp>
      <p:sp>
        <p:nvSpPr>
          <p:cNvPr id="5" name="Slide Number Placeholder 4">
            <a:extLst>
              <a:ext uri="{FF2B5EF4-FFF2-40B4-BE49-F238E27FC236}">
                <a16:creationId xmlns:a16="http://schemas.microsoft.com/office/drawing/2014/main" id="{FAEDD59C-E1E1-3CC3-5198-9BCE932EA2DA}"/>
              </a:ext>
            </a:extLst>
          </p:cNvPr>
          <p:cNvSpPr>
            <a:spLocks noGrp="1"/>
          </p:cNvSpPr>
          <p:nvPr>
            <p:ph type="sldNum" sz="quarter" idx="12"/>
          </p:nvPr>
        </p:nvSpPr>
        <p:spPr/>
        <p:txBody>
          <a:bodyPr/>
          <a:lstStyle/>
          <a:p>
            <a:pPr>
              <a:defRPr/>
            </a:pPr>
            <a:fld id="{0076114A-7F68-4D52-9BC0-0E3F3CC775B2}" type="slidenum">
              <a:rPr lang="en-US" altLang="en-US" smtClean="0"/>
              <a:pPr>
                <a:defRPr/>
              </a:pPr>
              <a:t>36</a:t>
            </a:fld>
            <a:endParaRPr lang="en-US" altLang="en-US" dirty="0"/>
          </a:p>
        </p:txBody>
      </p:sp>
      <p:sp>
        <p:nvSpPr>
          <p:cNvPr id="6" name="Footer Placeholder 5">
            <a:extLst>
              <a:ext uri="{FF2B5EF4-FFF2-40B4-BE49-F238E27FC236}">
                <a16:creationId xmlns:a16="http://schemas.microsoft.com/office/drawing/2014/main" id="{EC456AB3-7899-F226-260D-F373C68687ED}"/>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220874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FBEF5-3D78-FACD-24F4-3097FDF9CCC1}"/>
              </a:ext>
            </a:extLst>
          </p:cNvPr>
          <p:cNvSpPr>
            <a:spLocks noGrp="1"/>
          </p:cNvSpPr>
          <p:nvPr>
            <p:ph type="title"/>
          </p:nvPr>
        </p:nvSpPr>
        <p:spPr/>
        <p:txBody>
          <a:bodyPr/>
          <a:lstStyle/>
          <a:p>
            <a:r>
              <a:rPr lang="en-US" dirty="0"/>
              <a:t>Duty to Act </a:t>
            </a:r>
          </a:p>
        </p:txBody>
      </p:sp>
      <p:sp>
        <p:nvSpPr>
          <p:cNvPr id="3" name="Content Placeholder 2">
            <a:extLst>
              <a:ext uri="{FF2B5EF4-FFF2-40B4-BE49-F238E27FC236}">
                <a16:creationId xmlns:a16="http://schemas.microsoft.com/office/drawing/2014/main" id="{039FD81C-3EF1-3CDE-24E8-807F573E5D99}"/>
              </a:ext>
            </a:extLst>
          </p:cNvPr>
          <p:cNvSpPr>
            <a:spLocks noGrp="1"/>
          </p:cNvSpPr>
          <p:nvPr>
            <p:ph idx="1"/>
          </p:nvPr>
        </p:nvSpPr>
        <p:spPr/>
        <p:txBody>
          <a:bodyPr>
            <a:normAutofit/>
          </a:bodyPr>
          <a:lstStyle/>
          <a:p>
            <a:pPr>
              <a:buFont typeface="Arial" panose="020B0604020202020204" pitchFamily="34" charset="0"/>
              <a:buChar char="•"/>
            </a:pPr>
            <a:r>
              <a:rPr lang="en-US" sz="2400" dirty="0"/>
              <a:t>Regardless of whether a complaint is initiated, take other appropriate prompt and effective steps, in addition to steps necessary to effectuate the remedies provided to an individual complainant, if any, to ensure that sex discrimination does not continue or recur within the recipient’s education program or activity</a:t>
            </a:r>
          </a:p>
        </p:txBody>
      </p:sp>
      <p:sp>
        <p:nvSpPr>
          <p:cNvPr id="5" name="Slide Number Placeholder 4">
            <a:extLst>
              <a:ext uri="{FF2B5EF4-FFF2-40B4-BE49-F238E27FC236}">
                <a16:creationId xmlns:a16="http://schemas.microsoft.com/office/drawing/2014/main" id="{6B9FC9BC-CB3E-C6C7-108A-C0EA4B4DF703}"/>
              </a:ext>
            </a:extLst>
          </p:cNvPr>
          <p:cNvSpPr>
            <a:spLocks noGrp="1"/>
          </p:cNvSpPr>
          <p:nvPr>
            <p:ph type="sldNum" sz="quarter" idx="12"/>
          </p:nvPr>
        </p:nvSpPr>
        <p:spPr/>
        <p:txBody>
          <a:bodyPr/>
          <a:lstStyle/>
          <a:p>
            <a:pPr>
              <a:defRPr/>
            </a:pPr>
            <a:fld id="{0076114A-7F68-4D52-9BC0-0E3F3CC775B2}" type="slidenum">
              <a:rPr lang="en-US" altLang="en-US" smtClean="0"/>
              <a:pPr>
                <a:defRPr/>
              </a:pPr>
              <a:t>37</a:t>
            </a:fld>
            <a:endParaRPr lang="en-US" altLang="en-US" dirty="0"/>
          </a:p>
        </p:txBody>
      </p:sp>
      <p:sp>
        <p:nvSpPr>
          <p:cNvPr id="6" name="Footer Placeholder 5">
            <a:extLst>
              <a:ext uri="{FF2B5EF4-FFF2-40B4-BE49-F238E27FC236}">
                <a16:creationId xmlns:a16="http://schemas.microsoft.com/office/drawing/2014/main" id="{C4A58796-902B-F4EB-0B51-D19ACE3A62F7}"/>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7617209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3ADA8-45D3-042E-3333-838F40834017}"/>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5A18C125-9771-D7F8-2B25-2265A1FA1C36}"/>
              </a:ext>
            </a:extLst>
          </p:cNvPr>
          <p:cNvSpPr>
            <a:spLocks noGrp="1"/>
          </p:cNvSpPr>
          <p:nvPr>
            <p:ph idx="1"/>
          </p:nvPr>
        </p:nvSpPr>
        <p:spPr/>
        <p:txBody>
          <a:bodyPr>
            <a:normAutofit/>
          </a:bodyPr>
          <a:lstStyle/>
          <a:p>
            <a:pPr>
              <a:buFont typeface="Arial" panose="020B0604020202020204" pitchFamily="34" charset="0"/>
              <a:buChar char="•"/>
            </a:pPr>
            <a:r>
              <a:rPr lang="en-US" sz="2400" dirty="0"/>
              <a:t>Supportive measures may vary depending on what the recipient deems to be reasonably available. These measures may include but are not limited to: counseling; extensions of deadlines and other course-related adjustments; campus escort services; increased security and monitoring of certain areas of the campus; restrictions on contact applied to one or more parties; leaves of absence; changes in class, work, housing, or extracurricular or any other activity, regardless of whether there is or is not a comparable alternative; and training and education programs related to sex-based harassment</a:t>
            </a:r>
          </a:p>
        </p:txBody>
      </p:sp>
      <p:sp>
        <p:nvSpPr>
          <p:cNvPr id="5" name="Slide Number Placeholder 4">
            <a:extLst>
              <a:ext uri="{FF2B5EF4-FFF2-40B4-BE49-F238E27FC236}">
                <a16:creationId xmlns:a16="http://schemas.microsoft.com/office/drawing/2014/main" id="{22042949-1B73-390F-5FF5-221C4CAC4192}"/>
              </a:ext>
            </a:extLst>
          </p:cNvPr>
          <p:cNvSpPr>
            <a:spLocks noGrp="1"/>
          </p:cNvSpPr>
          <p:nvPr>
            <p:ph type="sldNum" sz="quarter" idx="12"/>
          </p:nvPr>
        </p:nvSpPr>
        <p:spPr/>
        <p:txBody>
          <a:bodyPr/>
          <a:lstStyle/>
          <a:p>
            <a:pPr>
              <a:defRPr/>
            </a:pPr>
            <a:fld id="{0076114A-7F68-4D52-9BC0-0E3F3CC775B2}" type="slidenum">
              <a:rPr lang="en-US" altLang="en-US" smtClean="0"/>
              <a:pPr>
                <a:defRPr/>
              </a:pPr>
              <a:t>38</a:t>
            </a:fld>
            <a:endParaRPr lang="en-US" altLang="en-US" dirty="0"/>
          </a:p>
        </p:txBody>
      </p:sp>
      <p:sp>
        <p:nvSpPr>
          <p:cNvPr id="6" name="Footer Placeholder 5">
            <a:extLst>
              <a:ext uri="{FF2B5EF4-FFF2-40B4-BE49-F238E27FC236}">
                <a16:creationId xmlns:a16="http://schemas.microsoft.com/office/drawing/2014/main" id="{F89ED0CC-0B63-BC48-32B6-EDD77C7EB2E5}"/>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043784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9C5DE-22B7-A0E9-FEF1-7C4E34B640CB}"/>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09772AEC-68A9-76D7-E1A7-1F38022995BD}"/>
              </a:ext>
            </a:extLst>
          </p:cNvPr>
          <p:cNvSpPr>
            <a:spLocks noGrp="1"/>
          </p:cNvSpPr>
          <p:nvPr>
            <p:ph idx="1"/>
          </p:nvPr>
        </p:nvSpPr>
        <p:spPr/>
        <p:txBody>
          <a:bodyPr>
            <a:normAutofit/>
          </a:bodyPr>
          <a:lstStyle/>
          <a:p>
            <a:pPr>
              <a:buFont typeface="Arial" panose="020B0604020202020204" pitchFamily="34" charset="0"/>
              <a:buChar char="•"/>
            </a:pPr>
            <a:r>
              <a:rPr lang="en-US" sz="2400" dirty="0"/>
              <a:t>Supportive measures must not unreasonably burden either party and must be designed to protect the safety of the parties or the recipient’s educational environment, or to provide support during the recipient’s grievance procedures or during the informal resolution process under. A recipient must not impose such measures for punitive or disciplinary reasons.</a:t>
            </a:r>
          </a:p>
          <a:p>
            <a:pPr>
              <a:buFont typeface="Arial" panose="020B0604020202020204" pitchFamily="34" charset="0"/>
              <a:buChar char="•"/>
            </a:pPr>
            <a:r>
              <a:rPr lang="en-US" sz="2400" dirty="0"/>
              <a:t>Supportive measures may continue, modify, or terminate the supportive measures at the end of the grievance process. </a:t>
            </a:r>
          </a:p>
        </p:txBody>
      </p:sp>
      <p:sp>
        <p:nvSpPr>
          <p:cNvPr id="5" name="Slide Number Placeholder 4">
            <a:extLst>
              <a:ext uri="{FF2B5EF4-FFF2-40B4-BE49-F238E27FC236}">
                <a16:creationId xmlns:a16="http://schemas.microsoft.com/office/drawing/2014/main" id="{CBD62F2D-A2F1-BD61-3AF0-B7B05BA6E898}"/>
              </a:ext>
            </a:extLst>
          </p:cNvPr>
          <p:cNvSpPr>
            <a:spLocks noGrp="1"/>
          </p:cNvSpPr>
          <p:nvPr>
            <p:ph type="sldNum" sz="quarter" idx="12"/>
          </p:nvPr>
        </p:nvSpPr>
        <p:spPr/>
        <p:txBody>
          <a:bodyPr/>
          <a:lstStyle/>
          <a:p>
            <a:pPr>
              <a:defRPr/>
            </a:pPr>
            <a:fld id="{0076114A-7F68-4D52-9BC0-0E3F3CC775B2}" type="slidenum">
              <a:rPr lang="en-US" altLang="en-US" smtClean="0"/>
              <a:pPr>
                <a:defRPr/>
              </a:pPr>
              <a:t>39</a:t>
            </a:fld>
            <a:endParaRPr lang="en-US" altLang="en-US" dirty="0"/>
          </a:p>
        </p:txBody>
      </p:sp>
      <p:sp>
        <p:nvSpPr>
          <p:cNvPr id="6" name="Footer Placeholder 5">
            <a:extLst>
              <a:ext uri="{FF2B5EF4-FFF2-40B4-BE49-F238E27FC236}">
                <a16:creationId xmlns:a16="http://schemas.microsoft.com/office/drawing/2014/main" id="{F40E7CED-B700-9C95-7AC4-4A2C1CC8785A}"/>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699285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D9E06-129B-F7B1-FD6E-39C9A9D25620}"/>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B795F4AE-2839-DBB9-F306-3648A6F84B05}"/>
              </a:ext>
            </a:extLst>
          </p:cNvPr>
          <p:cNvSpPr>
            <a:spLocks noGrp="1"/>
          </p:cNvSpPr>
          <p:nvPr>
            <p:ph idx="1"/>
          </p:nvPr>
        </p:nvSpPr>
        <p:spPr/>
        <p:txBody>
          <a:bodyPr>
            <a:normAutofit/>
          </a:bodyPr>
          <a:lstStyle/>
          <a:p>
            <a:pPr>
              <a:buFont typeface="Arial" panose="020B0604020202020204" pitchFamily="34" charset="0"/>
              <a:buChar char="•"/>
            </a:pPr>
            <a:r>
              <a:rPr lang="en-US" sz="2400" dirty="0"/>
              <a:t>A recipient must provide a complainant or respondent with a timely opportunity to seek, from an appropriate and impartial employee, modification or reversal of the recipient’s decision to provide, deny, modify, or terminate supportive measures applicable to them. The impartial employee must be someone other than the employee who made the challenged decision and must have authority to modify or reverse the decision, if the impartial employee determines that the decision to provide, deny, modify, or terminate the supportive measure was inconsistent with the definition of supportive measures. </a:t>
            </a:r>
          </a:p>
          <a:p>
            <a:pPr>
              <a:buFont typeface="Arial" panose="020B0604020202020204" pitchFamily="34" charset="0"/>
              <a:buChar char="•"/>
            </a:pPr>
            <a:r>
              <a:rPr lang="en-US" sz="2400" dirty="0"/>
              <a:t>A recipient must also provide a party with the opportunity to seek additional modification or termination of a supportive measure applicable to them if circumstances change materially.</a:t>
            </a:r>
          </a:p>
        </p:txBody>
      </p:sp>
      <p:sp>
        <p:nvSpPr>
          <p:cNvPr id="5" name="Slide Number Placeholder 4">
            <a:extLst>
              <a:ext uri="{FF2B5EF4-FFF2-40B4-BE49-F238E27FC236}">
                <a16:creationId xmlns:a16="http://schemas.microsoft.com/office/drawing/2014/main" id="{18BA938C-5EF7-67D3-346B-AB58FE215170}"/>
              </a:ext>
            </a:extLst>
          </p:cNvPr>
          <p:cNvSpPr>
            <a:spLocks noGrp="1"/>
          </p:cNvSpPr>
          <p:nvPr>
            <p:ph type="sldNum" sz="quarter" idx="12"/>
          </p:nvPr>
        </p:nvSpPr>
        <p:spPr/>
        <p:txBody>
          <a:bodyPr/>
          <a:lstStyle/>
          <a:p>
            <a:pPr>
              <a:defRPr/>
            </a:pPr>
            <a:fld id="{0076114A-7F68-4D52-9BC0-0E3F3CC775B2}" type="slidenum">
              <a:rPr lang="en-US" altLang="en-US" smtClean="0"/>
              <a:pPr>
                <a:defRPr/>
              </a:pPr>
              <a:t>40</a:t>
            </a:fld>
            <a:endParaRPr lang="en-US" altLang="en-US" dirty="0"/>
          </a:p>
        </p:txBody>
      </p:sp>
      <p:sp>
        <p:nvSpPr>
          <p:cNvPr id="6" name="Footer Placeholder 5">
            <a:extLst>
              <a:ext uri="{FF2B5EF4-FFF2-40B4-BE49-F238E27FC236}">
                <a16:creationId xmlns:a16="http://schemas.microsoft.com/office/drawing/2014/main" id="{CA30EF5C-2555-B282-60B2-D6AA3861EB21}"/>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645568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5277C-C431-5592-8816-D3269AA5E5BB}"/>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6F078380-3626-2C43-AF7A-7DF92B3C32FE}"/>
              </a:ext>
            </a:extLst>
          </p:cNvPr>
          <p:cNvSpPr>
            <a:spLocks noGrp="1"/>
          </p:cNvSpPr>
          <p:nvPr>
            <p:ph idx="1"/>
          </p:nvPr>
        </p:nvSpPr>
        <p:spPr/>
        <p:txBody>
          <a:bodyPr>
            <a:normAutofit/>
          </a:bodyPr>
          <a:lstStyle/>
          <a:p>
            <a:pPr>
              <a:buFont typeface="Arial" panose="020B0604020202020204" pitchFamily="34" charset="0"/>
              <a:buChar char="•"/>
            </a:pPr>
            <a:r>
              <a:rPr lang="en-US" sz="2400" dirty="0"/>
              <a:t>A recipient must not disclose information about any supportive measures to persons other than the person to whom they apply, including informing one party of supportive measures provided to another party, unless necessary to provide the supportive measure or restore or preserve a party’s access to the education program or activity or when required by law or necessary to ensure the supportive measures are carried out. </a:t>
            </a:r>
          </a:p>
        </p:txBody>
      </p:sp>
      <p:sp>
        <p:nvSpPr>
          <p:cNvPr id="5" name="Slide Number Placeholder 4">
            <a:extLst>
              <a:ext uri="{FF2B5EF4-FFF2-40B4-BE49-F238E27FC236}">
                <a16:creationId xmlns:a16="http://schemas.microsoft.com/office/drawing/2014/main" id="{27734F2B-79D8-A3E7-9B54-227AD94327B5}"/>
              </a:ext>
            </a:extLst>
          </p:cNvPr>
          <p:cNvSpPr>
            <a:spLocks noGrp="1"/>
          </p:cNvSpPr>
          <p:nvPr>
            <p:ph type="sldNum" sz="quarter" idx="12"/>
          </p:nvPr>
        </p:nvSpPr>
        <p:spPr/>
        <p:txBody>
          <a:bodyPr/>
          <a:lstStyle/>
          <a:p>
            <a:pPr>
              <a:defRPr/>
            </a:pPr>
            <a:fld id="{0076114A-7F68-4D52-9BC0-0E3F3CC775B2}" type="slidenum">
              <a:rPr lang="en-US" altLang="en-US" smtClean="0"/>
              <a:pPr>
                <a:defRPr/>
              </a:pPr>
              <a:t>41</a:t>
            </a:fld>
            <a:endParaRPr lang="en-US" altLang="en-US" dirty="0"/>
          </a:p>
        </p:txBody>
      </p:sp>
      <p:sp>
        <p:nvSpPr>
          <p:cNvPr id="6" name="Footer Placeholder 5">
            <a:extLst>
              <a:ext uri="{FF2B5EF4-FFF2-40B4-BE49-F238E27FC236}">
                <a16:creationId xmlns:a16="http://schemas.microsoft.com/office/drawing/2014/main" id="{D77948A5-9116-2464-492D-62754B181831}"/>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5974800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20E96-0926-11A5-89DF-342802182658}"/>
              </a:ext>
            </a:extLst>
          </p:cNvPr>
          <p:cNvSpPr>
            <a:spLocks noGrp="1"/>
          </p:cNvSpPr>
          <p:nvPr>
            <p:ph type="title"/>
          </p:nvPr>
        </p:nvSpPr>
        <p:spPr>
          <a:xfrm>
            <a:off x="679836" y="394977"/>
            <a:ext cx="11326633" cy="1450757"/>
          </a:xfrm>
        </p:spPr>
        <p:txBody>
          <a:bodyPr>
            <a:normAutofit/>
          </a:bodyPr>
          <a:lstStyle/>
          <a:p>
            <a:r>
              <a:rPr lang="en-US" sz="4400" dirty="0"/>
              <a:t>Supportive Measures &amp; Students with Disabilities </a:t>
            </a:r>
          </a:p>
        </p:txBody>
      </p:sp>
      <p:sp>
        <p:nvSpPr>
          <p:cNvPr id="3" name="Content Placeholder 2">
            <a:extLst>
              <a:ext uri="{FF2B5EF4-FFF2-40B4-BE49-F238E27FC236}">
                <a16:creationId xmlns:a16="http://schemas.microsoft.com/office/drawing/2014/main" id="{C42DDBAE-DE50-326A-7C22-4E15CC11179B}"/>
              </a:ext>
            </a:extLst>
          </p:cNvPr>
          <p:cNvSpPr>
            <a:spLocks noGrp="1"/>
          </p:cNvSpPr>
          <p:nvPr>
            <p:ph idx="1"/>
          </p:nvPr>
        </p:nvSpPr>
        <p:spPr/>
        <p:txBody>
          <a:bodyPr>
            <a:normAutofit/>
          </a:bodyPr>
          <a:lstStyle/>
          <a:p>
            <a:pPr>
              <a:buFont typeface="Arial" panose="020B0604020202020204" pitchFamily="34" charset="0"/>
              <a:buChar char="•"/>
            </a:pPr>
            <a:r>
              <a:rPr lang="en-US" sz="2400" dirty="0"/>
              <a:t>If the complainant or respondent is an elementary or secondary student with a disability, the recipient must require the Title IX Coordinator to consult with one or more members, as appropriate, of the student’s Individualized Education Program (IEP) team to determine how to comply with the requirements of the Individuals with Disabilities Education Act and/or Section 504 of the Rehabilitation Act of 1973, 29 U.S.C. 794, in the implementation of supportive measure.</a:t>
            </a:r>
          </a:p>
        </p:txBody>
      </p:sp>
      <p:sp>
        <p:nvSpPr>
          <p:cNvPr id="5" name="Slide Number Placeholder 4">
            <a:extLst>
              <a:ext uri="{FF2B5EF4-FFF2-40B4-BE49-F238E27FC236}">
                <a16:creationId xmlns:a16="http://schemas.microsoft.com/office/drawing/2014/main" id="{B4251475-25C4-94A4-57A2-E7CF4B2A777F}"/>
              </a:ext>
            </a:extLst>
          </p:cNvPr>
          <p:cNvSpPr>
            <a:spLocks noGrp="1"/>
          </p:cNvSpPr>
          <p:nvPr>
            <p:ph type="sldNum" sz="quarter" idx="12"/>
          </p:nvPr>
        </p:nvSpPr>
        <p:spPr/>
        <p:txBody>
          <a:bodyPr/>
          <a:lstStyle/>
          <a:p>
            <a:pPr>
              <a:defRPr/>
            </a:pPr>
            <a:fld id="{0076114A-7F68-4D52-9BC0-0E3F3CC775B2}" type="slidenum">
              <a:rPr lang="en-US" altLang="en-US" smtClean="0"/>
              <a:pPr>
                <a:defRPr/>
              </a:pPr>
              <a:t>42</a:t>
            </a:fld>
            <a:endParaRPr lang="en-US" altLang="en-US" dirty="0"/>
          </a:p>
        </p:txBody>
      </p:sp>
      <p:sp>
        <p:nvSpPr>
          <p:cNvPr id="6" name="Footer Placeholder 5">
            <a:extLst>
              <a:ext uri="{FF2B5EF4-FFF2-40B4-BE49-F238E27FC236}">
                <a16:creationId xmlns:a16="http://schemas.microsoft.com/office/drawing/2014/main" id="{376826EB-E1C1-4B44-7F39-800D9DE4EBD1}"/>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247850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D9A18-70CE-9782-4E59-297F12C09EE7}"/>
              </a:ext>
            </a:extLst>
          </p:cNvPr>
          <p:cNvSpPr>
            <a:spLocks noGrp="1"/>
          </p:cNvSpPr>
          <p:nvPr>
            <p:ph type="title"/>
          </p:nvPr>
        </p:nvSpPr>
        <p:spPr/>
        <p:txBody>
          <a:bodyPr>
            <a:normAutofit/>
          </a:bodyPr>
          <a:lstStyle/>
          <a:p>
            <a:r>
              <a:rPr lang="en-US" sz="4400" dirty="0"/>
              <a:t>Emergency Removal &amp; Administrative Leave </a:t>
            </a:r>
          </a:p>
        </p:txBody>
      </p:sp>
      <p:sp>
        <p:nvSpPr>
          <p:cNvPr id="3" name="Content Placeholder 2">
            <a:extLst>
              <a:ext uri="{FF2B5EF4-FFF2-40B4-BE49-F238E27FC236}">
                <a16:creationId xmlns:a16="http://schemas.microsoft.com/office/drawing/2014/main" id="{157ECCF2-1710-605D-18AD-A5A131086E66}"/>
              </a:ext>
            </a:extLst>
          </p:cNvPr>
          <p:cNvSpPr>
            <a:spLocks noGrp="1"/>
          </p:cNvSpPr>
          <p:nvPr>
            <p:ph idx="1"/>
          </p:nvPr>
        </p:nvSpPr>
        <p:spPr>
          <a:xfrm>
            <a:off x="1097280" y="1845734"/>
            <a:ext cx="10058400" cy="4396040"/>
          </a:xfrm>
        </p:spPr>
        <p:txBody>
          <a:bodyPr>
            <a:noAutofit/>
          </a:bodyPr>
          <a:lstStyle/>
          <a:p>
            <a:pPr>
              <a:buFont typeface="Arial" panose="020B0604020202020204" pitchFamily="34" charset="0"/>
              <a:buChar char="•"/>
            </a:pPr>
            <a:r>
              <a:rPr lang="en-US" sz="2400" dirty="0"/>
              <a:t>Emergency Removal - Nothing in this part precludes a recipient from removing  a respondent from the recipient’s education program or activity on an emergency basis, provided that the recipient undertakes an individualized safety and risk analysis, determines that an imminent and serious threat to the health or safety of a complainant or any students, employees, or other persons arising from the allegations of sex discrimination justifies removal.</a:t>
            </a:r>
          </a:p>
          <a:p>
            <a:pPr>
              <a:buFont typeface="Arial" panose="020B0604020202020204" pitchFamily="34" charset="0"/>
              <a:buChar char="•"/>
            </a:pPr>
            <a:r>
              <a:rPr lang="en-US" sz="2400" dirty="0"/>
              <a:t>If a respondent is removed, they must be provided with notice and an opportunity to challenge the decision immediately following  the removal. Removal must be consistent with the IDEA </a:t>
            </a:r>
          </a:p>
          <a:p>
            <a:pPr>
              <a:buFont typeface="Arial" panose="020B0604020202020204" pitchFamily="34" charset="0"/>
              <a:buChar char="•"/>
            </a:pPr>
            <a:r>
              <a:rPr lang="en-US" sz="2400" dirty="0"/>
              <a:t>Administrative Leave- Nothing in this part precludes a recipient from placing an employee respondent on administrative leave from employment responsibilities during the pendency of the recipient’s grievance procedures.</a:t>
            </a:r>
          </a:p>
        </p:txBody>
      </p:sp>
      <p:sp>
        <p:nvSpPr>
          <p:cNvPr id="5" name="Slide Number Placeholder 4">
            <a:extLst>
              <a:ext uri="{FF2B5EF4-FFF2-40B4-BE49-F238E27FC236}">
                <a16:creationId xmlns:a16="http://schemas.microsoft.com/office/drawing/2014/main" id="{33D1AE37-DBD3-75EC-7573-C00B92DCF4BD}"/>
              </a:ext>
            </a:extLst>
          </p:cNvPr>
          <p:cNvSpPr>
            <a:spLocks noGrp="1"/>
          </p:cNvSpPr>
          <p:nvPr>
            <p:ph type="sldNum" sz="quarter" idx="12"/>
          </p:nvPr>
        </p:nvSpPr>
        <p:spPr/>
        <p:txBody>
          <a:bodyPr/>
          <a:lstStyle/>
          <a:p>
            <a:pPr>
              <a:defRPr/>
            </a:pPr>
            <a:fld id="{0076114A-7F68-4D52-9BC0-0E3F3CC775B2}" type="slidenum">
              <a:rPr lang="en-US" altLang="en-US" smtClean="0"/>
              <a:pPr>
                <a:defRPr/>
              </a:pPr>
              <a:t>43</a:t>
            </a:fld>
            <a:endParaRPr lang="en-US" altLang="en-US" dirty="0"/>
          </a:p>
        </p:txBody>
      </p:sp>
      <p:sp>
        <p:nvSpPr>
          <p:cNvPr id="6" name="Footer Placeholder 5">
            <a:extLst>
              <a:ext uri="{FF2B5EF4-FFF2-40B4-BE49-F238E27FC236}">
                <a16:creationId xmlns:a16="http://schemas.microsoft.com/office/drawing/2014/main" id="{241DD3CB-AFF5-F070-CF2C-2381D894D51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2580625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717B8-92D9-FD3C-6BCE-48C57DBF9E63}"/>
              </a:ext>
            </a:extLst>
          </p:cNvPr>
          <p:cNvSpPr>
            <a:spLocks noGrp="1"/>
          </p:cNvSpPr>
          <p:nvPr>
            <p:ph type="title"/>
          </p:nvPr>
        </p:nvSpPr>
        <p:spPr/>
        <p:txBody>
          <a:bodyPr/>
          <a:lstStyle/>
          <a:p>
            <a:r>
              <a:rPr lang="en-US" dirty="0"/>
              <a:t>Informal Resolution Process </a:t>
            </a:r>
          </a:p>
        </p:txBody>
      </p:sp>
      <p:sp>
        <p:nvSpPr>
          <p:cNvPr id="3" name="Content Placeholder 2">
            <a:extLst>
              <a:ext uri="{FF2B5EF4-FFF2-40B4-BE49-F238E27FC236}">
                <a16:creationId xmlns:a16="http://schemas.microsoft.com/office/drawing/2014/main" id="{3FC2AD4F-3C43-1D0A-59EC-938FAC71B1C9}"/>
              </a:ext>
            </a:extLst>
          </p:cNvPr>
          <p:cNvSpPr>
            <a:spLocks noGrp="1"/>
          </p:cNvSpPr>
          <p:nvPr>
            <p:ph idx="1"/>
          </p:nvPr>
        </p:nvSpPr>
        <p:spPr/>
        <p:txBody>
          <a:bodyPr>
            <a:normAutofit/>
          </a:bodyPr>
          <a:lstStyle/>
          <a:p>
            <a:pPr>
              <a:buFont typeface="Arial" panose="020B0604020202020204" pitchFamily="34" charset="0"/>
              <a:buChar char="•"/>
            </a:pPr>
            <a:r>
              <a:rPr lang="en-US" sz="2400" dirty="0"/>
              <a:t>At any point prior to the conclusion of the grievance process an informal resolution may be offered unless the complaint includes allegations that an employee engaged in sex-based harassment of an elementary or secondary school student. </a:t>
            </a:r>
          </a:p>
          <a:p>
            <a:pPr>
              <a:buFont typeface="Arial" panose="020B0604020202020204" pitchFamily="34" charset="0"/>
              <a:buChar char="•"/>
            </a:pPr>
            <a:r>
              <a:rPr lang="en-US" sz="2400" dirty="0"/>
              <a:t>A recipient has the discretion to determine whether its appropriate to offer an informal resolution process. </a:t>
            </a:r>
          </a:p>
          <a:p>
            <a:pPr>
              <a:buFont typeface="Arial" panose="020B0604020202020204" pitchFamily="34" charset="0"/>
              <a:buChar char="•"/>
            </a:pPr>
            <a:r>
              <a:rPr lang="en-US" sz="2400" dirty="0"/>
              <a:t>A recipient must consider if an informal resolution process would present a future risk of harm to others </a:t>
            </a:r>
          </a:p>
          <a:p>
            <a:pPr>
              <a:buFont typeface="Arial" panose="020B0604020202020204" pitchFamily="34" charset="0"/>
              <a:buChar char="•"/>
            </a:pPr>
            <a:r>
              <a:rPr lang="en-US" sz="2400" dirty="0"/>
              <a:t>The informal resolution process cannot be required – consent to participate must be received and it is not a waiver of the right to an investigation </a:t>
            </a:r>
          </a:p>
        </p:txBody>
      </p:sp>
      <p:sp>
        <p:nvSpPr>
          <p:cNvPr id="5" name="Slide Number Placeholder 4">
            <a:extLst>
              <a:ext uri="{FF2B5EF4-FFF2-40B4-BE49-F238E27FC236}">
                <a16:creationId xmlns:a16="http://schemas.microsoft.com/office/drawing/2014/main" id="{89071D0D-2278-A869-3D40-3E37CBE128AA}"/>
              </a:ext>
            </a:extLst>
          </p:cNvPr>
          <p:cNvSpPr>
            <a:spLocks noGrp="1"/>
          </p:cNvSpPr>
          <p:nvPr>
            <p:ph type="sldNum" sz="quarter" idx="12"/>
          </p:nvPr>
        </p:nvSpPr>
        <p:spPr/>
        <p:txBody>
          <a:bodyPr/>
          <a:lstStyle/>
          <a:p>
            <a:pPr>
              <a:defRPr/>
            </a:pPr>
            <a:fld id="{0076114A-7F68-4D52-9BC0-0E3F3CC775B2}" type="slidenum">
              <a:rPr lang="en-US" altLang="en-US" smtClean="0"/>
              <a:pPr>
                <a:defRPr/>
              </a:pPr>
              <a:t>44</a:t>
            </a:fld>
            <a:endParaRPr lang="en-US" altLang="en-US" dirty="0"/>
          </a:p>
        </p:txBody>
      </p:sp>
      <p:sp>
        <p:nvSpPr>
          <p:cNvPr id="6" name="Footer Placeholder 5">
            <a:extLst>
              <a:ext uri="{FF2B5EF4-FFF2-40B4-BE49-F238E27FC236}">
                <a16:creationId xmlns:a16="http://schemas.microsoft.com/office/drawing/2014/main" id="{3705DB82-FCEB-9C59-C42B-0E1F1BE85AA7}"/>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0627258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810D4-10AD-DE7E-87A3-C7CDB757EEE9}"/>
              </a:ext>
            </a:extLst>
          </p:cNvPr>
          <p:cNvSpPr>
            <a:spLocks noGrp="1"/>
          </p:cNvSpPr>
          <p:nvPr>
            <p:ph type="title"/>
          </p:nvPr>
        </p:nvSpPr>
        <p:spPr/>
        <p:txBody>
          <a:bodyPr/>
          <a:lstStyle/>
          <a:p>
            <a:r>
              <a:rPr lang="en-US" dirty="0"/>
              <a:t>Informal Resolution Process </a:t>
            </a:r>
          </a:p>
        </p:txBody>
      </p:sp>
      <p:sp>
        <p:nvSpPr>
          <p:cNvPr id="3" name="Content Placeholder 2">
            <a:extLst>
              <a:ext uri="{FF2B5EF4-FFF2-40B4-BE49-F238E27FC236}">
                <a16:creationId xmlns:a16="http://schemas.microsoft.com/office/drawing/2014/main" id="{A12B93B1-EC7F-00DC-9FE2-B1D560B3906E}"/>
              </a:ext>
            </a:extLst>
          </p:cNvPr>
          <p:cNvSpPr>
            <a:spLocks noGrp="1"/>
          </p:cNvSpPr>
          <p:nvPr>
            <p:ph idx="1"/>
          </p:nvPr>
        </p:nvSpPr>
        <p:spPr>
          <a:xfrm>
            <a:off x="1097280" y="1845733"/>
            <a:ext cx="10058400" cy="4614051"/>
          </a:xfrm>
        </p:spPr>
        <p:txBody>
          <a:bodyPr>
            <a:noAutofit/>
          </a:bodyPr>
          <a:lstStyle/>
          <a:p>
            <a:r>
              <a:rPr lang="en-US" sz="2200" dirty="0"/>
              <a:t>Before the initiation of an informal resolution process the recipient must provide the parties with notice that explains: </a:t>
            </a:r>
          </a:p>
          <a:p>
            <a:pPr lvl="1">
              <a:buFont typeface="Arial" panose="020B0604020202020204" pitchFamily="34" charset="0"/>
              <a:buChar char="•"/>
            </a:pPr>
            <a:r>
              <a:rPr lang="en-US" sz="2200" dirty="0"/>
              <a:t>The allegations; </a:t>
            </a:r>
          </a:p>
          <a:p>
            <a:pPr lvl="1">
              <a:buFont typeface="Arial" panose="020B0604020202020204" pitchFamily="34" charset="0"/>
              <a:buChar char="•"/>
            </a:pPr>
            <a:r>
              <a:rPr lang="en-US" sz="2200" dirty="0"/>
              <a:t>The requirements of the informal resolution process; </a:t>
            </a:r>
          </a:p>
          <a:p>
            <a:pPr lvl="1">
              <a:buFont typeface="Arial" panose="020B0604020202020204" pitchFamily="34" charset="0"/>
              <a:buChar char="•"/>
            </a:pPr>
            <a:r>
              <a:rPr lang="en-US" sz="2200" dirty="0"/>
              <a:t>That, prior to a resolution, any party has the right to withdraw from the resolution process and initiate or resume the grievance procedures;</a:t>
            </a:r>
          </a:p>
          <a:p>
            <a:pPr lvl="1">
              <a:buFont typeface="Arial" panose="020B0604020202020204" pitchFamily="34" charset="0"/>
              <a:buChar char="•"/>
            </a:pPr>
            <a:r>
              <a:rPr lang="en-US" sz="2200" dirty="0"/>
              <a:t>That the parties agreement to a resolution at the conclusion of the informal process precludes a further investigation on the same;</a:t>
            </a:r>
          </a:p>
          <a:p>
            <a:pPr lvl="1">
              <a:buFont typeface="Arial" panose="020B0604020202020204" pitchFamily="34" charset="0"/>
              <a:buChar char="•"/>
            </a:pPr>
            <a:r>
              <a:rPr lang="en-US" sz="2200" dirty="0"/>
              <a:t>The potential terms that may be required or offered in an informal resolution agreement, including notice that the agreement is binding only on the parties; and </a:t>
            </a:r>
          </a:p>
          <a:p>
            <a:pPr lvl="1">
              <a:buFont typeface="Arial" panose="020B0604020202020204" pitchFamily="34" charset="0"/>
              <a:buChar char="•"/>
            </a:pPr>
            <a:r>
              <a:rPr lang="en-US" sz="2200" dirty="0"/>
              <a:t>What information the recipient will maintain and that information learned in the resolution process could be used in the grievance procedures. </a:t>
            </a:r>
          </a:p>
        </p:txBody>
      </p:sp>
      <p:sp>
        <p:nvSpPr>
          <p:cNvPr id="5" name="Slide Number Placeholder 4">
            <a:extLst>
              <a:ext uri="{FF2B5EF4-FFF2-40B4-BE49-F238E27FC236}">
                <a16:creationId xmlns:a16="http://schemas.microsoft.com/office/drawing/2014/main" id="{BA65F1DF-47C8-99FA-F28E-26B59E435FB2}"/>
              </a:ext>
            </a:extLst>
          </p:cNvPr>
          <p:cNvSpPr>
            <a:spLocks noGrp="1"/>
          </p:cNvSpPr>
          <p:nvPr>
            <p:ph type="sldNum" sz="quarter" idx="12"/>
          </p:nvPr>
        </p:nvSpPr>
        <p:spPr/>
        <p:txBody>
          <a:bodyPr/>
          <a:lstStyle/>
          <a:p>
            <a:pPr>
              <a:defRPr/>
            </a:pPr>
            <a:fld id="{0076114A-7F68-4D52-9BC0-0E3F3CC775B2}" type="slidenum">
              <a:rPr lang="en-US" altLang="en-US" smtClean="0"/>
              <a:pPr>
                <a:defRPr/>
              </a:pPr>
              <a:t>45</a:t>
            </a:fld>
            <a:endParaRPr lang="en-US" altLang="en-US" dirty="0"/>
          </a:p>
        </p:txBody>
      </p:sp>
      <p:sp>
        <p:nvSpPr>
          <p:cNvPr id="6" name="Footer Placeholder 5">
            <a:extLst>
              <a:ext uri="{FF2B5EF4-FFF2-40B4-BE49-F238E27FC236}">
                <a16:creationId xmlns:a16="http://schemas.microsoft.com/office/drawing/2014/main" id="{8848F423-B5F1-289D-4EF7-AAC95C60F051}"/>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9468050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3DECE-0344-F587-0E0D-2BD1A7A6C115}"/>
              </a:ext>
            </a:extLst>
          </p:cNvPr>
          <p:cNvSpPr>
            <a:spLocks noGrp="1"/>
          </p:cNvSpPr>
          <p:nvPr>
            <p:ph type="title"/>
          </p:nvPr>
        </p:nvSpPr>
        <p:spPr/>
        <p:txBody>
          <a:bodyPr/>
          <a:lstStyle/>
          <a:p>
            <a:r>
              <a:rPr lang="en-US" dirty="0"/>
              <a:t>Informal Resolution Personnel </a:t>
            </a:r>
          </a:p>
        </p:txBody>
      </p:sp>
      <p:sp>
        <p:nvSpPr>
          <p:cNvPr id="3" name="Content Placeholder 2">
            <a:extLst>
              <a:ext uri="{FF2B5EF4-FFF2-40B4-BE49-F238E27FC236}">
                <a16:creationId xmlns:a16="http://schemas.microsoft.com/office/drawing/2014/main" id="{CE76928D-8A82-3C43-1292-26B046F7A729}"/>
              </a:ext>
            </a:extLst>
          </p:cNvPr>
          <p:cNvSpPr>
            <a:spLocks noGrp="1"/>
          </p:cNvSpPr>
          <p:nvPr>
            <p:ph idx="1"/>
          </p:nvPr>
        </p:nvSpPr>
        <p:spPr/>
        <p:txBody>
          <a:bodyPr>
            <a:normAutofit/>
          </a:bodyPr>
          <a:lstStyle/>
          <a:p>
            <a:pPr>
              <a:buFont typeface="Arial" panose="020B0604020202020204" pitchFamily="34" charset="0"/>
              <a:buChar char="•"/>
            </a:pPr>
            <a:r>
              <a:rPr lang="en-US" sz="2400" dirty="0"/>
              <a:t>The facilitator for the informal resolution process must not be the same person as the investigator or the decisionmaker in the recipient’s grievance procedures. Any person designated by a recipient to facilitate an informal resolution process must not have a conflict of interest or bias for or against complainants or respondents generally or an individual complainant or respondent. Any person facilitating informal resolution must receive training.</a:t>
            </a:r>
          </a:p>
        </p:txBody>
      </p:sp>
      <p:sp>
        <p:nvSpPr>
          <p:cNvPr id="5" name="Slide Number Placeholder 4">
            <a:extLst>
              <a:ext uri="{FF2B5EF4-FFF2-40B4-BE49-F238E27FC236}">
                <a16:creationId xmlns:a16="http://schemas.microsoft.com/office/drawing/2014/main" id="{44E84B61-3A69-4D4C-06AC-EAA915D82CCB}"/>
              </a:ext>
            </a:extLst>
          </p:cNvPr>
          <p:cNvSpPr>
            <a:spLocks noGrp="1"/>
          </p:cNvSpPr>
          <p:nvPr>
            <p:ph type="sldNum" sz="quarter" idx="12"/>
          </p:nvPr>
        </p:nvSpPr>
        <p:spPr/>
        <p:txBody>
          <a:bodyPr/>
          <a:lstStyle/>
          <a:p>
            <a:pPr>
              <a:defRPr/>
            </a:pPr>
            <a:fld id="{0076114A-7F68-4D52-9BC0-0E3F3CC775B2}" type="slidenum">
              <a:rPr lang="en-US" altLang="en-US" smtClean="0"/>
              <a:pPr>
                <a:defRPr/>
              </a:pPr>
              <a:t>46</a:t>
            </a:fld>
            <a:endParaRPr lang="en-US" altLang="en-US" dirty="0"/>
          </a:p>
        </p:txBody>
      </p:sp>
      <p:sp>
        <p:nvSpPr>
          <p:cNvPr id="6" name="Footer Placeholder 5">
            <a:extLst>
              <a:ext uri="{FF2B5EF4-FFF2-40B4-BE49-F238E27FC236}">
                <a16:creationId xmlns:a16="http://schemas.microsoft.com/office/drawing/2014/main" id="{4CAE6195-EC34-965C-0698-F0FD5CA20A42}"/>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9118081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0A47B-7D66-54B0-3B05-74507BF93F17}"/>
              </a:ext>
            </a:extLst>
          </p:cNvPr>
          <p:cNvSpPr>
            <a:spLocks noGrp="1"/>
          </p:cNvSpPr>
          <p:nvPr>
            <p:ph type="title"/>
          </p:nvPr>
        </p:nvSpPr>
        <p:spPr/>
        <p:txBody>
          <a:bodyPr/>
          <a:lstStyle/>
          <a:p>
            <a:r>
              <a:rPr lang="en-US" dirty="0"/>
              <a:t>Terms of Informal Resolution Agreement </a:t>
            </a:r>
          </a:p>
        </p:txBody>
      </p:sp>
      <p:sp>
        <p:nvSpPr>
          <p:cNvPr id="3" name="Content Placeholder 2">
            <a:extLst>
              <a:ext uri="{FF2B5EF4-FFF2-40B4-BE49-F238E27FC236}">
                <a16:creationId xmlns:a16="http://schemas.microsoft.com/office/drawing/2014/main" id="{E75F33F6-CA4E-CC4E-D9B6-6CA74DA22DF9}"/>
              </a:ext>
            </a:extLst>
          </p:cNvPr>
          <p:cNvSpPr>
            <a:spLocks noGrp="1"/>
          </p:cNvSpPr>
          <p:nvPr>
            <p:ph idx="1"/>
          </p:nvPr>
        </p:nvSpPr>
        <p:spPr/>
        <p:txBody>
          <a:bodyPr>
            <a:normAutofit/>
          </a:bodyPr>
          <a:lstStyle/>
          <a:p>
            <a:r>
              <a:rPr lang="en-US" sz="2400" dirty="0"/>
              <a:t>Potential terms that may be included in an informal resolution agreement include but are not limited to:</a:t>
            </a:r>
          </a:p>
          <a:p>
            <a:pPr marL="201168" lvl="1" indent="0">
              <a:buNone/>
            </a:pPr>
            <a:r>
              <a:rPr lang="en-US" sz="2400" dirty="0"/>
              <a:t>(i) Restrictions on contact; and</a:t>
            </a:r>
          </a:p>
          <a:p>
            <a:pPr marL="201168" lvl="1" indent="0">
              <a:buNone/>
            </a:pPr>
            <a:r>
              <a:rPr lang="en-US" sz="2400" dirty="0"/>
              <a:t>(ii) Restrictions on the respondent’s participation in one or more of the recipient’s programs or activities or attendance at specific events, including restrictions the recipient could have imposed as remedies or disciplinary sanctions had the recipient determined at the conclusion of the recipient’s grievance procedures that sex discrimination occurred.</a:t>
            </a:r>
          </a:p>
        </p:txBody>
      </p:sp>
      <p:sp>
        <p:nvSpPr>
          <p:cNvPr id="5" name="Slide Number Placeholder 4">
            <a:extLst>
              <a:ext uri="{FF2B5EF4-FFF2-40B4-BE49-F238E27FC236}">
                <a16:creationId xmlns:a16="http://schemas.microsoft.com/office/drawing/2014/main" id="{81BD53E1-BF6F-CE7F-4688-9CEA40FB3988}"/>
              </a:ext>
            </a:extLst>
          </p:cNvPr>
          <p:cNvSpPr>
            <a:spLocks noGrp="1"/>
          </p:cNvSpPr>
          <p:nvPr>
            <p:ph type="sldNum" sz="quarter" idx="12"/>
          </p:nvPr>
        </p:nvSpPr>
        <p:spPr/>
        <p:txBody>
          <a:bodyPr/>
          <a:lstStyle/>
          <a:p>
            <a:pPr>
              <a:defRPr/>
            </a:pPr>
            <a:fld id="{0076114A-7F68-4D52-9BC0-0E3F3CC775B2}" type="slidenum">
              <a:rPr lang="en-US" altLang="en-US" smtClean="0"/>
              <a:pPr>
                <a:defRPr/>
              </a:pPr>
              <a:t>47</a:t>
            </a:fld>
            <a:endParaRPr lang="en-US" altLang="en-US" dirty="0"/>
          </a:p>
        </p:txBody>
      </p:sp>
      <p:sp>
        <p:nvSpPr>
          <p:cNvPr id="6" name="Footer Placeholder 5">
            <a:extLst>
              <a:ext uri="{FF2B5EF4-FFF2-40B4-BE49-F238E27FC236}">
                <a16:creationId xmlns:a16="http://schemas.microsoft.com/office/drawing/2014/main" id="{680088BC-13EE-D90F-CAA8-7B1EADC17A0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133089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31A23-CDE3-BFC9-ED76-85454D8F6E3D}"/>
              </a:ext>
            </a:extLst>
          </p:cNvPr>
          <p:cNvSpPr>
            <a:spLocks noGrp="1"/>
          </p:cNvSpPr>
          <p:nvPr>
            <p:ph type="title"/>
          </p:nvPr>
        </p:nvSpPr>
        <p:spPr/>
        <p:txBody>
          <a:bodyPr/>
          <a:lstStyle/>
          <a:p>
            <a:r>
              <a:rPr lang="en-US" dirty="0"/>
              <a:t>Who Can Make a Complaint </a:t>
            </a:r>
          </a:p>
        </p:txBody>
      </p:sp>
      <p:sp>
        <p:nvSpPr>
          <p:cNvPr id="3" name="Content Placeholder 2">
            <a:extLst>
              <a:ext uri="{FF2B5EF4-FFF2-40B4-BE49-F238E27FC236}">
                <a16:creationId xmlns:a16="http://schemas.microsoft.com/office/drawing/2014/main" id="{E9FAC0BB-016C-4675-6636-670564E17413}"/>
              </a:ext>
            </a:extLst>
          </p:cNvPr>
          <p:cNvSpPr>
            <a:spLocks noGrp="1"/>
          </p:cNvSpPr>
          <p:nvPr>
            <p:ph idx="1"/>
          </p:nvPr>
        </p:nvSpPr>
        <p:spPr/>
        <p:txBody>
          <a:bodyPr>
            <a:normAutofit/>
          </a:bodyPr>
          <a:lstStyle/>
          <a:p>
            <a:r>
              <a:rPr lang="en-US" sz="2400" dirty="0"/>
              <a:t>1) A complainant; </a:t>
            </a:r>
          </a:p>
          <a:p>
            <a:r>
              <a:rPr lang="en-US" sz="2400" dirty="0"/>
              <a:t>2) A parent, guardian, or other authorized legal representative; </a:t>
            </a:r>
          </a:p>
          <a:p>
            <a:r>
              <a:rPr lang="en-US" sz="2400" dirty="0"/>
              <a:t>3) The Title IX Coordinator (as reviewed previously)</a:t>
            </a:r>
          </a:p>
          <a:p>
            <a:r>
              <a:rPr lang="en-US" sz="2400" dirty="0"/>
              <a:t>4) With respect to complaints of sex discrimination other than sex-based harassment:</a:t>
            </a:r>
          </a:p>
          <a:p>
            <a:pPr lvl="1">
              <a:buFont typeface="Arial" panose="020B0604020202020204" pitchFamily="34" charset="0"/>
              <a:buChar char="•"/>
            </a:pPr>
            <a:r>
              <a:rPr lang="en-US" sz="2400" dirty="0"/>
              <a:t>Any student or employee </a:t>
            </a:r>
          </a:p>
          <a:p>
            <a:pPr lvl="1">
              <a:buFont typeface="Arial" panose="020B0604020202020204" pitchFamily="34" charset="0"/>
              <a:buChar char="•"/>
            </a:pPr>
            <a:r>
              <a:rPr lang="en-US" sz="2400" dirty="0"/>
              <a:t>Any person other than a student or employee who was participating in or attempting to participate in the recipient’s education program or activity at the time of the discrimination </a:t>
            </a:r>
          </a:p>
        </p:txBody>
      </p:sp>
      <p:sp>
        <p:nvSpPr>
          <p:cNvPr id="5" name="Slide Number Placeholder 4">
            <a:extLst>
              <a:ext uri="{FF2B5EF4-FFF2-40B4-BE49-F238E27FC236}">
                <a16:creationId xmlns:a16="http://schemas.microsoft.com/office/drawing/2014/main" id="{02C8244F-F5C7-56F9-272C-935AE65DFEE9}"/>
              </a:ext>
            </a:extLst>
          </p:cNvPr>
          <p:cNvSpPr>
            <a:spLocks noGrp="1"/>
          </p:cNvSpPr>
          <p:nvPr>
            <p:ph type="sldNum" sz="quarter" idx="12"/>
          </p:nvPr>
        </p:nvSpPr>
        <p:spPr/>
        <p:txBody>
          <a:bodyPr/>
          <a:lstStyle/>
          <a:p>
            <a:pPr>
              <a:defRPr/>
            </a:pPr>
            <a:fld id="{0076114A-7F68-4D52-9BC0-0E3F3CC775B2}" type="slidenum">
              <a:rPr lang="en-US" altLang="en-US" smtClean="0"/>
              <a:pPr>
                <a:defRPr/>
              </a:pPr>
              <a:t>48</a:t>
            </a:fld>
            <a:endParaRPr lang="en-US" altLang="en-US" dirty="0"/>
          </a:p>
        </p:txBody>
      </p:sp>
      <p:sp>
        <p:nvSpPr>
          <p:cNvPr id="6" name="Footer Placeholder 5">
            <a:extLst>
              <a:ext uri="{FF2B5EF4-FFF2-40B4-BE49-F238E27FC236}">
                <a16:creationId xmlns:a16="http://schemas.microsoft.com/office/drawing/2014/main" id="{C4329590-0216-03A9-A1BE-ED677235A996}"/>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1052978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BE6AB-91F9-A991-6A51-E7EA059116A8}"/>
              </a:ext>
            </a:extLst>
          </p:cNvPr>
          <p:cNvSpPr>
            <a:spLocks noGrp="1"/>
          </p:cNvSpPr>
          <p:nvPr>
            <p:ph type="title"/>
          </p:nvPr>
        </p:nvSpPr>
        <p:spPr/>
        <p:txBody>
          <a:bodyPr/>
          <a:lstStyle/>
          <a:p>
            <a:r>
              <a:rPr lang="en-US" dirty="0"/>
              <a:t>When a Complaint is Made </a:t>
            </a:r>
          </a:p>
        </p:txBody>
      </p:sp>
      <p:sp>
        <p:nvSpPr>
          <p:cNvPr id="3" name="Content Placeholder 2">
            <a:extLst>
              <a:ext uri="{FF2B5EF4-FFF2-40B4-BE49-F238E27FC236}">
                <a16:creationId xmlns:a16="http://schemas.microsoft.com/office/drawing/2014/main" id="{77AD051D-6338-349E-B590-E11AA401F662}"/>
              </a:ext>
            </a:extLst>
          </p:cNvPr>
          <p:cNvSpPr>
            <a:spLocks noGrp="1"/>
          </p:cNvSpPr>
          <p:nvPr>
            <p:ph idx="1"/>
          </p:nvPr>
        </p:nvSpPr>
        <p:spPr/>
        <p:txBody>
          <a:bodyPr>
            <a:normAutofit/>
          </a:bodyPr>
          <a:lstStyle/>
          <a:p>
            <a:r>
              <a:rPr lang="en-US" sz="2400" dirty="0"/>
              <a:t>1) Complainants and respondents must be treated equitably </a:t>
            </a:r>
          </a:p>
          <a:p>
            <a:r>
              <a:rPr lang="en-US" sz="2400" dirty="0"/>
              <a:t>2) Title IX Coordinators, Investigators, Decisionmakers or designees must not have a bias or conflict of interest </a:t>
            </a:r>
          </a:p>
          <a:p>
            <a:r>
              <a:rPr lang="en-US" sz="2400" dirty="0"/>
              <a:t>3) Include a presumption that respondent is not responsible for alleged discrimination </a:t>
            </a:r>
          </a:p>
          <a:p>
            <a:r>
              <a:rPr lang="en-US" sz="2400" dirty="0"/>
              <a:t>4) Establish reasonably prompt time frames for the stages of the grievance process that allow for extensions on a case-by-case bases </a:t>
            </a:r>
          </a:p>
          <a:p>
            <a:r>
              <a:rPr lang="en-US" sz="2400" dirty="0"/>
              <a:t>5) Take steps to protect the privacy of the parties and witnesses so long as those steps do not restrict the ability to obtain and present evidence </a:t>
            </a:r>
          </a:p>
        </p:txBody>
      </p:sp>
      <p:sp>
        <p:nvSpPr>
          <p:cNvPr id="5" name="Slide Number Placeholder 4">
            <a:extLst>
              <a:ext uri="{FF2B5EF4-FFF2-40B4-BE49-F238E27FC236}">
                <a16:creationId xmlns:a16="http://schemas.microsoft.com/office/drawing/2014/main" id="{02DCC37E-E478-34D3-BE19-ADA041E696E2}"/>
              </a:ext>
            </a:extLst>
          </p:cNvPr>
          <p:cNvSpPr>
            <a:spLocks noGrp="1"/>
          </p:cNvSpPr>
          <p:nvPr>
            <p:ph type="sldNum" sz="quarter" idx="12"/>
          </p:nvPr>
        </p:nvSpPr>
        <p:spPr/>
        <p:txBody>
          <a:bodyPr/>
          <a:lstStyle/>
          <a:p>
            <a:pPr>
              <a:defRPr/>
            </a:pPr>
            <a:fld id="{0076114A-7F68-4D52-9BC0-0E3F3CC775B2}" type="slidenum">
              <a:rPr lang="en-US" altLang="en-US" smtClean="0"/>
              <a:pPr>
                <a:defRPr/>
              </a:pPr>
              <a:t>49</a:t>
            </a:fld>
            <a:endParaRPr lang="en-US" altLang="en-US" dirty="0"/>
          </a:p>
        </p:txBody>
      </p:sp>
      <p:sp>
        <p:nvSpPr>
          <p:cNvPr id="6" name="Footer Placeholder 5">
            <a:extLst>
              <a:ext uri="{FF2B5EF4-FFF2-40B4-BE49-F238E27FC236}">
                <a16:creationId xmlns:a16="http://schemas.microsoft.com/office/drawing/2014/main" id="{F8C15D52-BDA9-89E7-536D-AD9A105A05E5}"/>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772060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F5390-D5D0-1EED-649F-2F00F2CDFEA9}"/>
              </a:ext>
            </a:extLst>
          </p:cNvPr>
          <p:cNvSpPr>
            <a:spLocks noGrp="1"/>
          </p:cNvSpPr>
          <p:nvPr>
            <p:ph type="title"/>
          </p:nvPr>
        </p:nvSpPr>
        <p:spPr/>
        <p:txBody>
          <a:bodyPr/>
          <a:lstStyle/>
          <a:p>
            <a:r>
              <a:rPr lang="en-US" dirty="0"/>
              <a:t>When a Complaint is Made </a:t>
            </a:r>
          </a:p>
        </p:txBody>
      </p:sp>
      <p:sp>
        <p:nvSpPr>
          <p:cNvPr id="3" name="Content Placeholder 2">
            <a:extLst>
              <a:ext uri="{FF2B5EF4-FFF2-40B4-BE49-F238E27FC236}">
                <a16:creationId xmlns:a16="http://schemas.microsoft.com/office/drawing/2014/main" id="{FCA16600-D082-37AE-86D7-BD286E4D3B7C}"/>
              </a:ext>
            </a:extLst>
          </p:cNvPr>
          <p:cNvSpPr>
            <a:spLocks noGrp="1"/>
          </p:cNvSpPr>
          <p:nvPr>
            <p:ph idx="1"/>
          </p:nvPr>
        </p:nvSpPr>
        <p:spPr>
          <a:xfrm>
            <a:off x="1097280" y="1845733"/>
            <a:ext cx="10058400" cy="4614051"/>
          </a:xfrm>
        </p:spPr>
        <p:txBody>
          <a:bodyPr>
            <a:noAutofit/>
          </a:bodyPr>
          <a:lstStyle/>
          <a:p>
            <a:r>
              <a:rPr lang="en-US" sz="1900" dirty="0"/>
              <a:t>6) Require an objective evaluation of all evidence that is relevant</a:t>
            </a:r>
          </a:p>
          <a:p>
            <a:r>
              <a:rPr lang="en-US" sz="1900" dirty="0"/>
              <a:t>7) Exclude the following types of evidence and questions seeking that evidence as impermissible: </a:t>
            </a:r>
          </a:p>
          <a:p>
            <a:pPr lvl="1">
              <a:buFont typeface="Arial" panose="020B0604020202020204" pitchFamily="34" charset="0"/>
              <a:buChar char="•"/>
            </a:pPr>
            <a:r>
              <a:rPr lang="en-US" sz="1900" dirty="0"/>
              <a:t>Privileged Information;</a:t>
            </a:r>
          </a:p>
          <a:p>
            <a:pPr lvl="1">
              <a:buFont typeface="Arial" panose="020B0604020202020204" pitchFamily="34" charset="0"/>
              <a:buChar char="•"/>
            </a:pPr>
            <a:r>
              <a:rPr lang="en-US" sz="1900" dirty="0"/>
              <a:t>A party’s or witness’s records that are made or maintained by a physician, psychologist, or other recognized professional or paraprofessional in connection with the provision of treatment to the party or witness, unless the recipient obtains that party’s or witness’s voluntary, written consent for use in the recipient’s grievance procedures; and (iii) Evidence that relates to the complainant’s sexual interests or prior sexual conduct, unless evidence about the complainant’s prior sexual conduct is offered to prove that someone other than the respondent committed the alleged conduct or is evidence about specific incidents of the complainant’s prior sexual conduct with the respondent that is offered to prove consent to the alleged sex-based harassment. The fact of prior consensual sexual conduct between the complainant and respondent does not by itself demonstrate or imply the complainant’s consent to the alleged sex-based harassment or preclude determination that sex-based harassment occurred</a:t>
            </a:r>
          </a:p>
        </p:txBody>
      </p:sp>
      <p:sp>
        <p:nvSpPr>
          <p:cNvPr id="5" name="Slide Number Placeholder 4">
            <a:extLst>
              <a:ext uri="{FF2B5EF4-FFF2-40B4-BE49-F238E27FC236}">
                <a16:creationId xmlns:a16="http://schemas.microsoft.com/office/drawing/2014/main" id="{8A950117-AD29-F7E7-FA20-759E45E17F8A}"/>
              </a:ext>
            </a:extLst>
          </p:cNvPr>
          <p:cNvSpPr>
            <a:spLocks noGrp="1"/>
          </p:cNvSpPr>
          <p:nvPr>
            <p:ph type="sldNum" sz="quarter" idx="12"/>
          </p:nvPr>
        </p:nvSpPr>
        <p:spPr/>
        <p:txBody>
          <a:bodyPr/>
          <a:lstStyle/>
          <a:p>
            <a:pPr>
              <a:defRPr/>
            </a:pPr>
            <a:fld id="{0076114A-7F68-4D52-9BC0-0E3F3CC775B2}" type="slidenum">
              <a:rPr lang="en-US" altLang="en-US" smtClean="0"/>
              <a:pPr>
                <a:defRPr/>
              </a:pPr>
              <a:t>50</a:t>
            </a:fld>
            <a:endParaRPr lang="en-US" altLang="en-US" dirty="0"/>
          </a:p>
        </p:txBody>
      </p:sp>
      <p:sp>
        <p:nvSpPr>
          <p:cNvPr id="6" name="Footer Placeholder 5">
            <a:extLst>
              <a:ext uri="{FF2B5EF4-FFF2-40B4-BE49-F238E27FC236}">
                <a16:creationId xmlns:a16="http://schemas.microsoft.com/office/drawing/2014/main" id="{4EE1DBB2-5C29-EBEB-F2E2-45F3743C1777}"/>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0471608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CDC23-CDF2-3856-165A-3807C1E4E766}"/>
              </a:ext>
            </a:extLst>
          </p:cNvPr>
          <p:cNvSpPr>
            <a:spLocks noGrp="1"/>
          </p:cNvSpPr>
          <p:nvPr>
            <p:ph type="title"/>
          </p:nvPr>
        </p:nvSpPr>
        <p:spPr/>
        <p:txBody>
          <a:bodyPr/>
          <a:lstStyle/>
          <a:p>
            <a:r>
              <a:rPr lang="en-US" dirty="0"/>
              <a:t>Provisions Limited to Sex-Based Harassment Complaints </a:t>
            </a:r>
          </a:p>
        </p:txBody>
      </p:sp>
      <p:sp>
        <p:nvSpPr>
          <p:cNvPr id="3" name="Content Placeholder 2">
            <a:extLst>
              <a:ext uri="{FF2B5EF4-FFF2-40B4-BE49-F238E27FC236}">
                <a16:creationId xmlns:a16="http://schemas.microsoft.com/office/drawing/2014/main" id="{32B314AE-035C-1C17-DC44-33F986586832}"/>
              </a:ext>
            </a:extLst>
          </p:cNvPr>
          <p:cNvSpPr>
            <a:spLocks noGrp="1"/>
          </p:cNvSpPr>
          <p:nvPr>
            <p:ph idx="1"/>
          </p:nvPr>
        </p:nvSpPr>
        <p:spPr/>
        <p:txBody>
          <a:bodyPr>
            <a:normAutofit/>
          </a:bodyPr>
          <a:lstStyle/>
          <a:p>
            <a:r>
              <a:rPr lang="en-US" sz="2400" dirty="0"/>
              <a:t>For complaints alleging sex-based harassment, the grievance procedures must:</a:t>
            </a:r>
          </a:p>
          <a:p>
            <a:r>
              <a:rPr lang="en-US" sz="2400" dirty="0"/>
              <a:t>(1) Describe the range of supportive measures available to complainants and respondents; and </a:t>
            </a:r>
          </a:p>
          <a:p>
            <a:r>
              <a:rPr lang="en-US" sz="2400" dirty="0"/>
              <a:t>(2) List, or describe the range of, the possible disciplinary sanctions that the recipient may impose and remedies that the recipient may provide following a determination that sex-based harassment occurred.</a:t>
            </a:r>
          </a:p>
        </p:txBody>
      </p:sp>
      <p:sp>
        <p:nvSpPr>
          <p:cNvPr id="5" name="Slide Number Placeholder 4">
            <a:extLst>
              <a:ext uri="{FF2B5EF4-FFF2-40B4-BE49-F238E27FC236}">
                <a16:creationId xmlns:a16="http://schemas.microsoft.com/office/drawing/2014/main" id="{48DD2DE9-C41E-EFDD-349D-155B9F581EEA}"/>
              </a:ext>
            </a:extLst>
          </p:cNvPr>
          <p:cNvSpPr>
            <a:spLocks noGrp="1"/>
          </p:cNvSpPr>
          <p:nvPr>
            <p:ph type="sldNum" sz="quarter" idx="12"/>
          </p:nvPr>
        </p:nvSpPr>
        <p:spPr/>
        <p:txBody>
          <a:bodyPr/>
          <a:lstStyle/>
          <a:p>
            <a:pPr>
              <a:defRPr/>
            </a:pPr>
            <a:fld id="{0076114A-7F68-4D52-9BC0-0E3F3CC775B2}" type="slidenum">
              <a:rPr lang="en-US" altLang="en-US" smtClean="0"/>
              <a:pPr>
                <a:defRPr/>
              </a:pPr>
              <a:t>51</a:t>
            </a:fld>
            <a:endParaRPr lang="en-US" altLang="en-US" dirty="0"/>
          </a:p>
        </p:txBody>
      </p:sp>
      <p:sp>
        <p:nvSpPr>
          <p:cNvPr id="6" name="Footer Placeholder 5">
            <a:extLst>
              <a:ext uri="{FF2B5EF4-FFF2-40B4-BE49-F238E27FC236}">
                <a16:creationId xmlns:a16="http://schemas.microsoft.com/office/drawing/2014/main" id="{737ACC85-0415-5B72-2D55-A7475897CFC2}"/>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1557789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B897-D8B8-8083-02E2-EFDE25A9BD7A}"/>
              </a:ext>
            </a:extLst>
          </p:cNvPr>
          <p:cNvSpPr>
            <a:spLocks noGrp="1"/>
          </p:cNvSpPr>
          <p:nvPr>
            <p:ph type="title"/>
          </p:nvPr>
        </p:nvSpPr>
        <p:spPr/>
        <p:txBody>
          <a:bodyPr/>
          <a:lstStyle/>
          <a:p>
            <a:r>
              <a:rPr lang="en-US" dirty="0"/>
              <a:t>Notice Requirements </a:t>
            </a:r>
          </a:p>
        </p:txBody>
      </p:sp>
      <p:sp>
        <p:nvSpPr>
          <p:cNvPr id="3" name="Content Placeholder 2">
            <a:extLst>
              <a:ext uri="{FF2B5EF4-FFF2-40B4-BE49-F238E27FC236}">
                <a16:creationId xmlns:a16="http://schemas.microsoft.com/office/drawing/2014/main" id="{B162E73A-5087-87DD-5CB0-06BA28231417}"/>
              </a:ext>
            </a:extLst>
          </p:cNvPr>
          <p:cNvSpPr>
            <a:spLocks noGrp="1"/>
          </p:cNvSpPr>
          <p:nvPr>
            <p:ph idx="1"/>
          </p:nvPr>
        </p:nvSpPr>
        <p:spPr>
          <a:xfrm>
            <a:off x="1097280" y="1737360"/>
            <a:ext cx="10058400" cy="4725663"/>
          </a:xfrm>
        </p:spPr>
        <p:txBody>
          <a:bodyPr>
            <a:normAutofit/>
          </a:bodyPr>
          <a:lstStyle/>
          <a:p>
            <a:r>
              <a:rPr lang="en-US" dirty="0"/>
              <a:t>Upon initiation of the recipient’s grievance procedures, a recipient must provide notice of the allegations to the parties whose identities are known. The notice must include:</a:t>
            </a:r>
          </a:p>
          <a:p>
            <a:pPr lvl="1">
              <a:buFont typeface="Arial" panose="020B0604020202020204" pitchFamily="34" charset="0"/>
              <a:buChar char="•"/>
            </a:pPr>
            <a:r>
              <a:rPr lang="en-US" sz="2000" dirty="0"/>
              <a:t>The recipient’s grievance procedures and any informal resolution process; </a:t>
            </a:r>
          </a:p>
          <a:p>
            <a:pPr lvl="1">
              <a:buFont typeface="Arial" panose="020B0604020202020204" pitchFamily="34" charset="0"/>
              <a:buChar char="•"/>
            </a:pPr>
            <a:r>
              <a:rPr lang="en-US" sz="2000" dirty="0"/>
              <a:t>Sufficient information available at the time to allow the parties to respond to the allegations. Sufficient information includes the identities of the parties involved in the</a:t>
            </a:r>
          </a:p>
          <a:p>
            <a:pPr lvl="2">
              <a:buFont typeface="Arial" panose="020B0604020202020204" pitchFamily="34" charset="0"/>
              <a:buChar char="•"/>
            </a:pPr>
            <a:r>
              <a:rPr lang="en-US" sz="2000" dirty="0"/>
              <a:t>incident(s), the conduct alleged to constitute sex discrimination under Title IX and  the date(s) and location(s) of the alleged incident(s), to the extent that information is available to the recipient</a:t>
            </a:r>
          </a:p>
          <a:p>
            <a:pPr lvl="1">
              <a:buFont typeface="Arial" panose="020B0604020202020204" pitchFamily="34" charset="0"/>
              <a:buChar char="•"/>
            </a:pPr>
            <a:r>
              <a:rPr lang="en-US" sz="2000" dirty="0"/>
              <a:t>A statement that retaliation is prohibited; and</a:t>
            </a:r>
          </a:p>
          <a:p>
            <a:pPr lvl="1">
              <a:buFont typeface="Arial" panose="020B0604020202020204" pitchFamily="34" charset="0"/>
              <a:buChar char="•"/>
            </a:pPr>
            <a:r>
              <a:rPr lang="en-US" sz="2000" dirty="0"/>
              <a:t>A statement that the parties are entitled to an equal opportunity to access the relevant and not otherwise impermissible evidence or an accurate description of this evidence as set out in; and if the recipient provides a description of the evidence, the parties are entitled to an equal opportunity to access to the relevant and not otherwise impermissible evidence upon the request of any party.</a:t>
            </a:r>
          </a:p>
        </p:txBody>
      </p:sp>
      <p:sp>
        <p:nvSpPr>
          <p:cNvPr id="5" name="Slide Number Placeholder 4">
            <a:extLst>
              <a:ext uri="{FF2B5EF4-FFF2-40B4-BE49-F238E27FC236}">
                <a16:creationId xmlns:a16="http://schemas.microsoft.com/office/drawing/2014/main" id="{B03E0C08-DA89-D299-1D78-4F1676B3B828}"/>
              </a:ext>
            </a:extLst>
          </p:cNvPr>
          <p:cNvSpPr>
            <a:spLocks noGrp="1"/>
          </p:cNvSpPr>
          <p:nvPr>
            <p:ph type="sldNum" sz="quarter" idx="12"/>
          </p:nvPr>
        </p:nvSpPr>
        <p:spPr/>
        <p:txBody>
          <a:bodyPr/>
          <a:lstStyle/>
          <a:p>
            <a:pPr>
              <a:defRPr/>
            </a:pPr>
            <a:fld id="{0076114A-7F68-4D52-9BC0-0E3F3CC775B2}" type="slidenum">
              <a:rPr lang="en-US" altLang="en-US" smtClean="0"/>
              <a:pPr>
                <a:defRPr/>
              </a:pPr>
              <a:t>52</a:t>
            </a:fld>
            <a:endParaRPr lang="en-US" altLang="en-US" dirty="0"/>
          </a:p>
        </p:txBody>
      </p:sp>
      <p:sp>
        <p:nvSpPr>
          <p:cNvPr id="6" name="Footer Placeholder 5">
            <a:extLst>
              <a:ext uri="{FF2B5EF4-FFF2-40B4-BE49-F238E27FC236}">
                <a16:creationId xmlns:a16="http://schemas.microsoft.com/office/drawing/2014/main" id="{75FD6F7C-6160-4F2E-5BA2-E13DF2113A87}"/>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2412873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B897-D8B8-8083-02E2-EFDE25A9BD7A}"/>
              </a:ext>
            </a:extLst>
          </p:cNvPr>
          <p:cNvSpPr>
            <a:spLocks noGrp="1"/>
          </p:cNvSpPr>
          <p:nvPr>
            <p:ph type="title"/>
          </p:nvPr>
        </p:nvSpPr>
        <p:spPr/>
        <p:txBody>
          <a:bodyPr/>
          <a:lstStyle/>
          <a:p>
            <a:r>
              <a:rPr lang="en-US" dirty="0"/>
              <a:t>Notice Requirements </a:t>
            </a:r>
          </a:p>
        </p:txBody>
      </p:sp>
      <p:sp>
        <p:nvSpPr>
          <p:cNvPr id="3" name="Content Placeholder 2">
            <a:extLst>
              <a:ext uri="{FF2B5EF4-FFF2-40B4-BE49-F238E27FC236}">
                <a16:creationId xmlns:a16="http://schemas.microsoft.com/office/drawing/2014/main" id="{B162E73A-5087-87DD-5CB0-06BA28231417}"/>
              </a:ext>
            </a:extLst>
          </p:cNvPr>
          <p:cNvSpPr>
            <a:spLocks noGrp="1"/>
          </p:cNvSpPr>
          <p:nvPr>
            <p:ph idx="1"/>
          </p:nvPr>
        </p:nvSpPr>
        <p:spPr>
          <a:xfrm>
            <a:off x="1097280" y="1737360"/>
            <a:ext cx="10058400" cy="4725663"/>
          </a:xfrm>
        </p:spPr>
        <p:txBody>
          <a:bodyPr>
            <a:normAutofit/>
          </a:bodyPr>
          <a:lstStyle/>
          <a:p>
            <a:pPr>
              <a:buFont typeface="Arial" panose="020B0604020202020204" pitchFamily="34" charset="0"/>
              <a:buChar char="•"/>
            </a:pPr>
            <a:r>
              <a:rPr lang="en-US" sz="2400" dirty="0"/>
              <a:t>If, in the course of an investigation, the recipient decides to investigate additional allegations of sex discrimination by the respondent toward the complainant that are not included in the notice previously provided the recipient must provide notice of the additional allegations to the parties whose identities are known.</a:t>
            </a:r>
          </a:p>
        </p:txBody>
      </p:sp>
      <p:sp>
        <p:nvSpPr>
          <p:cNvPr id="5" name="Slide Number Placeholder 4">
            <a:extLst>
              <a:ext uri="{FF2B5EF4-FFF2-40B4-BE49-F238E27FC236}">
                <a16:creationId xmlns:a16="http://schemas.microsoft.com/office/drawing/2014/main" id="{B03E0C08-DA89-D299-1D78-4F1676B3B828}"/>
              </a:ext>
            </a:extLst>
          </p:cNvPr>
          <p:cNvSpPr>
            <a:spLocks noGrp="1"/>
          </p:cNvSpPr>
          <p:nvPr>
            <p:ph type="sldNum" sz="quarter" idx="12"/>
          </p:nvPr>
        </p:nvSpPr>
        <p:spPr/>
        <p:txBody>
          <a:bodyPr/>
          <a:lstStyle/>
          <a:p>
            <a:pPr>
              <a:defRPr/>
            </a:pPr>
            <a:fld id="{0076114A-7F68-4D52-9BC0-0E3F3CC775B2}" type="slidenum">
              <a:rPr lang="en-US" altLang="en-US" smtClean="0"/>
              <a:pPr>
                <a:defRPr/>
              </a:pPr>
              <a:t>53</a:t>
            </a:fld>
            <a:endParaRPr lang="en-US" altLang="en-US" dirty="0"/>
          </a:p>
        </p:txBody>
      </p:sp>
      <p:sp>
        <p:nvSpPr>
          <p:cNvPr id="6" name="Footer Placeholder 5">
            <a:extLst>
              <a:ext uri="{FF2B5EF4-FFF2-40B4-BE49-F238E27FC236}">
                <a16:creationId xmlns:a16="http://schemas.microsoft.com/office/drawing/2014/main" id="{75FD6F7C-6160-4F2E-5BA2-E13DF2113A87}"/>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9372802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8A158-EB2E-313F-EACE-B5826C272C08}"/>
              </a:ext>
            </a:extLst>
          </p:cNvPr>
          <p:cNvSpPr>
            <a:spLocks noGrp="1"/>
          </p:cNvSpPr>
          <p:nvPr>
            <p:ph type="title"/>
          </p:nvPr>
        </p:nvSpPr>
        <p:spPr/>
        <p:txBody>
          <a:bodyPr/>
          <a:lstStyle/>
          <a:p>
            <a:r>
              <a:rPr lang="en-US" dirty="0"/>
              <a:t>Immediate Dismissal of a Complaint </a:t>
            </a:r>
          </a:p>
        </p:txBody>
      </p:sp>
      <p:sp>
        <p:nvSpPr>
          <p:cNvPr id="3" name="Content Placeholder 2">
            <a:extLst>
              <a:ext uri="{FF2B5EF4-FFF2-40B4-BE49-F238E27FC236}">
                <a16:creationId xmlns:a16="http://schemas.microsoft.com/office/drawing/2014/main" id="{0914A77C-F7CA-1F9F-9619-11BC3287EE0F}"/>
              </a:ext>
            </a:extLst>
          </p:cNvPr>
          <p:cNvSpPr>
            <a:spLocks noGrp="1"/>
          </p:cNvSpPr>
          <p:nvPr>
            <p:ph idx="1"/>
          </p:nvPr>
        </p:nvSpPr>
        <p:spPr/>
        <p:txBody>
          <a:bodyPr>
            <a:normAutofit/>
          </a:bodyPr>
          <a:lstStyle/>
          <a:p>
            <a:r>
              <a:rPr lang="en-US" sz="2400" dirty="0"/>
              <a:t>A recipient may dismiss a complaint if: </a:t>
            </a:r>
          </a:p>
          <a:p>
            <a:pPr lvl="1">
              <a:buFont typeface="Arial" panose="020B0604020202020204" pitchFamily="34" charset="0"/>
              <a:buChar char="•"/>
            </a:pPr>
            <a:r>
              <a:rPr lang="en-US" sz="2400" dirty="0"/>
              <a:t>The recipient is unable to identify the respondent after reasonable steps are taken to do so;</a:t>
            </a:r>
          </a:p>
          <a:p>
            <a:pPr lvl="1">
              <a:buFont typeface="Arial" panose="020B0604020202020204" pitchFamily="34" charset="0"/>
              <a:buChar char="•"/>
            </a:pPr>
            <a:r>
              <a:rPr lang="en-US" sz="2400" dirty="0"/>
              <a:t>The respondent is not participating in the education program or activity and not employed by the recipient; </a:t>
            </a:r>
          </a:p>
          <a:p>
            <a:pPr lvl="1">
              <a:buFont typeface="Arial" panose="020B0604020202020204" pitchFamily="34" charset="0"/>
              <a:buChar char="•"/>
            </a:pPr>
            <a:r>
              <a:rPr lang="en-US" sz="2400" dirty="0"/>
              <a:t>The complainant voluntarily withdrawals all or part of the complaint;</a:t>
            </a:r>
          </a:p>
          <a:p>
            <a:pPr lvl="1">
              <a:buFont typeface="Arial" panose="020B0604020202020204" pitchFamily="34" charset="0"/>
              <a:buChar char="•"/>
            </a:pPr>
            <a:r>
              <a:rPr lang="en-US" sz="2400" dirty="0"/>
              <a:t>The Title IX Coordinator determines that even if proven the actions would not constitute sex discrimination under Title IX. </a:t>
            </a:r>
          </a:p>
          <a:p>
            <a:pPr lvl="2">
              <a:buFont typeface="Arial" panose="020B0604020202020204" pitchFamily="34" charset="0"/>
              <a:buChar char="•"/>
            </a:pPr>
            <a:r>
              <a:rPr lang="en-US" sz="2400" dirty="0"/>
              <a:t>Prior to dismissal a recipient must make reasonable efforts to clarify the allegations with the complainant </a:t>
            </a:r>
          </a:p>
        </p:txBody>
      </p:sp>
      <p:sp>
        <p:nvSpPr>
          <p:cNvPr id="5" name="Slide Number Placeholder 4">
            <a:extLst>
              <a:ext uri="{FF2B5EF4-FFF2-40B4-BE49-F238E27FC236}">
                <a16:creationId xmlns:a16="http://schemas.microsoft.com/office/drawing/2014/main" id="{0771844F-70AC-CA84-F3D6-89ACC462ADE4}"/>
              </a:ext>
            </a:extLst>
          </p:cNvPr>
          <p:cNvSpPr>
            <a:spLocks noGrp="1"/>
          </p:cNvSpPr>
          <p:nvPr>
            <p:ph type="sldNum" sz="quarter" idx="12"/>
          </p:nvPr>
        </p:nvSpPr>
        <p:spPr/>
        <p:txBody>
          <a:bodyPr/>
          <a:lstStyle/>
          <a:p>
            <a:pPr>
              <a:defRPr/>
            </a:pPr>
            <a:fld id="{0076114A-7F68-4D52-9BC0-0E3F3CC775B2}" type="slidenum">
              <a:rPr lang="en-US" altLang="en-US" smtClean="0"/>
              <a:pPr>
                <a:defRPr/>
              </a:pPr>
              <a:t>54</a:t>
            </a:fld>
            <a:endParaRPr lang="en-US" altLang="en-US" dirty="0"/>
          </a:p>
        </p:txBody>
      </p:sp>
      <p:sp>
        <p:nvSpPr>
          <p:cNvPr id="6" name="Footer Placeholder 5">
            <a:extLst>
              <a:ext uri="{FF2B5EF4-FFF2-40B4-BE49-F238E27FC236}">
                <a16:creationId xmlns:a16="http://schemas.microsoft.com/office/drawing/2014/main" id="{F4F81AC3-021C-E066-1273-B90C865776E9}"/>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956622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61C58-1FA4-F32C-9B00-42EB1D6F26E1}"/>
              </a:ext>
            </a:extLst>
          </p:cNvPr>
          <p:cNvSpPr>
            <a:spLocks noGrp="1"/>
          </p:cNvSpPr>
          <p:nvPr>
            <p:ph type="title"/>
          </p:nvPr>
        </p:nvSpPr>
        <p:spPr/>
        <p:txBody>
          <a:bodyPr/>
          <a:lstStyle/>
          <a:p>
            <a:r>
              <a:rPr lang="en-US" dirty="0"/>
              <a:t>Immediate Dismissal	</a:t>
            </a:r>
          </a:p>
        </p:txBody>
      </p:sp>
      <p:sp>
        <p:nvSpPr>
          <p:cNvPr id="3" name="Content Placeholder 2">
            <a:extLst>
              <a:ext uri="{FF2B5EF4-FFF2-40B4-BE49-F238E27FC236}">
                <a16:creationId xmlns:a16="http://schemas.microsoft.com/office/drawing/2014/main" id="{63C6F21D-7B4A-032E-7822-65C894E9560E}"/>
              </a:ext>
            </a:extLst>
          </p:cNvPr>
          <p:cNvSpPr>
            <a:spLocks noGrp="1"/>
          </p:cNvSpPr>
          <p:nvPr>
            <p:ph idx="1"/>
          </p:nvPr>
        </p:nvSpPr>
        <p:spPr/>
        <p:txBody>
          <a:bodyPr>
            <a:normAutofit/>
          </a:bodyPr>
          <a:lstStyle/>
          <a:p>
            <a:pPr>
              <a:buFont typeface="Arial" panose="020B0604020202020204" pitchFamily="34" charset="0"/>
              <a:buChar char="•"/>
            </a:pPr>
            <a:r>
              <a:rPr lang="en-US" sz="2400" dirty="0"/>
              <a:t>Upon Dismissal a recipient must notify the complainant of the basis for the dismissal. If the dismissal occurs after the respondent has been notified of the allegations, then the respondent must be notified of the dismissal. If notification is provided in writing to complainant, it must be provided simultaneously in writing to respondent. </a:t>
            </a:r>
          </a:p>
          <a:p>
            <a:pPr>
              <a:buFont typeface="Arial" panose="020B0604020202020204" pitchFamily="34" charset="0"/>
              <a:buChar char="•"/>
            </a:pPr>
            <a:r>
              <a:rPr lang="en-US" sz="2400" dirty="0"/>
              <a:t>Must provide appeal guidelines</a:t>
            </a:r>
          </a:p>
        </p:txBody>
      </p:sp>
      <p:sp>
        <p:nvSpPr>
          <p:cNvPr id="5" name="Slide Number Placeholder 4">
            <a:extLst>
              <a:ext uri="{FF2B5EF4-FFF2-40B4-BE49-F238E27FC236}">
                <a16:creationId xmlns:a16="http://schemas.microsoft.com/office/drawing/2014/main" id="{EC0D5C54-71BA-2CD8-ED4C-4591CBD4E8DA}"/>
              </a:ext>
            </a:extLst>
          </p:cNvPr>
          <p:cNvSpPr>
            <a:spLocks noGrp="1"/>
          </p:cNvSpPr>
          <p:nvPr>
            <p:ph type="sldNum" sz="quarter" idx="12"/>
          </p:nvPr>
        </p:nvSpPr>
        <p:spPr/>
        <p:txBody>
          <a:bodyPr/>
          <a:lstStyle/>
          <a:p>
            <a:pPr>
              <a:defRPr/>
            </a:pPr>
            <a:fld id="{0076114A-7F68-4D52-9BC0-0E3F3CC775B2}" type="slidenum">
              <a:rPr lang="en-US" altLang="en-US" smtClean="0"/>
              <a:pPr>
                <a:defRPr/>
              </a:pPr>
              <a:t>55</a:t>
            </a:fld>
            <a:endParaRPr lang="en-US" altLang="en-US" dirty="0"/>
          </a:p>
        </p:txBody>
      </p:sp>
      <p:sp>
        <p:nvSpPr>
          <p:cNvPr id="6" name="Footer Placeholder 5">
            <a:extLst>
              <a:ext uri="{FF2B5EF4-FFF2-40B4-BE49-F238E27FC236}">
                <a16:creationId xmlns:a16="http://schemas.microsoft.com/office/drawing/2014/main" id="{FE41E169-D7E4-B74E-DB60-2133169541A0}"/>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0459591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C4E4-A85E-2D19-A6FC-F66BC8B18362}"/>
              </a:ext>
            </a:extLst>
          </p:cNvPr>
          <p:cNvSpPr>
            <a:spLocks noGrp="1"/>
          </p:cNvSpPr>
          <p:nvPr>
            <p:ph type="title"/>
          </p:nvPr>
        </p:nvSpPr>
        <p:spPr/>
        <p:txBody>
          <a:bodyPr/>
          <a:lstStyle/>
          <a:p>
            <a:r>
              <a:rPr lang="en-US" dirty="0"/>
              <a:t>Appeals of Dismissals </a:t>
            </a:r>
          </a:p>
        </p:txBody>
      </p:sp>
      <p:sp>
        <p:nvSpPr>
          <p:cNvPr id="3" name="Content Placeholder 2">
            <a:extLst>
              <a:ext uri="{FF2B5EF4-FFF2-40B4-BE49-F238E27FC236}">
                <a16:creationId xmlns:a16="http://schemas.microsoft.com/office/drawing/2014/main" id="{4F8649B5-2D9E-B060-A3DB-6130165F9720}"/>
              </a:ext>
            </a:extLst>
          </p:cNvPr>
          <p:cNvSpPr>
            <a:spLocks noGrp="1"/>
          </p:cNvSpPr>
          <p:nvPr>
            <p:ph idx="1"/>
          </p:nvPr>
        </p:nvSpPr>
        <p:spPr/>
        <p:txBody>
          <a:bodyPr>
            <a:normAutofit/>
          </a:bodyPr>
          <a:lstStyle/>
          <a:p>
            <a:r>
              <a:rPr lang="en-US" sz="2400" dirty="0"/>
              <a:t>If the dismissal is appealed, the recipient must:</a:t>
            </a:r>
          </a:p>
          <a:p>
            <a:pPr lvl="1">
              <a:buFont typeface="Arial" panose="020B0604020202020204" pitchFamily="34" charset="0"/>
              <a:buChar char="•"/>
            </a:pPr>
            <a:r>
              <a:rPr lang="en-US" sz="2400" dirty="0"/>
              <a:t> Notify the parties of any appeal, including notice of the allegations consistent; Implement appeal procedures equally for the parties; ensure that the decisionmaker for the appeal did not take part in an investigation of the allegations or dismissal of the complaint; Ensure that the decisionmaker for the appeal has been trained; Provide the parties a reasonable and equal opportunity to make a statement in support of, or challenging, the outcome; and notify the parties of the result of the appeal and the rationale for the result</a:t>
            </a:r>
          </a:p>
        </p:txBody>
      </p:sp>
      <p:sp>
        <p:nvSpPr>
          <p:cNvPr id="5" name="Slide Number Placeholder 4">
            <a:extLst>
              <a:ext uri="{FF2B5EF4-FFF2-40B4-BE49-F238E27FC236}">
                <a16:creationId xmlns:a16="http://schemas.microsoft.com/office/drawing/2014/main" id="{DF90418F-D15E-27CF-2914-9CD69227DEEB}"/>
              </a:ext>
            </a:extLst>
          </p:cNvPr>
          <p:cNvSpPr>
            <a:spLocks noGrp="1"/>
          </p:cNvSpPr>
          <p:nvPr>
            <p:ph type="sldNum" sz="quarter" idx="12"/>
          </p:nvPr>
        </p:nvSpPr>
        <p:spPr/>
        <p:txBody>
          <a:bodyPr/>
          <a:lstStyle/>
          <a:p>
            <a:pPr>
              <a:defRPr/>
            </a:pPr>
            <a:fld id="{0076114A-7F68-4D52-9BC0-0E3F3CC775B2}" type="slidenum">
              <a:rPr lang="en-US" altLang="en-US" smtClean="0"/>
              <a:pPr>
                <a:defRPr/>
              </a:pPr>
              <a:t>56</a:t>
            </a:fld>
            <a:endParaRPr lang="en-US" altLang="en-US" dirty="0"/>
          </a:p>
        </p:txBody>
      </p:sp>
      <p:sp>
        <p:nvSpPr>
          <p:cNvPr id="6" name="Footer Placeholder 5">
            <a:extLst>
              <a:ext uri="{FF2B5EF4-FFF2-40B4-BE49-F238E27FC236}">
                <a16:creationId xmlns:a16="http://schemas.microsoft.com/office/drawing/2014/main" id="{B00C0BE8-7ACC-00F7-7B05-88DAFF22E338}"/>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7806806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E8C79-2EEC-D1F8-44C8-FA1C72271CE9}"/>
              </a:ext>
            </a:extLst>
          </p:cNvPr>
          <p:cNvSpPr>
            <a:spLocks noGrp="1"/>
          </p:cNvSpPr>
          <p:nvPr>
            <p:ph type="title"/>
          </p:nvPr>
        </p:nvSpPr>
        <p:spPr/>
        <p:txBody>
          <a:bodyPr/>
          <a:lstStyle/>
          <a:p>
            <a:r>
              <a:rPr lang="en-US" dirty="0"/>
              <a:t>Consolidation of Complaints </a:t>
            </a:r>
          </a:p>
        </p:txBody>
      </p:sp>
      <p:sp>
        <p:nvSpPr>
          <p:cNvPr id="3" name="Content Placeholder 2">
            <a:extLst>
              <a:ext uri="{FF2B5EF4-FFF2-40B4-BE49-F238E27FC236}">
                <a16:creationId xmlns:a16="http://schemas.microsoft.com/office/drawing/2014/main" id="{1556B065-1920-25CB-80CF-F5FDB249C2D2}"/>
              </a:ext>
            </a:extLst>
          </p:cNvPr>
          <p:cNvSpPr>
            <a:spLocks noGrp="1"/>
          </p:cNvSpPr>
          <p:nvPr>
            <p:ph idx="1"/>
          </p:nvPr>
        </p:nvSpPr>
        <p:spPr/>
        <p:txBody>
          <a:bodyPr>
            <a:normAutofit/>
          </a:bodyPr>
          <a:lstStyle/>
          <a:p>
            <a:pPr>
              <a:buFont typeface="Arial" panose="020B0604020202020204" pitchFamily="34" charset="0"/>
              <a:buChar char="•"/>
            </a:pPr>
            <a:r>
              <a:rPr lang="en-US" sz="2400" dirty="0"/>
              <a:t>A recipient may consolidate complaints of sex discrimination against more than one respondent, or by more than one complainant against one or more respondents, or by one party against another party, when the allegations of sex discrimination arise out of the same facts or circumstances. </a:t>
            </a:r>
          </a:p>
        </p:txBody>
      </p:sp>
      <p:sp>
        <p:nvSpPr>
          <p:cNvPr id="5" name="Slide Number Placeholder 4">
            <a:extLst>
              <a:ext uri="{FF2B5EF4-FFF2-40B4-BE49-F238E27FC236}">
                <a16:creationId xmlns:a16="http://schemas.microsoft.com/office/drawing/2014/main" id="{906C0C85-BD1F-09EC-F517-5BB19C652183}"/>
              </a:ext>
            </a:extLst>
          </p:cNvPr>
          <p:cNvSpPr>
            <a:spLocks noGrp="1"/>
          </p:cNvSpPr>
          <p:nvPr>
            <p:ph type="sldNum" sz="quarter" idx="12"/>
          </p:nvPr>
        </p:nvSpPr>
        <p:spPr/>
        <p:txBody>
          <a:bodyPr/>
          <a:lstStyle/>
          <a:p>
            <a:pPr>
              <a:defRPr/>
            </a:pPr>
            <a:fld id="{0076114A-7F68-4D52-9BC0-0E3F3CC775B2}" type="slidenum">
              <a:rPr lang="en-US" altLang="en-US" smtClean="0"/>
              <a:pPr>
                <a:defRPr/>
              </a:pPr>
              <a:t>57</a:t>
            </a:fld>
            <a:endParaRPr lang="en-US" altLang="en-US" dirty="0"/>
          </a:p>
        </p:txBody>
      </p:sp>
      <p:sp>
        <p:nvSpPr>
          <p:cNvPr id="6" name="Footer Placeholder 5">
            <a:extLst>
              <a:ext uri="{FF2B5EF4-FFF2-40B4-BE49-F238E27FC236}">
                <a16:creationId xmlns:a16="http://schemas.microsoft.com/office/drawing/2014/main" id="{1127791D-7DBC-16C1-3D1B-16FDB2C14424}"/>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3185133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A5890-4CA6-4D9E-5C30-7735810FCD7C}"/>
              </a:ext>
            </a:extLst>
          </p:cNvPr>
          <p:cNvSpPr>
            <a:spLocks noGrp="1"/>
          </p:cNvSpPr>
          <p:nvPr>
            <p:ph type="title"/>
          </p:nvPr>
        </p:nvSpPr>
        <p:spPr/>
        <p:txBody>
          <a:bodyPr/>
          <a:lstStyle/>
          <a:p>
            <a:r>
              <a:rPr lang="en-US" dirty="0"/>
              <a:t>Investigations </a:t>
            </a:r>
          </a:p>
        </p:txBody>
      </p:sp>
      <p:sp>
        <p:nvSpPr>
          <p:cNvPr id="3" name="Content Placeholder 2">
            <a:extLst>
              <a:ext uri="{FF2B5EF4-FFF2-40B4-BE49-F238E27FC236}">
                <a16:creationId xmlns:a16="http://schemas.microsoft.com/office/drawing/2014/main" id="{477B8567-A4DA-0400-F414-4568B34F43F0}"/>
              </a:ext>
            </a:extLst>
          </p:cNvPr>
          <p:cNvSpPr>
            <a:spLocks noGrp="1"/>
          </p:cNvSpPr>
          <p:nvPr>
            <p:ph idx="1"/>
          </p:nvPr>
        </p:nvSpPr>
        <p:spPr/>
        <p:txBody>
          <a:bodyPr>
            <a:normAutofit/>
          </a:bodyPr>
          <a:lstStyle/>
          <a:p>
            <a:pPr>
              <a:buFont typeface="Arial" panose="020B0604020202020204" pitchFamily="34" charset="0"/>
              <a:buChar char="•"/>
            </a:pPr>
            <a:r>
              <a:rPr lang="en-US" sz="2400" dirty="0"/>
              <a:t>The Decision Maker may be the same person as the Title IX Coordinator or Investigator </a:t>
            </a:r>
          </a:p>
        </p:txBody>
      </p:sp>
      <p:sp>
        <p:nvSpPr>
          <p:cNvPr id="5" name="Slide Number Placeholder 4">
            <a:extLst>
              <a:ext uri="{FF2B5EF4-FFF2-40B4-BE49-F238E27FC236}">
                <a16:creationId xmlns:a16="http://schemas.microsoft.com/office/drawing/2014/main" id="{1FAA7AC4-A90F-6E70-AF65-6DDFD489A83F}"/>
              </a:ext>
            </a:extLst>
          </p:cNvPr>
          <p:cNvSpPr>
            <a:spLocks noGrp="1"/>
          </p:cNvSpPr>
          <p:nvPr>
            <p:ph type="sldNum" sz="quarter" idx="12"/>
          </p:nvPr>
        </p:nvSpPr>
        <p:spPr/>
        <p:txBody>
          <a:bodyPr/>
          <a:lstStyle/>
          <a:p>
            <a:pPr>
              <a:defRPr/>
            </a:pPr>
            <a:fld id="{0076114A-7F68-4D52-9BC0-0E3F3CC775B2}" type="slidenum">
              <a:rPr lang="en-US" altLang="en-US" smtClean="0"/>
              <a:pPr>
                <a:defRPr/>
              </a:pPr>
              <a:t>58</a:t>
            </a:fld>
            <a:endParaRPr lang="en-US" altLang="en-US" dirty="0"/>
          </a:p>
        </p:txBody>
      </p:sp>
      <p:sp>
        <p:nvSpPr>
          <p:cNvPr id="6" name="Footer Placeholder 5">
            <a:extLst>
              <a:ext uri="{FF2B5EF4-FFF2-40B4-BE49-F238E27FC236}">
                <a16:creationId xmlns:a16="http://schemas.microsoft.com/office/drawing/2014/main" id="{7BDF1795-A494-7B75-8B85-32B04252F494}"/>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043484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28EC5-0877-49C9-AE0A-07142949CD27}"/>
              </a:ext>
            </a:extLst>
          </p:cNvPr>
          <p:cNvSpPr>
            <a:spLocks noGrp="1"/>
          </p:cNvSpPr>
          <p:nvPr>
            <p:ph type="title"/>
          </p:nvPr>
        </p:nvSpPr>
        <p:spPr/>
        <p:txBody>
          <a:bodyPr/>
          <a:lstStyle/>
          <a:p>
            <a:r>
              <a:rPr lang="en-US" dirty="0"/>
              <a:t>Relevance </a:t>
            </a:r>
          </a:p>
        </p:txBody>
      </p:sp>
      <p:sp>
        <p:nvSpPr>
          <p:cNvPr id="3" name="Content Placeholder 2">
            <a:extLst>
              <a:ext uri="{FF2B5EF4-FFF2-40B4-BE49-F238E27FC236}">
                <a16:creationId xmlns:a16="http://schemas.microsoft.com/office/drawing/2014/main" id="{7C798A50-B395-A3AC-AABF-383D488AED69}"/>
              </a:ext>
            </a:extLst>
          </p:cNvPr>
          <p:cNvSpPr>
            <a:spLocks noGrp="1"/>
          </p:cNvSpPr>
          <p:nvPr>
            <p:ph idx="1"/>
          </p:nvPr>
        </p:nvSpPr>
        <p:spPr/>
        <p:txBody>
          <a:bodyPr>
            <a:normAutofit/>
          </a:bodyPr>
          <a:lstStyle/>
          <a:p>
            <a:pPr>
              <a:buFont typeface="Arial" panose="020B0604020202020204" pitchFamily="34" charset="0"/>
              <a:buChar char="•"/>
            </a:pPr>
            <a:r>
              <a:rPr lang="en-US" sz="2400" dirty="0"/>
              <a:t>In addition to the previously discussed impermissible evidence, evidence must be relevant. </a:t>
            </a:r>
          </a:p>
          <a:p>
            <a:pPr>
              <a:buFont typeface="Arial" panose="020B0604020202020204" pitchFamily="34" charset="0"/>
              <a:buChar char="•"/>
            </a:pPr>
            <a:r>
              <a:rPr lang="en-US" sz="2400" dirty="0"/>
              <a:t>Relevance means information that makes a fact at issues more or less likely to have occurred. </a:t>
            </a:r>
          </a:p>
          <a:p>
            <a:pPr>
              <a:buFont typeface="Arial" panose="020B0604020202020204" pitchFamily="34" charset="0"/>
              <a:buChar char="•"/>
            </a:pPr>
            <a:r>
              <a:rPr lang="en-US" sz="2400" dirty="0"/>
              <a:t>Questions are relevant when they seek evidence that may aid in showing whether the alleged sex discrimination occurred, and evidence is relevant when it may aid a decisionmaker in determining whether the alleged sex discrimination occurred.</a:t>
            </a:r>
          </a:p>
        </p:txBody>
      </p:sp>
      <p:sp>
        <p:nvSpPr>
          <p:cNvPr id="5" name="Slide Number Placeholder 4">
            <a:extLst>
              <a:ext uri="{FF2B5EF4-FFF2-40B4-BE49-F238E27FC236}">
                <a16:creationId xmlns:a16="http://schemas.microsoft.com/office/drawing/2014/main" id="{E71C9D40-1325-86FD-EF85-08D54A69EC95}"/>
              </a:ext>
            </a:extLst>
          </p:cNvPr>
          <p:cNvSpPr>
            <a:spLocks noGrp="1"/>
          </p:cNvSpPr>
          <p:nvPr>
            <p:ph type="sldNum" sz="quarter" idx="12"/>
          </p:nvPr>
        </p:nvSpPr>
        <p:spPr/>
        <p:txBody>
          <a:bodyPr/>
          <a:lstStyle/>
          <a:p>
            <a:pPr>
              <a:defRPr/>
            </a:pPr>
            <a:fld id="{0076114A-7F68-4D52-9BC0-0E3F3CC775B2}" type="slidenum">
              <a:rPr lang="en-US" altLang="en-US" smtClean="0"/>
              <a:pPr>
                <a:defRPr/>
              </a:pPr>
              <a:t>59</a:t>
            </a:fld>
            <a:endParaRPr lang="en-US" altLang="en-US" dirty="0"/>
          </a:p>
        </p:txBody>
      </p:sp>
      <p:sp>
        <p:nvSpPr>
          <p:cNvPr id="6" name="Footer Placeholder 5">
            <a:extLst>
              <a:ext uri="{FF2B5EF4-FFF2-40B4-BE49-F238E27FC236}">
                <a16:creationId xmlns:a16="http://schemas.microsoft.com/office/drawing/2014/main" id="{65583E92-E489-22BC-94BD-856D51AAC8D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6841947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2E3F-44FB-71A1-1256-3D1945631B8E}"/>
              </a:ext>
            </a:extLst>
          </p:cNvPr>
          <p:cNvSpPr>
            <a:spLocks noGrp="1"/>
          </p:cNvSpPr>
          <p:nvPr>
            <p:ph type="title"/>
          </p:nvPr>
        </p:nvSpPr>
        <p:spPr/>
        <p:txBody>
          <a:bodyPr/>
          <a:lstStyle/>
          <a:p>
            <a:r>
              <a:rPr lang="en-US" dirty="0"/>
              <a:t>Investigations </a:t>
            </a:r>
          </a:p>
        </p:txBody>
      </p:sp>
      <p:sp>
        <p:nvSpPr>
          <p:cNvPr id="3" name="Content Placeholder 2">
            <a:extLst>
              <a:ext uri="{FF2B5EF4-FFF2-40B4-BE49-F238E27FC236}">
                <a16:creationId xmlns:a16="http://schemas.microsoft.com/office/drawing/2014/main" id="{D46D443C-FF4B-689E-0EF3-47E05B931D13}"/>
              </a:ext>
            </a:extLst>
          </p:cNvPr>
          <p:cNvSpPr>
            <a:spLocks noGrp="1"/>
          </p:cNvSpPr>
          <p:nvPr>
            <p:ph idx="1"/>
          </p:nvPr>
        </p:nvSpPr>
        <p:spPr/>
        <p:txBody>
          <a:bodyPr>
            <a:normAutofit/>
          </a:bodyPr>
          <a:lstStyle/>
          <a:p>
            <a:pPr>
              <a:buFont typeface="Arial" panose="020B0604020202020204" pitchFamily="34" charset="0"/>
              <a:buChar char="•"/>
            </a:pPr>
            <a:r>
              <a:rPr lang="en-US" sz="2400" dirty="0"/>
              <a:t>A recipient must provide for adequate, reliable, and impartial investigation of complaints</a:t>
            </a:r>
          </a:p>
          <a:p>
            <a:pPr>
              <a:buFont typeface="Arial" panose="020B0604020202020204" pitchFamily="34" charset="0"/>
              <a:buChar char="•"/>
            </a:pPr>
            <a:r>
              <a:rPr lang="en-US" sz="2400" dirty="0"/>
              <a:t>The burden is on the recipient to conduct an investigation that gathers sufficient evidence to determine whether sex discrimination occurred </a:t>
            </a:r>
          </a:p>
          <a:p>
            <a:pPr>
              <a:buFont typeface="Arial" panose="020B0604020202020204" pitchFamily="34" charset="0"/>
              <a:buChar char="•"/>
            </a:pPr>
            <a:r>
              <a:rPr lang="en-US" sz="2400" dirty="0"/>
              <a:t>Both parties must be given an equal opportunity to present evidence and fact witnesses</a:t>
            </a:r>
          </a:p>
          <a:p>
            <a:pPr>
              <a:buFont typeface="Arial" panose="020B0604020202020204" pitchFamily="34" charset="0"/>
              <a:buChar char="•"/>
            </a:pPr>
            <a:r>
              <a:rPr lang="en-US" sz="2400" dirty="0"/>
              <a:t>Investigator must review all evidence gathered through the investigation and determine what is relevant and what is impermissible </a:t>
            </a:r>
          </a:p>
        </p:txBody>
      </p:sp>
      <p:sp>
        <p:nvSpPr>
          <p:cNvPr id="5" name="Slide Number Placeholder 4">
            <a:extLst>
              <a:ext uri="{FF2B5EF4-FFF2-40B4-BE49-F238E27FC236}">
                <a16:creationId xmlns:a16="http://schemas.microsoft.com/office/drawing/2014/main" id="{F9B7E0A5-4194-A38F-8D08-888636822460}"/>
              </a:ext>
            </a:extLst>
          </p:cNvPr>
          <p:cNvSpPr>
            <a:spLocks noGrp="1"/>
          </p:cNvSpPr>
          <p:nvPr>
            <p:ph type="sldNum" sz="quarter" idx="12"/>
          </p:nvPr>
        </p:nvSpPr>
        <p:spPr/>
        <p:txBody>
          <a:bodyPr/>
          <a:lstStyle/>
          <a:p>
            <a:pPr>
              <a:defRPr/>
            </a:pPr>
            <a:fld id="{0076114A-7F68-4D52-9BC0-0E3F3CC775B2}" type="slidenum">
              <a:rPr lang="en-US" altLang="en-US" smtClean="0"/>
              <a:pPr>
                <a:defRPr/>
              </a:pPr>
              <a:t>60</a:t>
            </a:fld>
            <a:endParaRPr lang="en-US" altLang="en-US" dirty="0"/>
          </a:p>
        </p:txBody>
      </p:sp>
      <p:sp>
        <p:nvSpPr>
          <p:cNvPr id="6" name="Footer Placeholder 5">
            <a:extLst>
              <a:ext uri="{FF2B5EF4-FFF2-40B4-BE49-F238E27FC236}">
                <a16:creationId xmlns:a16="http://schemas.microsoft.com/office/drawing/2014/main" id="{1A1E95CE-87D8-2DEA-175A-95E0D35636FF}"/>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2409617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4F83C-0533-38C9-2663-B0D69403AE0A}"/>
              </a:ext>
            </a:extLst>
          </p:cNvPr>
          <p:cNvSpPr>
            <a:spLocks noGrp="1"/>
          </p:cNvSpPr>
          <p:nvPr>
            <p:ph type="title"/>
          </p:nvPr>
        </p:nvSpPr>
        <p:spPr/>
        <p:txBody>
          <a:bodyPr/>
          <a:lstStyle/>
          <a:p>
            <a:r>
              <a:rPr lang="en-US" dirty="0"/>
              <a:t>Investigations </a:t>
            </a:r>
          </a:p>
        </p:txBody>
      </p:sp>
      <p:sp>
        <p:nvSpPr>
          <p:cNvPr id="3" name="Content Placeholder 2">
            <a:extLst>
              <a:ext uri="{FF2B5EF4-FFF2-40B4-BE49-F238E27FC236}">
                <a16:creationId xmlns:a16="http://schemas.microsoft.com/office/drawing/2014/main" id="{C40227DC-8BE6-F831-5148-9DD670925A20}"/>
              </a:ext>
            </a:extLst>
          </p:cNvPr>
          <p:cNvSpPr>
            <a:spLocks noGrp="1"/>
          </p:cNvSpPr>
          <p:nvPr>
            <p:ph idx="1"/>
          </p:nvPr>
        </p:nvSpPr>
        <p:spPr/>
        <p:txBody>
          <a:bodyPr>
            <a:normAutofit/>
          </a:bodyPr>
          <a:lstStyle/>
          <a:p>
            <a:pPr>
              <a:buFont typeface="Arial" panose="020B0604020202020204" pitchFamily="34" charset="0"/>
              <a:buChar char="•"/>
            </a:pPr>
            <a:r>
              <a:rPr lang="en-US" sz="2400" dirty="0"/>
              <a:t>Must provide each party with an equal opportunity to access the evidence that is relevant to the allegations of sex discrimination and not otherwise impermissible or an accurate description of the evidence. </a:t>
            </a:r>
          </a:p>
          <a:p>
            <a:pPr>
              <a:buFont typeface="Arial" panose="020B0604020202020204" pitchFamily="34" charset="0"/>
              <a:buChar char="•"/>
            </a:pPr>
            <a:r>
              <a:rPr lang="en-US" sz="2400" dirty="0"/>
              <a:t>If a description is provided the recipient must further provide the parties with an equal opportunity to access the evidence upon the request any party </a:t>
            </a:r>
          </a:p>
        </p:txBody>
      </p:sp>
      <p:sp>
        <p:nvSpPr>
          <p:cNvPr id="5" name="Slide Number Placeholder 4">
            <a:extLst>
              <a:ext uri="{FF2B5EF4-FFF2-40B4-BE49-F238E27FC236}">
                <a16:creationId xmlns:a16="http://schemas.microsoft.com/office/drawing/2014/main" id="{674ADF7E-4128-B739-4159-E4B3C27C9C50}"/>
              </a:ext>
            </a:extLst>
          </p:cNvPr>
          <p:cNvSpPr>
            <a:spLocks noGrp="1"/>
          </p:cNvSpPr>
          <p:nvPr>
            <p:ph type="sldNum" sz="quarter" idx="12"/>
          </p:nvPr>
        </p:nvSpPr>
        <p:spPr/>
        <p:txBody>
          <a:bodyPr/>
          <a:lstStyle/>
          <a:p>
            <a:pPr>
              <a:defRPr/>
            </a:pPr>
            <a:fld id="{0076114A-7F68-4D52-9BC0-0E3F3CC775B2}" type="slidenum">
              <a:rPr lang="en-US" altLang="en-US" smtClean="0"/>
              <a:pPr>
                <a:defRPr/>
              </a:pPr>
              <a:t>61</a:t>
            </a:fld>
            <a:endParaRPr lang="en-US" altLang="en-US" dirty="0"/>
          </a:p>
        </p:txBody>
      </p:sp>
      <p:sp>
        <p:nvSpPr>
          <p:cNvPr id="6" name="Footer Placeholder 5">
            <a:extLst>
              <a:ext uri="{FF2B5EF4-FFF2-40B4-BE49-F238E27FC236}">
                <a16:creationId xmlns:a16="http://schemas.microsoft.com/office/drawing/2014/main" id="{9F116CCD-2CA8-145B-F6F5-6EEAA7EAC958}"/>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1280272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CB38E-FC16-1D5C-E06C-0F9900E925E6}"/>
              </a:ext>
            </a:extLst>
          </p:cNvPr>
          <p:cNvSpPr>
            <a:spLocks noGrp="1"/>
          </p:cNvSpPr>
          <p:nvPr>
            <p:ph type="title"/>
          </p:nvPr>
        </p:nvSpPr>
        <p:spPr/>
        <p:txBody>
          <a:bodyPr/>
          <a:lstStyle/>
          <a:p>
            <a:r>
              <a:rPr lang="en-US" dirty="0"/>
              <a:t>Response to Evidence </a:t>
            </a:r>
          </a:p>
        </p:txBody>
      </p:sp>
      <p:sp>
        <p:nvSpPr>
          <p:cNvPr id="3" name="Content Placeholder 2">
            <a:extLst>
              <a:ext uri="{FF2B5EF4-FFF2-40B4-BE49-F238E27FC236}">
                <a16:creationId xmlns:a16="http://schemas.microsoft.com/office/drawing/2014/main" id="{9E0F1EC9-D6A1-F273-3D1D-10C7ABC218E5}"/>
              </a:ext>
            </a:extLst>
          </p:cNvPr>
          <p:cNvSpPr>
            <a:spLocks noGrp="1"/>
          </p:cNvSpPr>
          <p:nvPr>
            <p:ph idx="1"/>
          </p:nvPr>
        </p:nvSpPr>
        <p:spPr/>
        <p:txBody>
          <a:bodyPr>
            <a:normAutofit/>
          </a:bodyPr>
          <a:lstStyle/>
          <a:p>
            <a:pPr>
              <a:buFont typeface="Arial" panose="020B0604020202020204" pitchFamily="34" charset="0"/>
              <a:buChar char="•"/>
            </a:pPr>
            <a:r>
              <a:rPr lang="en-US" sz="2400" dirty="0"/>
              <a:t>Parties must be given a reasonable opportunity to respond to the evidence or description of evidence and a recipient must take steps to prevent and address the unauthorized disclosure of information and evidence obtained through the grievance process. </a:t>
            </a:r>
          </a:p>
        </p:txBody>
      </p:sp>
      <p:sp>
        <p:nvSpPr>
          <p:cNvPr id="5" name="Slide Number Placeholder 4">
            <a:extLst>
              <a:ext uri="{FF2B5EF4-FFF2-40B4-BE49-F238E27FC236}">
                <a16:creationId xmlns:a16="http://schemas.microsoft.com/office/drawing/2014/main" id="{4D863ACA-1A27-9EF4-19A2-311C543920ED}"/>
              </a:ext>
            </a:extLst>
          </p:cNvPr>
          <p:cNvSpPr>
            <a:spLocks noGrp="1"/>
          </p:cNvSpPr>
          <p:nvPr>
            <p:ph type="sldNum" sz="quarter" idx="12"/>
          </p:nvPr>
        </p:nvSpPr>
        <p:spPr/>
        <p:txBody>
          <a:bodyPr/>
          <a:lstStyle/>
          <a:p>
            <a:pPr>
              <a:defRPr/>
            </a:pPr>
            <a:fld id="{0076114A-7F68-4D52-9BC0-0E3F3CC775B2}" type="slidenum">
              <a:rPr lang="en-US" altLang="en-US" smtClean="0"/>
              <a:pPr>
                <a:defRPr/>
              </a:pPr>
              <a:t>62</a:t>
            </a:fld>
            <a:endParaRPr lang="en-US" altLang="en-US" dirty="0"/>
          </a:p>
        </p:txBody>
      </p:sp>
      <p:sp>
        <p:nvSpPr>
          <p:cNvPr id="6" name="Footer Placeholder 5">
            <a:extLst>
              <a:ext uri="{FF2B5EF4-FFF2-40B4-BE49-F238E27FC236}">
                <a16:creationId xmlns:a16="http://schemas.microsoft.com/office/drawing/2014/main" id="{F048CCB3-FBB7-7574-541C-929EA9FCE1E2}"/>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5549573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7A36-5A54-19D9-C39B-9F89C7189EA4}"/>
              </a:ext>
            </a:extLst>
          </p:cNvPr>
          <p:cNvSpPr>
            <a:spLocks noGrp="1"/>
          </p:cNvSpPr>
          <p:nvPr>
            <p:ph type="title"/>
          </p:nvPr>
        </p:nvSpPr>
        <p:spPr/>
        <p:txBody>
          <a:bodyPr/>
          <a:lstStyle/>
          <a:p>
            <a:r>
              <a:rPr lang="en-US" dirty="0"/>
              <a:t>Evaluating Credibility </a:t>
            </a:r>
          </a:p>
        </p:txBody>
      </p:sp>
      <p:sp>
        <p:nvSpPr>
          <p:cNvPr id="3" name="Content Placeholder 2">
            <a:extLst>
              <a:ext uri="{FF2B5EF4-FFF2-40B4-BE49-F238E27FC236}">
                <a16:creationId xmlns:a16="http://schemas.microsoft.com/office/drawing/2014/main" id="{1F244C8D-31CF-3C77-FF05-66F7533373F4}"/>
              </a:ext>
            </a:extLst>
          </p:cNvPr>
          <p:cNvSpPr>
            <a:spLocks noGrp="1"/>
          </p:cNvSpPr>
          <p:nvPr>
            <p:ph idx="1"/>
          </p:nvPr>
        </p:nvSpPr>
        <p:spPr/>
        <p:txBody>
          <a:bodyPr>
            <a:normAutofit/>
          </a:bodyPr>
          <a:lstStyle/>
          <a:p>
            <a:pPr>
              <a:buFont typeface="Arial" panose="020B0604020202020204" pitchFamily="34" charset="0"/>
              <a:buChar char="•"/>
            </a:pPr>
            <a:r>
              <a:rPr lang="en-US" sz="2400" dirty="0"/>
              <a:t>A recipient must provide a process that enables the decisionmaker to question parties and witnesses to adequately assess a party’s or witness’s credibility to the extent credibility is both in dispute and relevant to evaluating one or more allegations of sex discrimination.</a:t>
            </a:r>
          </a:p>
        </p:txBody>
      </p:sp>
      <p:sp>
        <p:nvSpPr>
          <p:cNvPr id="5" name="Slide Number Placeholder 4">
            <a:extLst>
              <a:ext uri="{FF2B5EF4-FFF2-40B4-BE49-F238E27FC236}">
                <a16:creationId xmlns:a16="http://schemas.microsoft.com/office/drawing/2014/main" id="{FD641C06-2E5C-80DC-D744-495BDA7016C9}"/>
              </a:ext>
            </a:extLst>
          </p:cNvPr>
          <p:cNvSpPr>
            <a:spLocks noGrp="1"/>
          </p:cNvSpPr>
          <p:nvPr>
            <p:ph type="sldNum" sz="quarter" idx="12"/>
          </p:nvPr>
        </p:nvSpPr>
        <p:spPr/>
        <p:txBody>
          <a:bodyPr/>
          <a:lstStyle/>
          <a:p>
            <a:pPr>
              <a:defRPr/>
            </a:pPr>
            <a:fld id="{0076114A-7F68-4D52-9BC0-0E3F3CC775B2}" type="slidenum">
              <a:rPr lang="en-US" altLang="en-US" smtClean="0"/>
              <a:pPr>
                <a:defRPr/>
              </a:pPr>
              <a:t>63</a:t>
            </a:fld>
            <a:endParaRPr lang="en-US" altLang="en-US" dirty="0"/>
          </a:p>
        </p:txBody>
      </p:sp>
      <p:sp>
        <p:nvSpPr>
          <p:cNvPr id="6" name="Footer Placeholder 5">
            <a:extLst>
              <a:ext uri="{FF2B5EF4-FFF2-40B4-BE49-F238E27FC236}">
                <a16:creationId xmlns:a16="http://schemas.microsoft.com/office/drawing/2014/main" id="{24DEFBF6-D22D-A2EB-0106-9F1CE07B3315}"/>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7079193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3F2B-0943-2932-FBC0-1FA0106408BA}"/>
              </a:ext>
            </a:extLst>
          </p:cNvPr>
          <p:cNvSpPr>
            <a:spLocks noGrp="1"/>
          </p:cNvSpPr>
          <p:nvPr>
            <p:ph type="title"/>
          </p:nvPr>
        </p:nvSpPr>
        <p:spPr/>
        <p:txBody>
          <a:bodyPr/>
          <a:lstStyle/>
          <a:p>
            <a:r>
              <a:rPr lang="en-US" dirty="0"/>
              <a:t>Determination of Discrimination </a:t>
            </a:r>
          </a:p>
        </p:txBody>
      </p:sp>
      <p:sp>
        <p:nvSpPr>
          <p:cNvPr id="3" name="Content Placeholder 2">
            <a:extLst>
              <a:ext uri="{FF2B5EF4-FFF2-40B4-BE49-F238E27FC236}">
                <a16:creationId xmlns:a16="http://schemas.microsoft.com/office/drawing/2014/main" id="{F89DBA8F-2548-C75C-152B-DE2C658F771B}"/>
              </a:ext>
            </a:extLst>
          </p:cNvPr>
          <p:cNvSpPr>
            <a:spLocks noGrp="1"/>
          </p:cNvSpPr>
          <p:nvPr>
            <p:ph idx="1"/>
          </p:nvPr>
        </p:nvSpPr>
        <p:spPr/>
        <p:txBody>
          <a:bodyPr>
            <a:normAutofit/>
          </a:bodyPr>
          <a:lstStyle/>
          <a:p>
            <a:pPr>
              <a:buFont typeface="Arial" panose="020B0604020202020204" pitchFamily="34" charset="0"/>
              <a:buChar char="•"/>
            </a:pPr>
            <a:r>
              <a:rPr lang="en-US" sz="2400" dirty="0"/>
              <a:t>Following an investigation and evaluation of all relevant and not otherwise impermissible evidence the recipient must use the preponderance of the evidence standard of proof to determine whether sex discrimination occurred, unless the recipient uses the clear and convincing evidence standard of proof in all other comparable proceedings</a:t>
            </a:r>
          </a:p>
          <a:p>
            <a:pPr>
              <a:buFont typeface="Arial" panose="020B0604020202020204" pitchFamily="34" charset="0"/>
              <a:buChar char="•"/>
            </a:pPr>
            <a:r>
              <a:rPr lang="en-US" sz="2400" dirty="0"/>
              <a:t>If the decisionmaker is not persuaded under the applicable standard by the evidence that sex discrimination occurred, whatever the quantity of the evidence is, the decisionmaker must not determine that sex discrimination occurred.</a:t>
            </a:r>
          </a:p>
        </p:txBody>
      </p:sp>
      <p:sp>
        <p:nvSpPr>
          <p:cNvPr id="5" name="Slide Number Placeholder 4">
            <a:extLst>
              <a:ext uri="{FF2B5EF4-FFF2-40B4-BE49-F238E27FC236}">
                <a16:creationId xmlns:a16="http://schemas.microsoft.com/office/drawing/2014/main" id="{AFB2B701-598F-3AD6-BE28-AA018840775F}"/>
              </a:ext>
            </a:extLst>
          </p:cNvPr>
          <p:cNvSpPr>
            <a:spLocks noGrp="1"/>
          </p:cNvSpPr>
          <p:nvPr>
            <p:ph type="sldNum" sz="quarter" idx="12"/>
          </p:nvPr>
        </p:nvSpPr>
        <p:spPr/>
        <p:txBody>
          <a:bodyPr/>
          <a:lstStyle/>
          <a:p>
            <a:pPr>
              <a:defRPr/>
            </a:pPr>
            <a:fld id="{0076114A-7F68-4D52-9BC0-0E3F3CC775B2}" type="slidenum">
              <a:rPr lang="en-US" altLang="en-US" smtClean="0"/>
              <a:pPr>
                <a:defRPr/>
              </a:pPr>
              <a:t>64</a:t>
            </a:fld>
            <a:endParaRPr lang="en-US" altLang="en-US" dirty="0"/>
          </a:p>
        </p:txBody>
      </p:sp>
      <p:sp>
        <p:nvSpPr>
          <p:cNvPr id="6" name="Footer Placeholder 5">
            <a:extLst>
              <a:ext uri="{FF2B5EF4-FFF2-40B4-BE49-F238E27FC236}">
                <a16:creationId xmlns:a16="http://schemas.microsoft.com/office/drawing/2014/main" id="{0650BD89-B414-6BCC-2C1D-1C09F638124A}"/>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1086392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52750-9E7D-6704-BFAA-1F1180731B17}"/>
              </a:ext>
            </a:extLst>
          </p:cNvPr>
          <p:cNvSpPr>
            <a:spLocks noGrp="1"/>
          </p:cNvSpPr>
          <p:nvPr>
            <p:ph type="title"/>
          </p:nvPr>
        </p:nvSpPr>
        <p:spPr/>
        <p:txBody>
          <a:bodyPr/>
          <a:lstStyle/>
          <a:p>
            <a:r>
              <a:rPr lang="en-US" dirty="0"/>
              <a:t>Notice of Determination</a:t>
            </a:r>
          </a:p>
        </p:txBody>
      </p:sp>
      <p:sp>
        <p:nvSpPr>
          <p:cNvPr id="3" name="Content Placeholder 2">
            <a:extLst>
              <a:ext uri="{FF2B5EF4-FFF2-40B4-BE49-F238E27FC236}">
                <a16:creationId xmlns:a16="http://schemas.microsoft.com/office/drawing/2014/main" id="{33CD8E65-DA02-85EF-62B7-F0F914FB821D}"/>
              </a:ext>
            </a:extLst>
          </p:cNvPr>
          <p:cNvSpPr>
            <a:spLocks noGrp="1"/>
          </p:cNvSpPr>
          <p:nvPr>
            <p:ph idx="1"/>
          </p:nvPr>
        </p:nvSpPr>
        <p:spPr/>
        <p:txBody>
          <a:bodyPr>
            <a:normAutofit/>
          </a:bodyPr>
          <a:lstStyle/>
          <a:p>
            <a:pPr>
              <a:buFont typeface="Arial" panose="020B0604020202020204" pitchFamily="34" charset="0"/>
              <a:buChar char="•"/>
            </a:pPr>
            <a:r>
              <a:rPr lang="en-US" sz="2400" dirty="0"/>
              <a:t>Notify the parties in writing of the determination whether sex discrimination occurred under Title IX or this part including the rationale for such determination, and the procedures and permissible bases for the complainant and respondent to appeal, if applicable.</a:t>
            </a:r>
          </a:p>
        </p:txBody>
      </p:sp>
      <p:sp>
        <p:nvSpPr>
          <p:cNvPr id="5" name="Slide Number Placeholder 4">
            <a:extLst>
              <a:ext uri="{FF2B5EF4-FFF2-40B4-BE49-F238E27FC236}">
                <a16:creationId xmlns:a16="http://schemas.microsoft.com/office/drawing/2014/main" id="{0F627639-E6B1-53AF-BCC3-1E17F7939B69}"/>
              </a:ext>
            </a:extLst>
          </p:cNvPr>
          <p:cNvSpPr>
            <a:spLocks noGrp="1"/>
          </p:cNvSpPr>
          <p:nvPr>
            <p:ph type="sldNum" sz="quarter" idx="12"/>
          </p:nvPr>
        </p:nvSpPr>
        <p:spPr/>
        <p:txBody>
          <a:bodyPr/>
          <a:lstStyle/>
          <a:p>
            <a:pPr>
              <a:defRPr/>
            </a:pPr>
            <a:fld id="{0076114A-7F68-4D52-9BC0-0E3F3CC775B2}" type="slidenum">
              <a:rPr lang="en-US" altLang="en-US" smtClean="0"/>
              <a:pPr>
                <a:defRPr/>
              </a:pPr>
              <a:t>65</a:t>
            </a:fld>
            <a:endParaRPr lang="en-US" altLang="en-US" dirty="0"/>
          </a:p>
        </p:txBody>
      </p:sp>
      <p:sp>
        <p:nvSpPr>
          <p:cNvPr id="6" name="Footer Placeholder 5">
            <a:extLst>
              <a:ext uri="{FF2B5EF4-FFF2-40B4-BE49-F238E27FC236}">
                <a16:creationId xmlns:a16="http://schemas.microsoft.com/office/drawing/2014/main" id="{E15A062E-42E0-C509-D99F-F1DB59EABA7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8054664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AC85F-DB20-1AC8-AC09-E4D7BDAFDB8F}"/>
              </a:ext>
            </a:extLst>
          </p:cNvPr>
          <p:cNvSpPr>
            <a:spLocks noGrp="1"/>
          </p:cNvSpPr>
          <p:nvPr>
            <p:ph type="title"/>
          </p:nvPr>
        </p:nvSpPr>
        <p:spPr/>
        <p:txBody>
          <a:bodyPr/>
          <a:lstStyle/>
          <a:p>
            <a:r>
              <a:rPr lang="en-US" dirty="0"/>
              <a:t>Remedies Provided </a:t>
            </a:r>
          </a:p>
        </p:txBody>
      </p:sp>
      <p:sp>
        <p:nvSpPr>
          <p:cNvPr id="3" name="Content Placeholder 2">
            <a:extLst>
              <a:ext uri="{FF2B5EF4-FFF2-40B4-BE49-F238E27FC236}">
                <a16:creationId xmlns:a16="http://schemas.microsoft.com/office/drawing/2014/main" id="{7F8CBC37-6B31-F949-D46C-17AD2E41BA51}"/>
              </a:ext>
            </a:extLst>
          </p:cNvPr>
          <p:cNvSpPr>
            <a:spLocks noGrp="1"/>
          </p:cNvSpPr>
          <p:nvPr>
            <p:ph idx="1"/>
          </p:nvPr>
        </p:nvSpPr>
        <p:spPr>
          <a:xfrm>
            <a:off x="1097280" y="1845733"/>
            <a:ext cx="10058400" cy="4614051"/>
          </a:xfrm>
        </p:spPr>
        <p:txBody>
          <a:bodyPr>
            <a:noAutofit/>
          </a:bodyPr>
          <a:lstStyle/>
          <a:p>
            <a:pPr>
              <a:buFont typeface="Arial" panose="020B0604020202020204" pitchFamily="34" charset="0"/>
              <a:buChar char="•"/>
            </a:pPr>
            <a:r>
              <a:rPr lang="en-US" sz="2200" dirty="0"/>
              <a:t>If there is a determination that sex discrimination occurred, the </a:t>
            </a:r>
            <a:r>
              <a:rPr lang="en-US" sz="2200" b="1" dirty="0"/>
              <a:t>Title IX Coordinator </a:t>
            </a:r>
            <a:r>
              <a:rPr lang="en-US" sz="2200" dirty="0"/>
              <a:t>must coordinate the provision and implementation of remedies to a complainant and other persons the recipient identifies as having had equal access to the recipient’s education program or activity limited or denied by sex discrimination, coordinate the imposition of any disciplinary sanctions on a respondent, including notification to the complainant of any such disciplinary sanctions, and require the </a:t>
            </a:r>
            <a:r>
              <a:rPr lang="en-US" sz="2200" b="1" dirty="0"/>
              <a:t>Title IX Coordinator </a:t>
            </a:r>
            <a:r>
              <a:rPr lang="en-US" sz="2200" dirty="0"/>
              <a:t>to take other appropriate prompt and effective steps to ensure that sex discrimination does not continue or recur within the recipient’s education program or.</a:t>
            </a:r>
          </a:p>
          <a:p>
            <a:pPr>
              <a:buFont typeface="Arial" panose="020B0604020202020204" pitchFamily="34" charset="0"/>
              <a:buChar char="•"/>
            </a:pPr>
            <a:r>
              <a:rPr lang="en-US" sz="2200" b="1" dirty="0"/>
              <a:t> A recipient may not impose discipline on a respondent for sex discrimination prohibited by Title IX unless there is a determination at the conclusion of the recipient’s grievance procedures that the respondent engaged in prohibited sex discrimination</a:t>
            </a:r>
          </a:p>
        </p:txBody>
      </p:sp>
      <p:sp>
        <p:nvSpPr>
          <p:cNvPr id="5" name="Slide Number Placeholder 4">
            <a:extLst>
              <a:ext uri="{FF2B5EF4-FFF2-40B4-BE49-F238E27FC236}">
                <a16:creationId xmlns:a16="http://schemas.microsoft.com/office/drawing/2014/main" id="{F4DC4631-2F65-FF52-33DA-E884C7E7196C}"/>
              </a:ext>
            </a:extLst>
          </p:cNvPr>
          <p:cNvSpPr>
            <a:spLocks noGrp="1"/>
          </p:cNvSpPr>
          <p:nvPr>
            <p:ph type="sldNum" sz="quarter" idx="12"/>
          </p:nvPr>
        </p:nvSpPr>
        <p:spPr/>
        <p:txBody>
          <a:bodyPr/>
          <a:lstStyle/>
          <a:p>
            <a:pPr>
              <a:defRPr/>
            </a:pPr>
            <a:fld id="{0076114A-7F68-4D52-9BC0-0E3F3CC775B2}" type="slidenum">
              <a:rPr lang="en-US" altLang="en-US" smtClean="0"/>
              <a:pPr>
                <a:defRPr/>
              </a:pPr>
              <a:t>66</a:t>
            </a:fld>
            <a:endParaRPr lang="en-US" altLang="en-US" dirty="0"/>
          </a:p>
        </p:txBody>
      </p:sp>
      <p:sp>
        <p:nvSpPr>
          <p:cNvPr id="6" name="Footer Placeholder 5">
            <a:extLst>
              <a:ext uri="{FF2B5EF4-FFF2-40B4-BE49-F238E27FC236}">
                <a16:creationId xmlns:a16="http://schemas.microsoft.com/office/drawing/2014/main" id="{2EA6AEF8-FFE0-25C3-1855-61FB8F3FABA2}"/>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2515281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C460-08DB-70E0-427D-6BA4BBDE3CDA}"/>
              </a:ext>
            </a:extLst>
          </p:cNvPr>
          <p:cNvSpPr>
            <a:spLocks noGrp="1"/>
          </p:cNvSpPr>
          <p:nvPr>
            <p:ph type="title"/>
          </p:nvPr>
        </p:nvSpPr>
        <p:spPr/>
        <p:txBody>
          <a:bodyPr/>
          <a:lstStyle/>
          <a:p>
            <a:r>
              <a:rPr lang="en-US" dirty="0"/>
              <a:t>Appeals </a:t>
            </a:r>
          </a:p>
        </p:txBody>
      </p:sp>
      <p:sp>
        <p:nvSpPr>
          <p:cNvPr id="3" name="Content Placeholder 2">
            <a:extLst>
              <a:ext uri="{FF2B5EF4-FFF2-40B4-BE49-F238E27FC236}">
                <a16:creationId xmlns:a16="http://schemas.microsoft.com/office/drawing/2014/main" id="{AF7022D0-30A3-83A2-EAC9-3F59545B86FF}"/>
              </a:ext>
            </a:extLst>
          </p:cNvPr>
          <p:cNvSpPr>
            <a:spLocks noGrp="1"/>
          </p:cNvSpPr>
          <p:nvPr>
            <p:ph idx="1"/>
          </p:nvPr>
        </p:nvSpPr>
        <p:spPr/>
        <p:txBody>
          <a:bodyPr>
            <a:normAutofit/>
          </a:bodyPr>
          <a:lstStyle/>
          <a:p>
            <a:pPr>
              <a:buFont typeface="Arial" panose="020B0604020202020204" pitchFamily="34" charset="0"/>
              <a:buChar char="•"/>
            </a:pPr>
            <a:r>
              <a:rPr lang="en-US" sz="2400" dirty="0"/>
              <a:t>In addition to an appeal of a dismissal a recipient must offer the parties an appeal process that, at a minimum, is the same as it offers in all other comparable proceedings, if any, including proceedings relating to other discrimination complaints.</a:t>
            </a:r>
          </a:p>
        </p:txBody>
      </p:sp>
      <p:sp>
        <p:nvSpPr>
          <p:cNvPr id="5" name="Slide Number Placeholder 4">
            <a:extLst>
              <a:ext uri="{FF2B5EF4-FFF2-40B4-BE49-F238E27FC236}">
                <a16:creationId xmlns:a16="http://schemas.microsoft.com/office/drawing/2014/main" id="{DAA32221-DC19-8BD2-398A-09D1EE2A1C3B}"/>
              </a:ext>
            </a:extLst>
          </p:cNvPr>
          <p:cNvSpPr>
            <a:spLocks noGrp="1"/>
          </p:cNvSpPr>
          <p:nvPr>
            <p:ph type="sldNum" sz="quarter" idx="12"/>
          </p:nvPr>
        </p:nvSpPr>
        <p:spPr/>
        <p:txBody>
          <a:bodyPr/>
          <a:lstStyle/>
          <a:p>
            <a:pPr>
              <a:defRPr/>
            </a:pPr>
            <a:fld id="{0076114A-7F68-4D52-9BC0-0E3F3CC775B2}" type="slidenum">
              <a:rPr lang="en-US" altLang="en-US" smtClean="0"/>
              <a:pPr>
                <a:defRPr/>
              </a:pPr>
              <a:t>67</a:t>
            </a:fld>
            <a:endParaRPr lang="en-US" altLang="en-US" dirty="0"/>
          </a:p>
        </p:txBody>
      </p:sp>
      <p:sp>
        <p:nvSpPr>
          <p:cNvPr id="6" name="Footer Placeholder 5">
            <a:extLst>
              <a:ext uri="{FF2B5EF4-FFF2-40B4-BE49-F238E27FC236}">
                <a16:creationId xmlns:a16="http://schemas.microsoft.com/office/drawing/2014/main" id="{6EF54C25-E6F2-6844-DFD7-4D7768DBE495}"/>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6211961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57A11-2E45-2684-9DD8-6F38AD55ECF7}"/>
              </a:ext>
            </a:extLst>
          </p:cNvPr>
          <p:cNvSpPr>
            <a:spLocks noGrp="1"/>
          </p:cNvSpPr>
          <p:nvPr>
            <p:ph type="title"/>
          </p:nvPr>
        </p:nvSpPr>
        <p:spPr/>
        <p:txBody>
          <a:bodyPr>
            <a:normAutofit/>
          </a:bodyPr>
          <a:lstStyle/>
          <a:p>
            <a:r>
              <a:rPr lang="en-US" sz="4200" dirty="0"/>
              <a:t>Parental, Family, or Marital Status (Including Pregnancy or Related Conditions) </a:t>
            </a:r>
          </a:p>
        </p:txBody>
      </p:sp>
      <p:sp>
        <p:nvSpPr>
          <p:cNvPr id="3" name="Content Placeholder 2">
            <a:extLst>
              <a:ext uri="{FF2B5EF4-FFF2-40B4-BE49-F238E27FC236}">
                <a16:creationId xmlns:a16="http://schemas.microsoft.com/office/drawing/2014/main" id="{BC2B6BF2-77F6-BA7E-523C-17C220DC25AC}"/>
              </a:ext>
            </a:extLst>
          </p:cNvPr>
          <p:cNvSpPr>
            <a:spLocks noGrp="1"/>
          </p:cNvSpPr>
          <p:nvPr>
            <p:ph idx="1"/>
          </p:nvPr>
        </p:nvSpPr>
        <p:spPr/>
        <p:txBody>
          <a:bodyPr>
            <a:normAutofit/>
          </a:bodyPr>
          <a:lstStyle/>
          <a:p>
            <a:r>
              <a:rPr lang="en-US" sz="2400" dirty="0"/>
              <a:t>A recipient must not adopt any policy, practice, or procedure, or take an employment action on the basis of sex :</a:t>
            </a:r>
          </a:p>
          <a:p>
            <a:pPr lvl="1">
              <a:buFont typeface="Arial" panose="020B0604020202020204" pitchFamily="34" charset="0"/>
              <a:buChar char="•"/>
            </a:pPr>
            <a:r>
              <a:rPr lang="en-US" sz="2400" dirty="0"/>
              <a:t>Concerning the current, potential, or past parental, family or marital status of an employee or applicant for employment, which treats persons differently; or that is based upon whether an employee is the head of household or principal wage earner </a:t>
            </a:r>
          </a:p>
          <a:p>
            <a:r>
              <a:rPr lang="en-US" sz="2400" dirty="0"/>
              <a:t>A recipient must not discriminate against any employee or applicant on the basis of current, potential, or past pregnancy or related condition.</a:t>
            </a:r>
          </a:p>
        </p:txBody>
      </p:sp>
      <p:sp>
        <p:nvSpPr>
          <p:cNvPr id="5" name="Slide Number Placeholder 4">
            <a:extLst>
              <a:ext uri="{FF2B5EF4-FFF2-40B4-BE49-F238E27FC236}">
                <a16:creationId xmlns:a16="http://schemas.microsoft.com/office/drawing/2014/main" id="{21564D38-36FF-0332-AAD9-23F497231E67}"/>
              </a:ext>
            </a:extLst>
          </p:cNvPr>
          <p:cNvSpPr>
            <a:spLocks noGrp="1"/>
          </p:cNvSpPr>
          <p:nvPr>
            <p:ph type="sldNum" sz="quarter" idx="12"/>
          </p:nvPr>
        </p:nvSpPr>
        <p:spPr/>
        <p:txBody>
          <a:bodyPr/>
          <a:lstStyle/>
          <a:p>
            <a:pPr>
              <a:defRPr/>
            </a:pPr>
            <a:fld id="{0076114A-7F68-4D52-9BC0-0E3F3CC775B2}" type="slidenum">
              <a:rPr lang="en-US" altLang="en-US" smtClean="0"/>
              <a:pPr>
                <a:defRPr/>
              </a:pPr>
              <a:t>68</a:t>
            </a:fld>
            <a:endParaRPr lang="en-US" altLang="en-US" dirty="0"/>
          </a:p>
        </p:txBody>
      </p:sp>
      <p:sp>
        <p:nvSpPr>
          <p:cNvPr id="6" name="Footer Placeholder 5">
            <a:extLst>
              <a:ext uri="{FF2B5EF4-FFF2-40B4-BE49-F238E27FC236}">
                <a16:creationId xmlns:a16="http://schemas.microsoft.com/office/drawing/2014/main" id="{B6E1E983-4686-27F5-251A-EB300438E260}"/>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34839394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C1F3-3F6A-B9F8-2593-EEF78E363FA4}"/>
              </a:ext>
            </a:extLst>
          </p:cNvPr>
          <p:cNvSpPr>
            <a:spLocks noGrp="1"/>
          </p:cNvSpPr>
          <p:nvPr>
            <p:ph type="title"/>
          </p:nvPr>
        </p:nvSpPr>
        <p:spPr/>
        <p:txBody>
          <a:bodyPr/>
          <a:lstStyle/>
          <a:p>
            <a:r>
              <a:rPr lang="en-US" dirty="0"/>
              <a:t>Pregnancy &amp; Related Conditions </a:t>
            </a:r>
          </a:p>
        </p:txBody>
      </p:sp>
      <p:sp>
        <p:nvSpPr>
          <p:cNvPr id="3" name="Content Placeholder 2">
            <a:extLst>
              <a:ext uri="{FF2B5EF4-FFF2-40B4-BE49-F238E27FC236}">
                <a16:creationId xmlns:a16="http://schemas.microsoft.com/office/drawing/2014/main" id="{F028E00D-F50A-039D-EEC1-78D8ED404215}"/>
              </a:ext>
            </a:extLst>
          </p:cNvPr>
          <p:cNvSpPr>
            <a:spLocks noGrp="1"/>
          </p:cNvSpPr>
          <p:nvPr>
            <p:ph idx="1"/>
          </p:nvPr>
        </p:nvSpPr>
        <p:spPr>
          <a:xfrm>
            <a:off x="1097280" y="1845733"/>
            <a:ext cx="10058400" cy="4614051"/>
          </a:xfrm>
        </p:spPr>
        <p:txBody>
          <a:bodyPr>
            <a:noAutofit/>
          </a:bodyPr>
          <a:lstStyle/>
          <a:p>
            <a:pPr>
              <a:buFont typeface="Arial" panose="020B0604020202020204" pitchFamily="34" charset="0"/>
              <a:buChar char="•"/>
            </a:pPr>
            <a:r>
              <a:rPr lang="en-US" sz="2200" dirty="0"/>
              <a:t>Comparable treatment to other temporary medical conditions. A recipient must treat pregnancy or related conditions as any other temporary medical conditions for all job-related purposes, including commencement, duration and extensions of leave; payment of disability income; accrual of seniority and any other benefit or service; and reinstatement; and under any fringe benefit offered to employees by virtue of employment. </a:t>
            </a:r>
          </a:p>
          <a:p>
            <a:pPr>
              <a:buFont typeface="Arial" panose="020B0604020202020204" pitchFamily="34" charset="0"/>
              <a:buChar char="•"/>
            </a:pPr>
            <a:r>
              <a:rPr lang="en-US" sz="2200" dirty="0"/>
              <a:t>In the case of a recipient that does not maintain a leave policy for its employees, or in the case of an employee with insufficient leave or accrued employment time to qualify for leave under such a policy, a recipient must treat pregnancy or related conditions as a justification for a voluntary leave of absence without pay for a reasonable period of time, at the conclusion of which the employee shall be reinstated to the status held when the leave began or to a comparable position, without decrease in rate of compensation or loss of promotional opportunities, or any other right or privilege of employment.</a:t>
            </a:r>
          </a:p>
        </p:txBody>
      </p:sp>
      <p:sp>
        <p:nvSpPr>
          <p:cNvPr id="5" name="Slide Number Placeholder 4">
            <a:extLst>
              <a:ext uri="{FF2B5EF4-FFF2-40B4-BE49-F238E27FC236}">
                <a16:creationId xmlns:a16="http://schemas.microsoft.com/office/drawing/2014/main" id="{64519578-119E-6A65-85F3-9DB9D0146255}"/>
              </a:ext>
            </a:extLst>
          </p:cNvPr>
          <p:cNvSpPr>
            <a:spLocks noGrp="1"/>
          </p:cNvSpPr>
          <p:nvPr>
            <p:ph type="sldNum" sz="quarter" idx="12"/>
          </p:nvPr>
        </p:nvSpPr>
        <p:spPr/>
        <p:txBody>
          <a:bodyPr/>
          <a:lstStyle/>
          <a:p>
            <a:pPr>
              <a:defRPr/>
            </a:pPr>
            <a:fld id="{0076114A-7F68-4D52-9BC0-0E3F3CC775B2}" type="slidenum">
              <a:rPr lang="en-US" altLang="en-US" smtClean="0"/>
              <a:pPr>
                <a:defRPr/>
              </a:pPr>
              <a:t>69</a:t>
            </a:fld>
            <a:endParaRPr lang="en-US" altLang="en-US" dirty="0"/>
          </a:p>
        </p:txBody>
      </p:sp>
      <p:sp>
        <p:nvSpPr>
          <p:cNvPr id="6" name="Footer Placeholder 5">
            <a:extLst>
              <a:ext uri="{FF2B5EF4-FFF2-40B4-BE49-F238E27FC236}">
                <a16:creationId xmlns:a16="http://schemas.microsoft.com/office/drawing/2014/main" id="{70243109-EB02-7D12-5D13-D702F48D6802}"/>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42536088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4A171-CEDF-64F9-668A-44256F466BBA}"/>
              </a:ext>
            </a:extLst>
          </p:cNvPr>
          <p:cNvSpPr>
            <a:spLocks noGrp="1"/>
          </p:cNvSpPr>
          <p:nvPr>
            <p:ph type="title"/>
          </p:nvPr>
        </p:nvSpPr>
        <p:spPr/>
        <p:txBody>
          <a:bodyPr/>
          <a:lstStyle/>
          <a:p>
            <a:r>
              <a:rPr lang="en-US" dirty="0"/>
              <a:t>Lactation Time &amp; Space </a:t>
            </a:r>
          </a:p>
        </p:txBody>
      </p:sp>
      <p:sp>
        <p:nvSpPr>
          <p:cNvPr id="3" name="Content Placeholder 2">
            <a:extLst>
              <a:ext uri="{FF2B5EF4-FFF2-40B4-BE49-F238E27FC236}">
                <a16:creationId xmlns:a16="http://schemas.microsoft.com/office/drawing/2014/main" id="{B182733E-C7F7-DD9C-0C38-8467AA93B66B}"/>
              </a:ext>
            </a:extLst>
          </p:cNvPr>
          <p:cNvSpPr>
            <a:spLocks noGrp="1"/>
          </p:cNvSpPr>
          <p:nvPr>
            <p:ph idx="1"/>
          </p:nvPr>
        </p:nvSpPr>
        <p:spPr/>
        <p:txBody>
          <a:bodyPr>
            <a:normAutofit/>
          </a:bodyPr>
          <a:lstStyle/>
          <a:p>
            <a:pPr marL="0" indent="0">
              <a:buNone/>
            </a:pPr>
            <a:r>
              <a:rPr lang="en-US" sz="2400" dirty="0"/>
              <a:t>A recipient must provide reasonable break time for an employee to express breast milk or breastfeed as needed.</a:t>
            </a:r>
          </a:p>
          <a:p>
            <a:pPr marL="0" indent="0">
              <a:buNone/>
            </a:pPr>
            <a:r>
              <a:rPr lang="en-US" sz="2400" dirty="0"/>
              <a:t> A recipient must ensure that an employee can access a lactation space, which must be</a:t>
            </a:r>
          </a:p>
          <a:p>
            <a:pPr lvl="1">
              <a:buFont typeface="Arial" panose="020B0604020202020204" pitchFamily="34" charset="0"/>
              <a:buChar char="•"/>
            </a:pPr>
            <a:r>
              <a:rPr lang="en-US" sz="2400" dirty="0"/>
              <a:t>a space other than a bathroom that is clean, shielded from view, free from intrusion from others,</a:t>
            </a:r>
          </a:p>
          <a:p>
            <a:pPr lvl="1">
              <a:buFont typeface="Arial" panose="020B0604020202020204" pitchFamily="34" charset="0"/>
              <a:buChar char="•"/>
            </a:pPr>
            <a:r>
              <a:rPr lang="en-US" sz="2400" dirty="0"/>
              <a:t>and may be used by an employee for expressing breast milk or breastfeeding as needed</a:t>
            </a:r>
          </a:p>
        </p:txBody>
      </p:sp>
      <p:sp>
        <p:nvSpPr>
          <p:cNvPr id="5" name="Slide Number Placeholder 4">
            <a:extLst>
              <a:ext uri="{FF2B5EF4-FFF2-40B4-BE49-F238E27FC236}">
                <a16:creationId xmlns:a16="http://schemas.microsoft.com/office/drawing/2014/main" id="{8F458388-E274-6898-84DF-C27CDC206045}"/>
              </a:ext>
            </a:extLst>
          </p:cNvPr>
          <p:cNvSpPr>
            <a:spLocks noGrp="1"/>
          </p:cNvSpPr>
          <p:nvPr>
            <p:ph type="sldNum" sz="quarter" idx="12"/>
          </p:nvPr>
        </p:nvSpPr>
        <p:spPr/>
        <p:txBody>
          <a:bodyPr/>
          <a:lstStyle/>
          <a:p>
            <a:pPr>
              <a:defRPr/>
            </a:pPr>
            <a:fld id="{0076114A-7F68-4D52-9BC0-0E3F3CC775B2}" type="slidenum">
              <a:rPr lang="en-US" altLang="en-US" smtClean="0"/>
              <a:pPr>
                <a:defRPr/>
              </a:pPr>
              <a:t>70</a:t>
            </a:fld>
            <a:endParaRPr lang="en-US" altLang="en-US" dirty="0"/>
          </a:p>
        </p:txBody>
      </p:sp>
      <p:sp>
        <p:nvSpPr>
          <p:cNvPr id="6" name="Footer Placeholder 5">
            <a:extLst>
              <a:ext uri="{FF2B5EF4-FFF2-40B4-BE49-F238E27FC236}">
                <a16:creationId xmlns:a16="http://schemas.microsoft.com/office/drawing/2014/main" id="{948FF7F3-310A-C8FA-8961-7F6072904CF1}"/>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7659638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2A82F-558D-B248-6E8D-E1DF6383647E}"/>
              </a:ext>
            </a:extLst>
          </p:cNvPr>
          <p:cNvSpPr>
            <a:spLocks noGrp="1"/>
          </p:cNvSpPr>
          <p:nvPr>
            <p:ph type="title"/>
          </p:nvPr>
        </p:nvSpPr>
        <p:spPr/>
        <p:txBody>
          <a:bodyPr/>
          <a:lstStyle/>
          <a:p>
            <a:r>
              <a:rPr lang="en-US" dirty="0"/>
              <a:t>Pre-Employment Inquiries </a:t>
            </a:r>
          </a:p>
        </p:txBody>
      </p:sp>
      <p:sp>
        <p:nvSpPr>
          <p:cNvPr id="3" name="Content Placeholder 2">
            <a:extLst>
              <a:ext uri="{FF2B5EF4-FFF2-40B4-BE49-F238E27FC236}">
                <a16:creationId xmlns:a16="http://schemas.microsoft.com/office/drawing/2014/main" id="{0EF04139-2300-9109-6028-212BBA860E8F}"/>
              </a:ext>
            </a:extLst>
          </p:cNvPr>
          <p:cNvSpPr>
            <a:spLocks noGrp="1"/>
          </p:cNvSpPr>
          <p:nvPr>
            <p:ph idx="1"/>
          </p:nvPr>
        </p:nvSpPr>
        <p:spPr/>
        <p:txBody>
          <a:bodyPr>
            <a:normAutofit/>
          </a:bodyPr>
          <a:lstStyle/>
          <a:p>
            <a:r>
              <a:rPr lang="en-US" sz="2400" dirty="0"/>
              <a:t>(a) Marital status. A recipient must not make a pre-employment inquiry as to the marital status of an applicant for employment, including whether such applicant is “Miss or Mrs.”</a:t>
            </a:r>
          </a:p>
          <a:p>
            <a:r>
              <a:rPr lang="en-US" sz="2400" dirty="0"/>
              <a:t>(b) Sex. A recipient may ask an applicant for employment to self-identify their sex, but only if this question is asked of all applicants and if the response is not used as a basis for discrimination prohibited by Title IX</a:t>
            </a:r>
          </a:p>
        </p:txBody>
      </p:sp>
      <p:sp>
        <p:nvSpPr>
          <p:cNvPr id="5" name="Slide Number Placeholder 4">
            <a:extLst>
              <a:ext uri="{FF2B5EF4-FFF2-40B4-BE49-F238E27FC236}">
                <a16:creationId xmlns:a16="http://schemas.microsoft.com/office/drawing/2014/main" id="{8189EB7A-F7C5-7DBB-5312-4B11E73560ED}"/>
              </a:ext>
            </a:extLst>
          </p:cNvPr>
          <p:cNvSpPr>
            <a:spLocks noGrp="1"/>
          </p:cNvSpPr>
          <p:nvPr>
            <p:ph type="sldNum" sz="quarter" idx="12"/>
          </p:nvPr>
        </p:nvSpPr>
        <p:spPr/>
        <p:txBody>
          <a:bodyPr/>
          <a:lstStyle/>
          <a:p>
            <a:pPr>
              <a:defRPr/>
            </a:pPr>
            <a:fld id="{0076114A-7F68-4D52-9BC0-0E3F3CC775B2}" type="slidenum">
              <a:rPr lang="en-US" altLang="en-US" smtClean="0"/>
              <a:pPr>
                <a:defRPr/>
              </a:pPr>
              <a:t>71</a:t>
            </a:fld>
            <a:endParaRPr lang="en-US" altLang="en-US" dirty="0"/>
          </a:p>
        </p:txBody>
      </p:sp>
      <p:sp>
        <p:nvSpPr>
          <p:cNvPr id="6" name="Footer Placeholder 5">
            <a:extLst>
              <a:ext uri="{FF2B5EF4-FFF2-40B4-BE49-F238E27FC236}">
                <a16:creationId xmlns:a16="http://schemas.microsoft.com/office/drawing/2014/main" id="{256A2E11-6F91-8DCF-836D-67D2659B5636}"/>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608731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10F9-6925-9FD6-443A-364C929AB25C}"/>
              </a:ext>
            </a:extLst>
          </p:cNvPr>
          <p:cNvSpPr>
            <a:spLocks noGrp="1"/>
          </p:cNvSpPr>
          <p:nvPr>
            <p:ph type="title"/>
          </p:nvPr>
        </p:nvSpPr>
        <p:spPr/>
        <p:txBody>
          <a:bodyPr/>
          <a:lstStyle/>
          <a:p>
            <a:r>
              <a:rPr lang="en-US" dirty="0"/>
              <a:t>Retaliation </a:t>
            </a:r>
          </a:p>
        </p:txBody>
      </p:sp>
      <p:sp>
        <p:nvSpPr>
          <p:cNvPr id="3" name="Content Placeholder 2">
            <a:extLst>
              <a:ext uri="{FF2B5EF4-FFF2-40B4-BE49-F238E27FC236}">
                <a16:creationId xmlns:a16="http://schemas.microsoft.com/office/drawing/2014/main" id="{6222124C-9321-B434-A150-919A583BF003}"/>
              </a:ext>
            </a:extLst>
          </p:cNvPr>
          <p:cNvSpPr>
            <a:spLocks noGrp="1"/>
          </p:cNvSpPr>
          <p:nvPr>
            <p:ph idx="1"/>
          </p:nvPr>
        </p:nvSpPr>
        <p:spPr/>
        <p:txBody>
          <a:bodyPr>
            <a:normAutofit/>
          </a:bodyPr>
          <a:lstStyle/>
          <a:p>
            <a:pPr>
              <a:buFont typeface="Arial" panose="020B0604020202020204" pitchFamily="34" charset="0"/>
              <a:buChar char="•"/>
            </a:pPr>
            <a:r>
              <a:rPr lang="en-US" sz="2400" dirty="0"/>
              <a:t>Retaliation must be prohibited, including peer retaliation. </a:t>
            </a:r>
          </a:p>
          <a:p>
            <a:pPr>
              <a:buFont typeface="Arial" panose="020B0604020202020204" pitchFamily="34" charset="0"/>
              <a:buChar char="•"/>
            </a:pPr>
            <a:r>
              <a:rPr lang="en-US" sz="2400" dirty="0"/>
              <a:t>When a recipient has information about conduct that may constitute retaliation under Title IX, the grievance procedures must be initiated. </a:t>
            </a:r>
          </a:p>
        </p:txBody>
      </p:sp>
      <p:sp>
        <p:nvSpPr>
          <p:cNvPr id="5" name="Slide Number Placeholder 4">
            <a:extLst>
              <a:ext uri="{FF2B5EF4-FFF2-40B4-BE49-F238E27FC236}">
                <a16:creationId xmlns:a16="http://schemas.microsoft.com/office/drawing/2014/main" id="{B6C45A0C-2F4F-3884-D034-3FFFDB75162D}"/>
              </a:ext>
            </a:extLst>
          </p:cNvPr>
          <p:cNvSpPr>
            <a:spLocks noGrp="1"/>
          </p:cNvSpPr>
          <p:nvPr>
            <p:ph type="sldNum" sz="quarter" idx="12"/>
          </p:nvPr>
        </p:nvSpPr>
        <p:spPr/>
        <p:txBody>
          <a:bodyPr/>
          <a:lstStyle/>
          <a:p>
            <a:pPr>
              <a:defRPr/>
            </a:pPr>
            <a:fld id="{0076114A-7F68-4D52-9BC0-0E3F3CC775B2}" type="slidenum">
              <a:rPr lang="en-US" altLang="en-US" smtClean="0"/>
              <a:pPr>
                <a:defRPr/>
              </a:pPr>
              <a:t>72</a:t>
            </a:fld>
            <a:endParaRPr lang="en-US" altLang="en-US" dirty="0"/>
          </a:p>
        </p:txBody>
      </p:sp>
      <p:sp>
        <p:nvSpPr>
          <p:cNvPr id="6" name="Footer Placeholder 5">
            <a:extLst>
              <a:ext uri="{FF2B5EF4-FFF2-40B4-BE49-F238E27FC236}">
                <a16:creationId xmlns:a16="http://schemas.microsoft.com/office/drawing/2014/main" id="{E61C80D9-24E0-43E0-3FA9-3A0531A32251}"/>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1679168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8F1C7-7BD6-5255-FBB3-F53DE79328A8}"/>
              </a:ext>
            </a:extLst>
          </p:cNvPr>
          <p:cNvSpPr>
            <a:spLocks noGrp="1"/>
          </p:cNvSpPr>
          <p:nvPr>
            <p:ph type="title"/>
          </p:nvPr>
        </p:nvSpPr>
        <p:spPr/>
        <p:txBody>
          <a:bodyPr/>
          <a:lstStyle/>
          <a:p>
            <a:r>
              <a:rPr lang="en-US" dirty="0"/>
              <a:t>Record Keeping </a:t>
            </a:r>
          </a:p>
        </p:txBody>
      </p:sp>
      <p:sp>
        <p:nvSpPr>
          <p:cNvPr id="3" name="Content Placeholder 2">
            <a:extLst>
              <a:ext uri="{FF2B5EF4-FFF2-40B4-BE49-F238E27FC236}">
                <a16:creationId xmlns:a16="http://schemas.microsoft.com/office/drawing/2014/main" id="{7A9400FC-87FA-29FE-2F33-C8028ED2B2C0}"/>
              </a:ext>
            </a:extLst>
          </p:cNvPr>
          <p:cNvSpPr>
            <a:spLocks noGrp="1"/>
          </p:cNvSpPr>
          <p:nvPr>
            <p:ph idx="1"/>
          </p:nvPr>
        </p:nvSpPr>
        <p:spPr/>
        <p:txBody>
          <a:bodyPr>
            <a:normAutofit/>
          </a:bodyPr>
          <a:lstStyle/>
          <a:p>
            <a:r>
              <a:rPr lang="en-US" sz="2400" dirty="0"/>
              <a:t>A recipient must maintain for a period of at least seven years:</a:t>
            </a:r>
          </a:p>
          <a:p>
            <a:pPr lvl="1">
              <a:buFont typeface="Arial" panose="020B0604020202020204" pitchFamily="34" charset="0"/>
              <a:buChar char="•"/>
            </a:pPr>
            <a:r>
              <a:rPr lang="en-US" sz="2400" dirty="0"/>
              <a:t>The informal resolution or grievance procedures and the resulting outcome </a:t>
            </a:r>
          </a:p>
          <a:p>
            <a:pPr lvl="1">
              <a:buFont typeface="Arial" panose="020B0604020202020204" pitchFamily="34" charset="0"/>
              <a:buChar char="•"/>
            </a:pPr>
            <a:r>
              <a:rPr lang="en-US" sz="2400" dirty="0"/>
              <a:t>Records Documenting the actions the recipient took to meet its obligations under Title IX for each notification that the Title IX Coordinator receives about conduct that reasonably may constitute sex discrimination. </a:t>
            </a:r>
          </a:p>
          <a:p>
            <a:pPr lvl="1">
              <a:buFont typeface="Arial" panose="020B0604020202020204" pitchFamily="34" charset="0"/>
              <a:buChar char="•"/>
            </a:pPr>
            <a:r>
              <a:rPr lang="en-US" sz="2400" dirty="0"/>
              <a:t>All training materials – these materials must be made available upon request for inspection  by members of the public </a:t>
            </a:r>
          </a:p>
        </p:txBody>
      </p:sp>
      <p:sp>
        <p:nvSpPr>
          <p:cNvPr id="5" name="Slide Number Placeholder 4">
            <a:extLst>
              <a:ext uri="{FF2B5EF4-FFF2-40B4-BE49-F238E27FC236}">
                <a16:creationId xmlns:a16="http://schemas.microsoft.com/office/drawing/2014/main" id="{325CB381-6518-A445-5DEF-CE1F8ABAE04E}"/>
              </a:ext>
            </a:extLst>
          </p:cNvPr>
          <p:cNvSpPr>
            <a:spLocks noGrp="1"/>
          </p:cNvSpPr>
          <p:nvPr>
            <p:ph type="sldNum" sz="quarter" idx="12"/>
          </p:nvPr>
        </p:nvSpPr>
        <p:spPr/>
        <p:txBody>
          <a:bodyPr/>
          <a:lstStyle/>
          <a:p>
            <a:pPr>
              <a:defRPr/>
            </a:pPr>
            <a:fld id="{0076114A-7F68-4D52-9BC0-0E3F3CC775B2}" type="slidenum">
              <a:rPr lang="en-US" altLang="en-US" smtClean="0"/>
              <a:pPr>
                <a:defRPr/>
              </a:pPr>
              <a:t>73</a:t>
            </a:fld>
            <a:endParaRPr lang="en-US" altLang="en-US" dirty="0"/>
          </a:p>
        </p:txBody>
      </p:sp>
      <p:sp>
        <p:nvSpPr>
          <p:cNvPr id="6" name="Footer Placeholder 5">
            <a:extLst>
              <a:ext uri="{FF2B5EF4-FFF2-40B4-BE49-F238E27FC236}">
                <a16:creationId xmlns:a16="http://schemas.microsoft.com/office/drawing/2014/main" id="{61F9ACE4-A436-C535-D190-F6B090D712E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7029623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0CB3C-252A-E24E-63F0-1BF3C1C3B1AA}"/>
              </a:ext>
            </a:extLst>
          </p:cNvPr>
          <p:cNvSpPr>
            <a:spLocks noGrp="1"/>
          </p:cNvSpPr>
          <p:nvPr>
            <p:ph type="title"/>
          </p:nvPr>
        </p:nvSpPr>
        <p:spPr/>
        <p:txBody>
          <a:bodyPr/>
          <a:lstStyle/>
          <a:p>
            <a:r>
              <a:rPr lang="en-US" dirty="0"/>
              <a:t>Process Must be Free from Bias &amp; Conflicts of Interest </a:t>
            </a:r>
          </a:p>
        </p:txBody>
      </p:sp>
      <p:sp>
        <p:nvSpPr>
          <p:cNvPr id="3" name="Content Placeholder 2">
            <a:extLst>
              <a:ext uri="{FF2B5EF4-FFF2-40B4-BE49-F238E27FC236}">
                <a16:creationId xmlns:a16="http://schemas.microsoft.com/office/drawing/2014/main" id="{DCD9D503-02DC-0854-126C-7408C42538A9}"/>
              </a:ext>
            </a:extLst>
          </p:cNvPr>
          <p:cNvSpPr>
            <a:spLocks noGrp="1"/>
          </p:cNvSpPr>
          <p:nvPr>
            <p:ph idx="1"/>
          </p:nvPr>
        </p:nvSpPr>
        <p:spPr/>
        <p:txBody>
          <a:bodyPr/>
          <a:lstStyle/>
          <a:p>
            <a:pPr lvl="1">
              <a:buFont typeface="Arial" panose="020B0604020202020204" pitchFamily="34" charset="0"/>
              <a:buChar char="•"/>
            </a:pPr>
            <a:r>
              <a:rPr lang="en-US" sz="2400" dirty="0"/>
              <a:t>All reports of harassment must be received and responded to under the school’s relevant policies</a:t>
            </a:r>
          </a:p>
          <a:p>
            <a:pPr lvl="1">
              <a:buFont typeface="Arial" panose="020B0604020202020204" pitchFamily="34" charset="0"/>
              <a:buChar char="•"/>
            </a:pPr>
            <a:r>
              <a:rPr lang="en-US" sz="2400" dirty="0"/>
              <a:t>Treatment of a complainant or respondent may constitute discrimination under Title IX depending on the response provided </a:t>
            </a:r>
          </a:p>
          <a:p>
            <a:pPr lvl="1">
              <a:buFont typeface="Arial" panose="020B0604020202020204" pitchFamily="34" charset="0"/>
              <a:buChar char="•"/>
            </a:pPr>
            <a:r>
              <a:rPr lang="en-US" sz="2400" dirty="0"/>
              <a:t>Sex-Based biases, stereotypes, and generalizations should be examined and reflected upon during grievance process </a:t>
            </a:r>
          </a:p>
          <a:p>
            <a:pPr lvl="2">
              <a:buFont typeface="Arial" panose="020B0604020202020204" pitchFamily="34" charset="0"/>
              <a:buChar char="•"/>
            </a:pPr>
            <a:r>
              <a:rPr lang="en-US" sz="2400" b="1" i="1" dirty="0"/>
              <a:t>Examples: “Boys will be boys,” “That’s typical for middle school,” etc. </a:t>
            </a:r>
          </a:p>
          <a:p>
            <a:pPr lvl="1">
              <a:buFont typeface="Arial" panose="020B0604020202020204" pitchFamily="34" charset="0"/>
              <a:buChar char="•"/>
            </a:pPr>
            <a:r>
              <a:rPr lang="en-US" sz="2400" dirty="0"/>
              <a:t>Treatment of complainants and/or respondents due to gender-based stereotypes is discrimination under Title IX </a:t>
            </a:r>
          </a:p>
          <a:p>
            <a:pPr lvl="1">
              <a:buFont typeface="Arial" panose="020B0604020202020204" pitchFamily="34" charset="0"/>
              <a:buChar char="•"/>
            </a:pPr>
            <a:r>
              <a:rPr lang="en-US" sz="2400" dirty="0"/>
              <a:t>Recognize previous/current relationships with complainant or respondent </a:t>
            </a:r>
          </a:p>
          <a:p>
            <a:endParaRPr lang="en-US" dirty="0"/>
          </a:p>
        </p:txBody>
      </p:sp>
      <p:sp>
        <p:nvSpPr>
          <p:cNvPr id="5" name="Slide Number Placeholder 4">
            <a:extLst>
              <a:ext uri="{FF2B5EF4-FFF2-40B4-BE49-F238E27FC236}">
                <a16:creationId xmlns:a16="http://schemas.microsoft.com/office/drawing/2014/main" id="{B7DC6815-C25E-E8FC-D8D3-693B06BBF6DD}"/>
              </a:ext>
            </a:extLst>
          </p:cNvPr>
          <p:cNvSpPr>
            <a:spLocks noGrp="1"/>
          </p:cNvSpPr>
          <p:nvPr>
            <p:ph type="sldNum" sz="quarter" idx="12"/>
          </p:nvPr>
        </p:nvSpPr>
        <p:spPr/>
        <p:txBody>
          <a:bodyPr/>
          <a:lstStyle/>
          <a:p>
            <a:pPr>
              <a:defRPr/>
            </a:pPr>
            <a:fld id="{0076114A-7F68-4D52-9BC0-0E3F3CC775B2}" type="slidenum">
              <a:rPr lang="en-US" altLang="en-US" smtClean="0"/>
              <a:pPr>
                <a:defRPr/>
              </a:pPr>
              <a:t>74</a:t>
            </a:fld>
            <a:endParaRPr lang="en-US" altLang="en-US" dirty="0"/>
          </a:p>
        </p:txBody>
      </p:sp>
      <p:sp>
        <p:nvSpPr>
          <p:cNvPr id="6" name="Footer Placeholder 5">
            <a:extLst>
              <a:ext uri="{FF2B5EF4-FFF2-40B4-BE49-F238E27FC236}">
                <a16:creationId xmlns:a16="http://schemas.microsoft.com/office/drawing/2014/main" id="{CAC2DF00-6AF1-CD52-3045-F239DC72B103}"/>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27248936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57D3-0E98-63A6-9FE7-5C83033D525D}"/>
              </a:ext>
            </a:extLst>
          </p:cNvPr>
          <p:cNvSpPr>
            <a:spLocks noGrp="1"/>
          </p:cNvSpPr>
          <p:nvPr>
            <p:ph type="title"/>
          </p:nvPr>
        </p:nvSpPr>
        <p:spPr/>
        <p:txBody>
          <a:bodyPr/>
          <a:lstStyle/>
          <a:p>
            <a:r>
              <a:rPr lang="en-US" dirty="0"/>
              <a:t>Process Must be Free from Bias &amp; Conflicts of Interest </a:t>
            </a:r>
          </a:p>
        </p:txBody>
      </p:sp>
      <p:sp>
        <p:nvSpPr>
          <p:cNvPr id="3" name="Content Placeholder 2">
            <a:extLst>
              <a:ext uri="{FF2B5EF4-FFF2-40B4-BE49-F238E27FC236}">
                <a16:creationId xmlns:a16="http://schemas.microsoft.com/office/drawing/2014/main" id="{3528D232-52C0-0FF0-3709-2E70A85E07A1}"/>
              </a:ext>
            </a:extLst>
          </p:cNvPr>
          <p:cNvSpPr>
            <a:spLocks noGrp="1"/>
          </p:cNvSpPr>
          <p:nvPr>
            <p:ph idx="1"/>
          </p:nvPr>
        </p:nvSpPr>
        <p:spPr/>
        <p:txBody>
          <a:bodyPr>
            <a:normAutofit/>
          </a:bodyPr>
          <a:lstStyle/>
          <a:p>
            <a:pPr>
              <a:buFont typeface="Arial" panose="020B0604020202020204" pitchFamily="34" charset="0"/>
              <a:buChar char="•"/>
            </a:pPr>
            <a:r>
              <a:rPr lang="en-US" sz="2400" dirty="0"/>
              <a:t>Sexual Harassment can occur even if the complainant and respondent are of the same sex </a:t>
            </a:r>
          </a:p>
          <a:p>
            <a:pPr>
              <a:buFont typeface="Arial" panose="020B0604020202020204" pitchFamily="34" charset="0"/>
              <a:buChar char="•"/>
            </a:pPr>
            <a:r>
              <a:rPr lang="en-US" sz="2400" dirty="0"/>
              <a:t>Sexual Harassment can occur even if a prior relationship existed between the parties </a:t>
            </a:r>
          </a:p>
          <a:p>
            <a:pPr>
              <a:buFont typeface="Arial" panose="020B0604020202020204" pitchFamily="34" charset="0"/>
              <a:buChar char="•"/>
            </a:pPr>
            <a:r>
              <a:rPr lang="en-US" sz="2400" dirty="0"/>
              <a:t>Sexual Harassment can occur even if both parties engaged in prohibited behavior </a:t>
            </a:r>
          </a:p>
        </p:txBody>
      </p:sp>
      <p:sp>
        <p:nvSpPr>
          <p:cNvPr id="5" name="Slide Number Placeholder 4">
            <a:extLst>
              <a:ext uri="{FF2B5EF4-FFF2-40B4-BE49-F238E27FC236}">
                <a16:creationId xmlns:a16="http://schemas.microsoft.com/office/drawing/2014/main" id="{A5A4CF0B-20A9-B025-5A09-BB447D00B3E8}"/>
              </a:ext>
            </a:extLst>
          </p:cNvPr>
          <p:cNvSpPr>
            <a:spLocks noGrp="1"/>
          </p:cNvSpPr>
          <p:nvPr>
            <p:ph type="sldNum" sz="quarter" idx="12"/>
          </p:nvPr>
        </p:nvSpPr>
        <p:spPr/>
        <p:txBody>
          <a:bodyPr/>
          <a:lstStyle/>
          <a:p>
            <a:pPr>
              <a:defRPr/>
            </a:pPr>
            <a:fld id="{0076114A-7F68-4D52-9BC0-0E3F3CC775B2}" type="slidenum">
              <a:rPr lang="en-US" altLang="en-US" smtClean="0"/>
              <a:pPr>
                <a:defRPr/>
              </a:pPr>
              <a:t>75</a:t>
            </a:fld>
            <a:endParaRPr lang="en-US" altLang="en-US" dirty="0"/>
          </a:p>
        </p:txBody>
      </p:sp>
      <p:sp>
        <p:nvSpPr>
          <p:cNvPr id="6" name="Footer Placeholder 5">
            <a:extLst>
              <a:ext uri="{FF2B5EF4-FFF2-40B4-BE49-F238E27FC236}">
                <a16:creationId xmlns:a16="http://schemas.microsoft.com/office/drawing/2014/main" id="{3CEC3131-800E-BF40-A0BB-9C6AA258BC25}"/>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8796790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DECC-3977-D5AF-6370-EC7098D65CD6}"/>
              </a:ext>
            </a:extLst>
          </p:cNvPr>
          <p:cNvSpPr>
            <a:spLocks noGrp="1"/>
          </p:cNvSpPr>
          <p:nvPr>
            <p:ph type="title"/>
          </p:nvPr>
        </p:nvSpPr>
        <p:spPr/>
        <p:txBody>
          <a:bodyPr/>
          <a:lstStyle/>
          <a:p>
            <a:r>
              <a:rPr lang="en-US" dirty="0">
                <a:solidFill>
                  <a:schemeClr val="tx1"/>
                </a:solidFill>
              </a:rPr>
              <a:t>Additional Questions</a:t>
            </a:r>
          </a:p>
        </p:txBody>
      </p:sp>
      <p:sp>
        <p:nvSpPr>
          <p:cNvPr id="5" name="Content Placeholder 4">
            <a:extLst>
              <a:ext uri="{FF2B5EF4-FFF2-40B4-BE49-F238E27FC236}">
                <a16:creationId xmlns:a16="http://schemas.microsoft.com/office/drawing/2014/main" id="{9663D052-283F-3B71-6325-3272B62DF9AD}"/>
              </a:ext>
            </a:extLst>
          </p:cNvPr>
          <p:cNvSpPr>
            <a:spLocks noGrp="1"/>
          </p:cNvSpPr>
          <p:nvPr>
            <p:ph sz="half" idx="1"/>
          </p:nvPr>
        </p:nvSpPr>
        <p:spPr/>
        <p:txBody>
          <a:bodyPr>
            <a:normAutofit/>
          </a:bodyPr>
          <a:lstStyle/>
          <a:p>
            <a:pPr marL="109538" indent="0">
              <a:lnSpc>
                <a:spcPct val="90000"/>
              </a:lnSpc>
              <a:buNone/>
              <a:defRPr/>
            </a:pPr>
            <a:r>
              <a:rPr lang="en-US" dirty="0">
                <a:solidFill>
                  <a:schemeClr val="tx1"/>
                </a:solidFill>
                <a:cs typeface="Calibri" pitchFamily="34" charset="0"/>
              </a:rPr>
              <a:t>Additional questions:</a:t>
            </a:r>
          </a:p>
          <a:p>
            <a:pPr marL="109538" indent="0">
              <a:lnSpc>
                <a:spcPct val="90000"/>
              </a:lnSpc>
              <a:spcBef>
                <a:spcPts val="0"/>
              </a:spcBef>
              <a:buNone/>
              <a:defRPr/>
            </a:pPr>
            <a:endParaRPr lang="en-US" dirty="0">
              <a:solidFill>
                <a:schemeClr val="tx1"/>
              </a:solidFill>
              <a:cs typeface="Calibri" pitchFamily="34" charset="0"/>
            </a:endParaRPr>
          </a:p>
          <a:p>
            <a:pPr marL="109538" indent="0">
              <a:lnSpc>
                <a:spcPct val="90000"/>
              </a:lnSpc>
              <a:spcBef>
                <a:spcPts val="0"/>
              </a:spcBef>
              <a:buNone/>
              <a:defRPr/>
            </a:pPr>
            <a:r>
              <a:rPr lang="en-US" dirty="0">
                <a:solidFill>
                  <a:schemeClr val="tx1"/>
                </a:solidFill>
                <a:cs typeface="Calibri" pitchFamily="34" charset="0"/>
              </a:rPr>
              <a:t>Annemarie K. Harr Eagle, Esq.</a:t>
            </a:r>
          </a:p>
          <a:p>
            <a:pPr marL="109538" indent="0">
              <a:lnSpc>
                <a:spcPct val="90000"/>
              </a:lnSpc>
              <a:spcBef>
                <a:spcPts val="0"/>
              </a:spcBef>
              <a:buNone/>
              <a:defRPr/>
            </a:pPr>
            <a:r>
              <a:rPr lang="en-US" dirty="0">
                <a:solidFill>
                  <a:schemeClr val="tx1"/>
                </a:solidFill>
                <a:cs typeface="Calibri" pitchFamily="34" charset="0"/>
                <a:hlinkClick r:id="rId3"/>
              </a:rPr>
              <a:t>aharr@wbklegal.com</a:t>
            </a:r>
            <a:endParaRPr lang="en-US" dirty="0">
              <a:solidFill>
                <a:schemeClr val="tx1"/>
              </a:solidFill>
              <a:cs typeface="Calibri" pitchFamily="34" charset="0"/>
            </a:endParaRPr>
          </a:p>
          <a:p>
            <a:pPr marL="109538" indent="0">
              <a:lnSpc>
                <a:spcPct val="90000"/>
              </a:lnSpc>
              <a:spcBef>
                <a:spcPts val="0"/>
              </a:spcBef>
              <a:buNone/>
              <a:defRPr/>
            </a:pPr>
            <a:endParaRPr lang="en-US" dirty="0">
              <a:solidFill>
                <a:schemeClr val="tx1"/>
              </a:solidFill>
              <a:cs typeface="Calibri" pitchFamily="34" charset="0"/>
            </a:endParaRPr>
          </a:p>
          <a:p>
            <a:pPr marL="109538" indent="0">
              <a:lnSpc>
                <a:spcPct val="90000"/>
              </a:lnSpc>
              <a:spcBef>
                <a:spcPts val="0"/>
              </a:spcBef>
              <a:buNone/>
              <a:defRPr/>
            </a:pPr>
            <a:endParaRPr lang="en-US" dirty="0">
              <a:solidFill>
                <a:schemeClr val="tx1"/>
              </a:solidFill>
              <a:cs typeface="Calibri" pitchFamily="34" charset="0"/>
            </a:endParaRPr>
          </a:p>
          <a:p>
            <a:pPr marL="109538" indent="0">
              <a:lnSpc>
                <a:spcPct val="90000"/>
              </a:lnSpc>
              <a:spcBef>
                <a:spcPts val="0"/>
              </a:spcBef>
              <a:buNone/>
              <a:defRPr/>
            </a:pPr>
            <a:r>
              <a:rPr lang="en-US" dirty="0">
                <a:solidFill>
                  <a:schemeClr val="tx1"/>
                </a:solidFill>
                <a:cs typeface="Calibri" pitchFamily="34" charset="0"/>
              </a:rPr>
              <a:t>Weiss Burkardt Kramer, LLC</a:t>
            </a:r>
          </a:p>
          <a:p>
            <a:pPr marL="109538" indent="0">
              <a:lnSpc>
                <a:spcPct val="90000"/>
              </a:lnSpc>
              <a:spcBef>
                <a:spcPts val="0"/>
              </a:spcBef>
              <a:buNone/>
              <a:defRPr/>
            </a:pPr>
            <a:r>
              <a:rPr lang="en-US" dirty="0">
                <a:solidFill>
                  <a:schemeClr val="tx1"/>
                </a:solidFill>
                <a:cs typeface="Calibri" pitchFamily="34" charset="0"/>
              </a:rPr>
              <a:t>445 Fort Pitt Blvd., Suite 503</a:t>
            </a:r>
          </a:p>
          <a:p>
            <a:pPr marL="109538" indent="0">
              <a:lnSpc>
                <a:spcPct val="90000"/>
              </a:lnSpc>
              <a:spcBef>
                <a:spcPts val="0"/>
              </a:spcBef>
              <a:buNone/>
              <a:defRPr/>
            </a:pPr>
            <a:r>
              <a:rPr lang="en-US" dirty="0">
                <a:solidFill>
                  <a:schemeClr val="tx1"/>
                </a:solidFill>
                <a:cs typeface="Calibri" pitchFamily="34" charset="0"/>
              </a:rPr>
              <a:t>Pittsburgh, PA 15219</a:t>
            </a:r>
          </a:p>
          <a:p>
            <a:pPr marL="109538" indent="0">
              <a:lnSpc>
                <a:spcPct val="90000"/>
              </a:lnSpc>
              <a:spcBef>
                <a:spcPts val="0"/>
              </a:spcBef>
              <a:buNone/>
              <a:defRPr/>
            </a:pPr>
            <a:r>
              <a:rPr lang="en-US" dirty="0">
                <a:solidFill>
                  <a:schemeClr val="tx1"/>
                </a:solidFill>
                <a:cs typeface="Calibri" pitchFamily="34" charset="0"/>
              </a:rPr>
              <a:t>Phone: (412) 391-9890</a:t>
            </a:r>
          </a:p>
          <a:p>
            <a:endParaRPr lang="en-US" dirty="0"/>
          </a:p>
        </p:txBody>
      </p:sp>
      <p:pic>
        <p:nvPicPr>
          <p:cNvPr id="7" name="Picture 2" descr="See the source image">
            <a:extLst>
              <a:ext uri="{FF2B5EF4-FFF2-40B4-BE49-F238E27FC236}">
                <a16:creationId xmlns:a16="http://schemas.microsoft.com/office/drawing/2014/main" id="{0A24B18A-5D89-E29B-5B77-5213369F84E4}"/>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bwMode="auto">
          <a:xfrm>
            <a:off x="6661150"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a:extLst>
              <a:ext uri="{FF2B5EF4-FFF2-40B4-BE49-F238E27FC236}">
                <a16:creationId xmlns:a16="http://schemas.microsoft.com/office/drawing/2014/main" id="{10593B58-A904-0385-1AE9-A9D58AD59A7B}"/>
              </a:ext>
            </a:extLst>
          </p:cNvPr>
          <p:cNvSpPr txBox="1">
            <a:spLocks/>
          </p:cNvSpPr>
          <p:nvPr/>
        </p:nvSpPr>
        <p:spPr>
          <a:xfrm>
            <a:off x="2474844" y="6340474"/>
            <a:ext cx="8189842" cy="304801"/>
          </a:xfrm>
          <a:prstGeom prst="rect">
            <a:avLst/>
          </a:prstGeom>
        </p:spPr>
        <p:txBody>
          <a:bodyPr/>
          <a:lstStyle>
            <a:defPPr>
              <a:defRPr lang="en-US"/>
            </a:defPPr>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prstClr val="black"/>
              </a:solidFill>
              <a:latin typeface="Century Gothic" panose="020B0502020202020204"/>
            </a:endParaRPr>
          </a:p>
        </p:txBody>
      </p:sp>
      <p:sp>
        <p:nvSpPr>
          <p:cNvPr id="3" name="Slide Number Placeholder 2">
            <a:extLst>
              <a:ext uri="{FF2B5EF4-FFF2-40B4-BE49-F238E27FC236}">
                <a16:creationId xmlns:a16="http://schemas.microsoft.com/office/drawing/2014/main" id="{556F8BC7-895F-786A-76D4-1E46DD330E0A}"/>
              </a:ext>
            </a:extLst>
          </p:cNvPr>
          <p:cNvSpPr>
            <a:spLocks noGrp="1"/>
          </p:cNvSpPr>
          <p:nvPr>
            <p:ph type="sldNum" sz="quarter" idx="12"/>
          </p:nvPr>
        </p:nvSpPr>
        <p:spPr/>
        <p:txBody>
          <a:bodyPr/>
          <a:lstStyle/>
          <a:p>
            <a:pPr>
              <a:defRPr/>
            </a:pPr>
            <a:fld id="{E262C4EB-AFBB-4A90-9B09-6D6407A4CE03}" type="slidenum">
              <a:rPr lang="en-US" altLang="en-US" smtClean="0"/>
              <a:pPr>
                <a:defRPr/>
              </a:pPr>
              <a:t>76</a:t>
            </a:fld>
            <a:endParaRPr lang="en-US" altLang="en-US" dirty="0"/>
          </a:p>
        </p:txBody>
      </p:sp>
      <p:sp>
        <p:nvSpPr>
          <p:cNvPr id="6" name="Footer Placeholder 5">
            <a:extLst>
              <a:ext uri="{FF2B5EF4-FFF2-40B4-BE49-F238E27FC236}">
                <a16:creationId xmlns:a16="http://schemas.microsoft.com/office/drawing/2014/main" id="{94C6690D-AD55-1984-E2ED-20F21FB86DAB}"/>
              </a:ext>
            </a:extLst>
          </p:cNvPr>
          <p:cNvSpPr>
            <a:spLocks noGrp="1"/>
          </p:cNvSpPr>
          <p:nvPr>
            <p:ph type="ftr" sz="quarter" idx="11"/>
          </p:nvPr>
        </p:nvSpPr>
        <p:spPr/>
        <p:txBody>
          <a:bodyPr/>
          <a:lstStyle/>
          <a:p>
            <a:pPr>
              <a:defRPr/>
            </a:pPr>
            <a:r>
              <a:rPr lang="en-US" dirty="0"/>
              <a:t>© WBK Legal 2024 This presentation is informational only and does not constitute legal advice.</a:t>
            </a:r>
          </a:p>
        </p:txBody>
      </p:sp>
    </p:spTree>
    <p:extLst>
      <p:ext uri="{BB962C8B-B14F-4D97-AF65-F5344CB8AC3E}">
        <p14:creationId xmlns:p14="http://schemas.microsoft.com/office/powerpoint/2010/main" val="756378566"/>
      </p:ext>
    </p:extLst>
  </p:cSld>
  <p:clrMapOvr>
    <a:masterClrMapping/>
  </p:clrMapOvr>
</p:sld>
</file>

<file path=ppt/theme/theme1.xml><?xml version="1.0" encoding="utf-8"?>
<a:theme xmlns:a="http://schemas.openxmlformats.org/drawingml/2006/main" name="Retrospect">
  <a:themeElements>
    <a:clrScheme name="Custom 97">
      <a:dk1>
        <a:sysClr val="windowText" lastClr="000000"/>
      </a:dk1>
      <a:lt1>
        <a:sysClr val="window" lastClr="FFFFFF"/>
      </a:lt1>
      <a:dk2>
        <a:srgbClr val="696464"/>
      </a:dk2>
      <a:lt2>
        <a:srgbClr val="E9E5DC"/>
      </a:lt2>
      <a:accent1>
        <a:srgbClr val="7F7F7F"/>
      </a:accent1>
      <a:accent2>
        <a:srgbClr val="8A223B"/>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5863</TotalTime>
  <Words>7999</Words>
  <Application>Microsoft Macintosh PowerPoint</Application>
  <PresentationFormat>Widescreen</PresentationFormat>
  <Paragraphs>486</Paragraphs>
  <Slides>76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76</vt:i4>
      </vt:variant>
    </vt:vector>
  </HeadingPairs>
  <TitlesOfParts>
    <vt:vector size="81" baseType="lpstr">
      <vt:lpstr>Arial</vt:lpstr>
      <vt:lpstr>Calibri</vt:lpstr>
      <vt:lpstr>Calibri Light</vt:lpstr>
      <vt:lpstr>Century Gothic</vt:lpstr>
      <vt:lpstr>Retrospect</vt:lpstr>
      <vt:lpstr> Title IX Training</vt:lpstr>
      <vt:lpstr>Background Overview of Title IX </vt:lpstr>
      <vt:lpstr>Title IX: New Regulations  </vt:lpstr>
      <vt:lpstr>The Final Regulations </vt:lpstr>
      <vt:lpstr>Key Terms </vt:lpstr>
      <vt:lpstr>Training Requirements </vt:lpstr>
      <vt:lpstr>Training for Employees </vt:lpstr>
      <vt:lpstr>Training for Investigators, Decision Makers, et. al</vt:lpstr>
      <vt:lpstr>Training for Facilitators of Informal Resolution Process </vt:lpstr>
      <vt:lpstr>Training for Title IX Coordinator &amp; Designees </vt:lpstr>
      <vt:lpstr>Scope of Title IX – Definition of Sex </vt:lpstr>
      <vt:lpstr>Prohibition Against Discrimination </vt:lpstr>
      <vt:lpstr>Sex-Based Harassment Defined</vt:lpstr>
      <vt:lpstr>Sex Based Harassment Defined</vt:lpstr>
      <vt:lpstr>Sex Based Harassment Defined</vt:lpstr>
      <vt:lpstr>Specific Offenses – Sexual Assault </vt:lpstr>
      <vt:lpstr>Specific Offenses – Dating Violence </vt:lpstr>
      <vt:lpstr>Specific Offenses – Domestic Violence </vt:lpstr>
      <vt:lpstr>Specific Offenses – Stalking </vt:lpstr>
      <vt:lpstr>Education Program &amp; Activity Defined </vt:lpstr>
      <vt:lpstr>Reminder </vt:lpstr>
      <vt:lpstr>Nondiscrimination Policy </vt:lpstr>
      <vt:lpstr>Notice of Nondiscrimination</vt:lpstr>
      <vt:lpstr>Contents of Nondiscrimination Notice</vt:lpstr>
      <vt:lpstr>Publication of Notice of Nondiscrimination</vt:lpstr>
      <vt:lpstr>Grievance Procedures </vt:lpstr>
      <vt:lpstr>Response to Sex Discrimination </vt:lpstr>
      <vt:lpstr>Barriers to Reporting </vt:lpstr>
      <vt:lpstr>Reporting/Notification Requirements </vt:lpstr>
      <vt:lpstr>Reporting/Notification Requirements </vt:lpstr>
      <vt:lpstr>Confidential Employee Requirements </vt:lpstr>
      <vt:lpstr>Title IX Coordinator Requirements </vt:lpstr>
      <vt:lpstr>Title IX Coordinator Requirements </vt:lpstr>
      <vt:lpstr>Title IX Coordinator Initiated Grievance </vt:lpstr>
      <vt:lpstr>Title IX Coordinator Initiated Grievance</vt:lpstr>
      <vt:lpstr>Title IX Coordinator Initiated Grievance </vt:lpstr>
      <vt:lpstr>Duty to Act </vt:lpstr>
      <vt:lpstr>Supportive Measures </vt:lpstr>
      <vt:lpstr>Supportive Measures </vt:lpstr>
      <vt:lpstr>Supportive Measures </vt:lpstr>
      <vt:lpstr>Supportive Measures </vt:lpstr>
      <vt:lpstr>Supportive Measures &amp; Students with Disabilities </vt:lpstr>
      <vt:lpstr>Emergency Removal &amp; Administrative Leave </vt:lpstr>
      <vt:lpstr>Informal Resolution Process </vt:lpstr>
      <vt:lpstr>Informal Resolution Process </vt:lpstr>
      <vt:lpstr>Informal Resolution Personnel </vt:lpstr>
      <vt:lpstr>Terms of Informal Resolution Agreement </vt:lpstr>
      <vt:lpstr>Who Can Make a Complaint </vt:lpstr>
      <vt:lpstr>When a Complaint is Made </vt:lpstr>
      <vt:lpstr>When a Complaint is Made </vt:lpstr>
      <vt:lpstr>Provisions Limited to Sex-Based Harassment Complaints </vt:lpstr>
      <vt:lpstr>Notice Requirements </vt:lpstr>
      <vt:lpstr>Notice Requirements </vt:lpstr>
      <vt:lpstr>Immediate Dismissal of a Complaint </vt:lpstr>
      <vt:lpstr>Immediate Dismissal </vt:lpstr>
      <vt:lpstr>Appeals of Dismissals </vt:lpstr>
      <vt:lpstr>Consolidation of Complaints </vt:lpstr>
      <vt:lpstr>Investigations </vt:lpstr>
      <vt:lpstr>Relevance </vt:lpstr>
      <vt:lpstr>Investigations </vt:lpstr>
      <vt:lpstr>Investigations </vt:lpstr>
      <vt:lpstr>Response to Evidence </vt:lpstr>
      <vt:lpstr>Evaluating Credibility </vt:lpstr>
      <vt:lpstr>Determination of Discrimination </vt:lpstr>
      <vt:lpstr>Notice of Determination</vt:lpstr>
      <vt:lpstr>Remedies Provided </vt:lpstr>
      <vt:lpstr>Appeals </vt:lpstr>
      <vt:lpstr>Parental, Family, or Marital Status (Including Pregnancy or Related Conditions) </vt:lpstr>
      <vt:lpstr>Pregnancy &amp; Related Conditions </vt:lpstr>
      <vt:lpstr>Lactation Time &amp; Space </vt:lpstr>
      <vt:lpstr>Pre-Employment Inquiries </vt:lpstr>
      <vt:lpstr>Retaliation </vt:lpstr>
      <vt:lpstr>Record Keeping </vt:lpstr>
      <vt:lpstr>Process Must be Free from Bias &amp; Conflicts of Interest </vt:lpstr>
      <vt:lpstr>Process Must be Free from Bias &amp; Conflicts of Interest </vt:lpstr>
      <vt:lpstr>Additional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Kramer</dc:creator>
  <cp:lastModifiedBy>Microsoft Office User</cp:lastModifiedBy>
  <cp:revision>361</cp:revision>
  <cp:lastPrinted>2018-01-12T17:39:32Z</cp:lastPrinted>
  <dcterms:created xsi:type="dcterms:W3CDTF">2015-06-09T03:49:57Z</dcterms:created>
  <dcterms:modified xsi:type="dcterms:W3CDTF">2025-07-22T14:36:33Z</dcterms:modified>
</cp:coreProperties>
</file>