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0" r:id="rId4"/>
  </p:sldMasterIdLst>
  <p:notesMasterIdLst>
    <p:notesMasterId r:id="rId105"/>
  </p:notesMasterIdLst>
  <p:handoutMasterIdLst>
    <p:handoutMasterId r:id="rId106"/>
  </p:handoutMasterIdLst>
  <p:sldIdLst>
    <p:sldId id="258" r:id="rId5"/>
    <p:sldId id="441" r:id="rId6"/>
    <p:sldId id="389" r:id="rId7"/>
    <p:sldId id="257" r:id="rId8"/>
    <p:sldId id="444" r:id="rId9"/>
    <p:sldId id="261" r:id="rId10"/>
    <p:sldId id="330" r:id="rId11"/>
    <p:sldId id="264" r:id="rId12"/>
    <p:sldId id="262" r:id="rId13"/>
    <p:sldId id="269" r:id="rId14"/>
    <p:sldId id="270" r:id="rId15"/>
    <p:sldId id="271" r:id="rId16"/>
    <p:sldId id="272" r:id="rId17"/>
    <p:sldId id="263" r:id="rId18"/>
    <p:sldId id="267" r:id="rId19"/>
    <p:sldId id="268" r:id="rId20"/>
    <p:sldId id="260" r:id="rId21"/>
    <p:sldId id="329" r:id="rId22"/>
    <p:sldId id="447" r:id="rId23"/>
    <p:sldId id="340" r:id="rId24"/>
    <p:sldId id="266" r:id="rId25"/>
    <p:sldId id="295" r:id="rId26"/>
    <p:sldId id="296" r:id="rId27"/>
    <p:sldId id="265" r:id="rId28"/>
    <p:sldId id="291" r:id="rId29"/>
    <p:sldId id="292" r:id="rId30"/>
    <p:sldId id="293" r:id="rId31"/>
    <p:sldId id="294" r:id="rId32"/>
    <p:sldId id="297" r:id="rId33"/>
    <p:sldId id="327" r:id="rId34"/>
    <p:sldId id="298" r:id="rId35"/>
    <p:sldId id="299" r:id="rId36"/>
    <p:sldId id="300" r:id="rId37"/>
    <p:sldId id="301" r:id="rId38"/>
    <p:sldId id="302" r:id="rId39"/>
    <p:sldId id="303" r:id="rId40"/>
    <p:sldId id="304" r:id="rId41"/>
    <p:sldId id="305" r:id="rId42"/>
    <p:sldId id="306" r:id="rId43"/>
    <p:sldId id="307" r:id="rId44"/>
    <p:sldId id="308" r:id="rId45"/>
    <p:sldId id="309" r:id="rId46"/>
    <p:sldId id="311" r:id="rId47"/>
    <p:sldId id="312" r:id="rId48"/>
    <p:sldId id="313" r:id="rId49"/>
    <p:sldId id="314" r:id="rId50"/>
    <p:sldId id="315" r:id="rId51"/>
    <p:sldId id="316" r:id="rId52"/>
    <p:sldId id="328" r:id="rId53"/>
    <p:sldId id="325" r:id="rId54"/>
    <p:sldId id="310" r:id="rId55"/>
    <p:sldId id="317" r:id="rId56"/>
    <p:sldId id="318" r:id="rId57"/>
    <p:sldId id="319" r:id="rId58"/>
    <p:sldId id="320" r:id="rId59"/>
    <p:sldId id="321" r:id="rId60"/>
    <p:sldId id="273" r:id="rId61"/>
    <p:sldId id="322" r:id="rId62"/>
    <p:sldId id="323" r:id="rId63"/>
    <p:sldId id="324" r:id="rId64"/>
    <p:sldId id="326" r:id="rId65"/>
    <p:sldId id="331" r:id="rId66"/>
    <p:sldId id="332" r:id="rId67"/>
    <p:sldId id="333" r:id="rId68"/>
    <p:sldId id="334" r:id="rId69"/>
    <p:sldId id="335" r:id="rId70"/>
    <p:sldId id="336" r:id="rId71"/>
    <p:sldId id="445" r:id="rId72"/>
    <p:sldId id="446" r:id="rId73"/>
    <p:sldId id="390" r:id="rId74"/>
    <p:sldId id="394" r:id="rId75"/>
    <p:sldId id="448" r:id="rId76"/>
    <p:sldId id="451" r:id="rId77"/>
    <p:sldId id="450" r:id="rId78"/>
    <p:sldId id="449" r:id="rId79"/>
    <p:sldId id="452" r:id="rId80"/>
    <p:sldId id="455" r:id="rId81"/>
    <p:sldId id="454" r:id="rId82"/>
    <p:sldId id="453" r:id="rId83"/>
    <p:sldId id="391" r:id="rId84"/>
    <p:sldId id="395" r:id="rId85"/>
    <p:sldId id="457" r:id="rId86"/>
    <p:sldId id="458" r:id="rId87"/>
    <p:sldId id="459" r:id="rId88"/>
    <p:sldId id="460" r:id="rId89"/>
    <p:sldId id="461" r:id="rId90"/>
    <p:sldId id="462" r:id="rId91"/>
    <p:sldId id="463" r:id="rId92"/>
    <p:sldId id="464" r:id="rId93"/>
    <p:sldId id="466" r:id="rId94"/>
    <p:sldId id="465" r:id="rId95"/>
    <p:sldId id="467" r:id="rId96"/>
    <p:sldId id="468" r:id="rId97"/>
    <p:sldId id="469" r:id="rId98"/>
    <p:sldId id="470" r:id="rId99"/>
    <p:sldId id="392" r:id="rId100"/>
    <p:sldId id="396" r:id="rId101"/>
    <p:sldId id="456" r:id="rId102"/>
    <p:sldId id="442" r:id="rId103"/>
    <p:sldId id="443" r:id="rId10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C2B0E"/>
    <a:srgbClr val="B818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3BED28-4172-4694-A4EF-5722293E9A77}" v="58" dt="2025-07-16T15:29:26.7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38" autoAdjust="0"/>
    <p:restoredTop sz="68682" autoAdjust="0"/>
  </p:normalViewPr>
  <p:slideViewPr>
    <p:cSldViewPr snapToGrid="0">
      <p:cViewPr varScale="1">
        <p:scale>
          <a:sx n="109" d="100"/>
          <a:sy n="109" d="100"/>
        </p:scale>
        <p:origin x="1600" y="184"/>
      </p:cViewPr>
      <p:guideLst/>
    </p:cSldViewPr>
  </p:slideViewPr>
  <p:outlineViewPr>
    <p:cViewPr>
      <p:scale>
        <a:sx n="33" d="100"/>
        <a:sy n="33" d="100"/>
      </p:scale>
      <p:origin x="0" y="-4404"/>
    </p:cViewPr>
  </p:outlineViewPr>
  <p:notesTextViewPr>
    <p:cViewPr>
      <p:scale>
        <a:sx n="1" d="1"/>
        <a:sy n="1" d="1"/>
      </p:scale>
      <p:origin x="0" y="0"/>
    </p:cViewPr>
  </p:notesTextViewPr>
  <p:notesViewPr>
    <p:cSldViewPr snapToGrid="0">
      <p:cViewPr varScale="1">
        <p:scale>
          <a:sx n="84" d="100"/>
          <a:sy n="84" d="100"/>
        </p:scale>
        <p:origin x="2934" y="1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07" Type="http://schemas.openxmlformats.org/officeDocument/2006/relationships/presProps" Target="presProps.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viewProps" Target="viewProp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handoutMaster" Target="handoutMasters/handout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theme" Target="theme/theme1.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tableStyles" Target="tableStyle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FF0FE6-C8CE-4AC1-9846-83263C5C99B0}"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DE3DCEFC-490E-4AED-AFF4-82348C0C766C}">
      <dgm:prSet/>
      <dgm:spPr/>
      <dgm:t>
        <a:bodyPr/>
        <a:lstStyle/>
        <a:p>
          <a:r>
            <a:rPr lang="en-US"/>
            <a:t>Title IX</a:t>
          </a:r>
        </a:p>
      </dgm:t>
    </dgm:pt>
    <dgm:pt modelId="{4E9F7DB0-8BD6-4C79-98D5-4EC43E3865FB}" type="parTrans" cxnId="{E2D4BB44-38AF-4161-840D-259476CACFAE}">
      <dgm:prSet/>
      <dgm:spPr/>
      <dgm:t>
        <a:bodyPr/>
        <a:lstStyle/>
        <a:p>
          <a:endParaRPr lang="en-US"/>
        </a:p>
      </dgm:t>
    </dgm:pt>
    <dgm:pt modelId="{E2A472B6-C191-4C2F-98DA-6179F5C6D2C9}" type="sibTrans" cxnId="{E2D4BB44-38AF-4161-840D-259476CACFAE}">
      <dgm:prSet/>
      <dgm:spPr/>
      <dgm:t>
        <a:bodyPr/>
        <a:lstStyle/>
        <a:p>
          <a:endParaRPr lang="en-US"/>
        </a:p>
      </dgm:t>
    </dgm:pt>
    <dgm:pt modelId="{C318EC9A-3DC7-4733-9786-E239B84FB300}">
      <dgm:prSet/>
      <dgm:spPr/>
      <dgm:t>
        <a:bodyPr/>
        <a:lstStyle/>
        <a:p>
          <a:r>
            <a:rPr lang="en-US"/>
            <a:t>Special Education Reminders</a:t>
          </a:r>
        </a:p>
      </dgm:t>
    </dgm:pt>
    <dgm:pt modelId="{334D7BCB-EE96-487D-ABC0-DF78C65512AA}" type="parTrans" cxnId="{32CF88E5-3611-45E5-B721-F2D422856C87}">
      <dgm:prSet/>
      <dgm:spPr/>
      <dgm:t>
        <a:bodyPr/>
        <a:lstStyle/>
        <a:p>
          <a:endParaRPr lang="en-US"/>
        </a:p>
      </dgm:t>
    </dgm:pt>
    <dgm:pt modelId="{4BBD91EB-7B9F-434C-B0F7-F8DF36B6652D}" type="sibTrans" cxnId="{32CF88E5-3611-45E5-B721-F2D422856C87}">
      <dgm:prSet/>
      <dgm:spPr/>
      <dgm:t>
        <a:bodyPr/>
        <a:lstStyle/>
        <a:p>
          <a:endParaRPr lang="en-US"/>
        </a:p>
      </dgm:t>
    </dgm:pt>
    <dgm:pt modelId="{B626DA19-5DC1-46C5-B0FC-F991CA9852BE}">
      <dgm:prSet/>
      <dgm:spPr/>
      <dgm:t>
        <a:bodyPr/>
        <a:lstStyle/>
        <a:p>
          <a:r>
            <a:rPr lang="en-US"/>
            <a:t>Special Education Discipline</a:t>
          </a:r>
        </a:p>
      </dgm:t>
    </dgm:pt>
    <dgm:pt modelId="{CF9FE214-3791-46B6-983F-2CB345306AC4}" type="parTrans" cxnId="{7B43B6D8-9859-4097-BFAE-BEF3D27C485E}">
      <dgm:prSet/>
      <dgm:spPr/>
      <dgm:t>
        <a:bodyPr/>
        <a:lstStyle/>
        <a:p>
          <a:endParaRPr lang="en-US"/>
        </a:p>
      </dgm:t>
    </dgm:pt>
    <dgm:pt modelId="{4308CAB6-E7A2-4298-B2D0-CB9BF0F3F97E}" type="sibTrans" cxnId="{7B43B6D8-9859-4097-BFAE-BEF3D27C485E}">
      <dgm:prSet/>
      <dgm:spPr/>
      <dgm:t>
        <a:bodyPr/>
        <a:lstStyle/>
        <a:p>
          <a:endParaRPr lang="en-US"/>
        </a:p>
      </dgm:t>
    </dgm:pt>
    <dgm:pt modelId="{49994F6E-ED98-40DE-97E9-9374570E446C}">
      <dgm:prSet/>
      <dgm:spPr/>
      <dgm:t>
        <a:bodyPr/>
        <a:lstStyle/>
        <a:p>
          <a:r>
            <a:rPr lang="en-US"/>
            <a:t>IEP Team &amp; LEA</a:t>
          </a:r>
        </a:p>
      </dgm:t>
    </dgm:pt>
    <dgm:pt modelId="{AA4BBF8F-E698-4749-9CF8-941E9A81B48D}" type="parTrans" cxnId="{7BD7C92C-3655-41D4-AE4E-472C8D660DA9}">
      <dgm:prSet/>
      <dgm:spPr/>
      <dgm:t>
        <a:bodyPr/>
        <a:lstStyle/>
        <a:p>
          <a:endParaRPr lang="en-US"/>
        </a:p>
      </dgm:t>
    </dgm:pt>
    <dgm:pt modelId="{CECBE198-7B7D-4F98-BCF5-B1AA67B9695D}" type="sibTrans" cxnId="{7BD7C92C-3655-41D4-AE4E-472C8D660DA9}">
      <dgm:prSet/>
      <dgm:spPr/>
      <dgm:t>
        <a:bodyPr/>
        <a:lstStyle/>
        <a:p>
          <a:endParaRPr lang="en-US"/>
        </a:p>
      </dgm:t>
    </dgm:pt>
    <dgm:pt modelId="{3DA41491-87BF-43EF-B120-25DB96C3C454}" type="pres">
      <dgm:prSet presAssocID="{D1FF0FE6-C8CE-4AC1-9846-83263C5C99B0}" presName="linear" presStyleCnt="0">
        <dgm:presLayoutVars>
          <dgm:animLvl val="lvl"/>
          <dgm:resizeHandles val="exact"/>
        </dgm:presLayoutVars>
      </dgm:prSet>
      <dgm:spPr/>
    </dgm:pt>
    <dgm:pt modelId="{CF1C3A0D-1572-4021-8945-9A55313FF55B}" type="pres">
      <dgm:prSet presAssocID="{DE3DCEFC-490E-4AED-AFF4-82348C0C766C}" presName="parentText" presStyleLbl="node1" presStyleIdx="0" presStyleCnt="4">
        <dgm:presLayoutVars>
          <dgm:chMax val="0"/>
          <dgm:bulletEnabled val="1"/>
        </dgm:presLayoutVars>
      </dgm:prSet>
      <dgm:spPr/>
    </dgm:pt>
    <dgm:pt modelId="{63C91D3B-D2CC-4DB8-833F-C6458F319392}" type="pres">
      <dgm:prSet presAssocID="{E2A472B6-C191-4C2F-98DA-6179F5C6D2C9}" presName="spacer" presStyleCnt="0"/>
      <dgm:spPr/>
    </dgm:pt>
    <dgm:pt modelId="{A7E98BC0-CD29-4E47-9C69-99D8A158B137}" type="pres">
      <dgm:prSet presAssocID="{C318EC9A-3DC7-4733-9786-E239B84FB300}" presName="parentText" presStyleLbl="node1" presStyleIdx="1" presStyleCnt="4">
        <dgm:presLayoutVars>
          <dgm:chMax val="0"/>
          <dgm:bulletEnabled val="1"/>
        </dgm:presLayoutVars>
      </dgm:prSet>
      <dgm:spPr/>
    </dgm:pt>
    <dgm:pt modelId="{93CC4D70-C69D-43CA-AFFE-11E992000101}" type="pres">
      <dgm:prSet presAssocID="{4BBD91EB-7B9F-434C-B0F7-F8DF36B6652D}" presName="spacer" presStyleCnt="0"/>
      <dgm:spPr/>
    </dgm:pt>
    <dgm:pt modelId="{96A2E1C6-F58C-4970-9D12-288F23A34D88}" type="pres">
      <dgm:prSet presAssocID="{B626DA19-5DC1-46C5-B0FC-F991CA9852BE}" presName="parentText" presStyleLbl="node1" presStyleIdx="2" presStyleCnt="4">
        <dgm:presLayoutVars>
          <dgm:chMax val="0"/>
          <dgm:bulletEnabled val="1"/>
        </dgm:presLayoutVars>
      </dgm:prSet>
      <dgm:spPr/>
    </dgm:pt>
    <dgm:pt modelId="{AC6C8DE7-6B8D-49B1-BFD5-7FA2990DAA6D}" type="pres">
      <dgm:prSet presAssocID="{4308CAB6-E7A2-4298-B2D0-CB9BF0F3F97E}" presName="spacer" presStyleCnt="0"/>
      <dgm:spPr/>
    </dgm:pt>
    <dgm:pt modelId="{CCF6BFF4-FE37-4B8A-9EAD-05ABB138BB36}" type="pres">
      <dgm:prSet presAssocID="{49994F6E-ED98-40DE-97E9-9374570E446C}" presName="parentText" presStyleLbl="node1" presStyleIdx="3" presStyleCnt="4">
        <dgm:presLayoutVars>
          <dgm:chMax val="0"/>
          <dgm:bulletEnabled val="1"/>
        </dgm:presLayoutVars>
      </dgm:prSet>
      <dgm:spPr/>
    </dgm:pt>
  </dgm:ptLst>
  <dgm:cxnLst>
    <dgm:cxn modelId="{7F3F1B18-EA3E-4F53-BB4E-63972990848E}" type="presOf" srcId="{DE3DCEFC-490E-4AED-AFF4-82348C0C766C}" destId="{CF1C3A0D-1572-4021-8945-9A55313FF55B}" srcOrd="0" destOrd="0" presId="urn:microsoft.com/office/officeart/2005/8/layout/vList2"/>
    <dgm:cxn modelId="{7BD7C92C-3655-41D4-AE4E-472C8D660DA9}" srcId="{D1FF0FE6-C8CE-4AC1-9846-83263C5C99B0}" destId="{49994F6E-ED98-40DE-97E9-9374570E446C}" srcOrd="3" destOrd="0" parTransId="{AA4BBF8F-E698-4749-9CF8-941E9A81B48D}" sibTransId="{CECBE198-7B7D-4F98-BCF5-B1AA67B9695D}"/>
    <dgm:cxn modelId="{E2D4BB44-38AF-4161-840D-259476CACFAE}" srcId="{D1FF0FE6-C8CE-4AC1-9846-83263C5C99B0}" destId="{DE3DCEFC-490E-4AED-AFF4-82348C0C766C}" srcOrd="0" destOrd="0" parTransId="{4E9F7DB0-8BD6-4C79-98D5-4EC43E3865FB}" sibTransId="{E2A472B6-C191-4C2F-98DA-6179F5C6D2C9}"/>
    <dgm:cxn modelId="{98855054-1A19-44C2-97E8-7B06F4384F9D}" type="presOf" srcId="{49994F6E-ED98-40DE-97E9-9374570E446C}" destId="{CCF6BFF4-FE37-4B8A-9EAD-05ABB138BB36}" srcOrd="0" destOrd="0" presId="urn:microsoft.com/office/officeart/2005/8/layout/vList2"/>
    <dgm:cxn modelId="{8BF40C6E-8415-479F-8011-CF1C410EA342}" type="presOf" srcId="{B626DA19-5DC1-46C5-B0FC-F991CA9852BE}" destId="{96A2E1C6-F58C-4970-9D12-288F23A34D88}" srcOrd="0" destOrd="0" presId="urn:microsoft.com/office/officeart/2005/8/layout/vList2"/>
    <dgm:cxn modelId="{C805F9CF-D006-410D-A940-C06503F4D4AD}" type="presOf" srcId="{C318EC9A-3DC7-4733-9786-E239B84FB300}" destId="{A7E98BC0-CD29-4E47-9C69-99D8A158B137}" srcOrd="0" destOrd="0" presId="urn:microsoft.com/office/officeart/2005/8/layout/vList2"/>
    <dgm:cxn modelId="{7B43B6D8-9859-4097-BFAE-BEF3D27C485E}" srcId="{D1FF0FE6-C8CE-4AC1-9846-83263C5C99B0}" destId="{B626DA19-5DC1-46C5-B0FC-F991CA9852BE}" srcOrd="2" destOrd="0" parTransId="{CF9FE214-3791-46B6-983F-2CB345306AC4}" sibTransId="{4308CAB6-E7A2-4298-B2D0-CB9BF0F3F97E}"/>
    <dgm:cxn modelId="{32CF88E5-3611-45E5-B721-F2D422856C87}" srcId="{D1FF0FE6-C8CE-4AC1-9846-83263C5C99B0}" destId="{C318EC9A-3DC7-4733-9786-E239B84FB300}" srcOrd="1" destOrd="0" parTransId="{334D7BCB-EE96-487D-ABC0-DF78C65512AA}" sibTransId="{4BBD91EB-7B9F-434C-B0F7-F8DF36B6652D}"/>
    <dgm:cxn modelId="{EE678CF3-B9C5-4100-929D-48F7EB3BBE05}" type="presOf" srcId="{D1FF0FE6-C8CE-4AC1-9846-83263C5C99B0}" destId="{3DA41491-87BF-43EF-B120-25DB96C3C454}" srcOrd="0" destOrd="0" presId="urn:microsoft.com/office/officeart/2005/8/layout/vList2"/>
    <dgm:cxn modelId="{DFA67CAC-8D0C-4654-BA8C-4D474D9752E7}" type="presParOf" srcId="{3DA41491-87BF-43EF-B120-25DB96C3C454}" destId="{CF1C3A0D-1572-4021-8945-9A55313FF55B}" srcOrd="0" destOrd="0" presId="urn:microsoft.com/office/officeart/2005/8/layout/vList2"/>
    <dgm:cxn modelId="{A136EFA8-8268-4269-8A4D-DBDC16341145}" type="presParOf" srcId="{3DA41491-87BF-43EF-B120-25DB96C3C454}" destId="{63C91D3B-D2CC-4DB8-833F-C6458F319392}" srcOrd="1" destOrd="0" presId="urn:microsoft.com/office/officeart/2005/8/layout/vList2"/>
    <dgm:cxn modelId="{491B3B86-F125-4844-B6FB-EBD8F72663C3}" type="presParOf" srcId="{3DA41491-87BF-43EF-B120-25DB96C3C454}" destId="{A7E98BC0-CD29-4E47-9C69-99D8A158B137}" srcOrd="2" destOrd="0" presId="urn:microsoft.com/office/officeart/2005/8/layout/vList2"/>
    <dgm:cxn modelId="{8C1F290E-5459-48AF-B654-791F7535FFE6}" type="presParOf" srcId="{3DA41491-87BF-43EF-B120-25DB96C3C454}" destId="{93CC4D70-C69D-43CA-AFFE-11E992000101}" srcOrd="3" destOrd="0" presId="urn:microsoft.com/office/officeart/2005/8/layout/vList2"/>
    <dgm:cxn modelId="{EB54B1A0-C797-415C-B7CF-B249B802EF72}" type="presParOf" srcId="{3DA41491-87BF-43EF-B120-25DB96C3C454}" destId="{96A2E1C6-F58C-4970-9D12-288F23A34D88}" srcOrd="4" destOrd="0" presId="urn:microsoft.com/office/officeart/2005/8/layout/vList2"/>
    <dgm:cxn modelId="{1F8B4CF6-11E6-45FE-978D-418080202519}" type="presParOf" srcId="{3DA41491-87BF-43EF-B120-25DB96C3C454}" destId="{AC6C8DE7-6B8D-49B1-BFD5-7FA2990DAA6D}" srcOrd="5" destOrd="0" presId="urn:microsoft.com/office/officeart/2005/8/layout/vList2"/>
    <dgm:cxn modelId="{09613C23-2556-4EB8-B1F3-E36ADC394A2A}" type="presParOf" srcId="{3DA41491-87BF-43EF-B120-25DB96C3C454}" destId="{CCF6BFF4-FE37-4B8A-9EAD-05ABB138BB36}"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4CB559-7D4A-486D-ACC4-2E7400446AD6}"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75B24F35-81C5-406D-9EA6-EB7C8737043C}">
      <dgm:prSet/>
      <dgm:spPr/>
      <dgm:t>
        <a:bodyPr/>
        <a:lstStyle/>
        <a:p>
          <a:r>
            <a:rPr lang="en-US" dirty="0"/>
            <a:t>Districts must utilize at least these three Title IX personnel in the grievance process:</a:t>
          </a:r>
        </a:p>
      </dgm:t>
    </dgm:pt>
    <dgm:pt modelId="{0CF0FF81-2944-4A40-81EC-61F5FE593BA5}" type="parTrans" cxnId="{CC4ACAF5-CC89-4325-8794-2ED5077B9121}">
      <dgm:prSet/>
      <dgm:spPr/>
      <dgm:t>
        <a:bodyPr/>
        <a:lstStyle/>
        <a:p>
          <a:endParaRPr lang="en-US"/>
        </a:p>
      </dgm:t>
    </dgm:pt>
    <dgm:pt modelId="{3273E6C2-431A-446D-8882-057B6F07D84E}" type="sibTrans" cxnId="{CC4ACAF5-CC89-4325-8794-2ED5077B9121}">
      <dgm:prSet/>
      <dgm:spPr/>
      <dgm:t>
        <a:bodyPr/>
        <a:lstStyle/>
        <a:p>
          <a:endParaRPr lang="en-US"/>
        </a:p>
      </dgm:t>
    </dgm:pt>
    <dgm:pt modelId="{B71A7278-E6B0-476C-B671-4F4142E39288}">
      <dgm:prSet/>
      <dgm:spPr/>
      <dgm:t>
        <a:bodyPr/>
        <a:lstStyle/>
        <a:p>
          <a:r>
            <a:rPr lang="en-US" dirty="0"/>
            <a:t>Title IX Coordinator</a:t>
          </a:r>
        </a:p>
      </dgm:t>
    </dgm:pt>
    <dgm:pt modelId="{079C2DA7-CBDA-4868-BBD9-23E3518686D9}" type="parTrans" cxnId="{9EF36B2F-23BB-4B2D-A679-991BAC232370}">
      <dgm:prSet/>
      <dgm:spPr/>
      <dgm:t>
        <a:bodyPr/>
        <a:lstStyle/>
        <a:p>
          <a:endParaRPr lang="en-US"/>
        </a:p>
      </dgm:t>
    </dgm:pt>
    <dgm:pt modelId="{AFB559B7-BE56-443E-86E4-E29788392483}" type="sibTrans" cxnId="{9EF36B2F-23BB-4B2D-A679-991BAC232370}">
      <dgm:prSet/>
      <dgm:spPr/>
      <dgm:t>
        <a:bodyPr/>
        <a:lstStyle/>
        <a:p>
          <a:endParaRPr lang="en-US"/>
        </a:p>
      </dgm:t>
    </dgm:pt>
    <dgm:pt modelId="{EE6EA255-89A5-4DA6-93DB-10725E2AE7DE}">
      <dgm:prSet/>
      <dgm:spPr/>
      <dgm:t>
        <a:bodyPr/>
        <a:lstStyle/>
        <a:p>
          <a:r>
            <a:rPr lang="en-US" dirty="0"/>
            <a:t>Investigator</a:t>
          </a:r>
        </a:p>
      </dgm:t>
    </dgm:pt>
    <dgm:pt modelId="{593EA579-A121-46CE-95AD-BB19066C9CC4}" type="parTrans" cxnId="{C917474E-105C-46C5-9895-82F247CDFB2B}">
      <dgm:prSet/>
      <dgm:spPr/>
      <dgm:t>
        <a:bodyPr/>
        <a:lstStyle/>
        <a:p>
          <a:endParaRPr lang="en-US"/>
        </a:p>
      </dgm:t>
    </dgm:pt>
    <dgm:pt modelId="{55096CA0-8111-4E2A-9018-3B79C5317CC8}" type="sibTrans" cxnId="{C917474E-105C-46C5-9895-82F247CDFB2B}">
      <dgm:prSet/>
      <dgm:spPr/>
      <dgm:t>
        <a:bodyPr/>
        <a:lstStyle/>
        <a:p>
          <a:endParaRPr lang="en-US"/>
        </a:p>
      </dgm:t>
    </dgm:pt>
    <dgm:pt modelId="{0109638F-4AF6-4A5D-8B9B-07E43213C7F5}">
      <dgm:prSet/>
      <dgm:spPr/>
      <dgm:t>
        <a:bodyPr/>
        <a:lstStyle/>
        <a:p>
          <a:r>
            <a:rPr lang="en-US" dirty="0"/>
            <a:t>Decision-Maker</a:t>
          </a:r>
        </a:p>
      </dgm:t>
    </dgm:pt>
    <dgm:pt modelId="{7D880FBE-6912-43C9-9D29-B08A0BFE96A5}" type="parTrans" cxnId="{C9F6660F-1388-4A8B-AA2E-71BA8E77634B}">
      <dgm:prSet/>
      <dgm:spPr/>
      <dgm:t>
        <a:bodyPr/>
        <a:lstStyle/>
        <a:p>
          <a:endParaRPr lang="en-US"/>
        </a:p>
      </dgm:t>
    </dgm:pt>
    <dgm:pt modelId="{EAB5A3C4-8C6A-43A3-B369-6197389BA309}" type="sibTrans" cxnId="{C9F6660F-1388-4A8B-AA2E-71BA8E77634B}">
      <dgm:prSet/>
      <dgm:spPr/>
      <dgm:t>
        <a:bodyPr/>
        <a:lstStyle/>
        <a:p>
          <a:endParaRPr lang="en-US"/>
        </a:p>
      </dgm:t>
    </dgm:pt>
    <dgm:pt modelId="{D06BFB49-E292-44FD-8F21-90A83C0B3DE6}" type="pres">
      <dgm:prSet presAssocID="{8E4CB559-7D4A-486D-ACC4-2E7400446AD6}" presName="hierChild1" presStyleCnt="0">
        <dgm:presLayoutVars>
          <dgm:orgChart val="1"/>
          <dgm:chPref val="1"/>
          <dgm:dir/>
          <dgm:animOne val="branch"/>
          <dgm:animLvl val="lvl"/>
          <dgm:resizeHandles/>
        </dgm:presLayoutVars>
      </dgm:prSet>
      <dgm:spPr/>
    </dgm:pt>
    <dgm:pt modelId="{F30CD3D6-D87B-4979-91B1-DC59659C1118}" type="pres">
      <dgm:prSet presAssocID="{75B24F35-81C5-406D-9EA6-EB7C8737043C}" presName="hierRoot1" presStyleCnt="0">
        <dgm:presLayoutVars>
          <dgm:hierBranch val="init"/>
        </dgm:presLayoutVars>
      </dgm:prSet>
      <dgm:spPr/>
    </dgm:pt>
    <dgm:pt modelId="{3280AD1A-96DC-4E30-99FC-4542E3CE43B0}" type="pres">
      <dgm:prSet presAssocID="{75B24F35-81C5-406D-9EA6-EB7C8737043C}" presName="rootComposite1" presStyleCnt="0"/>
      <dgm:spPr/>
    </dgm:pt>
    <dgm:pt modelId="{94138770-258A-4F66-AD76-BC4A030B2828}" type="pres">
      <dgm:prSet presAssocID="{75B24F35-81C5-406D-9EA6-EB7C8737043C}" presName="rootText1" presStyleLbl="node0" presStyleIdx="0" presStyleCnt="1">
        <dgm:presLayoutVars>
          <dgm:chPref val="3"/>
        </dgm:presLayoutVars>
      </dgm:prSet>
      <dgm:spPr/>
    </dgm:pt>
    <dgm:pt modelId="{5F9DD98B-94E5-4918-87F8-618344811DE9}" type="pres">
      <dgm:prSet presAssocID="{75B24F35-81C5-406D-9EA6-EB7C8737043C}" presName="rootConnector1" presStyleLbl="node1" presStyleIdx="0" presStyleCnt="0"/>
      <dgm:spPr/>
    </dgm:pt>
    <dgm:pt modelId="{2F8EC428-1074-42DD-B07B-5A6A66A2188F}" type="pres">
      <dgm:prSet presAssocID="{75B24F35-81C5-406D-9EA6-EB7C8737043C}" presName="hierChild2" presStyleCnt="0"/>
      <dgm:spPr/>
    </dgm:pt>
    <dgm:pt modelId="{9A761F6A-433B-4E28-A2B0-1B982057D283}" type="pres">
      <dgm:prSet presAssocID="{079C2DA7-CBDA-4868-BBD9-23E3518686D9}" presName="Name37" presStyleLbl="parChTrans1D2" presStyleIdx="0" presStyleCnt="3"/>
      <dgm:spPr/>
    </dgm:pt>
    <dgm:pt modelId="{CD5EE6BB-345B-40C6-AB06-664ED6ACD0DC}" type="pres">
      <dgm:prSet presAssocID="{B71A7278-E6B0-476C-B671-4F4142E39288}" presName="hierRoot2" presStyleCnt="0">
        <dgm:presLayoutVars>
          <dgm:hierBranch val="init"/>
        </dgm:presLayoutVars>
      </dgm:prSet>
      <dgm:spPr/>
    </dgm:pt>
    <dgm:pt modelId="{D105B1E8-90BA-4A30-B8C0-17B8762E3679}" type="pres">
      <dgm:prSet presAssocID="{B71A7278-E6B0-476C-B671-4F4142E39288}" presName="rootComposite" presStyleCnt="0"/>
      <dgm:spPr/>
    </dgm:pt>
    <dgm:pt modelId="{78F92A3D-AF72-42CB-991B-6E209EB48F7C}" type="pres">
      <dgm:prSet presAssocID="{B71A7278-E6B0-476C-B671-4F4142E39288}" presName="rootText" presStyleLbl="node2" presStyleIdx="0" presStyleCnt="3">
        <dgm:presLayoutVars>
          <dgm:chPref val="3"/>
        </dgm:presLayoutVars>
      </dgm:prSet>
      <dgm:spPr/>
    </dgm:pt>
    <dgm:pt modelId="{08A2E6D8-8A41-46CF-920E-C01EE3274CBB}" type="pres">
      <dgm:prSet presAssocID="{B71A7278-E6B0-476C-B671-4F4142E39288}" presName="rootConnector" presStyleLbl="node2" presStyleIdx="0" presStyleCnt="3"/>
      <dgm:spPr/>
    </dgm:pt>
    <dgm:pt modelId="{164F3D5A-3D08-49AF-B881-387DB845F136}" type="pres">
      <dgm:prSet presAssocID="{B71A7278-E6B0-476C-B671-4F4142E39288}" presName="hierChild4" presStyleCnt="0"/>
      <dgm:spPr/>
    </dgm:pt>
    <dgm:pt modelId="{8039AAFD-305B-42F4-9CEC-A83FEEDCD4C5}" type="pres">
      <dgm:prSet presAssocID="{B71A7278-E6B0-476C-B671-4F4142E39288}" presName="hierChild5" presStyleCnt="0"/>
      <dgm:spPr/>
    </dgm:pt>
    <dgm:pt modelId="{3B784D7B-3D95-4096-86F9-4A0779268F23}" type="pres">
      <dgm:prSet presAssocID="{593EA579-A121-46CE-95AD-BB19066C9CC4}" presName="Name37" presStyleLbl="parChTrans1D2" presStyleIdx="1" presStyleCnt="3"/>
      <dgm:spPr/>
    </dgm:pt>
    <dgm:pt modelId="{DD51B9A0-7A50-4C2E-BCAB-EB958416A93D}" type="pres">
      <dgm:prSet presAssocID="{EE6EA255-89A5-4DA6-93DB-10725E2AE7DE}" presName="hierRoot2" presStyleCnt="0">
        <dgm:presLayoutVars>
          <dgm:hierBranch val="init"/>
        </dgm:presLayoutVars>
      </dgm:prSet>
      <dgm:spPr/>
    </dgm:pt>
    <dgm:pt modelId="{AE8116E8-70C0-4FA4-A50A-9943E5F95A49}" type="pres">
      <dgm:prSet presAssocID="{EE6EA255-89A5-4DA6-93DB-10725E2AE7DE}" presName="rootComposite" presStyleCnt="0"/>
      <dgm:spPr/>
    </dgm:pt>
    <dgm:pt modelId="{2456FA35-150F-4A43-9C65-B6617E6678EC}" type="pres">
      <dgm:prSet presAssocID="{EE6EA255-89A5-4DA6-93DB-10725E2AE7DE}" presName="rootText" presStyleLbl="node2" presStyleIdx="1" presStyleCnt="3">
        <dgm:presLayoutVars>
          <dgm:chPref val="3"/>
        </dgm:presLayoutVars>
      </dgm:prSet>
      <dgm:spPr/>
    </dgm:pt>
    <dgm:pt modelId="{8ABCE909-6422-4427-956C-DB9635DEFDE8}" type="pres">
      <dgm:prSet presAssocID="{EE6EA255-89A5-4DA6-93DB-10725E2AE7DE}" presName="rootConnector" presStyleLbl="node2" presStyleIdx="1" presStyleCnt="3"/>
      <dgm:spPr/>
    </dgm:pt>
    <dgm:pt modelId="{18E6506C-9F71-4FB2-B40D-5DEA3043E3C6}" type="pres">
      <dgm:prSet presAssocID="{EE6EA255-89A5-4DA6-93DB-10725E2AE7DE}" presName="hierChild4" presStyleCnt="0"/>
      <dgm:spPr/>
    </dgm:pt>
    <dgm:pt modelId="{18EFE569-FED6-4E7E-BC23-27AAF7E202EE}" type="pres">
      <dgm:prSet presAssocID="{EE6EA255-89A5-4DA6-93DB-10725E2AE7DE}" presName="hierChild5" presStyleCnt="0"/>
      <dgm:spPr/>
    </dgm:pt>
    <dgm:pt modelId="{8A9645CE-BE0F-4F14-80BD-65C8B667063E}" type="pres">
      <dgm:prSet presAssocID="{7D880FBE-6912-43C9-9D29-B08A0BFE96A5}" presName="Name37" presStyleLbl="parChTrans1D2" presStyleIdx="2" presStyleCnt="3"/>
      <dgm:spPr/>
    </dgm:pt>
    <dgm:pt modelId="{CCC90B4C-9AE5-41A9-B849-7BC53EF52032}" type="pres">
      <dgm:prSet presAssocID="{0109638F-4AF6-4A5D-8B9B-07E43213C7F5}" presName="hierRoot2" presStyleCnt="0">
        <dgm:presLayoutVars>
          <dgm:hierBranch val="init"/>
        </dgm:presLayoutVars>
      </dgm:prSet>
      <dgm:spPr/>
    </dgm:pt>
    <dgm:pt modelId="{FADF75F4-E8CC-4431-8F6E-90C6318A8F1A}" type="pres">
      <dgm:prSet presAssocID="{0109638F-4AF6-4A5D-8B9B-07E43213C7F5}" presName="rootComposite" presStyleCnt="0"/>
      <dgm:spPr/>
    </dgm:pt>
    <dgm:pt modelId="{7B632252-585B-41DA-A341-F20DF31D9E66}" type="pres">
      <dgm:prSet presAssocID="{0109638F-4AF6-4A5D-8B9B-07E43213C7F5}" presName="rootText" presStyleLbl="node2" presStyleIdx="2" presStyleCnt="3">
        <dgm:presLayoutVars>
          <dgm:chPref val="3"/>
        </dgm:presLayoutVars>
      </dgm:prSet>
      <dgm:spPr/>
    </dgm:pt>
    <dgm:pt modelId="{AE1192D8-B8E3-4E4B-B6A1-1D7733E6FD60}" type="pres">
      <dgm:prSet presAssocID="{0109638F-4AF6-4A5D-8B9B-07E43213C7F5}" presName="rootConnector" presStyleLbl="node2" presStyleIdx="2" presStyleCnt="3"/>
      <dgm:spPr/>
    </dgm:pt>
    <dgm:pt modelId="{C9D88F1A-2B10-4623-8079-0A6D203825EE}" type="pres">
      <dgm:prSet presAssocID="{0109638F-4AF6-4A5D-8B9B-07E43213C7F5}" presName="hierChild4" presStyleCnt="0"/>
      <dgm:spPr/>
    </dgm:pt>
    <dgm:pt modelId="{F299717A-65DC-466E-8E1C-F95F41CABEEE}" type="pres">
      <dgm:prSet presAssocID="{0109638F-4AF6-4A5D-8B9B-07E43213C7F5}" presName="hierChild5" presStyleCnt="0"/>
      <dgm:spPr/>
    </dgm:pt>
    <dgm:pt modelId="{52D69289-AFA4-4F03-A759-A969753E537D}" type="pres">
      <dgm:prSet presAssocID="{75B24F35-81C5-406D-9EA6-EB7C8737043C}" presName="hierChild3" presStyleCnt="0"/>
      <dgm:spPr/>
    </dgm:pt>
  </dgm:ptLst>
  <dgm:cxnLst>
    <dgm:cxn modelId="{8B9C240F-213A-46E1-9AB0-E69AA8446EF5}" type="presOf" srcId="{079C2DA7-CBDA-4868-BBD9-23E3518686D9}" destId="{9A761F6A-433B-4E28-A2B0-1B982057D283}" srcOrd="0" destOrd="0" presId="urn:microsoft.com/office/officeart/2005/8/layout/orgChart1"/>
    <dgm:cxn modelId="{C9F6660F-1388-4A8B-AA2E-71BA8E77634B}" srcId="{75B24F35-81C5-406D-9EA6-EB7C8737043C}" destId="{0109638F-4AF6-4A5D-8B9B-07E43213C7F5}" srcOrd="2" destOrd="0" parTransId="{7D880FBE-6912-43C9-9D29-B08A0BFE96A5}" sibTransId="{EAB5A3C4-8C6A-43A3-B369-6197389BA309}"/>
    <dgm:cxn modelId="{D09C6E14-B700-4035-B3C4-A2AA0037EBCB}" type="presOf" srcId="{EE6EA255-89A5-4DA6-93DB-10725E2AE7DE}" destId="{2456FA35-150F-4A43-9C65-B6617E6678EC}" srcOrd="0" destOrd="0" presId="urn:microsoft.com/office/officeart/2005/8/layout/orgChart1"/>
    <dgm:cxn modelId="{2731851C-03CA-47D0-9CCD-AB298695DD46}" type="presOf" srcId="{0109638F-4AF6-4A5D-8B9B-07E43213C7F5}" destId="{AE1192D8-B8E3-4E4B-B6A1-1D7733E6FD60}" srcOrd="1" destOrd="0" presId="urn:microsoft.com/office/officeart/2005/8/layout/orgChart1"/>
    <dgm:cxn modelId="{69F2241E-3138-4E95-B4D6-CCB14D6047A2}" type="presOf" srcId="{8E4CB559-7D4A-486D-ACC4-2E7400446AD6}" destId="{D06BFB49-E292-44FD-8F21-90A83C0B3DE6}" srcOrd="0" destOrd="0" presId="urn:microsoft.com/office/officeart/2005/8/layout/orgChart1"/>
    <dgm:cxn modelId="{DE52BE25-D30E-4409-A4D9-67DE637CFA60}" type="presOf" srcId="{75B24F35-81C5-406D-9EA6-EB7C8737043C}" destId="{94138770-258A-4F66-AD76-BC4A030B2828}" srcOrd="0" destOrd="0" presId="urn:microsoft.com/office/officeart/2005/8/layout/orgChart1"/>
    <dgm:cxn modelId="{9EF36B2F-23BB-4B2D-A679-991BAC232370}" srcId="{75B24F35-81C5-406D-9EA6-EB7C8737043C}" destId="{B71A7278-E6B0-476C-B671-4F4142E39288}" srcOrd="0" destOrd="0" parTransId="{079C2DA7-CBDA-4868-BBD9-23E3518686D9}" sibTransId="{AFB559B7-BE56-443E-86E4-E29788392483}"/>
    <dgm:cxn modelId="{E807CB4A-929C-4BE2-8300-2AE676151639}" type="presOf" srcId="{B71A7278-E6B0-476C-B671-4F4142E39288}" destId="{08A2E6D8-8A41-46CF-920E-C01EE3274CBB}" srcOrd="1" destOrd="0" presId="urn:microsoft.com/office/officeart/2005/8/layout/orgChart1"/>
    <dgm:cxn modelId="{C917474E-105C-46C5-9895-82F247CDFB2B}" srcId="{75B24F35-81C5-406D-9EA6-EB7C8737043C}" destId="{EE6EA255-89A5-4DA6-93DB-10725E2AE7DE}" srcOrd="1" destOrd="0" parTransId="{593EA579-A121-46CE-95AD-BB19066C9CC4}" sibTransId="{55096CA0-8111-4E2A-9018-3B79C5317CC8}"/>
    <dgm:cxn modelId="{6C31CF67-7F9E-44F8-A49E-C3EC912F6593}" type="presOf" srcId="{B71A7278-E6B0-476C-B671-4F4142E39288}" destId="{78F92A3D-AF72-42CB-991B-6E209EB48F7C}" srcOrd="0" destOrd="0" presId="urn:microsoft.com/office/officeart/2005/8/layout/orgChart1"/>
    <dgm:cxn modelId="{E972F571-DBF8-48F5-9A97-F80E1D2DCA91}" type="presOf" srcId="{7D880FBE-6912-43C9-9D29-B08A0BFE96A5}" destId="{8A9645CE-BE0F-4F14-80BD-65C8B667063E}" srcOrd="0" destOrd="0" presId="urn:microsoft.com/office/officeart/2005/8/layout/orgChart1"/>
    <dgm:cxn modelId="{5B2FA878-A410-44FB-8857-722C74541884}" type="presOf" srcId="{0109638F-4AF6-4A5D-8B9B-07E43213C7F5}" destId="{7B632252-585B-41DA-A341-F20DF31D9E66}" srcOrd="0" destOrd="0" presId="urn:microsoft.com/office/officeart/2005/8/layout/orgChart1"/>
    <dgm:cxn modelId="{FBAED3A5-4872-4839-B5B6-66FB0F802713}" type="presOf" srcId="{75B24F35-81C5-406D-9EA6-EB7C8737043C}" destId="{5F9DD98B-94E5-4918-87F8-618344811DE9}" srcOrd="1" destOrd="0" presId="urn:microsoft.com/office/officeart/2005/8/layout/orgChart1"/>
    <dgm:cxn modelId="{A14000B7-6B52-4004-B2E5-ED65FD1CA8EA}" type="presOf" srcId="{593EA579-A121-46CE-95AD-BB19066C9CC4}" destId="{3B784D7B-3D95-4096-86F9-4A0779268F23}" srcOrd="0" destOrd="0" presId="urn:microsoft.com/office/officeart/2005/8/layout/orgChart1"/>
    <dgm:cxn modelId="{978905E2-E231-4142-83A2-36009C03F405}" type="presOf" srcId="{EE6EA255-89A5-4DA6-93DB-10725E2AE7DE}" destId="{8ABCE909-6422-4427-956C-DB9635DEFDE8}" srcOrd="1" destOrd="0" presId="urn:microsoft.com/office/officeart/2005/8/layout/orgChart1"/>
    <dgm:cxn modelId="{CC4ACAF5-CC89-4325-8794-2ED5077B9121}" srcId="{8E4CB559-7D4A-486D-ACC4-2E7400446AD6}" destId="{75B24F35-81C5-406D-9EA6-EB7C8737043C}" srcOrd="0" destOrd="0" parTransId="{0CF0FF81-2944-4A40-81EC-61F5FE593BA5}" sibTransId="{3273E6C2-431A-446D-8882-057B6F07D84E}"/>
    <dgm:cxn modelId="{AD4E422A-CC73-4183-9D0A-8DFFC27C856E}" type="presParOf" srcId="{D06BFB49-E292-44FD-8F21-90A83C0B3DE6}" destId="{F30CD3D6-D87B-4979-91B1-DC59659C1118}" srcOrd="0" destOrd="0" presId="urn:microsoft.com/office/officeart/2005/8/layout/orgChart1"/>
    <dgm:cxn modelId="{75682CC0-9367-4F32-83A2-D3822F6D676E}" type="presParOf" srcId="{F30CD3D6-D87B-4979-91B1-DC59659C1118}" destId="{3280AD1A-96DC-4E30-99FC-4542E3CE43B0}" srcOrd="0" destOrd="0" presId="urn:microsoft.com/office/officeart/2005/8/layout/orgChart1"/>
    <dgm:cxn modelId="{07E924EA-BFC3-476F-9A60-B666013FFF27}" type="presParOf" srcId="{3280AD1A-96DC-4E30-99FC-4542E3CE43B0}" destId="{94138770-258A-4F66-AD76-BC4A030B2828}" srcOrd="0" destOrd="0" presId="urn:microsoft.com/office/officeart/2005/8/layout/orgChart1"/>
    <dgm:cxn modelId="{BEC6B2FE-FD4E-478D-86AD-5B32FFE8CD56}" type="presParOf" srcId="{3280AD1A-96DC-4E30-99FC-4542E3CE43B0}" destId="{5F9DD98B-94E5-4918-87F8-618344811DE9}" srcOrd="1" destOrd="0" presId="urn:microsoft.com/office/officeart/2005/8/layout/orgChart1"/>
    <dgm:cxn modelId="{ACCB04BF-522D-40FE-92C9-3AC05CC37D0F}" type="presParOf" srcId="{F30CD3D6-D87B-4979-91B1-DC59659C1118}" destId="{2F8EC428-1074-42DD-B07B-5A6A66A2188F}" srcOrd="1" destOrd="0" presId="urn:microsoft.com/office/officeart/2005/8/layout/orgChart1"/>
    <dgm:cxn modelId="{B276790D-4D47-423B-9D5E-CAD8B314137A}" type="presParOf" srcId="{2F8EC428-1074-42DD-B07B-5A6A66A2188F}" destId="{9A761F6A-433B-4E28-A2B0-1B982057D283}" srcOrd="0" destOrd="0" presId="urn:microsoft.com/office/officeart/2005/8/layout/orgChart1"/>
    <dgm:cxn modelId="{AEC11D85-CA3C-4F6B-AD66-C0AD64B21F4A}" type="presParOf" srcId="{2F8EC428-1074-42DD-B07B-5A6A66A2188F}" destId="{CD5EE6BB-345B-40C6-AB06-664ED6ACD0DC}" srcOrd="1" destOrd="0" presId="urn:microsoft.com/office/officeart/2005/8/layout/orgChart1"/>
    <dgm:cxn modelId="{7B1527C0-F323-4AE7-93A9-D16716D6C4F2}" type="presParOf" srcId="{CD5EE6BB-345B-40C6-AB06-664ED6ACD0DC}" destId="{D105B1E8-90BA-4A30-B8C0-17B8762E3679}" srcOrd="0" destOrd="0" presId="urn:microsoft.com/office/officeart/2005/8/layout/orgChart1"/>
    <dgm:cxn modelId="{CD241862-7FD8-4AFE-A5D1-28B9D27506AE}" type="presParOf" srcId="{D105B1E8-90BA-4A30-B8C0-17B8762E3679}" destId="{78F92A3D-AF72-42CB-991B-6E209EB48F7C}" srcOrd="0" destOrd="0" presId="urn:microsoft.com/office/officeart/2005/8/layout/orgChart1"/>
    <dgm:cxn modelId="{FFE4A06B-4949-48EB-9EF2-D4F956EE1B44}" type="presParOf" srcId="{D105B1E8-90BA-4A30-B8C0-17B8762E3679}" destId="{08A2E6D8-8A41-46CF-920E-C01EE3274CBB}" srcOrd="1" destOrd="0" presId="urn:microsoft.com/office/officeart/2005/8/layout/orgChart1"/>
    <dgm:cxn modelId="{6F9930C8-3B9C-4858-AD70-AFCF37AB1EAA}" type="presParOf" srcId="{CD5EE6BB-345B-40C6-AB06-664ED6ACD0DC}" destId="{164F3D5A-3D08-49AF-B881-387DB845F136}" srcOrd="1" destOrd="0" presId="urn:microsoft.com/office/officeart/2005/8/layout/orgChart1"/>
    <dgm:cxn modelId="{1D5F01FF-A947-49F1-A20B-BE1D69C1FBEF}" type="presParOf" srcId="{CD5EE6BB-345B-40C6-AB06-664ED6ACD0DC}" destId="{8039AAFD-305B-42F4-9CEC-A83FEEDCD4C5}" srcOrd="2" destOrd="0" presId="urn:microsoft.com/office/officeart/2005/8/layout/orgChart1"/>
    <dgm:cxn modelId="{72BAA04B-4641-4E89-AA66-95846F6E5CE2}" type="presParOf" srcId="{2F8EC428-1074-42DD-B07B-5A6A66A2188F}" destId="{3B784D7B-3D95-4096-86F9-4A0779268F23}" srcOrd="2" destOrd="0" presId="urn:microsoft.com/office/officeart/2005/8/layout/orgChart1"/>
    <dgm:cxn modelId="{796A41A3-0F9F-4CA4-ADA8-DB37596B6F3F}" type="presParOf" srcId="{2F8EC428-1074-42DD-B07B-5A6A66A2188F}" destId="{DD51B9A0-7A50-4C2E-BCAB-EB958416A93D}" srcOrd="3" destOrd="0" presId="urn:microsoft.com/office/officeart/2005/8/layout/orgChart1"/>
    <dgm:cxn modelId="{151A094E-4F54-47F7-BAF5-9F90DA4E3F47}" type="presParOf" srcId="{DD51B9A0-7A50-4C2E-BCAB-EB958416A93D}" destId="{AE8116E8-70C0-4FA4-A50A-9943E5F95A49}" srcOrd="0" destOrd="0" presId="urn:microsoft.com/office/officeart/2005/8/layout/orgChart1"/>
    <dgm:cxn modelId="{6981CD34-B3A0-43F1-BA31-3AF2843797E4}" type="presParOf" srcId="{AE8116E8-70C0-4FA4-A50A-9943E5F95A49}" destId="{2456FA35-150F-4A43-9C65-B6617E6678EC}" srcOrd="0" destOrd="0" presId="urn:microsoft.com/office/officeart/2005/8/layout/orgChart1"/>
    <dgm:cxn modelId="{98A0ADD0-CA1E-499A-AEF7-85B90F9E26C1}" type="presParOf" srcId="{AE8116E8-70C0-4FA4-A50A-9943E5F95A49}" destId="{8ABCE909-6422-4427-956C-DB9635DEFDE8}" srcOrd="1" destOrd="0" presId="urn:microsoft.com/office/officeart/2005/8/layout/orgChart1"/>
    <dgm:cxn modelId="{919C3AFC-4A36-4AA9-ABA2-A697DCD3A494}" type="presParOf" srcId="{DD51B9A0-7A50-4C2E-BCAB-EB958416A93D}" destId="{18E6506C-9F71-4FB2-B40D-5DEA3043E3C6}" srcOrd="1" destOrd="0" presId="urn:microsoft.com/office/officeart/2005/8/layout/orgChart1"/>
    <dgm:cxn modelId="{7C95BE6D-E426-4ECD-AEC0-71E42BFF2DC5}" type="presParOf" srcId="{DD51B9A0-7A50-4C2E-BCAB-EB958416A93D}" destId="{18EFE569-FED6-4E7E-BC23-27AAF7E202EE}" srcOrd="2" destOrd="0" presId="urn:microsoft.com/office/officeart/2005/8/layout/orgChart1"/>
    <dgm:cxn modelId="{824F5F7A-73CF-452D-A65A-FD600DA79D41}" type="presParOf" srcId="{2F8EC428-1074-42DD-B07B-5A6A66A2188F}" destId="{8A9645CE-BE0F-4F14-80BD-65C8B667063E}" srcOrd="4" destOrd="0" presId="urn:microsoft.com/office/officeart/2005/8/layout/orgChart1"/>
    <dgm:cxn modelId="{A0B31911-AC67-4077-ADA7-40B23454E100}" type="presParOf" srcId="{2F8EC428-1074-42DD-B07B-5A6A66A2188F}" destId="{CCC90B4C-9AE5-41A9-B849-7BC53EF52032}" srcOrd="5" destOrd="0" presId="urn:microsoft.com/office/officeart/2005/8/layout/orgChart1"/>
    <dgm:cxn modelId="{E95DB099-9A2B-4077-A48C-A9ABA67C8881}" type="presParOf" srcId="{CCC90B4C-9AE5-41A9-B849-7BC53EF52032}" destId="{FADF75F4-E8CC-4431-8F6E-90C6318A8F1A}" srcOrd="0" destOrd="0" presId="urn:microsoft.com/office/officeart/2005/8/layout/orgChart1"/>
    <dgm:cxn modelId="{C234CCD9-896C-406A-A732-BDA0F5B4E889}" type="presParOf" srcId="{FADF75F4-E8CC-4431-8F6E-90C6318A8F1A}" destId="{7B632252-585B-41DA-A341-F20DF31D9E66}" srcOrd="0" destOrd="0" presId="urn:microsoft.com/office/officeart/2005/8/layout/orgChart1"/>
    <dgm:cxn modelId="{5B68B71B-C07E-43E1-A84D-3A866E69EF45}" type="presParOf" srcId="{FADF75F4-E8CC-4431-8F6E-90C6318A8F1A}" destId="{AE1192D8-B8E3-4E4B-B6A1-1D7733E6FD60}" srcOrd="1" destOrd="0" presId="urn:microsoft.com/office/officeart/2005/8/layout/orgChart1"/>
    <dgm:cxn modelId="{AA9356D8-10DD-486B-87C5-9986A91FBEF2}" type="presParOf" srcId="{CCC90B4C-9AE5-41A9-B849-7BC53EF52032}" destId="{C9D88F1A-2B10-4623-8079-0A6D203825EE}" srcOrd="1" destOrd="0" presId="urn:microsoft.com/office/officeart/2005/8/layout/orgChart1"/>
    <dgm:cxn modelId="{1DAB5547-841E-40EF-B62C-E7572FD00F44}" type="presParOf" srcId="{CCC90B4C-9AE5-41A9-B849-7BC53EF52032}" destId="{F299717A-65DC-466E-8E1C-F95F41CABEEE}" srcOrd="2" destOrd="0" presId="urn:microsoft.com/office/officeart/2005/8/layout/orgChart1"/>
    <dgm:cxn modelId="{53F1EEE1-DACC-4428-85C2-419B1E114D62}" type="presParOf" srcId="{F30CD3D6-D87B-4979-91B1-DC59659C1118}" destId="{52D69289-AFA4-4F03-A759-A969753E537D}"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CEB6EBF-8B9E-40BE-964E-01EA7D9A9785}" type="doc">
      <dgm:prSet loTypeId="urn:microsoft.com/office/officeart/2005/8/layout/hProcess6" loCatId="process" qsTypeId="urn:microsoft.com/office/officeart/2005/8/quickstyle/simple1" qsCatId="simple" csTypeId="urn:microsoft.com/office/officeart/2005/8/colors/accent1_2" csCatId="accent1" phldr="1"/>
      <dgm:spPr/>
      <dgm:t>
        <a:bodyPr/>
        <a:lstStyle/>
        <a:p>
          <a:endParaRPr lang="en-US"/>
        </a:p>
      </dgm:t>
    </dgm:pt>
    <dgm:pt modelId="{3C73FC94-8CF7-4D9A-AAD3-16E3B02B600F}">
      <dgm:prSet phldrT="[Text]"/>
      <dgm:spPr/>
      <dgm:t>
        <a:bodyPr/>
        <a:lstStyle/>
        <a:p>
          <a:r>
            <a:rPr lang="en-US" dirty="0"/>
            <a:t>Title IX Coordinator </a:t>
          </a:r>
        </a:p>
      </dgm:t>
    </dgm:pt>
    <dgm:pt modelId="{4FD46786-E430-44DD-9E01-4B7D2FFCB7EC}" type="parTrans" cxnId="{CF2BAAA2-7911-4783-9AE9-D87F38063030}">
      <dgm:prSet/>
      <dgm:spPr/>
      <dgm:t>
        <a:bodyPr/>
        <a:lstStyle/>
        <a:p>
          <a:endParaRPr lang="en-US"/>
        </a:p>
      </dgm:t>
    </dgm:pt>
    <dgm:pt modelId="{B22A456A-ACD1-471D-AB3E-79D42D004564}" type="sibTrans" cxnId="{CF2BAAA2-7911-4783-9AE9-D87F38063030}">
      <dgm:prSet/>
      <dgm:spPr/>
      <dgm:t>
        <a:bodyPr/>
        <a:lstStyle/>
        <a:p>
          <a:endParaRPr lang="en-US"/>
        </a:p>
      </dgm:t>
    </dgm:pt>
    <dgm:pt modelId="{AD01E18A-67AE-46E3-9C84-394B67EE319C}">
      <dgm:prSet phldrT="[Text]"/>
      <dgm:spPr/>
      <dgm:t>
        <a:bodyPr/>
        <a:lstStyle/>
        <a:p>
          <a:endParaRPr lang="en-US" dirty="0"/>
        </a:p>
      </dgm:t>
    </dgm:pt>
    <dgm:pt modelId="{BA7D9898-D0C5-4987-941A-D8FC6F864995}" type="parTrans" cxnId="{F5D0A107-D593-42A1-AEBF-0EA6E3BACD58}">
      <dgm:prSet/>
      <dgm:spPr/>
      <dgm:t>
        <a:bodyPr/>
        <a:lstStyle/>
        <a:p>
          <a:endParaRPr lang="en-US"/>
        </a:p>
      </dgm:t>
    </dgm:pt>
    <dgm:pt modelId="{F408A034-78F6-46E2-ABB1-D80556BEA1C2}" type="sibTrans" cxnId="{F5D0A107-D593-42A1-AEBF-0EA6E3BACD58}">
      <dgm:prSet/>
      <dgm:spPr/>
      <dgm:t>
        <a:bodyPr/>
        <a:lstStyle/>
        <a:p>
          <a:endParaRPr lang="en-US"/>
        </a:p>
      </dgm:t>
    </dgm:pt>
    <dgm:pt modelId="{E6BC1A65-874B-4372-902D-45DFCC69633C}">
      <dgm:prSet phldrT="[Text]"/>
      <dgm:spPr/>
      <dgm:t>
        <a:bodyPr/>
        <a:lstStyle/>
        <a:p>
          <a:r>
            <a:rPr lang="en-US" dirty="0"/>
            <a:t>Investigator </a:t>
          </a:r>
        </a:p>
      </dgm:t>
    </dgm:pt>
    <dgm:pt modelId="{E3F43ACC-5165-4C24-8767-1F41EA5F0E96}" type="parTrans" cxnId="{80B89921-1EA1-41B0-8766-5BD762034FB3}">
      <dgm:prSet/>
      <dgm:spPr/>
      <dgm:t>
        <a:bodyPr/>
        <a:lstStyle/>
        <a:p>
          <a:endParaRPr lang="en-US"/>
        </a:p>
      </dgm:t>
    </dgm:pt>
    <dgm:pt modelId="{1574F000-A718-493F-BE37-51B6F88FF9AC}" type="sibTrans" cxnId="{80B89921-1EA1-41B0-8766-5BD762034FB3}">
      <dgm:prSet/>
      <dgm:spPr/>
      <dgm:t>
        <a:bodyPr/>
        <a:lstStyle/>
        <a:p>
          <a:endParaRPr lang="en-US"/>
        </a:p>
      </dgm:t>
    </dgm:pt>
    <dgm:pt modelId="{27FDF3CB-DF40-4E5E-865A-12E5AA841868}">
      <dgm:prSet phldrT="[Text]"/>
      <dgm:spPr/>
      <dgm:t>
        <a:bodyPr/>
        <a:lstStyle/>
        <a:p>
          <a:endParaRPr lang="en-US" dirty="0"/>
        </a:p>
      </dgm:t>
    </dgm:pt>
    <dgm:pt modelId="{B6627ADD-33E8-48F2-9B66-2452EAF2E311}" type="parTrans" cxnId="{FCBB0851-9354-4E74-AC4C-3C3F7A58F53F}">
      <dgm:prSet/>
      <dgm:spPr/>
      <dgm:t>
        <a:bodyPr/>
        <a:lstStyle/>
        <a:p>
          <a:endParaRPr lang="en-US"/>
        </a:p>
      </dgm:t>
    </dgm:pt>
    <dgm:pt modelId="{11F9CF05-69C5-444D-A829-3A34EE588A42}" type="sibTrans" cxnId="{FCBB0851-9354-4E74-AC4C-3C3F7A58F53F}">
      <dgm:prSet/>
      <dgm:spPr/>
      <dgm:t>
        <a:bodyPr/>
        <a:lstStyle/>
        <a:p>
          <a:endParaRPr lang="en-US"/>
        </a:p>
      </dgm:t>
    </dgm:pt>
    <dgm:pt modelId="{B597CC26-FBE6-469C-A036-8DF053DFE142}">
      <dgm:prSet phldrT="[Text]"/>
      <dgm:spPr/>
      <dgm:t>
        <a:bodyPr/>
        <a:lstStyle/>
        <a:p>
          <a:r>
            <a:rPr lang="en-US" dirty="0"/>
            <a:t>Decision Maker</a:t>
          </a:r>
        </a:p>
      </dgm:t>
    </dgm:pt>
    <dgm:pt modelId="{82D1A0EC-3183-4F48-8B16-E4EA8325C768}" type="parTrans" cxnId="{48E54CD6-043D-4286-ADAA-4DB8F41763E5}">
      <dgm:prSet/>
      <dgm:spPr/>
      <dgm:t>
        <a:bodyPr/>
        <a:lstStyle/>
        <a:p>
          <a:endParaRPr lang="en-US"/>
        </a:p>
      </dgm:t>
    </dgm:pt>
    <dgm:pt modelId="{4197D98E-359D-41C0-97D4-3D49B1B65C43}" type="sibTrans" cxnId="{48E54CD6-043D-4286-ADAA-4DB8F41763E5}">
      <dgm:prSet/>
      <dgm:spPr/>
      <dgm:t>
        <a:bodyPr/>
        <a:lstStyle/>
        <a:p>
          <a:endParaRPr lang="en-US"/>
        </a:p>
      </dgm:t>
    </dgm:pt>
    <dgm:pt modelId="{12B4EA56-CDDB-4999-A845-2A51452F5F1C}">
      <dgm:prSet phldrT="[Text]"/>
      <dgm:spPr/>
      <dgm:t>
        <a:bodyPr/>
        <a:lstStyle/>
        <a:p>
          <a:endParaRPr lang="en-US" dirty="0"/>
        </a:p>
      </dgm:t>
    </dgm:pt>
    <dgm:pt modelId="{9BA2EDCC-7BEA-4D87-8759-6F733D7780BA}" type="parTrans" cxnId="{277A5641-35E5-4ABF-A21F-74304F938F52}">
      <dgm:prSet/>
      <dgm:spPr/>
      <dgm:t>
        <a:bodyPr/>
        <a:lstStyle/>
        <a:p>
          <a:endParaRPr lang="en-US"/>
        </a:p>
      </dgm:t>
    </dgm:pt>
    <dgm:pt modelId="{3A98B596-DD45-4DFB-A041-7FF828E70CB9}" type="sibTrans" cxnId="{277A5641-35E5-4ABF-A21F-74304F938F52}">
      <dgm:prSet/>
      <dgm:spPr/>
      <dgm:t>
        <a:bodyPr/>
        <a:lstStyle/>
        <a:p>
          <a:endParaRPr lang="en-US"/>
        </a:p>
      </dgm:t>
    </dgm:pt>
    <dgm:pt modelId="{CA85AA27-65DB-4FF7-9D5A-63E2E73033CA}" type="pres">
      <dgm:prSet presAssocID="{DCEB6EBF-8B9E-40BE-964E-01EA7D9A9785}" presName="theList" presStyleCnt="0">
        <dgm:presLayoutVars>
          <dgm:dir/>
          <dgm:animLvl val="lvl"/>
          <dgm:resizeHandles val="exact"/>
        </dgm:presLayoutVars>
      </dgm:prSet>
      <dgm:spPr/>
    </dgm:pt>
    <dgm:pt modelId="{E01A4EC9-7A9A-4720-97C2-4F184744B19F}" type="pres">
      <dgm:prSet presAssocID="{3C73FC94-8CF7-4D9A-AAD3-16E3B02B600F}" presName="compNode" presStyleCnt="0"/>
      <dgm:spPr/>
    </dgm:pt>
    <dgm:pt modelId="{89631EFF-4420-40FB-A71C-584DD4B2DCDC}" type="pres">
      <dgm:prSet presAssocID="{3C73FC94-8CF7-4D9A-AAD3-16E3B02B600F}" presName="noGeometry" presStyleCnt="0"/>
      <dgm:spPr/>
    </dgm:pt>
    <dgm:pt modelId="{580E4FED-F042-43ED-B590-0F7B78395375}" type="pres">
      <dgm:prSet presAssocID="{3C73FC94-8CF7-4D9A-AAD3-16E3B02B600F}" presName="childTextVisible" presStyleLbl="bgAccFollowNode1" presStyleIdx="0" presStyleCnt="3">
        <dgm:presLayoutVars>
          <dgm:bulletEnabled val="1"/>
        </dgm:presLayoutVars>
      </dgm:prSet>
      <dgm:spPr/>
    </dgm:pt>
    <dgm:pt modelId="{35432E40-C093-4BBF-91D2-7ED4138A76CA}" type="pres">
      <dgm:prSet presAssocID="{3C73FC94-8CF7-4D9A-AAD3-16E3B02B600F}" presName="childTextHidden" presStyleLbl="bgAccFollowNode1" presStyleIdx="0" presStyleCnt="3"/>
      <dgm:spPr/>
    </dgm:pt>
    <dgm:pt modelId="{87C16CA2-3820-4DED-82BC-DCB20CFAC4EC}" type="pres">
      <dgm:prSet presAssocID="{3C73FC94-8CF7-4D9A-AAD3-16E3B02B600F}" presName="parentText" presStyleLbl="node1" presStyleIdx="0" presStyleCnt="3">
        <dgm:presLayoutVars>
          <dgm:chMax val="1"/>
          <dgm:bulletEnabled val="1"/>
        </dgm:presLayoutVars>
      </dgm:prSet>
      <dgm:spPr/>
    </dgm:pt>
    <dgm:pt modelId="{95A36B22-03F8-419A-9282-86DC40269758}" type="pres">
      <dgm:prSet presAssocID="{3C73FC94-8CF7-4D9A-AAD3-16E3B02B600F}" presName="aSpace" presStyleCnt="0"/>
      <dgm:spPr/>
    </dgm:pt>
    <dgm:pt modelId="{1007E9B9-098D-40A0-B4D7-9E2D1E803B71}" type="pres">
      <dgm:prSet presAssocID="{E6BC1A65-874B-4372-902D-45DFCC69633C}" presName="compNode" presStyleCnt="0"/>
      <dgm:spPr/>
    </dgm:pt>
    <dgm:pt modelId="{80A5E754-7462-4C20-8BB8-9F1A80A7A3A9}" type="pres">
      <dgm:prSet presAssocID="{E6BC1A65-874B-4372-902D-45DFCC69633C}" presName="noGeometry" presStyleCnt="0"/>
      <dgm:spPr/>
    </dgm:pt>
    <dgm:pt modelId="{38EF8256-2E83-4BAD-9C02-E8F555C7F36A}" type="pres">
      <dgm:prSet presAssocID="{E6BC1A65-874B-4372-902D-45DFCC69633C}" presName="childTextVisible" presStyleLbl="bgAccFollowNode1" presStyleIdx="1" presStyleCnt="3">
        <dgm:presLayoutVars>
          <dgm:bulletEnabled val="1"/>
        </dgm:presLayoutVars>
      </dgm:prSet>
      <dgm:spPr/>
    </dgm:pt>
    <dgm:pt modelId="{9162C5AB-233A-4E10-8B0B-224F063663C5}" type="pres">
      <dgm:prSet presAssocID="{E6BC1A65-874B-4372-902D-45DFCC69633C}" presName="childTextHidden" presStyleLbl="bgAccFollowNode1" presStyleIdx="1" presStyleCnt="3"/>
      <dgm:spPr/>
    </dgm:pt>
    <dgm:pt modelId="{6C744F28-80A2-4956-AFA5-17B9DEE8A1A2}" type="pres">
      <dgm:prSet presAssocID="{E6BC1A65-874B-4372-902D-45DFCC69633C}" presName="parentText" presStyleLbl="node1" presStyleIdx="1" presStyleCnt="3">
        <dgm:presLayoutVars>
          <dgm:chMax val="1"/>
          <dgm:bulletEnabled val="1"/>
        </dgm:presLayoutVars>
      </dgm:prSet>
      <dgm:spPr/>
    </dgm:pt>
    <dgm:pt modelId="{44622981-C35F-451E-B1C9-C73CBAC34872}" type="pres">
      <dgm:prSet presAssocID="{E6BC1A65-874B-4372-902D-45DFCC69633C}" presName="aSpace" presStyleCnt="0"/>
      <dgm:spPr/>
    </dgm:pt>
    <dgm:pt modelId="{2484670E-EECE-41FD-8AEC-12ACCC54EF4D}" type="pres">
      <dgm:prSet presAssocID="{B597CC26-FBE6-469C-A036-8DF053DFE142}" presName="compNode" presStyleCnt="0"/>
      <dgm:spPr/>
    </dgm:pt>
    <dgm:pt modelId="{F3E03C96-2DDB-4DE6-9D08-41253BA7F5BD}" type="pres">
      <dgm:prSet presAssocID="{B597CC26-FBE6-469C-A036-8DF053DFE142}" presName="noGeometry" presStyleCnt="0"/>
      <dgm:spPr/>
    </dgm:pt>
    <dgm:pt modelId="{C3C22761-0B6F-43AA-8D65-DB9F8AFBEE63}" type="pres">
      <dgm:prSet presAssocID="{B597CC26-FBE6-469C-A036-8DF053DFE142}" presName="childTextVisible" presStyleLbl="bgAccFollowNode1" presStyleIdx="2" presStyleCnt="3">
        <dgm:presLayoutVars>
          <dgm:bulletEnabled val="1"/>
        </dgm:presLayoutVars>
      </dgm:prSet>
      <dgm:spPr/>
    </dgm:pt>
    <dgm:pt modelId="{826BE16C-B8E2-47EF-A5B1-26F859D27038}" type="pres">
      <dgm:prSet presAssocID="{B597CC26-FBE6-469C-A036-8DF053DFE142}" presName="childTextHidden" presStyleLbl="bgAccFollowNode1" presStyleIdx="2" presStyleCnt="3"/>
      <dgm:spPr/>
    </dgm:pt>
    <dgm:pt modelId="{CB892BC2-29FB-4CE4-A497-FF5922E47E5B}" type="pres">
      <dgm:prSet presAssocID="{B597CC26-FBE6-469C-A036-8DF053DFE142}" presName="parentText" presStyleLbl="node1" presStyleIdx="2" presStyleCnt="3">
        <dgm:presLayoutVars>
          <dgm:chMax val="1"/>
          <dgm:bulletEnabled val="1"/>
        </dgm:presLayoutVars>
      </dgm:prSet>
      <dgm:spPr/>
    </dgm:pt>
  </dgm:ptLst>
  <dgm:cxnLst>
    <dgm:cxn modelId="{61AFD206-7E4D-4097-BD75-24471EB09317}" type="presOf" srcId="{AD01E18A-67AE-46E3-9C84-394B67EE319C}" destId="{35432E40-C093-4BBF-91D2-7ED4138A76CA}" srcOrd="1" destOrd="0" presId="urn:microsoft.com/office/officeart/2005/8/layout/hProcess6"/>
    <dgm:cxn modelId="{F5D0A107-D593-42A1-AEBF-0EA6E3BACD58}" srcId="{3C73FC94-8CF7-4D9A-AAD3-16E3B02B600F}" destId="{AD01E18A-67AE-46E3-9C84-394B67EE319C}" srcOrd="0" destOrd="0" parTransId="{BA7D9898-D0C5-4987-941A-D8FC6F864995}" sibTransId="{F408A034-78F6-46E2-ABB1-D80556BEA1C2}"/>
    <dgm:cxn modelId="{0052EF08-7AC6-4078-BF71-4511CA9F992D}" type="presOf" srcId="{12B4EA56-CDDB-4999-A845-2A51452F5F1C}" destId="{C3C22761-0B6F-43AA-8D65-DB9F8AFBEE63}" srcOrd="0" destOrd="0" presId="urn:microsoft.com/office/officeart/2005/8/layout/hProcess6"/>
    <dgm:cxn modelId="{D382620F-0618-4FCB-8466-C20FC2DF5A4E}" type="presOf" srcId="{27FDF3CB-DF40-4E5E-865A-12E5AA841868}" destId="{38EF8256-2E83-4BAD-9C02-E8F555C7F36A}" srcOrd="0" destOrd="0" presId="urn:microsoft.com/office/officeart/2005/8/layout/hProcess6"/>
    <dgm:cxn modelId="{6CFDDF1D-605E-4C5E-812C-555D3B49FC28}" type="presOf" srcId="{B597CC26-FBE6-469C-A036-8DF053DFE142}" destId="{CB892BC2-29FB-4CE4-A497-FF5922E47E5B}" srcOrd="0" destOrd="0" presId="urn:microsoft.com/office/officeart/2005/8/layout/hProcess6"/>
    <dgm:cxn modelId="{80B89921-1EA1-41B0-8766-5BD762034FB3}" srcId="{DCEB6EBF-8B9E-40BE-964E-01EA7D9A9785}" destId="{E6BC1A65-874B-4372-902D-45DFCC69633C}" srcOrd="1" destOrd="0" parTransId="{E3F43ACC-5165-4C24-8767-1F41EA5F0E96}" sibTransId="{1574F000-A718-493F-BE37-51B6F88FF9AC}"/>
    <dgm:cxn modelId="{B63BF934-0D51-4254-BB33-AB727539430C}" type="presOf" srcId="{27FDF3CB-DF40-4E5E-865A-12E5AA841868}" destId="{9162C5AB-233A-4E10-8B0B-224F063663C5}" srcOrd="1" destOrd="0" presId="urn:microsoft.com/office/officeart/2005/8/layout/hProcess6"/>
    <dgm:cxn modelId="{277A5641-35E5-4ABF-A21F-74304F938F52}" srcId="{B597CC26-FBE6-469C-A036-8DF053DFE142}" destId="{12B4EA56-CDDB-4999-A845-2A51452F5F1C}" srcOrd="0" destOrd="0" parTransId="{9BA2EDCC-7BEA-4D87-8759-6F733D7780BA}" sibTransId="{3A98B596-DD45-4DFB-A041-7FF828E70CB9}"/>
    <dgm:cxn modelId="{FCBB0851-9354-4E74-AC4C-3C3F7A58F53F}" srcId="{E6BC1A65-874B-4372-902D-45DFCC69633C}" destId="{27FDF3CB-DF40-4E5E-865A-12E5AA841868}" srcOrd="0" destOrd="0" parTransId="{B6627ADD-33E8-48F2-9B66-2452EAF2E311}" sibTransId="{11F9CF05-69C5-444D-A829-3A34EE588A42}"/>
    <dgm:cxn modelId="{D33F426E-CFB7-423C-A9F1-DA9D1B633439}" type="presOf" srcId="{DCEB6EBF-8B9E-40BE-964E-01EA7D9A9785}" destId="{CA85AA27-65DB-4FF7-9D5A-63E2E73033CA}" srcOrd="0" destOrd="0" presId="urn:microsoft.com/office/officeart/2005/8/layout/hProcess6"/>
    <dgm:cxn modelId="{6BF51A7B-8E79-414D-92F2-8182CBB0C450}" type="presOf" srcId="{3C73FC94-8CF7-4D9A-AAD3-16E3B02B600F}" destId="{87C16CA2-3820-4DED-82BC-DCB20CFAC4EC}" srcOrd="0" destOrd="0" presId="urn:microsoft.com/office/officeart/2005/8/layout/hProcess6"/>
    <dgm:cxn modelId="{CF2BAAA2-7911-4783-9AE9-D87F38063030}" srcId="{DCEB6EBF-8B9E-40BE-964E-01EA7D9A9785}" destId="{3C73FC94-8CF7-4D9A-AAD3-16E3B02B600F}" srcOrd="0" destOrd="0" parTransId="{4FD46786-E430-44DD-9E01-4B7D2FFCB7EC}" sibTransId="{B22A456A-ACD1-471D-AB3E-79D42D004564}"/>
    <dgm:cxn modelId="{50A7E1A3-0DD5-46A4-BE43-20E687BDE607}" type="presOf" srcId="{AD01E18A-67AE-46E3-9C84-394B67EE319C}" destId="{580E4FED-F042-43ED-B590-0F7B78395375}" srcOrd="0" destOrd="0" presId="urn:microsoft.com/office/officeart/2005/8/layout/hProcess6"/>
    <dgm:cxn modelId="{925F5BB0-07AF-471E-B06C-B40EBDCBC53D}" type="presOf" srcId="{E6BC1A65-874B-4372-902D-45DFCC69633C}" destId="{6C744F28-80A2-4956-AFA5-17B9DEE8A1A2}" srcOrd="0" destOrd="0" presId="urn:microsoft.com/office/officeart/2005/8/layout/hProcess6"/>
    <dgm:cxn modelId="{8FB354BA-CA42-437F-BBD0-DC3F5C20CBDE}" type="presOf" srcId="{12B4EA56-CDDB-4999-A845-2A51452F5F1C}" destId="{826BE16C-B8E2-47EF-A5B1-26F859D27038}" srcOrd="1" destOrd="0" presId="urn:microsoft.com/office/officeart/2005/8/layout/hProcess6"/>
    <dgm:cxn modelId="{48E54CD6-043D-4286-ADAA-4DB8F41763E5}" srcId="{DCEB6EBF-8B9E-40BE-964E-01EA7D9A9785}" destId="{B597CC26-FBE6-469C-A036-8DF053DFE142}" srcOrd="2" destOrd="0" parTransId="{82D1A0EC-3183-4F48-8B16-E4EA8325C768}" sibTransId="{4197D98E-359D-41C0-97D4-3D49B1B65C43}"/>
    <dgm:cxn modelId="{8C2EFCD1-9FB5-49B1-BADD-221700FD9017}" type="presParOf" srcId="{CA85AA27-65DB-4FF7-9D5A-63E2E73033CA}" destId="{E01A4EC9-7A9A-4720-97C2-4F184744B19F}" srcOrd="0" destOrd="0" presId="urn:microsoft.com/office/officeart/2005/8/layout/hProcess6"/>
    <dgm:cxn modelId="{26477F12-0FC1-40FA-8338-F6A1B0AC7921}" type="presParOf" srcId="{E01A4EC9-7A9A-4720-97C2-4F184744B19F}" destId="{89631EFF-4420-40FB-A71C-584DD4B2DCDC}" srcOrd="0" destOrd="0" presId="urn:microsoft.com/office/officeart/2005/8/layout/hProcess6"/>
    <dgm:cxn modelId="{85A69BFF-FA5F-4D9D-A9E8-CA1FC2B023D2}" type="presParOf" srcId="{E01A4EC9-7A9A-4720-97C2-4F184744B19F}" destId="{580E4FED-F042-43ED-B590-0F7B78395375}" srcOrd="1" destOrd="0" presId="urn:microsoft.com/office/officeart/2005/8/layout/hProcess6"/>
    <dgm:cxn modelId="{DF182CF9-C88E-4056-9245-3023DA0D18C8}" type="presParOf" srcId="{E01A4EC9-7A9A-4720-97C2-4F184744B19F}" destId="{35432E40-C093-4BBF-91D2-7ED4138A76CA}" srcOrd="2" destOrd="0" presId="urn:microsoft.com/office/officeart/2005/8/layout/hProcess6"/>
    <dgm:cxn modelId="{759176A3-67C9-4922-832A-11186F59FF95}" type="presParOf" srcId="{E01A4EC9-7A9A-4720-97C2-4F184744B19F}" destId="{87C16CA2-3820-4DED-82BC-DCB20CFAC4EC}" srcOrd="3" destOrd="0" presId="urn:microsoft.com/office/officeart/2005/8/layout/hProcess6"/>
    <dgm:cxn modelId="{C3F18097-4082-4E93-B342-FEB7D0BA02F1}" type="presParOf" srcId="{CA85AA27-65DB-4FF7-9D5A-63E2E73033CA}" destId="{95A36B22-03F8-419A-9282-86DC40269758}" srcOrd="1" destOrd="0" presId="urn:microsoft.com/office/officeart/2005/8/layout/hProcess6"/>
    <dgm:cxn modelId="{7BB3C8A1-B30B-4673-B35D-6AD98CC9EFA3}" type="presParOf" srcId="{CA85AA27-65DB-4FF7-9D5A-63E2E73033CA}" destId="{1007E9B9-098D-40A0-B4D7-9E2D1E803B71}" srcOrd="2" destOrd="0" presId="urn:microsoft.com/office/officeart/2005/8/layout/hProcess6"/>
    <dgm:cxn modelId="{4ED7441B-A0EB-4EEF-BE66-5D5BC2CACF1C}" type="presParOf" srcId="{1007E9B9-098D-40A0-B4D7-9E2D1E803B71}" destId="{80A5E754-7462-4C20-8BB8-9F1A80A7A3A9}" srcOrd="0" destOrd="0" presId="urn:microsoft.com/office/officeart/2005/8/layout/hProcess6"/>
    <dgm:cxn modelId="{18719F37-027D-447B-AFB6-AB44F70AF504}" type="presParOf" srcId="{1007E9B9-098D-40A0-B4D7-9E2D1E803B71}" destId="{38EF8256-2E83-4BAD-9C02-E8F555C7F36A}" srcOrd="1" destOrd="0" presId="urn:microsoft.com/office/officeart/2005/8/layout/hProcess6"/>
    <dgm:cxn modelId="{FAEFFFD0-A9B5-4824-BC11-1B16328EC3F3}" type="presParOf" srcId="{1007E9B9-098D-40A0-B4D7-9E2D1E803B71}" destId="{9162C5AB-233A-4E10-8B0B-224F063663C5}" srcOrd="2" destOrd="0" presId="urn:microsoft.com/office/officeart/2005/8/layout/hProcess6"/>
    <dgm:cxn modelId="{13627042-FB23-4CDD-BBF9-90BE778B8CD1}" type="presParOf" srcId="{1007E9B9-098D-40A0-B4D7-9E2D1E803B71}" destId="{6C744F28-80A2-4956-AFA5-17B9DEE8A1A2}" srcOrd="3" destOrd="0" presId="urn:microsoft.com/office/officeart/2005/8/layout/hProcess6"/>
    <dgm:cxn modelId="{2A9F5501-3531-4A1C-8118-817D77249267}" type="presParOf" srcId="{CA85AA27-65DB-4FF7-9D5A-63E2E73033CA}" destId="{44622981-C35F-451E-B1C9-C73CBAC34872}" srcOrd="3" destOrd="0" presId="urn:microsoft.com/office/officeart/2005/8/layout/hProcess6"/>
    <dgm:cxn modelId="{14DA26AE-4227-48DB-B23E-A4BBF3639F6E}" type="presParOf" srcId="{CA85AA27-65DB-4FF7-9D5A-63E2E73033CA}" destId="{2484670E-EECE-41FD-8AEC-12ACCC54EF4D}" srcOrd="4" destOrd="0" presId="urn:microsoft.com/office/officeart/2005/8/layout/hProcess6"/>
    <dgm:cxn modelId="{B75AF6CE-20B6-43B5-B2FC-EE336C56ABF2}" type="presParOf" srcId="{2484670E-EECE-41FD-8AEC-12ACCC54EF4D}" destId="{F3E03C96-2DDB-4DE6-9D08-41253BA7F5BD}" srcOrd="0" destOrd="0" presId="urn:microsoft.com/office/officeart/2005/8/layout/hProcess6"/>
    <dgm:cxn modelId="{8BEAD370-5A39-40FF-BD45-9E683A9AD33B}" type="presParOf" srcId="{2484670E-EECE-41FD-8AEC-12ACCC54EF4D}" destId="{C3C22761-0B6F-43AA-8D65-DB9F8AFBEE63}" srcOrd="1" destOrd="0" presId="urn:microsoft.com/office/officeart/2005/8/layout/hProcess6"/>
    <dgm:cxn modelId="{E2A48FD4-DCDC-4D9A-B212-5018B5FF89D6}" type="presParOf" srcId="{2484670E-EECE-41FD-8AEC-12ACCC54EF4D}" destId="{826BE16C-B8E2-47EF-A5B1-26F859D27038}" srcOrd="2" destOrd="0" presId="urn:microsoft.com/office/officeart/2005/8/layout/hProcess6"/>
    <dgm:cxn modelId="{63F930B0-D1DC-457E-A589-AA46225896A5}" type="presParOf" srcId="{2484670E-EECE-41FD-8AEC-12ACCC54EF4D}" destId="{CB892BC2-29FB-4CE4-A497-FF5922E47E5B}" srcOrd="3" destOrd="0" presId="urn:microsoft.com/office/officeart/2005/8/layout/hProcess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1C3A0D-1572-4021-8945-9A55313FF55B}">
      <dsp:nvSpPr>
        <dsp:cNvPr id="0" name=""/>
        <dsp:cNvSpPr/>
      </dsp:nvSpPr>
      <dsp:spPr>
        <a:xfrm>
          <a:off x="0" y="576486"/>
          <a:ext cx="6797675" cy="1031354"/>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a:lnSpc>
              <a:spcPct val="90000"/>
            </a:lnSpc>
            <a:spcBef>
              <a:spcPct val="0"/>
            </a:spcBef>
            <a:spcAft>
              <a:spcPct val="35000"/>
            </a:spcAft>
            <a:buNone/>
          </a:pPr>
          <a:r>
            <a:rPr lang="en-US" sz="4300" kern="1200"/>
            <a:t>Title IX</a:t>
          </a:r>
        </a:p>
      </dsp:txBody>
      <dsp:txXfrm>
        <a:off x="50347" y="626833"/>
        <a:ext cx="6696981" cy="930660"/>
      </dsp:txXfrm>
    </dsp:sp>
    <dsp:sp modelId="{A7E98BC0-CD29-4E47-9C69-99D8A158B137}">
      <dsp:nvSpPr>
        <dsp:cNvPr id="0" name=""/>
        <dsp:cNvSpPr/>
      </dsp:nvSpPr>
      <dsp:spPr>
        <a:xfrm>
          <a:off x="0" y="1731681"/>
          <a:ext cx="6797675" cy="1031354"/>
        </a:xfrm>
        <a:prstGeom prst="roundRect">
          <a:avLst/>
        </a:prstGeom>
        <a:gradFill rotWithShape="0">
          <a:gsLst>
            <a:gs pos="0">
              <a:schemeClr val="accent2">
                <a:hueOff val="635930"/>
                <a:satOff val="-14509"/>
                <a:lumOff val="5360"/>
                <a:alphaOff val="0"/>
                <a:shade val="85000"/>
                <a:satMod val="130000"/>
              </a:schemeClr>
            </a:gs>
            <a:gs pos="34000">
              <a:schemeClr val="accent2">
                <a:hueOff val="635930"/>
                <a:satOff val="-14509"/>
                <a:lumOff val="5360"/>
                <a:alphaOff val="0"/>
                <a:shade val="87000"/>
                <a:satMod val="125000"/>
              </a:schemeClr>
            </a:gs>
            <a:gs pos="70000">
              <a:schemeClr val="accent2">
                <a:hueOff val="635930"/>
                <a:satOff val="-14509"/>
                <a:lumOff val="5360"/>
                <a:alphaOff val="0"/>
                <a:tint val="100000"/>
                <a:shade val="90000"/>
                <a:satMod val="130000"/>
              </a:schemeClr>
            </a:gs>
            <a:gs pos="100000">
              <a:schemeClr val="accent2">
                <a:hueOff val="635930"/>
                <a:satOff val="-14509"/>
                <a:lumOff val="536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a:lnSpc>
              <a:spcPct val="90000"/>
            </a:lnSpc>
            <a:spcBef>
              <a:spcPct val="0"/>
            </a:spcBef>
            <a:spcAft>
              <a:spcPct val="35000"/>
            </a:spcAft>
            <a:buNone/>
          </a:pPr>
          <a:r>
            <a:rPr lang="en-US" sz="4300" kern="1200"/>
            <a:t>Special Education Reminders</a:t>
          </a:r>
        </a:p>
      </dsp:txBody>
      <dsp:txXfrm>
        <a:off x="50347" y="1782028"/>
        <a:ext cx="6696981" cy="930660"/>
      </dsp:txXfrm>
    </dsp:sp>
    <dsp:sp modelId="{96A2E1C6-F58C-4970-9D12-288F23A34D88}">
      <dsp:nvSpPr>
        <dsp:cNvPr id="0" name=""/>
        <dsp:cNvSpPr/>
      </dsp:nvSpPr>
      <dsp:spPr>
        <a:xfrm>
          <a:off x="0" y="2886876"/>
          <a:ext cx="6797675" cy="1031354"/>
        </a:xfrm>
        <a:prstGeom prst="roundRect">
          <a:avLst/>
        </a:prstGeom>
        <a:gradFill rotWithShape="0">
          <a:gsLst>
            <a:gs pos="0">
              <a:schemeClr val="accent2">
                <a:hueOff val="1271860"/>
                <a:satOff val="-29019"/>
                <a:lumOff val="10719"/>
                <a:alphaOff val="0"/>
                <a:shade val="85000"/>
                <a:satMod val="130000"/>
              </a:schemeClr>
            </a:gs>
            <a:gs pos="34000">
              <a:schemeClr val="accent2">
                <a:hueOff val="1271860"/>
                <a:satOff val="-29019"/>
                <a:lumOff val="10719"/>
                <a:alphaOff val="0"/>
                <a:shade val="87000"/>
                <a:satMod val="125000"/>
              </a:schemeClr>
            </a:gs>
            <a:gs pos="70000">
              <a:schemeClr val="accent2">
                <a:hueOff val="1271860"/>
                <a:satOff val="-29019"/>
                <a:lumOff val="10719"/>
                <a:alphaOff val="0"/>
                <a:tint val="100000"/>
                <a:shade val="90000"/>
                <a:satMod val="130000"/>
              </a:schemeClr>
            </a:gs>
            <a:gs pos="100000">
              <a:schemeClr val="accent2">
                <a:hueOff val="1271860"/>
                <a:satOff val="-29019"/>
                <a:lumOff val="10719"/>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a:lnSpc>
              <a:spcPct val="90000"/>
            </a:lnSpc>
            <a:spcBef>
              <a:spcPct val="0"/>
            </a:spcBef>
            <a:spcAft>
              <a:spcPct val="35000"/>
            </a:spcAft>
            <a:buNone/>
          </a:pPr>
          <a:r>
            <a:rPr lang="en-US" sz="4300" kern="1200"/>
            <a:t>Special Education Discipline</a:t>
          </a:r>
        </a:p>
      </dsp:txBody>
      <dsp:txXfrm>
        <a:off x="50347" y="2937223"/>
        <a:ext cx="6696981" cy="930660"/>
      </dsp:txXfrm>
    </dsp:sp>
    <dsp:sp modelId="{CCF6BFF4-FE37-4B8A-9EAD-05ABB138BB36}">
      <dsp:nvSpPr>
        <dsp:cNvPr id="0" name=""/>
        <dsp:cNvSpPr/>
      </dsp:nvSpPr>
      <dsp:spPr>
        <a:xfrm>
          <a:off x="0" y="4042071"/>
          <a:ext cx="6797675" cy="1031354"/>
        </a:xfrm>
        <a:prstGeom prst="roundRect">
          <a:avLst/>
        </a:prstGeom>
        <a:gradFill rotWithShape="0">
          <a:gsLst>
            <a:gs pos="0">
              <a:schemeClr val="accent2">
                <a:hueOff val="1907789"/>
                <a:satOff val="-43528"/>
                <a:lumOff val="16079"/>
                <a:alphaOff val="0"/>
                <a:shade val="85000"/>
                <a:satMod val="130000"/>
              </a:schemeClr>
            </a:gs>
            <a:gs pos="34000">
              <a:schemeClr val="accent2">
                <a:hueOff val="1907789"/>
                <a:satOff val="-43528"/>
                <a:lumOff val="16079"/>
                <a:alphaOff val="0"/>
                <a:shade val="87000"/>
                <a:satMod val="125000"/>
              </a:schemeClr>
            </a:gs>
            <a:gs pos="70000">
              <a:schemeClr val="accent2">
                <a:hueOff val="1907789"/>
                <a:satOff val="-43528"/>
                <a:lumOff val="16079"/>
                <a:alphaOff val="0"/>
                <a:tint val="100000"/>
                <a:shade val="90000"/>
                <a:satMod val="130000"/>
              </a:schemeClr>
            </a:gs>
            <a:gs pos="100000">
              <a:schemeClr val="accent2">
                <a:hueOff val="1907789"/>
                <a:satOff val="-43528"/>
                <a:lumOff val="16079"/>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marL="0" lvl="0" indent="0" algn="l" defTabSz="1911350">
            <a:lnSpc>
              <a:spcPct val="90000"/>
            </a:lnSpc>
            <a:spcBef>
              <a:spcPct val="0"/>
            </a:spcBef>
            <a:spcAft>
              <a:spcPct val="35000"/>
            </a:spcAft>
            <a:buNone/>
          </a:pPr>
          <a:r>
            <a:rPr lang="en-US" sz="4300" kern="1200"/>
            <a:t>IEP Team &amp; LEA</a:t>
          </a:r>
        </a:p>
      </dsp:txBody>
      <dsp:txXfrm>
        <a:off x="50347" y="4092418"/>
        <a:ext cx="6696981" cy="9306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9645CE-BE0F-4F14-80BD-65C8B667063E}">
      <dsp:nvSpPr>
        <dsp:cNvPr id="0" name=""/>
        <dsp:cNvSpPr/>
      </dsp:nvSpPr>
      <dsp:spPr>
        <a:xfrm>
          <a:off x="2601809" y="1915734"/>
          <a:ext cx="1840799" cy="319477"/>
        </a:xfrm>
        <a:custGeom>
          <a:avLst/>
          <a:gdLst/>
          <a:ahLst/>
          <a:cxnLst/>
          <a:rect l="0" t="0" r="0" b="0"/>
          <a:pathLst>
            <a:path>
              <a:moveTo>
                <a:pt x="0" y="0"/>
              </a:moveTo>
              <a:lnTo>
                <a:pt x="0" y="159738"/>
              </a:lnTo>
              <a:lnTo>
                <a:pt x="1840799" y="159738"/>
              </a:lnTo>
              <a:lnTo>
                <a:pt x="1840799" y="319477"/>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784D7B-3D95-4096-86F9-4A0779268F23}">
      <dsp:nvSpPr>
        <dsp:cNvPr id="0" name=""/>
        <dsp:cNvSpPr/>
      </dsp:nvSpPr>
      <dsp:spPr>
        <a:xfrm>
          <a:off x="2556090" y="1915734"/>
          <a:ext cx="91440" cy="319477"/>
        </a:xfrm>
        <a:custGeom>
          <a:avLst/>
          <a:gdLst/>
          <a:ahLst/>
          <a:cxnLst/>
          <a:rect l="0" t="0" r="0" b="0"/>
          <a:pathLst>
            <a:path>
              <a:moveTo>
                <a:pt x="45720" y="0"/>
              </a:moveTo>
              <a:lnTo>
                <a:pt x="45720" y="319477"/>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A761F6A-433B-4E28-A2B0-1B982057D283}">
      <dsp:nvSpPr>
        <dsp:cNvPr id="0" name=""/>
        <dsp:cNvSpPr/>
      </dsp:nvSpPr>
      <dsp:spPr>
        <a:xfrm>
          <a:off x="761010" y="1915734"/>
          <a:ext cx="1840799" cy="319477"/>
        </a:xfrm>
        <a:custGeom>
          <a:avLst/>
          <a:gdLst/>
          <a:ahLst/>
          <a:cxnLst/>
          <a:rect l="0" t="0" r="0" b="0"/>
          <a:pathLst>
            <a:path>
              <a:moveTo>
                <a:pt x="1840799" y="0"/>
              </a:moveTo>
              <a:lnTo>
                <a:pt x="1840799" y="159738"/>
              </a:lnTo>
              <a:lnTo>
                <a:pt x="0" y="159738"/>
              </a:lnTo>
              <a:lnTo>
                <a:pt x="0" y="319477"/>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138770-258A-4F66-AD76-BC4A030B2828}">
      <dsp:nvSpPr>
        <dsp:cNvPr id="0" name=""/>
        <dsp:cNvSpPr/>
      </dsp:nvSpPr>
      <dsp:spPr>
        <a:xfrm>
          <a:off x="1841148" y="1155073"/>
          <a:ext cx="1521322" cy="76066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Districts must utilize at least these three Title IX personnel in the grievance process:</a:t>
          </a:r>
        </a:p>
      </dsp:txBody>
      <dsp:txXfrm>
        <a:off x="1841148" y="1155073"/>
        <a:ext cx="1521322" cy="760661"/>
      </dsp:txXfrm>
    </dsp:sp>
    <dsp:sp modelId="{78F92A3D-AF72-42CB-991B-6E209EB48F7C}">
      <dsp:nvSpPr>
        <dsp:cNvPr id="0" name=""/>
        <dsp:cNvSpPr/>
      </dsp:nvSpPr>
      <dsp:spPr>
        <a:xfrm>
          <a:off x="349" y="2235212"/>
          <a:ext cx="1521322" cy="76066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Title IX Coordinator</a:t>
          </a:r>
        </a:p>
      </dsp:txBody>
      <dsp:txXfrm>
        <a:off x="349" y="2235212"/>
        <a:ext cx="1521322" cy="760661"/>
      </dsp:txXfrm>
    </dsp:sp>
    <dsp:sp modelId="{2456FA35-150F-4A43-9C65-B6617E6678EC}">
      <dsp:nvSpPr>
        <dsp:cNvPr id="0" name=""/>
        <dsp:cNvSpPr/>
      </dsp:nvSpPr>
      <dsp:spPr>
        <a:xfrm>
          <a:off x="1841148" y="2235212"/>
          <a:ext cx="1521322" cy="76066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Investigator</a:t>
          </a:r>
        </a:p>
      </dsp:txBody>
      <dsp:txXfrm>
        <a:off x="1841148" y="2235212"/>
        <a:ext cx="1521322" cy="760661"/>
      </dsp:txXfrm>
    </dsp:sp>
    <dsp:sp modelId="{7B632252-585B-41DA-A341-F20DF31D9E66}">
      <dsp:nvSpPr>
        <dsp:cNvPr id="0" name=""/>
        <dsp:cNvSpPr/>
      </dsp:nvSpPr>
      <dsp:spPr>
        <a:xfrm>
          <a:off x="3681948" y="2235212"/>
          <a:ext cx="1521322" cy="760661"/>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kern="1200" dirty="0"/>
            <a:t>Decision-Maker</a:t>
          </a:r>
        </a:p>
      </dsp:txBody>
      <dsp:txXfrm>
        <a:off x="3681948" y="2235212"/>
        <a:ext cx="1521322" cy="7606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0E4FED-F042-43ED-B590-0F7B78395375}">
      <dsp:nvSpPr>
        <dsp:cNvPr id="0" name=""/>
        <dsp:cNvSpPr/>
      </dsp:nvSpPr>
      <dsp:spPr>
        <a:xfrm>
          <a:off x="711424" y="1572723"/>
          <a:ext cx="2824302" cy="2468796"/>
        </a:xfrm>
        <a:prstGeom prst="rightArrow">
          <a:avLst>
            <a:gd name="adj1" fmla="val 70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0" tIns="41275" rIns="82550" bIns="41275"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1417500" y="1943042"/>
        <a:ext cx="1376848" cy="1728158"/>
      </dsp:txXfrm>
    </dsp:sp>
    <dsp:sp modelId="{87C16CA2-3820-4DED-82BC-DCB20CFAC4EC}">
      <dsp:nvSpPr>
        <dsp:cNvPr id="0" name=""/>
        <dsp:cNvSpPr/>
      </dsp:nvSpPr>
      <dsp:spPr>
        <a:xfrm>
          <a:off x="5349" y="2101046"/>
          <a:ext cx="1412151" cy="141215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Title IX Coordinator </a:t>
          </a:r>
        </a:p>
      </dsp:txBody>
      <dsp:txXfrm>
        <a:off x="212154" y="2307851"/>
        <a:ext cx="998541" cy="998541"/>
      </dsp:txXfrm>
    </dsp:sp>
    <dsp:sp modelId="{38EF8256-2E83-4BAD-9C02-E8F555C7F36A}">
      <dsp:nvSpPr>
        <dsp:cNvPr id="0" name=""/>
        <dsp:cNvSpPr/>
      </dsp:nvSpPr>
      <dsp:spPr>
        <a:xfrm>
          <a:off x="4418321" y="1572723"/>
          <a:ext cx="2824302" cy="2468796"/>
        </a:xfrm>
        <a:prstGeom prst="rightArrow">
          <a:avLst>
            <a:gd name="adj1" fmla="val 70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0" tIns="41275" rIns="82550" bIns="41275"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5124397" y="1943042"/>
        <a:ext cx="1376848" cy="1728158"/>
      </dsp:txXfrm>
    </dsp:sp>
    <dsp:sp modelId="{6C744F28-80A2-4956-AFA5-17B9DEE8A1A2}">
      <dsp:nvSpPr>
        <dsp:cNvPr id="0" name=""/>
        <dsp:cNvSpPr/>
      </dsp:nvSpPr>
      <dsp:spPr>
        <a:xfrm>
          <a:off x="3712246" y="2101046"/>
          <a:ext cx="1412151" cy="141215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Investigator </a:t>
          </a:r>
        </a:p>
      </dsp:txBody>
      <dsp:txXfrm>
        <a:off x="3919051" y="2307851"/>
        <a:ext cx="998541" cy="998541"/>
      </dsp:txXfrm>
    </dsp:sp>
    <dsp:sp modelId="{C3C22761-0B6F-43AA-8D65-DB9F8AFBEE63}">
      <dsp:nvSpPr>
        <dsp:cNvPr id="0" name=""/>
        <dsp:cNvSpPr/>
      </dsp:nvSpPr>
      <dsp:spPr>
        <a:xfrm>
          <a:off x="8125219" y="1572723"/>
          <a:ext cx="2824302" cy="2468796"/>
        </a:xfrm>
        <a:prstGeom prst="rightArrow">
          <a:avLst>
            <a:gd name="adj1" fmla="val 70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0" tIns="41275" rIns="82550" bIns="41275" numCol="1" spcCol="1270" anchor="ctr" anchorCtr="0">
          <a:noAutofit/>
        </a:bodyPr>
        <a:lstStyle/>
        <a:p>
          <a:pPr marL="0" lvl="0" indent="0" algn="ctr" defTabSz="2889250">
            <a:lnSpc>
              <a:spcPct val="90000"/>
            </a:lnSpc>
            <a:spcBef>
              <a:spcPct val="0"/>
            </a:spcBef>
            <a:spcAft>
              <a:spcPct val="35000"/>
            </a:spcAft>
            <a:buNone/>
          </a:pPr>
          <a:endParaRPr lang="en-US" sz="6500" kern="1200" dirty="0"/>
        </a:p>
      </dsp:txBody>
      <dsp:txXfrm>
        <a:off x="8831294" y="1943042"/>
        <a:ext cx="1376848" cy="1728158"/>
      </dsp:txXfrm>
    </dsp:sp>
    <dsp:sp modelId="{CB892BC2-29FB-4CE4-A497-FF5922E47E5B}">
      <dsp:nvSpPr>
        <dsp:cNvPr id="0" name=""/>
        <dsp:cNvSpPr/>
      </dsp:nvSpPr>
      <dsp:spPr>
        <a:xfrm>
          <a:off x="7419143" y="2101046"/>
          <a:ext cx="1412151" cy="1412151"/>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n-US" sz="1500" kern="1200" dirty="0"/>
            <a:t>Decision Maker</a:t>
          </a:r>
        </a:p>
      </dsp:txBody>
      <dsp:txXfrm>
        <a:off x="7625948" y="2307851"/>
        <a:ext cx="998541" cy="99854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F0FA1B6-F71B-412C-8721-5AAA9E301250}" type="datetimeFigureOut">
              <a:rPr lang="en-US" smtClean="0"/>
              <a:t>7/22/25</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F7D5C98-F6F1-4318-8BFA-31176F51BA82}" type="slidenum">
              <a:rPr lang="en-US" smtClean="0"/>
              <a:t>‹#›</a:t>
            </a:fld>
            <a:endParaRPr lang="en-US" dirty="0"/>
          </a:p>
        </p:txBody>
      </p:sp>
    </p:spTree>
    <p:extLst>
      <p:ext uri="{BB962C8B-B14F-4D97-AF65-F5344CB8AC3E}">
        <p14:creationId xmlns:p14="http://schemas.microsoft.com/office/powerpoint/2010/main" val="15295662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EA8EE88-862A-4613-9159-587B0FFD2986}" type="datetimeFigureOut">
              <a:rPr lang="en-US" smtClean="0"/>
              <a:t>7/22/25</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4ED7E49-72E9-4E5C-9723-FFDEB3F90E09}" type="slidenum">
              <a:rPr lang="en-US" smtClean="0"/>
              <a:t>‹#›</a:t>
            </a:fld>
            <a:endParaRPr lang="en-US" dirty="0"/>
          </a:p>
        </p:txBody>
      </p:sp>
    </p:spTree>
    <p:extLst>
      <p:ext uri="{BB962C8B-B14F-4D97-AF65-F5344CB8AC3E}">
        <p14:creationId xmlns:p14="http://schemas.microsoft.com/office/powerpoint/2010/main" val="561229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BD4DCE-DB67-4AA0-BAB3-EBB4906CDEAC}"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1961793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ED7E49-72E9-4E5C-9723-FFDEB3F90E09}" type="slidenum">
              <a:rPr lang="en-US" smtClean="0"/>
              <a:t>2</a:t>
            </a:fld>
            <a:endParaRPr lang="en-US" dirty="0"/>
          </a:p>
        </p:txBody>
      </p:sp>
    </p:spTree>
    <p:extLst>
      <p:ext uri="{BB962C8B-B14F-4D97-AF65-F5344CB8AC3E}">
        <p14:creationId xmlns:p14="http://schemas.microsoft.com/office/powerpoint/2010/main" val="2760152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4</a:t>
            </a:fld>
            <a:endParaRPr lang="en-US"/>
          </a:p>
        </p:txBody>
      </p:sp>
    </p:spTree>
    <p:extLst>
      <p:ext uri="{BB962C8B-B14F-4D97-AF65-F5344CB8AC3E}">
        <p14:creationId xmlns:p14="http://schemas.microsoft.com/office/powerpoint/2010/main" val="1818922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5</a:t>
            </a:fld>
            <a:endParaRPr lang="en-US"/>
          </a:p>
        </p:txBody>
      </p:sp>
    </p:spTree>
    <p:extLst>
      <p:ext uri="{BB962C8B-B14F-4D97-AF65-F5344CB8AC3E}">
        <p14:creationId xmlns:p14="http://schemas.microsoft.com/office/powerpoint/2010/main" val="1450339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Old definition: Unwelcome conduct of a sexual nature</a:t>
            </a:r>
          </a:p>
          <a:p>
            <a:endParaRPr lang="en-US" dirty="0"/>
          </a:p>
          <a:p>
            <a:r>
              <a:rPr lang="en-US" dirty="0"/>
              <a:t>Sexual Assault is defined as an offense that meets the definition of Rape, Fondling, Incest or Statutory Rape as defined in the FBI’s Uniform Crime Reporting System.</a:t>
            </a:r>
          </a:p>
          <a:p>
            <a:endParaRPr lang="en-US" dirty="0"/>
          </a:p>
          <a:p>
            <a:endParaRPr lang="en-US" dirty="0"/>
          </a:p>
        </p:txBody>
      </p:sp>
      <p:sp>
        <p:nvSpPr>
          <p:cNvPr id="4" name="Slide Number Placeholder 3"/>
          <p:cNvSpPr>
            <a:spLocks noGrp="1"/>
          </p:cNvSpPr>
          <p:nvPr>
            <p:ph type="sldNum" sz="quarter" idx="5"/>
          </p:nvPr>
        </p:nvSpPr>
        <p:spPr/>
        <p:txBody>
          <a:bodyPr/>
          <a:lstStyle/>
          <a:p>
            <a:fld id="{1F4EDB7E-3CEA-4EF1-A965-30E859E42777}" type="slidenum">
              <a:rPr lang="en-US" smtClean="0"/>
              <a:t>9</a:t>
            </a:fld>
            <a:endParaRPr lang="en-US"/>
          </a:p>
        </p:txBody>
      </p:sp>
    </p:spTree>
    <p:extLst>
      <p:ext uri="{BB962C8B-B14F-4D97-AF65-F5344CB8AC3E}">
        <p14:creationId xmlns:p14="http://schemas.microsoft.com/office/powerpoint/2010/main" val="1767546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 U.S.C. 1092(f)(6)(A)(v)</a:t>
            </a:r>
          </a:p>
          <a:p>
            <a:endParaRPr lang="en-US" dirty="0"/>
          </a:p>
        </p:txBody>
      </p:sp>
      <p:sp>
        <p:nvSpPr>
          <p:cNvPr id="4" name="Slide Number Placeholder 3"/>
          <p:cNvSpPr>
            <a:spLocks noGrp="1"/>
          </p:cNvSpPr>
          <p:nvPr>
            <p:ph type="sldNum" sz="quarter" idx="5"/>
          </p:nvPr>
        </p:nvSpPr>
        <p:spPr/>
        <p:txBody>
          <a:bodyPr/>
          <a:lstStyle/>
          <a:p>
            <a:fld id="{1F4EDB7E-3CEA-4EF1-A965-30E859E42777}" type="slidenum">
              <a:rPr lang="en-US" smtClean="0"/>
              <a:t>10</a:t>
            </a:fld>
            <a:endParaRPr lang="en-US"/>
          </a:p>
        </p:txBody>
      </p:sp>
    </p:spTree>
    <p:extLst>
      <p:ext uri="{BB962C8B-B14F-4D97-AF65-F5344CB8AC3E}">
        <p14:creationId xmlns:p14="http://schemas.microsoft.com/office/powerpoint/2010/main" val="3445757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34 U.S.C. 12291(a)(10)</a:t>
            </a:r>
          </a:p>
          <a:p>
            <a:endParaRPr lang="en-US" dirty="0"/>
          </a:p>
        </p:txBody>
      </p:sp>
      <p:sp>
        <p:nvSpPr>
          <p:cNvPr id="4" name="Slide Number Placeholder 3"/>
          <p:cNvSpPr>
            <a:spLocks noGrp="1"/>
          </p:cNvSpPr>
          <p:nvPr>
            <p:ph type="sldNum" sz="quarter" idx="5"/>
          </p:nvPr>
        </p:nvSpPr>
        <p:spPr/>
        <p:txBody>
          <a:bodyPr/>
          <a:lstStyle/>
          <a:p>
            <a:fld id="{1F4EDB7E-3CEA-4EF1-A965-30E859E42777}" type="slidenum">
              <a:rPr lang="en-US" smtClean="0"/>
              <a:t>11</a:t>
            </a:fld>
            <a:endParaRPr lang="en-US"/>
          </a:p>
        </p:txBody>
      </p:sp>
    </p:spTree>
    <p:extLst>
      <p:ext uri="{BB962C8B-B14F-4D97-AF65-F5344CB8AC3E}">
        <p14:creationId xmlns:p14="http://schemas.microsoft.com/office/powerpoint/2010/main" val="41619327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34 U.S.C. 12291(a)(8)</a:t>
            </a:r>
          </a:p>
          <a:p>
            <a:endParaRPr lang="en-US" dirty="0"/>
          </a:p>
        </p:txBody>
      </p:sp>
      <p:sp>
        <p:nvSpPr>
          <p:cNvPr id="4" name="Slide Number Placeholder 3"/>
          <p:cNvSpPr>
            <a:spLocks noGrp="1"/>
          </p:cNvSpPr>
          <p:nvPr>
            <p:ph type="sldNum" sz="quarter" idx="5"/>
          </p:nvPr>
        </p:nvSpPr>
        <p:spPr/>
        <p:txBody>
          <a:bodyPr/>
          <a:lstStyle/>
          <a:p>
            <a:fld id="{1F4EDB7E-3CEA-4EF1-A965-30E859E42777}" type="slidenum">
              <a:rPr lang="en-US" smtClean="0"/>
              <a:t>12</a:t>
            </a:fld>
            <a:endParaRPr lang="en-US"/>
          </a:p>
        </p:txBody>
      </p:sp>
    </p:spTree>
    <p:extLst>
      <p:ext uri="{BB962C8B-B14F-4D97-AF65-F5344CB8AC3E}">
        <p14:creationId xmlns:p14="http://schemas.microsoft.com/office/powerpoint/2010/main" val="4232832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34 U.S.C. 12291(a)(30)</a:t>
            </a:r>
          </a:p>
          <a:p>
            <a:endParaRPr lang="en-US" dirty="0"/>
          </a:p>
        </p:txBody>
      </p:sp>
      <p:sp>
        <p:nvSpPr>
          <p:cNvPr id="4" name="Slide Number Placeholder 3"/>
          <p:cNvSpPr>
            <a:spLocks noGrp="1"/>
          </p:cNvSpPr>
          <p:nvPr>
            <p:ph type="sldNum" sz="quarter" idx="5"/>
          </p:nvPr>
        </p:nvSpPr>
        <p:spPr/>
        <p:txBody>
          <a:bodyPr/>
          <a:lstStyle/>
          <a:p>
            <a:fld id="{1F4EDB7E-3CEA-4EF1-A965-30E859E42777}" type="slidenum">
              <a:rPr lang="en-US" smtClean="0"/>
              <a:t>13</a:t>
            </a:fld>
            <a:endParaRPr lang="en-US"/>
          </a:p>
        </p:txBody>
      </p:sp>
    </p:spTree>
    <p:extLst>
      <p:ext uri="{BB962C8B-B14F-4D97-AF65-F5344CB8AC3E}">
        <p14:creationId xmlns:p14="http://schemas.microsoft.com/office/powerpoint/2010/main" val="7260279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 examples: extra-curriculars, field trips, school sponsored events, etc. </a:t>
            </a:r>
          </a:p>
        </p:txBody>
      </p:sp>
      <p:sp>
        <p:nvSpPr>
          <p:cNvPr id="4" name="Slide Number Placeholder 3"/>
          <p:cNvSpPr>
            <a:spLocks noGrp="1"/>
          </p:cNvSpPr>
          <p:nvPr>
            <p:ph type="sldNum" sz="quarter" idx="5"/>
          </p:nvPr>
        </p:nvSpPr>
        <p:spPr/>
        <p:txBody>
          <a:bodyPr/>
          <a:lstStyle/>
          <a:p>
            <a:fld id="{1F4EDB7E-3CEA-4EF1-A965-30E859E42777}" type="slidenum">
              <a:rPr lang="en-US" smtClean="0"/>
              <a:t>15</a:t>
            </a:fld>
            <a:endParaRPr lang="en-US"/>
          </a:p>
        </p:txBody>
      </p:sp>
    </p:spTree>
    <p:extLst>
      <p:ext uri="{BB962C8B-B14F-4D97-AF65-F5344CB8AC3E}">
        <p14:creationId xmlns:p14="http://schemas.microsoft.com/office/powerpoint/2010/main" val="1282336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 witnessing, third party complaint, receives written or verbal complaint or by any other means </a:t>
            </a:r>
          </a:p>
        </p:txBody>
      </p:sp>
      <p:sp>
        <p:nvSpPr>
          <p:cNvPr id="4" name="Slide Number Placeholder 3"/>
          <p:cNvSpPr>
            <a:spLocks noGrp="1"/>
          </p:cNvSpPr>
          <p:nvPr>
            <p:ph type="sldNum" sz="quarter" idx="5"/>
          </p:nvPr>
        </p:nvSpPr>
        <p:spPr/>
        <p:txBody>
          <a:bodyPr/>
          <a:lstStyle/>
          <a:p>
            <a:fld id="{1F4EDB7E-3CEA-4EF1-A965-30E859E42777}" type="slidenum">
              <a:rPr lang="en-US" smtClean="0"/>
              <a:t>17</a:t>
            </a:fld>
            <a:endParaRPr lang="en-US"/>
          </a:p>
        </p:txBody>
      </p:sp>
    </p:spTree>
    <p:extLst>
      <p:ext uri="{BB962C8B-B14F-4D97-AF65-F5344CB8AC3E}">
        <p14:creationId xmlns:p14="http://schemas.microsoft.com/office/powerpoint/2010/main" val="12055861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ED7E49-72E9-4E5C-9723-FFDEB3F90E09}" type="slidenum">
              <a:rPr lang="en-US" smtClean="0"/>
              <a:t>19</a:t>
            </a:fld>
            <a:endParaRPr lang="en-US" dirty="0"/>
          </a:p>
        </p:txBody>
      </p:sp>
    </p:spTree>
    <p:extLst>
      <p:ext uri="{BB962C8B-B14F-4D97-AF65-F5344CB8AC3E}">
        <p14:creationId xmlns:p14="http://schemas.microsoft.com/office/powerpoint/2010/main" val="17461903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school determines that a particular supportive measure was not appropriate even though requested by a complainant, the recipient must document why the recipient’s response to the complainant was not deliberately indifferent.</a:t>
            </a:r>
          </a:p>
          <a:p>
            <a:endParaRPr lang="en-US" dirty="0"/>
          </a:p>
        </p:txBody>
      </p:sp>
      <p:sp>
        <p:nvSpPr>
          <p:cNvPr id="4" name="Slide Number Placeholder 3"/>
          <p:cNvSpPr>
            <a:spLocks noGrp="1"/>
          </p:cNvSpPr>
          <p:nvPr>
            <p:ph type="sldNum" sz="quarter" idx="5"/>
          </p:nvPr>
        </p:nvSpPr>
        <p:spPr/>
        <p:txBody>
          <a:bodyPr/>
          <a:lstStyle/>
          <a:p>
            <a:fld id="{2928A678-7B58-4AEC-BC8C-A81F09046CD8}" type="slidenum">
              <a:rPr lang="en-US" smtClean="0"/>
              <a:t>26</a:t>
            </a:fld>
            <a:endParaRPr lang="en-US"/>
          </a:p>
        </p:txBody>
      </p:sp>
    </p:spTree>
    <p:extLst>
      <p:ext uri="{BB962C8B-B14F-4D97-AF65-F5344CB8AC3E}">
        <p14:creationId xmlns:p14="http://schemas.microsoft.com/office/powerpoint/2010/main" val="19826253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Consult with Solicitor prior to emergency removal under Title IX </a:t>
            </a:r>
          </a:p>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27</a:t>
            </a:fld>
            <a:endParaRPr lang="en-US"/>
          </a:p>
        </p:txBody>
      </p:sp>
    </p:spTree>
    <p:extLst>
      <p:ext uri="{BB962C8B-B14F-4D97-AF65-F5344CB8AC3E}">
        <p14:creationId xmlns:p14="http://schemas.microsoft.com/office/powerpoint/2010/main" val="41316355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 IDEA/504/ADA/CBA requirements will still apply here </a:t>
            </a:r>
          </a:p>
        </p:txBody>
      </p:sp>
      <p:sp>
        <p:nvSpPr>
          <p:cNvPr id="4" name="Slide Number Placeholder 3"/>
          <p:cNvSpPr>
            <a:spLocks noGrp="1"/>
          </p:cNvSpPr>
          <p:nvPr>
            <p:ph type="sldNum" sz="quarter" idx="5"/>
          </p:nvPr>
        </p:nvSpPr>
        <p:spPr/>
        <p:txBody>
          <a:bodyPr/>
          <a:lstStyle/>
          <a:p>
            <a:fld id="{2928A678-7B58-4AEC-BC8C-A81F09046CD8}" type="slidenum">
              <a:rPr lang="en-US" smtClean="0"/>
              <a:t>28</a:t>
            </a:fld>
            <a:endParaRPr lang="en-US"/>
          </a:p>
        </p:txBody>
      </p:sp>
    </p:spTree>
    <p:extLst>
      <p:ext uri="{BB962C8B-B14F-4D97-AF65-F5344CB8AC3E}">
        <p14:creationId xmlns:p14="http://schemas.microsoft.com/office/powerpoint/2010/main" val="41689053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29</a:t>
            </a:fld>
            <a:endParaRPr lang="en-US"/>
          </a:p>
        </p:txBody>
      </p:sp>
    </p:spTree>
    <p:extLst>
      <p:ext uri="{BB962C8B-B14F-4D97-AF65-F5344CB8AC3E}">
        <p14:creationId xmlns:p14="http://schemas.microsoft.com/office/powerpoint/2010/main" val="5794483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30</a:t>
            </a:fld>
            <a:endParaRPr lang="en-US"/>
          </a:p>
        </p:txBody>
      </p:sp>
    </p:spTree>
    <p:extLst>
      <p:ext uri="{BB962C8B-B14F-4D97-AF65-F5344CB8AC3E}">
        <p14:creationId xmlns:p14="http://schemas.microsoft.com/office/powerpoint/2010/main" val="16771832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31</a:t>
            </a:fld>
            <a:endParaRPr lang="en-US"/>
          </a:p>
        </p:txBody>
      </p:sp>
    </p:spTree>
    <p:extLst>
      <p:ext uri="{BB962C8B-B14F-4D97-AF65-F5344CB8AC3E}">
        <p14:creationId xmlns:p14="http://schemas.microsoft.com/office/powerpoint/2010/main" val="20910772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33</a:t>
            </a:fld>
            <a:endParaRPr lang="en-US"/>
          </a:p>
        </p:txBody>
      </p:sp>
    </p:spTree>
    <p:extLst>
      <p:ext uri="{BB962C8B-B14F-4D97-AF65-F5344CB8AC3E}">
        <p14:creationId xmlns:p14="http://schemas.microsoft.com/office/powerpoint/2010/main" val="11030083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Example: Coach, Solicitor</a:t>
            </a:r>
          </a:p>
          <a:p>
            <a:endParaRPr lang="en-US" dirty="0"/>
          </a:p>
        </p:txBody>
      </p:sp>
      <p:sp>
        <p:nvSpPr>
          <p:cNvPr id="4" name="Slide Number Placeholder 3"/>
          <p:cNvSpPr>
            <a:spLocks noGrp="1"/>
          </p:cNvSpPr>
          <p:nvPr>
            <p:ph type="sldNum" sz="quarter" idx="5"/>
          </p:nvPr>
        </p:nvSpPr>
        <p:spPr/>
        <p:txBody>
          <a:bodyPr/>
          <a:lstStyle/>
          <a:p>
            <a:fld id="{2928A678-7B58-4AEC-BC8C-A81F09046CD8}" type="slidenum">
              <a:rPr lang="en-US" smtClean="0"/>
              <a:t>34</a:t>
            </a:fld>
            <a:endParaRPr lang="en-US"/>
          </a:p>
        </p:txBody>
      </p:sp>
    </p:spTree>
    <p:extLst>
      <p:ext uri="{BB962C8B-B14F-4D97-AF65-F5344CB8AC3E}">
        <p14:creationId xmlns:p14="http://schemas.microsoft.com/office/powerpoint/2010/main" val="10143161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Must be free from bias – recommended to be different from Title IX Coordinator </a:t>
            </a:r>
          </a:p>
        </p:txBody>
      </p:sp>
      <p:sp>
        <p:nvSpPr>
          <p:cNvPr id="4" name="Slide Number Placeholder 3"/>
          <p:cNvSpPr>
            <a:spLocks noGrp="1"/>
          </p:cNvSpPr>
          <p:nvPr>
            <p:ph type="sldNum" sz="quarter" idx="5"/>
          </p:nvPr>
        </p:nvSpPr>
        <p:spPr/>
        <p:txBody>
          <a:bodyPr/>
          <a:lstStyle/>
          <a:p>
            <a:fld id="{2928A678-7B58-4AEC-BC8C-A81F09046CD8}" type="slidenum">
              <a:rPr lang="en-US" smtClean="0"/>
              <a:t>35</a:t>
            </a:fld>
            <a:endParaRPr lang="en-US"/>
          </a:p>
        </p:txBody>
      </p:sp>
    </p:spTree>
    <p:extLst>
      <p:ext uri="{BB962C8B-B14F-4D97-AF65-F5344CB8AC3E}">
        <p14:creationId xmlns:p14="http://schemas.microsoft.com/office/powerpoint/2010/main" val="36777732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Reminder – Can still address through Code of Conduct </a:t>
            </a:r>
          </a:p>
        </p:txBody>
      </p:sp>
      <p:sp>
        <p:nvSpPr>
          <p:cNvPr id="4" name="Slide Number Placeholder 3"/>
          <p:cNvSpPr>
            <a:spLocks noGrp="1"/>
          </p:cNvSpPr>
          <p:nvPr>
            <p:ph type="sldNum" sz="quarter" idx="5"/>
          </p:nvPr>
        </p:nvSpPr>
        <p:spPr/>
        <p:txBody>
          <a:bodyPr/>
          <a:lstStyle/>
          <a:p>
            <a:fld id="{2928A678-7B58-4AEC-BC8C-A81F09046CD8}" type="slidenum">
              <a:rPr lang="en-US" smtClean="0"/>
              <a:t>39</a:t>
            </a:fld>
            <a:endParaRPr lang="en-US"/>
          </a:p>
        </p:txBody>
      </p:sp>
    </p:spTree>
    <p:extLst>
      <p:ext uri="{BB962C8B-B14F-4D97-AF65-F5344CB8AC3E}">
        <p14:creationId xmlns:p14="http://schemas.microsoft.com/office/powerpoint/2010/main" val="1556833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recommend proceeding to review, investigate complaint</a:t>
            </a:r>
          </a:p>
        </p:txBody>
      </p:sp>
      <p:sp>
        <p:nvSpPr>
          <p:cNvPr id="4" name="Slide Number Placeholder 3"/>
          <p:cNvSpPr>
            <a:spLocks noGrp="1"/>
          </p:cNvSpPr>
          <p:nvPr>
            <p:ph type="sldNum" sz="quarter" idx="10"/>
          </p:nvPr>
        </p:nvSpPr>
        <p:spPr/>
        <p:txBody>
          <a:bodyPr/>
          <a:lstStyle/>
          <a:p>
            <a:fld id="{2928A678-7B58-4AEC-BC8C-A81F09046CD8}" type="slidenum">
              <a:rPr lang="en-US" smtClean="0"/>
              <a:t>40</a:t>
            </a:fld>
            <a:endParaRPr lang="en-US"/>
          </a:p>
        </p:txBody>
      </p:sp>
    </p:spTree>
    <p:extLst>
      <p:ext uri="{BB962C8B-B14F-4D97-AF65-F5344CB8AC3E}">
        <p14:creationId xmlns:p14="http://schemas.microsoft.com/office/powerpoint/2010/main" val="18222429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42</a:t>
            </a:fld>
            <a:endParaRPr lang="en-US"/>
          </a:p>
        </p:txBody>
      </p:sp>
    </p:spTree>
    <p:extLst>
      <p:ext uri="{BB962C8B-B14F-4D97-AF65-F5344CB8AC3E}">
        <p14:creationId xmlns:p14="http://schemas.microsoft.com/office/powerpoint/2010/main" val="13615276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44</a:t>
            </a:fld>
            <a:endParaRPr lang="en-US"/>
          </a:p>
        </p:txBody>
      </p:sp>
    </p:spTree>
    <p:extLst>
      <p:ext uri="{BB962C8B-B14F-4D97-AF65-F5344CB8AC3E}">
        <p14:creationId xmlns:p14="http://schemas.microsoft.com/office/powerpoint/2010/main" val="31022992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at post-secondary level </a:t>
            </a:r>
          </a:p>
        </p:txBody>
      </p:sp>
      <p:sp>
        <p:nvSpPr>
          <p:cNvPr id="4" name="Slide Number Placeholder 3"/>
          <p:cNvSpPr>
            <a:spLocks noGrp="1"/>
          </p:cNvSpPr>
          <p:nvPr>
            <p:ph type="sldNum" sz="quarter" idx="5"/>
          </p:nvPr>
        </p:nvSpPr>
        <p:spPr/>
        <p:txBody>
          <a:bodyPr/>
          <a:lstStyle/>
          <a:p>
            <a:fld id="{2928A678-7B58-4AEC-BC8C-A81F09046CD8}" type="slidenum">
              <a:rPr lang="en-US" smtClean="0"/>
              <a:t>46</a:t>
            </a:fld>
            <a:endParaRPr lang="en-US"/>
          </a:p>
        </p:txBody>
      </p:sp>
    </p:spTree>
    <p:extLst>
      <p:ext uri="{BB962C8B-B14F-4D97-AF65-F5344CB8AC3E}">
        <p14:creationId xmlns:p14="http://schemas.microsoft.com/office/powerpoint/2010/main" val="15045673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in mind anti-discrimination laws when creating recording of the hearing </a:t>
            </a:r>
          </a:p>
        </p:txBody>
      </p:sp>
      <p:sp>
        <p:nvSpPr>
          <p:cNvPr id="4" name="Slide Number Placeholder 3"/>
          <p:cNvSpPr>
            <a:spLocks noGrp="1"/>
          </p:cNvSpPr>
          <p:nvPr>
            <p:ph type="sldNum" sz="quarter" idx="5"/>
          </p:nvPr>
        </p:nvSpPr>
        <p:spPr/>
        <p:txBody>
          <a:bodyPr/>
          <a:lstStyle/>
          <a:p>
            <a:fld id="{2928A678-7B58-4AEC-BC8C-A81F09046CD8}" type="slidenum">
              <a:rPr lang="en-US" smtClean="0"/>
              <a:t>47</a:t>
            </a:fld>
            <a:endParaRPr lang="en-US"/>
          </a:p>
        </p:txBody>
      </p:sp>
    </p:spTree>
    <p:extLst>
      <p:ext uri="{BB962C8B-B14F-4D97-AF65-F5344CB8AC3E}">
        <p14:creationId xmlns:p14="http://schemas.microsoft.com/office/powerpoint/2010/main" val="21877726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Inculpatory -  video, text messages, etc. </a:t>
            </a:r>
          </a:p>
        </p:txBody>
      </p:sp>
      <p:sp>
        <p:nvSpPr>
          <p:cNvPr id="4" name="Slide Number Placeholder 3"/>
          <p:cNvSpPr>
            <a:spLocks noGrp="1"/>
          </p:cNvSpPr>
          <p:nvPr>
            <p:ph type="sldNum" sz="quarter" idx="5"/>
          </p:nvPr>
        </p:nvSpPr>
        <p:spPr/>
        <p:txBody>
          <a:bodyPr/>
          <a:lstStyle/>
          <a:p>
            <a:fld id="{2928A678-7B58-4AEC-BC8C-A81F09046CD8}" type="slidenum">
              <a:rPr lang="en-US" smtClean="0"/>
              <a:t>48</a:t>
            </a:fld>
            <a:endParaRPr lang="en-US"/>
          </a:p>
        </p:txBody>
      </p:sp>
    </p:spTree>
    <p:extLst>
      <p:ext uri="{BB962C8B-B14F-4D97-AF65-F5344CB8AC3E}">
        <p14:creationId xmlns:p14="http://schemas.microsoft.com/office/powerpoint/2010/main" val="590675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50</a:t>
            </a:fld>
            <a:endParaRPr lang="en-US"/>
          </a:p>
        </p:txBody>
      </p:sp>
    </p:spTree>
    <p:extLst>
      <p:ext uri="{BB962C8B-B14F-4D97-AF65-F5344CB8AC3E}">
        <p14:creationId xmlns:p14="http://schemas.microsoft.com/office/powerpoint/2010/main" val="20073334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51</a:t>
            </a:fld>
            <a:endParaRPr lang="en-US"/>
          </a:p>
        </p:txBody>
      </p:sp>
    </p:spTree>
    <p:extLst>
      <p:ext uri="{BB962C8B-B14F-4D97-AF65-F5344CB8AC3E}">
        <p14:creationId xmlns:p14="http://schemas.microsoft.com/office/powerpoint/2010/main" val="19649055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records will all be required if OCR or DOE investigates complaint </a:t>
            </a:r>
          </a:p>
        </p:txBody>
      </p:sp>
      <p:sp>
        <p:nvSpPr>
          <p:cNvPr id="4" name="Slide Number Placeholder 3"/>
          <p:cNvSpPr>
            <a:spLocks noGrp="1"/>
          </p:cNvSpPr>
          <p:nvPr>
            <p:ph type="sldNum" sz="quarter" idx="5"/>
          </p:nvPr>
        </p:nvSpPr>
        <p:spPr/>
        <p:txBody>
          <a:bodyPr/>
          <a:lstStyle/>
          <a:p>
            <a:fld id="{2928A678-7B58-4AEC-BC8C-A81F09046CD8}" type="slidenum">
              <a:rPr lang="en-US" smtClean="0"/>
              <a:t>56</a:t>
            </a:fld>
            <a:endParaRPr lang="en-US"/>
          </a:p>
        </p:txBody>
      </p:sp>
    </p:spTree>
    <p:extLst>
      <p:ext uri="{BB962C8B-B14F-4D97-AF65-F5344CB8AC3E}">
        <p14:creationId xmlns:p14="http://schemas.microsoft.com/office/powerpoint/2010/main" val="37123892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Retaliation applies to witnesses of sexual harassment even if they are not the victim </a:t>
            </a:r>
          </a:p>
          <a:p>
            <a:r>
              <a:rPr lang="en-US" dirty="0"/>
              <a:t>Prevents those from retaliating even if they are not the accused </a:t>
            </a:r>
          </a:p>
        </p:txBody>
      </p:sp>
      <p:sp>
        <p:nvSpPr>
          <p:cNvPr id="4" name="Slide Number Placeholder 3"/>
          <p:cNvSpPr>
            <a:spLocks noGrp="1"/>
          </p:cNvSpPr>
          <p:nvPr>
            <p:ph type="sldNum" sz="quarter" idx="5"/>
          </p:nvPr>
        </p:nvSpPr>
        <p:spPr/>
        <p:txBody>
          <a:bodyPr/>
          <a:lstStyle/>
          <a:p>
            <a:fld id="{1F4EDB7E-3CEA-4EF1-A965-30E859E42777}" type="slidenum">
              <a:rPr lang="en-US" smtClean="0"/>
              <a:t>57</a:t>
            </a:fld>
            <a:endParaRPr lang="en-US"/>
          </a:p>
        </p:txBody>
      </p:sp>
    </p:spTree>
    <p:extLst>
      <p:ext uri="{BB962C8B-B14F-4D97-AF65-F5344CB8AC3E}">
        <p14:creationId xmlns:p14="http://schemas.microsoft.com/office/powerpoint/2010/main" val="1938364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complainant unknown then make contact with reporter </a:t>
            </a:r>
          </a:p>
          <a:p>
            <a:r>
              <a:rPr lang="en-US" dirty="0"/>
              <a:t>Supportive measures may be offered even if formal complaint not filed – must be shared with complainant </a:t>
            </a:r>
          </a:p>
          <a:p>
            <a:r>
              <a:rPr lang="en-US" dirty="0"/>
              <a:t>Provide complainant with copy of district policy which should contain all information shared regarding the process (any ARs as well) </a:t>
            </a:r>
          </a:p>
        </p:txBody>
      </p:sp>
      <p:sp>
        <p:nvSpPr>
          <p:cNvPr id="4" name="Slide Number Placeholder 3"/>
          <p:cNvSpPr>
            <a:spLocks noGrp="1"/>
          </p:cNvSpPr>
          <p:nvPr>
            <p:ph type="sldNum" sz="quarter" idx="5"/>
          </p:nvPr>
        </p:nvSpPr>
        <p:spPr/>
        <p:txBody>
          <a:bodyPr/>
          <a:lstStyle/>
          <a:p>
            <a:fld id="{2928A678-7B58-4AEC-BC8C-A81F09046CD8}" type="slidenum">
              <a:rPr lang="en-US" smtClean="0"/>
              <a:t>62</a:t>
            </a:fld>
            <a:endParaRPr lang="en-US"/>
          </a:p>
        </p:txBody>
      </p:sp>
    </p:spTree>
    <p:extLst>
      <p:ext uri="{BB962C8B-B14F-4D97-AF65-F5344CB8AC3E}">
        <p14:creationId xmlns:p14="http://schemas.microsoft.com/office/powerpoint/2010/main" val="24516813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ED7E49-72E9-4E5C-9723-FFDEB3F90E09}" type="slidenum">
              <a:rPr lang="en-US" smtClean="0"/>
              <a:t>99</a:t>
            </a:fld>
            <a:endParaRPr lang="en-US" dirty="0"/>
          </a:p>
        </p:txBody>
      </p:sp>
    </p:spTree>
    <p:extLst>
      <p:ext uri="{BB962C8B-B14F-4D97-AF65-F5344CB8AC3E}">
        <p14:creationId xmlns:p14="http://schemas.microsoft.com/office/powerpoint/2010/main" val="24275455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BD4DCE-DB67-4AA0-BAB3-EBB4906CDEAC}" type="slidenum">
              <a:rPr lang="en-US" smtClean="0">
                <a:solidFill>
                  <a:prstClr val="black"/>
                </a:solidFill>
              </a:rPr>
              <a:pPr/>
              <a:t>100</a:t>
            </a:fld>
            <a:endParaRPr lang="en-US" dirty="0">
              <a:solidFill>
                <a:prstClr val="black"/>
              </a:solidFill>
            </a:endParaRPr>
          </a:p>
        </p:txBody>
      </p:sp>
    </p:spTree>
    <p:extLst>
      <p:ext uri="{BB962C8B-B14F-4D97-AF65-F5344CB8AC3E}">
        <p14:creationId xmlns:p14="http://schemas.microsoft.com/office/powerpoint/2010/main" val="4183771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a:t>© WBK Legal 2025 This presentation is informational only and does not constitute legal advice.</a:t>
            </a:r>
            <a:endParaRPr lang="en-US" dirty="0"/>
          </a:p>
        </p:txBody>
      </p:sp>
      <p:sp>
        <p:nvSpPr>
          <p:cNvPr id="6" name="Slide Number Placeholder 5"/>
          <p:cNvSpPr>
            <a:spLocks noGrp="1"/>
          </p:cNvSpPr>
          <p:nvPr>
            <p:ph type="sldNum" sz="quarter" idx="12"/>
          </p:nvPr>
        </p:nvSpPr>
        <p:spPr/>
        <p:txBody>
          <a:bodyPr/>
          <a:lstStyle/>
          <a:p>
            <a:pPr>
              <a:defRPr/>
            </a:pPr>
            <a:fld id="{2D0B9C11-0F17-4703-B6D8-57ED715B9873}" type="slidenum">
              <a:rPr lang="en-US" altLang="en-US" smtClean="0"/>
              <a:pPr>
                <a:defRPr/>
              </a:pPr>
              <a:t>‹#›</a:t>
            </a:fld>
            <a:endParaRPr lang="en-US" alt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7076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a:t>© WBK Legal 2025 This presentation is informational only and does not constitute legal advice.</a:t>
            </a:r>
            <a:endParaRPr lang="en-US" dirty="0"/>
          </a:p>
        </p:txBody>
      </p:sp>
      <p:sp>
        <p:nvSpPr>
          <p:cNvPr id="6" name="Slide Number Placeholder 5"/>
          <p:cNvSpPr>
            <a:spLocks noGrp="1"/>
          </p:cNvSpPr>
          <p:nvPr>
            <p:ph type="sldNum" sz="quarter" idx="12"/>
          </p:nvPr>
        </p:nvSpPr>
        <p:spPr/>
        <p:txBody>
          <a:bodyPr/>
          <a:lstStyle/>
          <a:p>
            <a:pPr>
              <a:defRPr/>
            </a:pPr>
            <a:fld id="{0076114A-7F68-4D52-9BC0-0E3F3CC775B2}" type="slidenum">
              <a:rPr lang="en-US" altLang="en-US" smtClean="0"/>
              <a:pPr>
                <a:defRPr/>
              </a:pPr>
              <a:t>‹#›</a:t>
            </a:fld>
            <a:endParaRPr lang="en-US" altLang="en-US" dirty="0"/>
          </a:p>
        </p:txBody>
      </p:sp>
    </p:spTree>
    <p:extLst>
      <p:ext uri="{BB962C8B-B14F-4D97-AF65-F5344CB8AC3E}">
        <p14:creationId xmlns:p14="http://schemas.microsoft.com/office/powerpoint/2010/main" val="2425694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a:t>© WBK Legal 2025 This presentation is informational only and does not constitute legal advice.</a:t>
            </a:r>
            <a:endParaRPr lang="en-US" dirty="0"/>
          </a:p>
        </p:txBody>
      </p:sp>
      <p:sp>
        <p:nvSpPr>
          <p:cNvPr id="6" name="Slide Number Placeholder 5"/>
          <p:cNvSpPr>
            <a:spLocks noGrp="1"/>
          </p:cNvSpPr>
          <p:nvPr>
            <p:ph type="sldNum" sz="quarter" idx="12"/>
          </p:nvPr>
        </p:nvSpPr>
        <p:spPr/>
        <p:txBody>
          <a:bodyPr/>
          <a:lstStyle/>
          <a:p>
            <a:pPr>
              <a:defRPr/>
            </a:pPr>
            <a:fld id="{A57F2FBC-EC3C-4341-8D6C-74C925F1483E}" type="slidenum">
              <a:rPr lang="en-US" altLang="en-US" smtClean="0"/>
              <a:pPr>
                <a:defRPr/>
              </a:pPr>
              <a:t>‹#›</a:t>
            </a:fld>
            <a:endParaRPr lang="en-US" alt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04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a:t>© WBK Legal 2025 This presentation is informational only and does not constitute legal advice.</a:t>
            </a:r>
            <a:endParaRPr lang="en-US" dirty="0"/>
          </a:p>
        </p:txBody>
      </p:sp>
      <p:sp>
        <p:nvSpPr>
          <p:cNvPr id="7" name="Slide Number Placeholder 6"/>
          <p:cNvSpPr>
            <a:spLocks noGrp="1"/>
          </p:cNvSpPr>
          <p:nvPr>
            <p:ph type="sldNum" sz="quarter" idx="12"/>
          </p:nvPr>
        </p:nvSpPr>
        <p:spPr/>
        <p:txBody>
          <a:bodyPr/>
          <a:lstStyle/>
          <a:p>
            <a:pPr>
              <a:defRPr/>
            </a:pPr>
            <a:fld id="{E262C4EB-AFBB-4A90-9B09-6D6407A4CE03}" type="slidenum">
              <a:rPr lang="en-US" altLang="en-US" smtClean="0"/>
              <a:pPr>
                <a:defRPr/>
              </a:pPr>
              <a:t>‹#›</a:t>
            </a:fld>
            <a:endParaRPr lang="en-US" altLang="en-US" dirty="0"/>
          </a:p>
        </p:txBody>
      </p:sp>
    </p:spTree>
    <p:extLst>
      <p:ext uri="{BB962C8B-B14F-4D97-AF65-F5344CB8AC3E}">
        <p14:creationId xmlns:p14="http://schemas.microsoft.com/office/powerpoint/2010/main" val="2133441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r>
              <a:rPr lang="en-US"/>
              <a:t>© WBK Legal 2025 This presentation is informational only and does not constitute legal advice.</a:t>
            </a:r>
            <a:endParaRPr lang="en-US" dirty="0"/>
          </a:p>
        </p:txBody>
      </p:sp>
      <p:sp>
        <p:nvSpPr>
          <p:cNvPr id="9" name="Slide Number Placeholder 8"/>
          <p:cNvSpPr>
            <a:spLocks noGrp="1"/>
          </p:cNvSpPr>
          <p:nvPr>
            <p:ph type="sldNum" sz="quarter" idx="12"/>
          </p:nvPr>
        </p:nvSpPr>
        <p:spPr/>
        <p:txBody>
          <a:bodyPr/>
          <a:lstStyle/>
          <a:p>
            <a:pPr>
              <a:defRPr/>
            </a:pPr>
            <a:fld id="{58A5DA90-E8E6-442F-AD15-A124E232706F}" type="slidenum">
              <a:rPr lang="en-US" altLang="en-US" smtClean="0"/>
              <a:pPr>
                <a:defRPr/>
              </a:pPr>
              <a:t>‹#›</a:t>
            </a:fld>
            <a:endParaRPr lang="en-US" altLang="en-US" dirty="0"/>
          </a:p>
        </p:txBody>
      </p:sp>
    </p:spTree>
    <p:extLst>
      <p:ext uri="{BB962C8B-B14F-4D97-AF65-F5344CB8AC3E}">
        <p14:creationId xmlns:p14="http://schemas.microsoft.com/office/powerpoint/2010/main" val="2654758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r>
              <a:rPr lang="en-US"/>
              <a:t>© WBK Legal 2025 This presentation is informational only and does not constitute legal advice.</a:t>
            </a:r>
            <a:endParaRPr lang="en-US" dirty="0"/>
          </a:p>
        </p:txBody>
      </p:sp>
      <p:sp>
        <p:nvSpPr>
          <p:cNvPr id="5" name="Slide Number Placeholder 4"/>
          <p:cNvSpPr>
            <a:spLocks noGrp="1"/>
          </p:cNvSpPr>
          <p:nvPr>
            <p:ph type="sldNum" sz="quarter" idx="12"/>
          </p:nvPr>
        </p:nvSpPr>
        <p:spPr/>
        <p:txBody>
          <a:bodyPr/>
          <a:lstStyle/>
          <a:p>
            <a:pPr>
              <a:defRPr/>
            </a:pPr>
            <a:fld id="{11FF0104-8924-4073-B8A0-969956BD49B2}" type="slidenum">
              <a:rPr lang="en-US" altLang="en-US" smtClean="0"/>
              <a:pPr>
                <a:defRPr/>
              </a:pPr>
              <a:t>‹#›</a:t>
            </a:fld>
            <a:endParaRPr lang="en-US" altLang="en-US" dirty="0"/>
          </a:p>
        </p:txBody>
      </p:sp>
    </p:spTree>
    <p:extLst>
      <p:ext uri="{BB962C8B-B14F-4D97-AF65-F5344CB8AC3E}">
        <p14:creationId xmlns:p14="http://schemas.microsoft.com/office/powerpoint/2010/main" val="2722552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pPr>
              <a:defRPr/>
            </a:pPr>
            <a:r>
              <a:rPr lang="en-US"/>
              <a:t>© WBK Legal 2025 This presentation is informational only and does not constitute legal advice.</a:t>
            </a:r>
            <a:endParaRPr lang="en-US" dirty="0"/>
          </a:p>
        </p:txBody>
      </p:sp>
      <p:sp>
        <p:nvSpPr>
          <p:cNvPr id="9" name="Slide Number Placeholder 8"/>
          <p:cNvSpPr>
            <a:spLocks noGrp="1"/>
          </p:cNvSpPr>
          <p:nvPr>
            <p:ph type="sldNum" sz="quarter" idx="12"/>
          </p:nvPr>
        </p:nvSpPr>
        <p:spPr/>
        <p:txBody>
          <a:bodyPr/>
          <a:lstStyle/>
          <a:p>
            <a:pPr>
              <a:defRPr/>
            </a:pPr>
            <a:fld id="{65B3947F-71F5-48ED-8521-BA77D141A9B4}" type="slidenum">
              <a:rPr lang="en-US" altLang="en-US" smtClean="0"/>
              <a:pPr>
                <a:defRPr/>
              </a:pPr>
              <a:t>‹#›</a:t>
            </a:fld>
            <a:endParaRPr lang="en-US" altLang="en-US" dirty="0"/>
          </a:p>
        </p:txBody>
      </p:sp>
    </p:spTree>
    <p:extLst>
      <p:ext uri="{BB962C8B-B14F-4D97-AF65-F5344CB8AC3E}">
        <p14:creationId xmlns:p14="http://schemas.microsoft.com/office/powerpoint/2010/main" val="3641196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a:defRPr/>
            </a:pPr>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a:defRPr/>
            </a:pPr>
            <a:r>
              <a:rPr lang="en-US">
                <a:solidFill>
                  <a:srgbClr val="514949"/>
                </a:solidFill>
              </a:rPr>
              <a:t>© WBK Legal 2025 This presentation is informational only and does not constitute legal advice.</a:t>
            </a:r>
            <a:endParaRPr lang="en-US" dirty="0">
              <a:solidFill>
                <a:srgbClr val="514949"/>
              </a:solidFill>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defRPr/>
            </a:pPr>
            <a:fld id="{349337F8-BFE7-40CB-984A-03977D90C4D1}" type="slidenum">
              <a:rPr lang="en-US" altLang="en-US" smtClean="0">
                <a:solidFill>
                  <a:srgbClr val="514949"/>
                </a:solidFill>
              </a:rPr>
              <a:pPr>
                <a:defRPr/>
              </a:pPr>
              <a:t>‹#›</a:t>
            </a:fld>
            <a:endParaRPr lang="en-US" altLang="en-US" dirty="0">
              <a:solidFill>
                <a:srgbClr val="514949"/>
              </a:solidFill>
            </a:endParaRPr>
          </a:p>
        </p:txBody>
      </p:sp>
    </p:spTree>
    <p:extLst>
      <p:ext uri="{BB962C8B-B14F-4D97-AF65-F5344CB8AC3E}">
        <p14:creationId xmlns:p14="http://schemas.microsoft.com/office/powerpoint/2010/main" val="1039347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a:t>© WBK Legal 2025 This presentation is informational only and does not constitute legal advice.</a:t>
            </a:r>
            <a:endParaRPr lang="en-US" dirty="0"/>
          </a:p>
        </p:txBody>
      </p:sp>
      <p:sp>
        <p:nvSpPr>
          <p:cNvPr id="7" name="Slide Number Placeholder 6"/>
          <p:cNvSpPr>
            <a:spLocks noGrp="1"/>
          </p:cNvSpPr>
          <p:nvPr>
            <p:ph type="sldNum" sz="quarter" idx="12"/>
          </p:nvPr>
        </p:nvSpPr>
        <p:spPr/>
        <p:txBody>
          <a:bodyPr/>
          <a:lstStyle/>
          <a:p>
            <a:pPr>
              <a:defRPr/>
            </a:pPr>
            <a:fld id="{B3ECB28C-2CBF-4F7C-A4FC-45EA77F5302C}" type="slidenum">
              <a:rPr lang="en-US" altLang="en-US" smtClean="0"/>
              <a:pPr>
                <a:defRPr/>
              </a:pPr>
              <a:t>‹#›</a:t>
            </a:fld>
            <a:endParaRPr lang="en-US" altLang="en-US" dirty="0"/>
          </a:p>
        </p:txBody>
      </p:sp>
    </p:spTree>
    <p:extLst>
      <p:ext uri="{BB962C8B-B14F-4D97-AF65-F5344CB8AC3E}">
        <p14:creationId xmlns:p14="http://schemas.microsoft.com/office/powerpoint/2010/main" val="3614410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a:t>© WBK Legal 2025 This presentation is informational only and does not constitute legal advice.</a:t>
            </a:r>
            <a:endParaRPr lang="en-US" dirty="0"/>
          </a:p>
        </p:txBody>
      </p:sp>
      <p:sp>
        <p:nvSpPr>
          <p:cNvPr id="6" name="Slide Number Placeholder 5"/>
          <p:cNvSpPr>
            <a:spLocks noGrp="1"/>
          </p:cNvSpPr>
          <p:nvPr>
            <p:ph type="sldNum" sz="quarter" idx="12"/>
          </p:nvPr>
        </p:nvSpPr>
        <p:spPr/>
        <p:txBody>
          <a:bodyPr/>
          <a:lstStyle/>
          <a:p>
            <a:pPr>
              <a:defRPr/>
            </a:pPr>
            <a:fld id="{D86AA571-9F48-4C00-9B0E-88A1578F81E9}" type="slidenum">
              <a:rPr lang="en-US" altLang="en-US" smtClean="0"/>
              <a:pPr>
                <a:defRPr/>
              </a:pPr>
              <a:t>‹#›</a:t>
            </a:fld>
            <a:endParaRPr lang="en-US" altLang="en-US" dirty="0"/>
          </a:p>
        </p:txBody>
      </p:sp>
    </p:spTree>
    <p:extLst>
      <p:ext uri="{BB962C8B-B14F-4D97-AF65-F5344CB8AC3E}">
        <p14:creationId xmlns:p14="http://schemas.microsoft.com/office/powerpoint/2010/main" val="2708173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a:t>© WBK Legal 2025 This presentation is informational only and does not constitute legal advice.</a:t>
            </a:r>
            <a:endParaRPr lang="en-US" dirty="0"/>
          </a:p>
        </p:txBody>
      </p:sp>
      <p:sp>
        <p:nvSpPr>
          <p:cNvPr id="6" name="Slide Number Placeholder 5"/>
          <p:cNvSpPr>
            <a:spLocks noGrp="1"/>
          </p:cNvSpPr>
          <p:nvPr>
            <p:ph type="sldNum" sz="quarter" idx="12"/>
          </p:nvPr>
        </p:nvSpPr>
        <p:spPr/>
        <p:txBody>
          <a:bodyPr/>
          <a:lstStyle/>
          <a:p>
            <a:pPr>
              <a:defRPr/>
            </a:pPr>
            <a:fld id="{EAE77FFE-74B4-45CE-A23B-FF1F05E7A309}" type="slidenum">
              <a:rPr lang="en-US" altLang="en-US" smtClean="0"/>
              <a:pPr>
                <a:defRPr/>
              </a:pPr>
              <a:t>‹#›</a:t>
            </a:fld>
            <a:endParaRPr lang="en-US" altLang="en-US" dirty="0"/>
          </a:p>
        </p:txBody>
      </p:sp>
    </p:spTree>
    <p:extLst>
      <p:ext uri="{BB962C8B-B14F-4D97-AF65-F5344CB8AC3E}">
        <p14:creationId xmlns:p14="http://schemas.microsoft.com/office/powerpoint/2010/main" val="2328636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endParaRPr lang="en-US" dirty="0">
              <a:solidFill>
                <a:srgbClr val="B31166"/>
              </a:solidFill>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a:solidFill>
                  <a:srgbClr val="B31166"/>
                </a:solidFill>
              </a:rPr>
              <a:t>© WBK Legal 2025 This presentation is informational only and does not constitute legal advice.</a:t>
            </a:r>
            <a:endParaRPr lang="en-US" dirty="0">
              <a:solidFill>
                <a:srgbClr val="B31166"/>
              </a:solidFill>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9BD2CB3-F025-4733-A39B-602DEDA38590}" type="slidenum">
              <a:rPr lang="en-US" smtClean="0">
                <a:solidFill>
                  <a:prstClr val="white"/>
                </a:solidFill>
              </a:rPr>
              <a:pPr/>
              <a:t>‹#›</a:t>
            </a:fld>
            <a:endParaRPr lang="en-US" dirty="0">
              <a:solidFill>
                <a:prstClr val="white"/>
              </a:solidFill>
            </a:endParaRP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1877046"/>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hyperlink" Target="https://www.whitehouse.gov/presidential-actions/2025/01/defending-women-from-gender-ideology-extremism-and-restoring-biological-truth-to-the-federal-government/"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hyperlink" Target="https://www.whitehouse.gov/presidential-actions/2025/02/keeping-men-out-of-womens-sports/" TargetMode="Externa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hyperlink" Target="http://essentialschools.org/join/" TargetMode="External"/></Relationships>
</file>

<file path=ppt/slides/_rels/slide1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mailto:lcolautti@wbklega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2273300" y="4584357"/>
            <a:ext cx="7804466" cy="1334529"/>
          </a:xfrm>
        </p:spPr>
        <p:txBody>
          <a:bodyPr/>
          <a:lstStyle/>
          <a:p>
            <a:pPr algn="ctr"/>
            <a:r>
              <a:rPr lang="en-US" sz="2800" dirty="0">
                <a:latin typeface="+mn-lt"/>
              </a:rPr>
              <a:t>Presented by: Annemarie K. Harr Eagle, Esq.</a:t>
            </a:r>
          </a:p>
        </p:txBody>
      </p:sp>
      <p:sp>
        <p:nvSpPr>
          <p:cNvPr id="36867" name="Rectangle 3"/>
          <p:cNvSpPr>
            <a:spLocks noGrp="1" noChangeArrowheads="1"/>
          </p:cNvSpPr>
          <p:nvPr>
            <p:ph type="body" sz="half" idx="2"/>
          </p:nvPr>
        </p:nvSpPr>
        <p:spPr>
          <a:xfrm>
            <a:off x="2273300" y="5918886"/>
            <a:ext cx="7804466" cy="594360"/>
          </a:xfrm>
        </p:spPr>
        <p:txBody>
          <a:bodyPr>
            <a:normAutofit/>
          </a:bodyPr>
          <a:lstStyle/>
          <a:p>
            <a:pPr marL="0" indent="0" algn="ctr">
              <a:buNone/>
            </a:pPr>
            <a:r>
              <a:rPr lang="en-US" sz="2800" dirty="0"/>
              <a:t>July 22, 2025</a:t>
            </a:r>
          </a:p>
        </p:txBody>
      </p:sp>
      <p:sp>
        <p:nvSpPr>
          <p:cNvPr id="4" name="Rectangle 3"/>
          <p:cNvSpPr/>
          <p:nvPr/>
        </p:nvSpPr>
        <p:spPr>
          <a:xfrm>
            <a:off x="1341905" y="2801531"/>
            <a:ext cx="9508190" cy="1569660"/>
          </a:xfrm>
          <a:prstGeom prst="rect">
            <a:avLst/>
          </a:prstGeom>
        </p:spPr>
        <p:txBody>
          <a:bodyPr wrap="square">
            <a:spAutoFit/>
          </a:bodyPr>
          <a:lstStyle/>
          <a:p>
            <a:pPr algn="ctr"/>
            <a:r>
              <a:rPr lang="en-US" sz="4800" dirty="0">
                <a:latin typeface="+mj-lt"/>
                <a:cs typeface="Arabic Typesetting" panose="03020402040406030203" pitchFamily="66" charset="-78"/>
              </a:rPr>
              <a:t>Rochester Area School District</a:t>
            </a:r>
          </a:p>
          <a:p>
            <a:pPr algn="ctr"/>
            <a:r>
              <a:rPr lang="en-US" sz="4800" dirty="0">
                <a:latin typeface="+mj-lt"/>
                <a:cs typeface="Arabic Typesetting" panose="03020402040406030203" pitchFamily="66" charset="-78"/>
              </a:rPr>
              <a:t>Administrator Training </a:t>
            </a:r>
          </a:p>
        </p:txBody>
      </p:sp>
      <p:pic>
        <p:nvPicPr>
          <p:cNvPr id="6" name="Picture 8">
            <a:extLst>
              <a:ext uri="{FF2B5EF4-FFF2-40B4-BE49-F238E27FC236}">
                <a16:creationId xmlns:a16="http://schemas.microsoft.com/office/drawing/2014/main" id="{2EB42EA1-C77F-1C31-6750-79C9654497E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2354" y="344754"/>
            <a:ext cx="2781891" cy="214205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Home - Rochester Area School District">
            <a:extLst>
              <a:ext uri="{FF2B5EF4-FFF2-40B4-BE49-F238E27FC236}">
                <a16:creationId xmlns:a16="http://schemas.microsoft.com/office/drawing/2014/main" id="{C196A22A-5FF8-8A52-43FB-015A16BF2E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27757" y="471588"/>
            <a:ext cx="2133600" cy="1708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2722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83529AFD-5A84-4419-9390-0E9584F35D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1FFD9C4-5E6D-4E44-8CCD-24EF7B6FF1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92370" y="516835"/>
            <a:ext cx="3084844" cy="5772840"/>
          </a:xfrm>
        </p:spPr>
        <p:txBody>
          <a:bodyPr anchor="ctr">
            <a:normAutofit/>
          </a:bodyPr>
          <a:lstStyle/>
          <a:p>
            <a:r>
              <a:rPr lang="en-US" sz="3600" b="1" dirty="0">
                <a:solidFill>
                  <a:srgbClr val="FFFFFF"/>
                </a:solidFill>
              </a:rPr>
              <a:t>Topics of Discussion </a:t>
            </a:r>
          </a:p>
        </p:txBody>
      </p:sp>
      <p:sp>
        <p:nvSpPr>
          <p:cNvPr id="24" name="Rectangle 23">
            <a:extLst>
              <a:ext uri="{FF2B5EF4-FFF2-40B4-BE49-F238E27FC236}">
                <a16:creationId xmlns:a16="http://schemas.microsoft.com/office/drawing/2014/main" id="{6B3B2DB5-1B01-4A7A-B79B-E180757E61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Footer Placeholder 4"/>
          <p:cNvSpPr>
            <a:spLocks noGrp="1"/>
          </p:cNvSpPr>
          <p:nvPr>
            <p:ph type="ftr" sz="quarter" idx="11"/>
          </p:nvPr>
        </p:nvSpPr>
        <p:spPr>
          <a:xfrm>
            <a:off x="5141633" y="6434880"/>
            <a:ext cx="5900583" cy="365125"/>
          </a:xfrm>
        </p:spPr>
        <p:txBody>
          <a:bodyPr>
            <a:normAutofit/>
          </a:bodyPr>
          <a:lstStyle/>
          <a:p>
            <a:pPr algn="l">
              <a:lnSpc>
                <a:spcPct val="90000"/>
              </a:lnSpc>
              <a:spcAft>
                <a:spcPts val="600"/>
              </a:spcAft>
              <a:defRPr/>
            </a:pPr>
            <a:r>
              <a:rPr lang="en-US" dirty="0">
                <a:solidFill>
                  <a:schemeClr val="tx2"/>
                </a:solidFill>
              </a:rPr>
              <a:t>© WBK Legal 2025 This presentation is informational only and does not constitute legal advice.</a:t>
            </a:r>
          </a:p>
        </p:txBody>
      </p:sp>
      <p:sp>
        <p:nvSpPr>
          <p:cNvPr id="4" name="Slide Number Placeholder 3">
            <a:extLst>
              <a:ext uri="{FF2B5EF4-FFF2-40B4-BE49-F238E27FC236}">
                <a16:creationId xmlns:a16="http://schemas.microsoft.com/office/drawing/2014/main" id="{F8208B7C-EB82-C8BF-56E0-F1E3D057F9D9}"/>
              </a:ext>
            </a:extLst>
          </p:cNvPr>
          <p:cNvSpPr>
            <a:spLocks noGrp="1"/>
          </p:cNvSpPr>
          <p:nvPr>
            <p:ph type="sldNum" sz="quarter" idx="12"/>
          </p:nvPr>
        </p:nvSpPr>
        <p:spPr>
          <a:xfrm>
            <a:off x="10123055" y="6459785"/>
            <a:ext cx="1089428" cy="365125"/>
          </a:xfrm>
        </p:spPr>
        <p:txBody>
          <a:bodyPr>
            <a:normAutofit/>
          </a:bodyPr>
          <a:lstStyle/>
          <a:p>
            <a:pPr>
              <a:spcAft>
                <a:spcPts val="600"/>
              </a:spcAft>
              <a:defRPr/>
            </a:pPr>
            <a:fld id="{0076114A-7F68-4D52-9BC0-0E3F3CC775B2}" type="slidenum">
              <a:rPr lang="en-US" altLang="en-US">
                <a:solidFill>
                  <a:schemeClr val="tx2"/>
                </a:solidFill>
              </a:rPr>
              <a:pPr>
                <a:spcAft>
                  <a:spcPts val="600"/>
                </a:spcAft>
                <a:defRPr/>
              </a:pPr>
              <a:t>2</a:t>
            </a:fld>
            <a:endParaRPr lang="en-US" altLang="en-US">
              <a:solidFill>
                <a:schemeClr val="tx2"/>
              </a:solidFill>
            </a:endParaRPr>
          </a:p>
        </p:txBody>
      </p:sp>
      <p:graphicFrame>
        <p:nvGraphicFramePr>
          <p:cNvPr id="16" name="Content Placeholder 2">
            <a:extLst>
              <a:ext uri="{FF2B5EF4-FFF2-40B4-BE49-F238E27FC236}">
                <a16:creationId xmlns:a16="http://schemas.microsoft.com/office/drawing/2014/main" id="{64C502A6-F045-EA34-134E-499E7AEFA7E8}"/>
              </a:ext>
            </a:extLst>
          </p:cNvPr>
          <p:cNvGraphicFramePr>
            <a:graphicFrameLocks noGrp="1"/>
          </p:cNvGraphicFramePr>
          <p:nvPr>
            <p:ph idx="1"/>
            <p:extLst>
              <p:ext uri="{D42A27DB-BD31-4B8C-83A1-F6EECF244321}">
                <p14:modId xmlns:p14="http://schemas.microsoft.com/office/powerpoint/2010/main" val="893459714"/>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46885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B04A6D-D09B-D37F-DFCF-FF0DE1BB2730}"/>
              </a:ext>
            </a:extLst>
          </p:cNvPr>
          <p:cNvSpPr>
            <a:spLocks noGrp="1"/>
          </p:cNvSpPr>
          <p:nvPr>
            <p:ph type="title"/>
          </p:nvPr>
        </p:nvSpPr>
        <p:spPr/>
        <p:txBody>
          <a:bodyPr/>
          <a:lstStyle/>
          <a:p>
            <a:r>
              <a:rPr lang="en-US" dirty="0"/>
              <a:t>Title IX</a:t>
            </a:r>
          </a:p>
        </p:txBody>
      </p:sp>
      <p:sp>
        <p:nvSpPr>
          <p:cNvPr id="6" name="Text Placeholder 5">
            <a:extLst>
              <a:ext uri="{FF2B5EF4-FFF2-40B4-BE49-F238E27FC236}">
                <a16:creationId xmlns:a16="http://schemas.microsoft.com/office/drawing/2014/main" id="{BADED850-3351-6A4A-7439-59C971EE7C76}"/>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id="{84E75B74-E709-71B1-DD77-9B9D40473E73}"/>
              </a:ext>
            </a:extLst>
          </p:cNvPr>
          <p:cNvSpPr>
            <a:spLocks noGrp="1"/>
          </p:cNvSpPr>
          <p:nvPr>
            <p:ph type="ftr" sz="quarter" idx="11"/>
          </p:nvPr>
        </p:nvSpPr>
        <p:spPr>
          <a:xfrm>
            <a:off x="3385752" y="6459785"/>
            <a:ext cx="5795318" cy="365125"/>
          </a:xfrm>
        </p:spPr>
        <p:txBody>
          <a:bodyPr/>
          <a:lstStyle/>
          <a:p>
            <a:pPr>
              <a:defRPr/>
            </a:pPr>
            <a:r>
              <a:rPr lang="en-US"/>
              <a:t>© WBK Legal 2025 This presentation is informational only and does not constitute legal advice.</a:t>
            </a:r>
            <a:endParaRPr lang="en-US" dirty="0"/>
          </a:p>
        </p:txBody>
      </p:sp>
      <p:sp>
        <p:nvSpPr>
          <p:cNvPr id="7" name="Slide Number Placeholder 6">
            <a:extLst>
              <a:ext uri="{FF2B5EF4-FFF2-40B4-BE49-F238E27FC236}">
                <a16:creationId xmlns:a16="http://schemas.microsoft.com/office/drawing/2014/main" id="{84C7833C-A56C-0F55-B46C-DD7E92DD994B}"/>
              </a:ext>
            </a:extLst>
          </p:cNvPr>
          <p:cNvSpPr>
            <a:spLocks noGrp="1"/>
          </p:cNvSpPr>
          <p:nvPr>
            <p:ph type="sldNum" sz="quarter" idx="12"/>
          </p:nvPr>
        </p:nvSpPr>
        <p:spPr/>
        <p:txBody>
          <a:bodyPr/>
          <a:lstStyle/>
          <a:p>
            <a:pPr>
              <a:defRPr/>
            </a:pPr>
            <a:fld id="{A57F2FBC-EC3C-4341-8D6C-74C925F1483E}" type="slidenum">
              <a:rPr lang="en-US" altLang="en-US" smtClean="0"/>
              <a:pPr>
                <a:defRPr/>
              </a:pPr>
              <a:t>3</a:t>
            </a:fld>
            <a:endParaRPr lang="en-US" altLang="en-US" dirty="0"/>
          </a:p>
        </p:txBody>
      </p:sp>
    </p:spTree>
    <p:extLst>
      <p:ext uri="{BB962C8B-B14F-4D97-AF65-F5344CB8AC3E}">
        <p14:creationId xmlns:p14="http://schemas.microsoft.com/office/powerpoint/2010/main" val="3577683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75C95-5A1D-4336-8FD0-6B2F55B16366}"/>
              </a:ext>
            </a:extLst>
          </p:cNvPr>
          <p:cNvSpPr>
            <a:spLocks noGrp="1"/>
          </p:cNvSpPr>
          <p:nvPr>
            <p:ph type="title"/>
          </p:nvPr>
        </p:nvSpPr>
        <p:spPr/>
        <p:txBody>
          <a:bodyPr/>
          <a:lstStyle/>
          <a:p>
            <a:r>
              <a:rPr lang="en-US" dirty="0"/>
              <a:t>Background </a:t>
            </a:r>
          </a:p>
        </p:txBody>
      </p:sp>
      <p:sp>
        <p:nvSpPr>
          <p:cNvPr id="3" name="Content Placeholder 2">
            <a:extLst>
              <a:ext uri="{FF2B5EF4-FFF2-40B4-BE49-F238E27FC236}">
                <a16:creationId xmlns:a16="http://schemas.microsoft.com/office/drawing/2014/main" id="{A1DBAB00-EA55-4FC4-923D-4086A61FCD66}"/>
              </a:ext>
            </a:extLst>
          </p:cNvPr>
          <p:cNvSpPr>
            <a:spLocks noGrp="1"/>
          </p:cNvSpPr>
          <p:nvPr>
            <p:ph idx="1"/>
          </p:nvPr>
        </p:nvSpPr>
        <p:spPr/>
        <p:txBody>
          <a:bodyPr>
            <a:normAutofit/>
          </a:bodyPr>
          <a:lstStyle/>
          <a:p>
            <a:pPr>
              <a:buFont typeface="Arial" panose="020B0604020202020204" pitchFamily="34" charset="0"/>
              <a:buChar char="•"/>
              <a:defRPr/>
            </a:pPr>
            <a:r>
              <a:rPr lang="en-US" sz="2000" dirty="0"/>
              <a:t>On May 19, 2020, the Secretary of Education </a:t>
            </a:r>
            <a:r>
              <a:rPr lang="en-US" sz="2000"/>
              <a:t>amended the </a:t>
            </a:r>
            <a:r>
              <a:rPr lang="en-US" sz="2000" dirty="0"/>
              <a:t>regulations implementing Title IX of the Education Amendments of 1972.</a:t>
            </a:r>
          </a:p>
          <a:p>
            <a:pPr>
              <a:buFont typeface="Arial" panose="020B0604020202020204" pitchFamily="34" charset="0"/>
              <a:buChar char="•"/>
              <a:defRPr/>
            </a:pPr>
            <a:endParaRPr lang="en-US" sz="2000" dirty="0"/>
          </a:p>
          <a:p>
            <a:pPr>
              <a:buFont typeface="Arial" panose="020B0604020202020204" pitchFamily="34" charset="0"/>
              <a:buChar char="•"/>
              <a:defRPr/>
            </a:pPr>
            <a:r>
              <a:rPr lang="en-US" sz="2000" dirty="0"/>
              <a:t>In August of 2024, the implementing regulations were updated.</a:t>
            </a:r>
          </a:p>
          <a:p>
            <a:pPr>
              <a:buFont typeface="Arial" panose="020B0604020202020204" pitchFamily="34" charset="0"/>
              <a:buChar char="•"/>
              <a:defRPr/>
            </a:pPr>
            <a:endParaRPr lang="en-US" sz="2000" dirty="0"/>
          </a:p>
          <a:p>
            <a:pPr>
              <a:buFont typeface="Arial" panose="020B0604020202020204" pitchFamily="34" charset="0"/>
              <a:buChar char="•"/>
              <a:defRPr/>
            </a:pPr>
            <a:r>
              <a:rPr lang="en-US" altLang="en-US" sz="2000" dirty="0">
                <a:ea typeface="ＭＳ Ｐゴシック" panose="020B0600070205080204" pitchFamily="34" charset="-128"/>
              </a:rPr>
              <a:t>In January 2025, </a:t>
            </a:r>
            <a:r>
              <a:rPr lang="en-US" altLang="en-US" sz="2000" i="1" dirty="0">
                <a:ea typeface="ＭＳ Ｐゴシック" panose="020B0600070205080204" pitchFamily="34" charset="-128"/>
              </a:rPr>
              <a:t>Tennessee v. Cardona </a:t>
            </a:r>
            <a:r>
              <a:rPr lang="en-US" altLang="en-US" sz="2000" dirty="0">
                <a:ea typeface="ＭＳ Ｐゴシック" panose="020B0600070205080204" pitchFamily="34" charset="-128"/>
              </a:rPr>
              <a:t>reversed the updated regulations and reverted back to 2020.</a:t>
            </a:r>
          </a:p>
          <a:p>
            <a:pPr marL="0" indent="0">
              <a:buNone/>
            </a:pPr>
            <a:endParaRPr lang="en-US" sz="1400" dirty="0"/>
          </a:p>
        </p:txBody>
      </p:sp>
      <p:sp>
        <p:nvSpPr>
          <p:cNvPr id="8" name="Footer Placeholder 6">
            <a:extLst>
              <a:ext uri="{FF2B5EF4-FFF2-40B4-BE49-F238E27FC236}">
                <a16:creationId xmlns:a16="http://schemas.microsoft.com/office/drawing/2014/main" id="{73DBFB57-CA4F-62D6-B89A-E3694BB0B660}"/>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
        <p:nvSpPr>
          <p:cNvPr id="9" name="Slide Number Placeholder 8">
            <a:extLst>
              <a:ext uri="{FF2B5EF4-FFF2-40B4-BE49-F238E27FC236}">
                <a16:creationId xmlns:a16="http://schemas.microsoft.com/office/drawing/2014/main" id="{C8220F78-2918-A384-BBA0-69FC7A4C0B1A}"/>
              </a:ext>
            </a:extLst>
          </p:cNvPr>
          <p:cNvSpPr>
            <a:spLocks noGrp="1"/>
          </p:cNvSpPr>
          <p:nvPr>
            <p:ph type="sldNum" sz="quarter" idx="12"/>
          </p:nvPr>
        </p:nvSpPr>
        <p:spPr/>
        <p:txBody>
          <a:bodyPr/>
          <a:lstStyle/>
          <a:p>
            <a:fld id="{25FB7523-2B6A-479B-BEC3-9B8263F8FE39}" type="slidenum">
              <a:rPr lang="en-US" smtClean="0"/>
              <a:t>4</a:t>
            </a:fld>
            <a:endParaRPr lang="en-US"/>
          </a:p>
        </p:txBody>
      </p:sp>
    </p:spTree>
    <p:extLst>
      <p:ext uri="{BB962C8B-B14F-4D97-AF65-F5344CB8AC3E}">
        <p14:creationId xmlns:p14="http://schemas.microsoft.com/office/powerpoint/2010/main" val="255169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950F1-6E4C-4792-BBB8-F8B2EECC7CB7}"/>
              </a:ext>
            </a:extLst>
          </p:cNvPr>
          <p:cNvSpPr>
            <a:spLocks noGrp="1"/>
          </p:cNvSpPr>
          <p:nvPr>
            <p:ph type="title"/>
          </p:nvPr>
        </p:nvSpPr>
        <p:spPr/>
        <p:txBody>
          <a:bodyPr/>
          <a:lstStyle/>
          <a:p>
            <a:r>
              <a:rPr lang="en-US" dirty="0"/>
              <a:t>Background Overview </a:t>
            </a:r>
          </a:p>
        </p:txBody>
      </p:sp>
      <p:sp>
        <p:nvSpPr>
          <p:cNvPr id="3" name="Content Placeholder 2">
            <a:extLst>
              <a:ext uri="{FF2B5EF4-FFF2-40B4-BE49-F238E27FC236}">
                <a16:creationId xmlns:a16="http://schemas.microsoft.com/office/drawing/2014/main" id="{01E73BB7-4B3D-401E-860F-C6D77437E0BA}"/>
              </a:ext>
            </a:extLst>
          </p:cNvPr>
          <p:cNvSpPr>
            <a:spLocks noGrp="1"/>
          </p:cNvSpPr>
          <p:nvPr>
            <p:ph idx="1"/>
          </p:nvPr>
        </p:nvSpPr>
        <p:spPr>
          <a:xfrm>
            <a:off x="1154954" y="2273417"/>
            <a:ext cx="10052738" cy="4412609"/>
          </a:xfrm>
        </p:spPr>
        <p:txBody>
          <a:bodyPr>
            <a:normAutofit/>
          </a:bodyPr>
          <a:lstStyle/>
          <a:p>
            <a:pPr>
              <a:buFont typeface="Arial" panose="020B0604020202020204" pitchFamily="34" charset="0"/>
              <a:buChar char="•"/>
            </a:pPr>
            <a:r>
              <a:rPr lang="en-US" sz="2200" dirty="0"/>
              <a:t>What is Title IX?</a:t>
            </a:r>
          </a:p>
          <a:p>
            <a:pPr lvl="1">
              <a:buFont typeface="Arial" panose="020B0604020202020204" pitchFamily="34" charset="0"/>
              <a:buChar char="•"/>
            </a:pPr>
            <a:r>
              <a:rPr lang="en-US" sz="2200" dirty="0"/>
              <a:t>Federal Civil Rights statute that prohibits discrimination on the basis of sex in education programs and activities that receive federal financial assistance. </a:t>
            </a:r>
          </a:p>
          <a:p>
            <a:pPr>
              <a:buFont typeface="Arial" panose="020B0604020202020204" pitchFamily="34" charset="0"/>
              <a:buChar char="•"/>
            </a:pPr>
            <a:r>
              <a:rPr lang="en-US" sz="2200" dirty="0"/>
              <a:t>What are the objectives of Title IX? </a:t>
            </a:r>
          </a:p>
          <a:p>
            <a:pPr lvl="1">
              <a:buFont typeface="Arial" panose="020B0604020202020204" pitchFamily="34" charset="0"/>
              <a:buChar char="•"/>
            </a:pPr>
            <a:r>
              <a:rPr lang="en-US" sz="2200" dirty="0"/>
              <a:t>1) To avoid the use of federal resources to support discriminatory practices; </a:t>
            </a:r>
          </a:p>
          <a:p>
            <a:pPr lvl="1">
              <a:buFont typeface="Arial" panose="020B0604020202020204" pitchFamily="34" charset="0"/>
              <a:buChar char="•"/>
            </a:pPr>
            <a:r>
              <a:rPr lang="en-US" sz="2200" dirty="0"/>
              <a:t>2) To provide individual citizens effective protection against those practices.</a:t>
            </a:r>
          </a:p>
          <a:p>
            <a:pPr lvl="2">
              <a:buFont typeface="Arial" panose="020B0604020202020204" pitchFamily="34" charset="0"/>
              <a:buChar char="•"/>
            </a:pPr>
            <a:r>
              <a:rPr lang="en-US" sz="2200" i="1" dirty="0"/>
              <a:t>Cannon v. University of Chicago, Supreme Court, 1979 </a:t>
            </a:r>
          </a:p>
          <a:p>
            <a:endParaRPr lang="en-US" dirty="0"/>
          </a:p>
        </p:txBody>
      </p:sp>
      <p:sp>
        <p:nvSpPr>
          <p:cNvPr id="8" name="Footer Placeholder 6">
            <a:extLst>
              <a:ext uri="{FF2B5EF4-FFF2-40B4-BE49-F238E27FC236}">
                <a16:creationId xmlns:a16="http://schemas.microsoft.com/office/drawing/2014/main" id="{330A2C71-362B-9F59-83D9-3C4FC28673D4}"/>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
        <p:nvSpPr>
          <p:cNvPr id="9" name="Slide Number Placeholder 8">
            <a:extLst>
              <a:ext uri="{FF2B5EF4-FFF2-40B4-BE49-F238E27FC236}">
                <a16:creationId xmlns:a16="http://schemas.microsoft.com/office/drawing/2014/main" id="{73A5AD68-1E00-63A9-59AC-9D74DCDF68C7}"/>
              </a:ext>
            </a:extLst>
          </p:cNvPr>
          <p:cNvSpPr>
            <a:spLocks noGrp="1"/>
          </p:cNvSpPr>
          <p:nvPr>
            <p:ph type="sldNum" sz="quarter" idx="12"/>
          </p:nvPr>
        </p:nvSpPr>
        <p:spPr/>
        <p:txBody>
          <a:bodyPr/>
          <a:lstStyle/>
          <a:p>
            <a:fld id="{25FB7523-2B6A-479B-BEC3-9B8263F8FE39}" type="slidenum">
              <a:rPr lang="en-US" smtClean="0"/>
              <a:t>5</a:t>
            </a:fld>
            <a:endParaRPr lang="en-US"/>
          </a:p>
        </p:txBody>
      </p:sp>
    </p:spTree>
    <p:extLst>
      <p:ext uri="{BB962C8B-B14F-4D97-AF65-F5344CB8AC3E}">
        <p14:creationId xmlns:p14="http://schemas.microsoft.com/office/powerpoint/2010/main" val="2445430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672A-57B2-4D6A-A30E-3E5C1B8FA6F2}"/>
              </a:ext>
            </a:extLst>
          </p:cNvPr>
          <p:cNvSpPr>
            <a:spLocks noGrp="1"/>
          </p:cNvSpPr>
          <p:nvPr>
            <p:ph type="title"/>
          </p:nvPr>
        </p:nvSpPr>
        <p:spPr/>
        <p:txBody>
          <a:bodyPr/>
          <a:lstStyle/>
          <a:p>
            <a:r>
              <a:rPr lang="en-US" dirty="0"/>
              <a:t>The Final Regulations </a:t>
            </a:r>
          </a:p>
        </p:txBody>
      </p:sp>
      <p:sp>
        <p:nvSpPr>
          <p:cNvPr id="3" name="Content Placeholder 2">
            <a:extLst>
              <a:ext uri="{FF2B5EF4-FFF2-40B4-BE49-F238E27FC236}">
                <a16:creationId xmlns:a16="http://schemas.microsoft.com/office/drawing/2014/main" id="{EF142CF0-EA9E-424A-94FA-A352877EEBAF}"/>
              </a:ext>
            </a:extLst>
          </p:cNvPr>
          <p:cNvSpPr>
            <a:spLocks noGrp="1"/>
          </p:cNvSpPr>
          <p:nvPr>
            <p:ph idx="1"/>
          </p:nvPr>
        </p:nvSpPr>
        <p:spPr/>
        <p:txBody>
          <a:bodyPr>
            <a:normAutofit/>
          </a:bodyPr>
          <a:lstStyle/>
          <a:p>
            <a:pPr>
              <a:buFont typeface="Arial" panose="020B0604020202020204" pitchFamily="34" charset="0"/>
              <a:buChar char="•"/>
            </a:pPr>
            <a:r>
              <a:rPr lang="en-US" sz="2200" dirty="0"/>
              <a:t>These regulations are legally binding and therefore provide the mechanisms that schools must use to respond to allegations of sexual harassment. </a:t>
            </a:r>
          </a:p>
        </p:txBody>
      </p:sp>
      <p:sp>
        <p:nvSpPr>
          <p:cNvPr id="8" name="Footer Placeholder 6">
            <a:extLst>
              <a:ext uri="{FF2B5EF4-FFF2-40B4-BE49-F238E27FC236}">
                <a16:creationId xmlns:a16="http://schemas.microsoft.com/office/drawing/2014/main" id="{ED1B5B29-5F72-F5AD-53F5-6FC8CD1A1CE0}"/>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
        <p:nvSpPr>
          <p:cNvPr id="9" name="Slide Number Placeholder 8">
            <a:extLst>
              <a:ext uri="{FF2B5EF4-FFF2-40B4-BE49-F238E27FC236}">
                <a16:creationId xmlns:a16="http://schemas.microsoft.com/office/drawing/2014/main" id="{0BF611E5-DF99-E17B-3656-44EAC0687D52}"/>
              </a:ext>
            </a:extLst>
          </p:cNvPr>
          <p:cNvSpPr>
            <a:spLocks noGrp="1"/>
          </p:cNvSpPr>
          <p:nvPr>
            <p:ph type="sldNum" sz="quarter" idx="12"/>
          </p:nvPr>
        </p:nvSpPr>
        <p:spPr/>
        <p:txBody>
          <a:bodyPr/>
          <a:lstStyle/>
          <a:p>
            <a:fld id="{25FB7523-2B6A-479B-BEC3-9B8263F8FE39}" type="slidenum">
              <a:rPr lang="en-US" smtClean="0"/>
              <a:t>6</a:t>
            </a:fld>
            <a:endParaRPr lang="en-US"/>
          </a:p>
        </p:txBody>
      </p:sp>
    </p:spTree>
    <p:extLst>
      <p:ext uri="{BB962C8B-B14F-4D97-AF65-F5344CB8AC3E}">
        <p14:creationId xmlns:p14="http://schemas.microsoft.com/office/powerpoint/2010/main" val="2710543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89B59-A18E-4777-9CF4-5BFB83934E33}"/>
              </a:ext>
            </a:extLst>
          </p:cNvPr>
          <p:cNvSpPr>
            <a:spLocks noGrp="1"/>
          </p:cNvSpPr>
          <p:nvPr>
            <p:ph type="title"/>
          </p:nvPr>
        </p:nvSpPr>
        <p:spPr/>
        <p:txBody>
          <a:bodyPr/>
          <a:lstStyle/>
          <a:p>
            <a:r>
              <a:rPr lang="en-US" dirty="0"/>
              <a:t>Key Terms </a:t>
            </a:r>
          </a:p>
        </p:txBody>
      </p:sp>
      <p:sp>
        <p:nvSpPr>
          <p:cNvPr id="3" name="Content Placeholder 2">
            <a:extLst>
              <a:ext uri="{FF2B5EF4-FFF2-40B4-BE49-F238E27FC236}">
                <a16:creationId xmlns:a16="http://schemas.microsoft.com/office/drawing/2014/main" id="{A7CEE410-CE30-4E85-8DC2-CB06BBDEF83D}"/>
              </a:ext>
            </a:extLst>
          </p:cNvPr>
          <p:cNvSpPr>
            <a:spLocks noGrp="1"/>
          </p:cNvSpPr>
          <p:nvPr>
            <p:ph idx="1"/>
          </p:nvPr>
        </p:nvSpPr>
        <p:spPr/>
        <p:txBody>
          <a:bodyPr/>
          <a:lstStyle/>
          <a:p>
            <a:pPr>
              <a:buFont typeface="Arial" panose="020B0604020202020204" pitchFamily="34" charset="0"/>
              <a:buChar char="•"/>
            </a:pPr>
            <a:r>
              <a:rPr lang="en-US" dirty="0"/>
              <a:t>Complainant – individual who makes complaint of Title IX Incident</a:t>
            </a:r>
          </a:p>
          <a:p>
            <a:pPr>
              <a:buFont typeface="Arial" panose="020B0604020202020204" pitchFamily="34" charset="0"/>
              <a:buChar char="•"/>
            </a:pPr>
            <a:r>
              <a:rPr lang="en-US" dirty="0"/>
              <a:t>Respondent – individual who is accused of committing Title IX Incident</a:t>
            </a:r>
          </a:p>
          <a:p>
            <a:pPr>
              <a:buFont typeface="Arial" panose="020B0604020202020204" pitchFamily="34" charset="0"/>
              <a:buChar char="•"/>
            </a:pPr>
            <a:r>
              <a:rPr lang="en-US" dirty="0"/>
              <a:t>Recipient – Recipient of Federal Funds who Title IX applies to; will be used interchangeably with “school” or “entity” </a:t>
            </a:r>
          </a:p>
        </p:txBody>
      </p:sp>
      <p:sp>
        <p:nvSpPr>
          <p:cNvPr id="8" name="Slide Number Placeholder 7">
            <a:extLst>
              <a:ext uri="{FF2B5EF4-FFF2-40B4-BE49-F238E27FC236}">
                <a16:creationId xmlns:a16="http://schemas.microsoft.com/office/drawing/2014/main" id="{218E28E1-7697-2B94-C80F-C7492F4CE305}"/>
              </a:ext>
            </a:extLst>
          </p:cNvPr>
          <p:cNvSpPr>
            <a:spLocks noGrp="1"/>
          </p:cNvSpPr>
          <p:nvPr>
            <p:ph type="sldNum" sz="quarter" idx="12"/>
          </p:nvPr>
        </p:nvSpPr>
        <p:spPr/>
        <p:txBody>
          <a:bodyPr/>
          <a:lstStyle/>
          <a:p>
            <a:fld id="{25FB7523-2B6A-479B-BEC3-9B8263F8FE39}" type="slidenum">
              <a:rPr lang="en-US" smtClean="0"/>
              <a:t>7</a:t>
            </a:fld>
            <a:endParaRPr lang="en-US"/>
          </a:p>
        </p:txBody>
      </p:sp>
      <p:sp>
        <p:nvSpPr>
          <p:cNvPr id="9" name="Footer Placeholder 6">
            <a:extLst>
              <a:ext uri="{FF2B5EF4-FFF2-40B4-BE49-F238E27FC236}">
                <a16:creationId xmlns:a16="http://schemas.microsoft.com/office/drawing/2014/main" id="{EECE9A89-821B-975D-4956-56FC4197002F}"/>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3126229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0619C-1D52-422C-91A1-D31BD9C3AA75}"/>
              </a:ext>
            </a:extLst>
          </p:cNvPr>
          <p:cNvSpPr>
            <a:spLocks noGrp="1"/>
          </p:cNvSpPr>
          <p:nvPr>
            <p:ph type="title"/>
          </p:nvPr>
        </p:nvSpPr>
        <p:spPr/>
        <p:txBody>
          <a:bodyPr/>
          <a:lstStyle/>
          <a:p>
            <a:r>
              <a:rPr lang="en-US" dirty="0"/>
              <a:t>Training Requirements </a:t>
            </a:r>
          </a:p>
        </p:txBody>
      </p:sp>
      <p:sp>
        <p:nvSpPr>
          <p:cNvPr id="3" name="Content Placeholder 2">
            <a:extLst>
              <a:ext uri="{FF2B5EF4-FFF2-40B4-BE49-F238E27FC236}">
                <a16:creationId xmlns:a16="http://schemas.microsoft.com/office/drawing/2014/main" id="{4145D85C-FBA9-42AE-89FA-88ADD72A7149}"/>
              </a:ext>
            </a:extLst>
          </p:cNvPr>
          <p:cNvSpPr>
            <a:spLocks noGrp="1"/>
          </p:cNvSpPr>
          <p:nvPr>
            <p:ph idx="1"/>
          </p:nvPr>
        </p:nvSpPr>
        <p:spPr>
          <a:xfrm>
            <a:off x="1257299" y="1981200"/>
            <a:ext cx="9898381" cy="3416300"/>
          </a:xfrm>
        </p:spPr>
        <p:txBody>
          <a:bodyPr>
            <a:noAutofit/>
          </a:bodyPr>
          <a:lstStyle/>
          <a:p>
            <a:pPr>
              <a:buFont typeface="Arial" panose="020B0604020202020204" pitchFamily="34" charset="0"/>
              <a:buChar char="•"/>
            </a:pPr>
            <a:r>
              <a:rPr lang="en-US" sz="2000" dirty="0"/>
              <a:t>All employees at K-12 schools are required to report Title IX sexual harassment.</a:t>
            </a:r>
          </a:p>
          <a:p>
            <a:pPr lvl="3">
              <a:buFont typeface="Arial" panose="020B0604020202020204" pitchFamily="34" charset="0"/>
              <a:buChar char="•"/>
            </a:pPr>
            <a:r>
              <a:rPr lang="en-US" sz="2000" dirty="0"/>
              <a:t> Additionally, employee reporting requirements under the CPSL and School Code are still in effect.</a:t>
            </a:r>
          </a:p>
          <a:p>
            <a:pPr>
              <a:buFont typeface="Arial" panose="020B0604020202020204" pitchFamily="34" charset="0"/>
              <a:buChar char="•"/>
            </a:pPr>
            <a:r>
              <a:rPr lang="en-US" sz="2000" dirty="0"/>
              <a:t>Title IX officials at a school must receive training on Title IX and its regulations.</a:t>
            </a:r>
          </a:p>
          <a:p>
            <a:pPr>
              <a:buFont typeface="Arial" panose="020B0604020202020204" pitchFamily="34" charset="0"/>
              <a:buChar char="•"/>
            </a:pPr>
            <a:r>
              <a:rPr lang="en-US" sz="2000" dirty="0"/>
              <a:t>The training includes the definition of sexual harassment, how Title IX applies to the school’s programs and activities, how to conduct a formal Title IX grievance process, and how to be an impartial decisionmaker including how to avoid prejudgment of the facts at issue, conflicts of interest, and bias.</a:t>
            </a:r>
          </a:p>
          <a:p>
            <a:endParaRPr lang="en-US" sz="2000" dirty="0"/>
          </a:p>
        </p:txBody>
      </p:sp>
      <p:sp>
        <p:nvSpPr>
          <p:cNvPr id="8" name="Slide Number Placeholder 7">
            <a:extLst>
              <a:ext uri="{FF2B5EF4-FFF2-40B4-BE49-F238E27FC236}">
                <a16:creationId xmlns:a16="http://schemas.microsoft.com/office/drawing/2014/main" id="{E2C72E45-3097-A0E8-F7CD-3EC1E3C3D338}"/>
              </a:ext>
            </a:extLst>
          </p:cNvPr>
          <p:cNvSpPr>
            <a:spLocks noGrp="1"/>
          </p:cNvSpPr>
          <p:nvPr>
            <p:ph type="sldNum" sz="quarter" idx="12"/>
          </p:nvPr>
        </p:nvSpPr>
        <p:spPr/>
        <p:txBody>
          <a:bodyPr/>
          <a:lstStyle/>
          <a:p>
            <a:fld id="{25FB7523-2B6A-479B-BEC3-9B8263F8FE39}" type="slidenum">
              <a:rPr lang="en-US" smtClean="0"/>
              <a:t>8</a:t>
            </a:fld>
            <a:endParaRPr lang="en-US"/>
          </a:p>
        </p:txBody>
      </p:sp>
      <p:sp>
        <p:nvSpPr>
          <p:cNvPr id="9" name="Footer Placeholder 6">
            <a:extLst>
              <a:ext uri="{FF2B5EF4-FFF2-40B4-BE49-F238E27FC236}">
                <a16:creationId xmlns:a16="http://schemas.microsoft.com/office/drawing/2014/main" id="{67FECBF0-81CB-529F-4705-13941927E68A}"/>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543141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7A9F7-91A9-4CB7-A5CE-3839E76C4BD3}"/>
              </a:ext>
            </a:extLst>
          </p:cNvPr>
          <p:cNvSpPr>
            <a:spLocks noGrp="1"/>
          </p:cNvSpPr>
          <p:nvPr>
            <p:ph type="title"/>
          </p:nvPr>
        </p:nvSpPr>
        <p:spPr>
          <a:xfrm>
            <a:off x="1036844" y="898819"/>
            <a:ext cx="10447020" cy="1450757"/>
          </a:xfrm>
        </p:spPr>
        <p:txBody>
          <a:bodyPr/>
          <a:lstStyle/>
          <a:p>
            <a:r>
              <a:rPr lang="en-US" dirty="0"/>
              <a:t>Discrimination on the Basis of Sex: Defined 	</a:t>
            </a:r>
          </a:p>
        </p:txBody>
      </p:sp>
      <p:sp>
        <p:nvSpPr>
          <p:cNvPr id="3" name="Content Placeholder 2">
            <a:extLst>
              <a:ext uri="{FF2B5EF4-FFF2-40B4-BE49-F238E27FC236}">
                <a16:creationId xmlns:a16="http://schemas.microsoft.com/office/drawing/2014/main" id="{5CD842A2-AE07-492E-B8CC-EBB418FF27A3}"/>
              </a:ext>
            </a:extLst>
          </p:cNvPr>
          <p:cNvSpPr>
            <a:spLocks noGrp="1"/>
          </p:cNvSpPr>
          <p:nvPr>
            <p:ph idx="1"/>
          </p:nvPr>
        </p:nvSpPr>
        <p:spPr>
          <a:xfrm>
            <a:off x="1231154" y="1981200"/>
            <a:ext cx="10058400" cy="3696632"/>
          </a:xfrm>
        </p:spPr>
        <p:txBody>
          <a:bodyPr>
            <a:normAutofit fontScale="92500" lnSpcReduction="10000"/>
          </a:bodyPr>
          <a:lstStyle/>
          <a:p>
            <a:pPr marL="0" indent="0">
              <a:buNone/>
            </a:pPr>
            <a:r>
              <a:rPr lang="en-US" sz="2100" dirty="0"/>
              <a:t>Sexual harassment is defined as: </a:t>
            </a:r>
          </a:p>
          <a:p>
            <a:pPr marL="457200" indent="-457200">
              <a:buFont typeface="+mj-lt"/>
              <a:buAutoNum type="arabicPeriod"/>
            </a:pPr>
            <a:r>
              <a:rPr lang="en-US" sz="2100" dirty="0"/>
              <a:t>Quid Pro Quo Harassment:  An employee of the school conditioning the provision of an aid, benefit, or service of the recipient on an individual’s participation in unwelcome sexual conduct.</a:t>
            </a:r>
          </a:p>
          <a:p>
            <a:pPr marL="457200" indent="-457200">
              <a:buFont typeface="+mj-lt"/>
              <a:buAutoNum type="arabicPeriod"/>
            </a:pPr>
            <a:r>
              <a:rPr lang="en-US" sz="2100" dirty="0"/>
              <a:t>Unwelcome conduct determined by a reasonable person to be so severe, pervasive, </a:t>
            </a:r>
            <a:r>
              <a:rPr lang="en-US" sz="2100" b="1" dirty="0"/>
              <a:t>and</a:t>
            </a:r>
            <a:r>
              <a:rPr lang="en-US" sz="2100" dirty="0"/>
              <a:t> objectively offensive that it effectively denies a person equal access to the recipient’s education program or activity; </a:t>
            </a:r>
          </a:p>
          <a:p>
            <a:pPr marL="457200" indent="-457200">
              <a:buFont typeface="+mj-lt"/>
              <a:buAutoNum type="arabicPeriod"/>
            </a:pPr>
            <a:r>
              <a:rPr lang="en-US" sz="2100" dirty="0"/>
              <a:t>“Sexual assault” as defined in the 20 U.S.C. 1092(f)(6)(A)(v), </a:t>
            </a:r>
          </a:p>
          <a:p>
            <a:pPr marL="457200" indent="-457200">
              <a:buFont typeface="+mj-lt"/>
              <a:buAutoNum type="arabicPeriod"/>
            </a:pPr>
            <a:r>
              <a:rPr lang="en-US" sz="2100" dirty="0"/>
              <a:t>“Dating violence” as defined in 34 U.S.C. 12291(a)(10), </a:t>
            </a:r>
          </a:p>
          <a:p>
            <a:pPr marL="457200" indent="-457200">
              <a:buFont typeface="+mj-lt"/>
              <a:buAutoNum type="arabicPeriod"/>
            </a:pPr>
            <a:r>
              <a:rPr lang="en-US" sz="2100" dirty="0"/>
              <a:t>“Domestic violence” as defined in 34 U.S.C. 12291(a)(8), or </a:t>
            </a:r>
          </a:p>
          <a:p>
            <a:pPr marL="457200" indent="-457200">
              <a:buFont typeface="+mj-lt"/>
              <a:buAutoNum type="arabicPeriod"/>
            </a:pPr>
            <a:r>
              <a:rPr lang="en-US" sz="2100" dirty="0"/>
              <a:t>“Stalking” as defined in 34 U.S.C. 12291(a)(30)  </a:t>
            </a:r>
          </a:p>
          <a:p>
            <a:endParaRPr lang="en-US" dirty="0"/>
          </a:p>
          <a:p>
            <a:pPr marL="0" indent="0">
              <a:buNone/>
            </a:pPr>
            <a:endParaRPr lang="en-US" dirty="0"/>
          </a:p>
        </p:txBody>
      </p:sp>
      <p:sp>
        <p:nvSpPr>
          <p:cNvPr id="8" name="Slide Number Placeholder 7">
            <a:extLst>
              <a:ext uri="{FF2B5EF4-FFF2-40B4-BE49-F238E27FC236}">
                <a16:creationId xmlns:a16="http://schemas.microsoft.com/office/drawing/2014/main" id="{4D49C342-3D36-2FE3-2E46-2C8B4D26E6D2}"/>
              </a:ext>
            </a:extLst>
          </p:cNvPr>
          <p:cNvSpPr>
            <a:spLocks noGrp="1"/>
          </p:cNvSpPr>
          <p:nvPr>
            <p:ph type="sldNum" sz="quarter" idx="12"/>
          </p:nvPr>
        </p:nvSpPr>
        <p:spPr/>
        <p:txBody>
          <a:bodyPr/>
          <a:lstStyle/>
          <a:p>
            <a:fld id="{25FB7523-2B6A-479B-BEC3-9B8263F8FE39}" type="slidenum">
              <a:rPr lang="en-US" smtClean="0"/>
              <a:t>9</a:t>
            </a:fld>
            <a:endParaRPr lang="en-US"/>
          </a:p>
        </p:txBody>
      </p:sp>
      <p:sp>
        <p:nvSpPr>
          <p:cNvPr id="9" name="Footer Placeholder 6">
            <a:extLst>
              <a:ext uri="{FF2B5EF4-FFF2-40B4-BE49-F238E27FC236}">
                <a16:creationId xmlns:a16="http://schemas.microsoft.com/office/drawing/2014/main" id="{8FA56C6B-9500-7697-8E1D-2A4AC05A36A4}"/>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1972252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FDE1D-C0E3-43B0-BC9D-EE9B05D23A3F}"/>
              </a:ext>
            </a:extLst>
          </p:cNvPr>
          <p:cNvSpPr>
            <a:spLocks noGrp="1"/>
          </p:cNvSpPr>
          <p:nvPr>
            <p:ph type="title"/>
          </p:nvPr>
        </p:nvSpPr>
        <p:spPr/>
        <p:txBody>
          <a:bodyPr/>
          <a:lstStyle/>
          <a:p>
            <a:r>
              <a:rPr lang="en-US" dirty="0"/>
              <a:t>Sexual Assault: Defined </a:t>
            </a:r>
          </a:p>
        </p:txBody>
      </p:sp>
      <p:sp>
        <p:nvSpPr>
          <p:cNvPr id="3" name="Content Placeholder 2">
            <a:extLst>
              <a:ext uri="{FF2B5EF4-FFF2-40B4-BE49-F238E27FC236}">
                <a16:creationId xmlns:a16="http://schemas.microsoft.com/office/drawing/2014/main" id="{1F57C0B5-B6CF-423F-ABB0-F7263FFDA910}"/>
              </a:ext>
            </a:extLst>
          </p:cNvPr>
          <p:cNvSpPr>
            <a:spLocks noGrp="1"/>
          </p:cNvSpPr>
          <p:nvPr>
            <p:ph idx="1"/>
          </p:nvPr>
        </p:nvSpPr>
        <p:spPr/>
        <p:txBody>
          <a:bodyPr/>
          <a:lstStyle/>
          <a:p>
            <a:pPr>
              <a:buFont typeface="Arial" panose="020B0604020202020204" pitchFamily="34" charset="0"/>
              <a:buChar char="•"/>
            </a:pPr>
            <a:r>
              <a:rPr lang="en-US" sz="2400" b="1" dirty="0"/>
              <a:t>Sexual Assault </a:t>
            </a:r>
            <a:r>
              <a:rPr lang="en-US" sz="2400" dirty="0"/>
              <a:t>is defined as an offense that meets the definition of Rape, Fondling, Incest or Statutory Rape as defined in the FBI’s Uniform Crime Reporting System.</a:t>
            </a:r>
          </a:p>
          <a:p>
            <a:pPr marL="0" indent="0">
              <a:buNone/>
            </a:pPr>
            <a:endParaRPr lang="en-US" dirty="0"/>
          </a:p>
        </p:txBody>
      </p:sp>
      <p:sp>
        <p:nvSpPr>
          <p:cNvPr id="8" name="Slide Number Placeholder 7">
            <a:extLst>
              <a:ext uri="{FF2B5EF4-FFF2-40B4-BE49-F238E27FC236}">
                <a16:creationId xmlns:a16="http://schemas.microsoft.com/office/drawing/2014/main" id="{1B09659C-43A2-FDCA-FF74-6033334B73D6}"/>
              </a:ext>
            </a:extLst>
          </p:cNvPr>
          <p:cNvSpPr>
            <a:spLocks noGrp="1"/>
          </p:cNvSpPr>
          <p:nvPr>
            <p:ph type="sldNum" sz="quarter" idx="12"/>
          </p:nvPr>
        </p:nvSpPr>
        <p:spPr/>
        <p:txBody>
          <a:bodyPr/>
          <a:lstStyle/>
          <a:p>
            <a:fld id="{25FB7523-2B6A-479B-BEC3-9B8263F8FE39}" type="slidenum">
              <a:rPr lang="en-US" smtClean="0"/>
              <a:t>10</a:t>
            </a:fld>
            <a:endParaRPr lang="en-US"/>
          </a:p>
        </p:txBody>
      </p:sp>
      <p:sp>
        <p:nvSpPr>
          <p:cNvPr id="9" name="Footer Placeholder 6">
            <a:extLst>
              <a:ext uri="{FF2B5EF4-FFF2-40B4-BE49-F238E27FC236}">
                <a16:creationId xmlns:a16="http://schemas.microsoft.com/office/drawing/2014/main" id="{6312E7EE-6517-C761-3536-259770A280D6}"/>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2781771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46D0F-8F34-471E-89A2-C2E964303B2F}"/>
              </a:ext>
            </a:extLst>
          </p:cNvPr>
          <p:cNvSpPr>
            <a:spLocks noGrp="1"/>
          </p:cNvSpPr>
          <p:nvPr>
            <p:ph type="title"/>
          </p:nvPr>
        </p:nvSpPr>
        <p:spPr/>
        <p:txBody>
          <a:bodyPr/>
          <a:lstStyle/>
          <a:p>
            <a:r>
              <a:rPr lang="en-US" dirty="0"/>
              <a:t>Dating Violence: Defined </a:t>
            </a:r>
          </a:p>
        </p:txBody>
      </p:sp>
      <p:sp>
        <p:nvSpPr>
          <p:cNvPr id="3" name="Content Placeholder 2">
            <a:extLst>
              <a:ext uri="{FF2B5EF4-FFF2-40B4-BE49-F238E27FC236}">
                <a16:creationId xmlns:a16="http://schemas.microsoft.com/office/drawing/2014/main" id="{F9829841-8C9C-40DA-B19C-C7AE4ED5CFEB}"/>
              </a:ext>
            </a:extLst>
          </p:cNvPr>
          <p:cNvSpPr>
            <a:spLocks noGrp="1"/>
          </p:cNvSpPr>
          <p:nvPr>
            <p:ph idx="1"/>
          </p:nvPr>
        </p:nvSpPr>
        <p:spPr/>
        <p:txBody>
          <a:bodyPr>
            <a:normAutofit/>
          </a:bodyPr>
          <a:lstStyle/>
          <a:p>
            <a:pPr>
              <a:buFont typeface="Arial" panose="020B0604020202020204" pitchFamily="34" charset="0"/>
              <a:buChar char="•"/>
            </a:pPr>
            <a:r>
              <a:rPr lang="en-US" dirty="0"/>
              <a:t>Dating violence is defined as violence committed by a person who is or has been in a social relationship of a romantic or intimate nature with the victim. The existence of such a relationship shall be determined based on the reporting party’s statement and with consideration of the length of the relationship, the type of relationship, and the frequency of interaction between the persons involved in the relationship.</a:t>
            </a:r>
          </a:p>
          <a:p>
            <a:pPr>
              <a:buFont typeface="Arial" panose="020B0604020202020204" pitchFamily="34" charset="0"/>
              <a:buChar char="•"/>
            </a:pPr>
            <a:r>
              <a:rPr lang="en-US" dirty="0"/>
              <a:t>For the purposes of this definition dating violence includes, but is not limited to, sexual or physical abuse or the threat of such abuse.  </a:t>
            </a:r>
          </a:p>
          <a:p>
            <a:pPr>
              <a:buFont typeface="Arial" panose="020B0604020202020204" pitchFamily="34" charset="0"/>
              <a:buChar char="•"/>
            </a:pPr>
            <a:r>
              <a:rPr lang="en-US" dirty="0"/>
              <a:t>Dating violence does not include acts covered under the definition of domestic violence.</a:t>
            </a:r>
          </a:p>
          <a:p>
            <a:pPr marL="0" indent="0">
              <a:buNone/>
            </a:pPr>
            <a:endParaRPr lang="en-US" dirty="0"/>
          </a:p>
        </p:txBody>
      </p:sp>
      <p:sp>
        <p:nvSpPr>
          <p:cNvPr id="8" name="Slide Number Placeholder 7">
            <a:extLst>
              <a:ext uri="{FF2B5EF4-FFF2-40B4-BE49-F238E27FC236}">
                <a16:creationId xmlns:a16="http://schemas.microsoft.com/office/drawing/2014/main" id="{6632878C-BEA3-DC25-CD72-EA2C248958F1}"/>
              </a:ext>
            </a:extLst>
          </p:cNvPr>
          <p:cNvSpPr>
            <a:spLocks noGrp="1"/>
          </p:cNvSpPr>
          <p:nvPr>
            <p:ph type="sldNum" sz="quarter" idx="12"/>
          </p:nvPr>
        </p:nvSpPr>
        <p:spPr/>
        <p:txBody>
          <a:bodyPr/>
          <a:lstStyle/>
          <a:p>
            <a:fld id="{25FB7523-2B6A-479B-BEC3-9B8263F8FE39}" type="slidenum">
              <a:rPr lang="en-US" smtClean="0"/>
              <a:t>11</a:t>
            </a:fld>
            <a:endParaRPr lang="en-US"/>
          </a:p>
        </p:txBody>
      </p:sp>
      <p:sp>
        <p:nvSpPr>
          <p:cNvPr id="9" name="Footer Placeholder 6">
            <a:extLst>
              <a:ext uri="{FF2B5EF4-FFF2-40B4-BE49-F238E27FC236}">
                <a16:creationId xmlns:a16="http://schemas.microsoft.com/office/drawing/2014/main" id="{48F6845B-17D6-758B-5222-E43BBC158C2C}"/>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106224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48A18-2D8F-47EF-A858-B968650D3B85}"/>
              </a:ext>
            </a:extLst>
          </p:cNvPr>
          <p:cNvSpPr>
            <a:spLocks noGrp="1"/>
          </p:cNvSpPr>
          <p:nvPr>
            <p:ph type="title"/>
          </p:nvPr>
        </p:nvSpPr>
        <p:spPr/>
        <p:txBody>
          <a:bodyPr/>
          <a:lstStyle/>
          <a:p>
            <a:r>
              <a:rPr lang="en-US" dirty="0"/>
              <a:t>Domestic Violence: Defined </a:t>
            </a:r>
          </a:p>
        </p:txBody>
      </p:sp>
      <p:sp>
        <p:nvSpPr>
          <p:cNvPr id="3" name="Content Placeholder 2">
            <a:extLst>
              <a:ext uri="{FF2B5EF4-FFF2-40B4-BE49-F238E27FC236}">
                <a16:creationId xmlns:a16="http://schemas.microsoft.com/office/drawing/2014/main" id="{1996D4ED-3706-44E6-A28A-65B484F7823E}"/>
              </a:ext>
            </a:extLst>
          </p:cNvPr>
          <p:cNvSpPr>
            <a:spLocks noGrp="1"/>
          </p:cNvSpPr>
          <p:nvPr>
            <p:ph idx="1"/>
          </p:nvPr>
        </p:nvSpPr>
        <p:spPr/>
        <p:txBody>
          <a:bodyPr>
            <a:normAutofit/>
          </a:bodyPr>
          <a:lstStyle/>
          <a:p>
            <a:pPr>
              <a:buFont typeface="Arial" panose="020B0604020202020204" pitchFamily="34" charset="0"/>
              <a:buChar char="•"/>
            </a:pPr>
            <a:r>
              <a:rPr lang="en-US" dirty="0"/>
              <a:t>A felony or misdemeanor crime of violence committed </a:t>
            </a:r>
          </a:p>
          <a:p>
            <a:pPr>
              <a:buFont typeface="Arial" panose="020B0604020202020204" pitchFamily="34" charset="0"/>
              <a:buChar char="•"/>
            </a:pPr>
            <a:r>
              <a:rPr lang="en-US" dirty="0"/>
              <a:t>by a current or former spouse or intimate partner of the victim. </a:t>
            </a:r>
          </a:p>
          <a:p>
            <a:pPr>
              <a:buFont typeface="Arial" panose="020B0604020202020204" pitchFamily="34" charset="0"/>
              <a:buChar char="•"/>
            </a:pPr>
            <a:r>
              <a:rPr lang="en-US" dirty="0"/>
              <a:t>by a person with whom the victim shares a child in common. </a:t>
            </a:r>
          </a:p>
          <a:p>
            <a:pPr>
              <a:buFont typeface="Arial" panose="020B0604020202020204" pitchFamily="34" charset="0"/>
              <a:buChar char="•"/>
            </a:pPr>
            <a:r>
              <a:rPr lang="en-US" dirty="0"/>
              <a:t>by a person who is cohabitating with, or has cohabitated with, the victim as a spouse or intimate partner. </a:t>
            </a:r>
          </a:p>
          <a:p>
            <a:pPr>
              <a:buFont typeface="Arial" panose="020B0604020202020204" pitchFamily="34" charset="0"/>
              <a:buChar char="•"/>
            </a:pPr>
            <a:r>
              <a:rPr lang="en-US" dirty="0"/>
              <a:t>by a person similarly situated to a spouse of the victim under the domestic or family violence laws of the jurisdiction in which the crime of violence occurred. </a:t>
            </a:r>
          </a:p>
          <a:p>
            <a:pPr>
              <a:buFont typeface="Arial" panose="020B0604020202020204" pitchFamily="34" charset="0"/>
              <a:buChar char="•"/>
            </a:pPr>
            <a:r>
              <a:rPr lang="en-US" dirty="0"/>
              <a:t>by any other person against an adult or youth victim who is protected from that person’s acts under the domestic or family violence laws of the jurisdiction in which the crime of violence occurred. </a:t>
            </a:r>
          </a:p>
          <a:p>
            <a:pPr marL="0" indent="0">
              <a:buNone/>
            </a:pPr>
            <a:endParaRPr lang="en-US" dirty="0"/>
          </a:p>
        </p:txBody>
      </p:sp>
      <p:sp>
        <p:nvSpPr>
          <p:cNvPr id="8" name="Slide Number Placeholder 7">
            <a:extLst>
              <a:ext uri="{FF2B5EF4-FFF2-40B4-BE49-F238E27FC236}">
                <a16:creationId xmlns:a16="http://schemas.microsoft.com/office/drawing/2014/main" id="{1874A8E3-5C1C-75AE-DE2B-FC2FEA0D1D1F}"/>
              </a:ext>
            </a:extLst>
          </p:cNvPr>
          <p:cNvSpPr>
            <a:spLocks noGrp="1"/>
          </p:cNvSpPr>
          <p:nvPr>
            <p:ph type="sldNum" sz="quarter" idx="12"/>
          </p:nvPr>
        </p:nvSpPr>
        <p:spPr/>
        <p:txBody>
          <a:bodyPr/>
          <a:lstStyle/>
          <a:p>
            <a:fld id="{25FB7523-2B6A-479B-BEC3-9B8263F8FE39}" type="slidenum">
              <a:rPr lang="en-US" smtClean="0"/>
              <a:t>12</a:t>
            </a:fld>
            <a:endParaRPr lang="en-US"/>
          </a:p>
        </p:txBody>
      </p:sp>
      <p:sp>
        <p:nvSpPr>
          <p:cNvPr id="9" name="Footer Placeholder 6">
            <a:extLst>
              <a:ext uri="{FF2B5EF4-FFF2-40B4-BE49-F238E27FC236}">
                <a16:creationId xmlns:a16="http://schemas.microsoft.com/office/drawing/2014/main" id="{A11D0CBC-2E0E-2138-B02C-A24436B49982}"/>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84267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35829-FE5A-4A05-AF90-73F1602FF88B}"/>
              </a:ext>
            </a:extLst>
          </p:cNvPr>
          <p:cNvSpPr>
            <a:spLocks noGrp="1"/>
          </p:cNvSpPr>
          <p:nvPr>
            <p:ph type="title"/>
          </p:nvPr>
        </p:nvSpPr>
        <p:spPr/>
        <p:txBody>
          <a:bodyPr/>
          <a:lstStyle/>
          <a:p>
            <a:r>
              <a:rPr lang="en-US" dirty="0"/>
              <a:t>Stalking: Defined </a:t>
            </a:r>
          </a:p>
        </p:txBody>
      </p:sp>
      <p:sp>
        <p:nvSpPr>
          <p:cNvPr id="3" name="Content Placeholder 2">
            <a:extLst>
              <a:ext uri="{FF2B5EF4-FFF2-40B4-BE49-F238E27FC236}">
                <a16:creationId xmlns:a16="http://schemas.microsoft.com/office/drawing/2014/main" id="{9C5A7504-26B2-4AFC-B4C5-5A6E3787978A}"/>
              </a:ext>
            </a:extLst>
          </p:cNvPr>
          <p:cNvSpPr>
            <a:spLocks noGrp="1"/>
          </p:cNvSpPr>
          <p:nvPr>
            <p:ph idx="1"/>
          </p:nvPr>
        </p:nvSpPr>
        <p:spPr/>
        <p:txBody>
          <a:bodyPr/>
          <a:lstStyle/>
          <a:p>
            <a:pPr>
              <a:buFont typeface="Arial" panose="020B0604020202020204" pitchFamily="34" charset="0"/>
              <a:buChar char="•"/>
            </a:pPr>
            <a:r>
              <a:rPr lang="en-US" sz="2200" dirty="0"/>
              <a:t>Engaging in a course of conduct directed at a specific person that would cause a reasonable person to </a:t>
            </a:r>
          </a:p>
          <a:p>
            <a:pPr lvl="1">
              <a:buFont typeface="Arial" panose="020B0604020202020204" pitchFamily="34" charset="0"/>
              <a:buChar char="•"/>
            </a:pPr>
            <a:r>
              <a:rPr lang="en-US" sz="2200" dirty="0"/>
              <a:t>fear for the person’s safety or the safety of others; or </a:t>
            </a:r>
          </a:p>
          <a:p>
            <a:pPr lvl="1">
              <a:buFont typeface="Arial" panose="020B0604020202020204" pitchFamily="34" charset="0"/>
              <a:buChar char="•"/>
            </a:pPr>
            <a:r>
              <a:rPr lang="en-US" sz="2200" dirty="0"/>
              <a:t>suffer substantial emotional distress</a:t>
            </a:r>
          </a:p>
          <a:p>
            <a:endParaRPr lang="en-US" dirty="0"/>
          </a:p>
        </p:txBody>
      </p:sp>
      <p:sp>
        <p:nvSpPr>
          <p:cNvPr id="8" name="Slide Number Placeholder 7">
            <a:extLst>
              <a:ext uri="{FF2B5EF4-FFF2-40B4-BE49-F238E27FC236}">
                <a16:creationId xmlns:a16="http://schemas.microsoft.com/office/drawing/2014/main" id="{BD5DCB09-F580-F6FF-C39B-F8260AB6B72F}"/>
              </a:ext>
            </a:extLst>
          </p:cNvPr>
          <p:cNvSpPr>
            <a:spLocks noGrp="1"/>
          </p:cNvSpPr>
          <p:nvPr>
            <p:ph type="sldNum" sz="quarter" idx="12"/>
          </p:nvPr>
        </p:nvSpPr>
        <p:spPr/>
        <p:txBody>
          <a:bodyPr/>
          <a:lstStyle/>
          <a:p>
            <a:fld id="{25FB7523-2B6A-479B-BEC3-9B8263F8FE39}" type="slidenum">
              <a:rPr lang="en-US" smtClean="0"/>
              <a:t>13</a:t>
            </a:fld>
            <a:endParaRPr lang="en-US"/>
          </a:p>
        </p:txBody>
      </p:sp>
      <p:sp>
        <p:nvSpPr>
          <p:cNvPr id="9" name="Footer Placeholder 6">
            <a:extLst>
              <a:ext uri="{FF2B5EF4-FFF2-40B4-BE49-F238E27FC236}">
                <a16:creationId xmlns:a16="http://schemas.microsoft.com/office/drawing/2014/main" id="{63DCA162-C84C-0F7F-E143-1D65E25A778C}"/>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2161702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76800-D1F4-46EB-90A7-8CC56CFDB7A0}"/>
              </a:ext>
            </a:extLst>
          </p:cNvPr>
          <p:cNvSpPr>
            <a:spLocks noGrp="1"/>
          </p:cNvSpPr>
          <p:nvPr>
            <p:ph type="title"/>
          </p:nvPr>
        </p:nvSpPr>
        <p:spPr/>
        <p:txBody>
          <a:bodyPr/>
          <a:lstStyle/>
          <a:p>
            <a:r>
              <a:rPr lang="en-US" dirty="0"/>
              <a:t>Educational Program or Activity: Defined</a:t>
            </a:r>
          </a:p>
        </p:txBody>
      </p:sp>
      <p:sp>
        <p:nvSpPr>
          <p:cNvPr id="3" name="Content Placeholder 2">
            <a:extLst>
              <a:ext uri="{FF2B5EF4-FFF2-40B4-BE49-F238E27FC236}">
                <a16:creationId xmlns:a16="http://schemas.microsoft.com/office/drawing/2014/main" id="{DCB51B27-630F-4A44-8FB8-58DD0B4B8407}"/>
              </a:ext>
            </a:extLst>
          </p:cNvPr>
          <p:cNvSpPr>
            <a:spLocks noGrp="1"/>
          </p:cNvSpPr>
          <p:nvPr>
            <p:ph idx="1"/>
          </p:nvPr>
        </p:nvSpPr>
        <p:spPr/>
        <p:txBody>
          <a:bodyPr/>
          <a:lstStyle/>
          <a:p>
            <a:pPr>
              <a:buFont typeface="Arial" panose="020B0604020202020204" pitchFamily="34" charset="0"/>
              <a:buChar char="•"/>
            </a:pPr>
            <a:r>
              <a:rPr lang="en-US" sz="2200" dirty="0"/>
              <a:t>Only includes incidents that occur in the United States during district-owned or district-sponsored activities such as educational trips organized by the district</a:t>
            </a:r>
          </a:p>
          <a:p>
            <a:pPr>
              <a:buFont typeface="Arial" panose="020B0604020202020204" pitchFamily="34" charset="0"/>
              <a:buChar char="•"/>
            </a:pPr>
            <a:r>
              <a:rPr lang="en-US" sz="2200" dirty="0"/>
              <a:t>Includes locations, events, or circumstances over which the School exercised substantial control over both the respondent (alleged perpetrator) and the context in which the harassment occurred.</a:t>
            </a:r>
          </a:p>
          <a:p>
            <a:endParaRPr lang="en-US" dirty="0"/>
          </a:p>
        </p:txBody>
      </p:sp>
      <p:sp>
        <p:nvSpPr>
          <p:cNvPr id="8" name="Slide Number Placeholder 7">
            <a:extLst>
              <a:ext uri="{FF2B5EF4-FFF2-40B4-BE49-F238E27FC236}">
                <a16:creationId xmlns:a16="http://schemas.microsoft.com/office/drawing/2014/main" id="{FA8A6EC1-D37B-9302-8F68-51552E4E743E}"/>
              </a:ext>
            </a:extLst>
          </p:cNvPr>
          <p:cNvSpPr>
            <a:spLocks noGrp="1"/>
          </p:cNvSpPr>
          <p:nvPr>
            <p:ph type="sldNum" sz="quarter" idx="12"/>
          </p:nvPr>
        </p:nvSpPr>
        <p:spPr/>
        <p:txBody>
          <a:bodyPr/>
          <a:lstStyle/>
          <a:p>
            <a:fld id="{25FB7523-2B6A-479B-BEC3-9B8263F8FE39}" type="slidenum">
              <a:rPr lang="en-US" smtClean="0"/>
              <a:t>14</a:t>
            </a:fld>
            <a:endParaRPr lang="en-US"/>
          </a:p>
        </p:txBody>
      </p:sp>
      <p:sp>
        <p:nvSpPr>
          <p:cNvPr id="9" name="Footer Placeholder 6">
            <a:extLst>
              <a:ext uri="{FF2B5EF4-FFF2-40B4-BE49-F238E27FC236}">
                <a16:creationId xmlns:a16="http://schemas.microsoft.com/office/drawing/2014/main" id="{61002896-A810-AF96-D067-AB2B0ABABF60}"/>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22764768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58BB8-8928-4E21-888C-35D0A33D7F73}"/>
              </a:ext>
            </a:extLst>
          </p:cNvPr>
          <p:cNvSpPr>
            <a:spLocks noGrp="1"/>
          </p:cNvSpPr>
          <p:nvPr>
            <p:ph type="title"/>
          </p:nvPr>
        </p:nvSpPr>
        <p:spPr/>
        <p:txBody>
          <a:bodyPr/>
          <a:lstStyle/>
          <a:p>
            <a:r>
              <a:rPr lang="en-US" dirty="0"/>
              <a:t>Incidents Off School Grounds </a:t>
            </a:r>
          </a:p>
        </p:txBody>
      </p:sp>
      <p:sp>
        <p:nvSpPr>
          <p:cNvPr id="3" name="Content Placeholder 2">
            <a:extLst>
              <a:ext uri="{FF2B5EF4-FFF2-40B4-BE49-F238E27FC236}">
                <a16:creationId xmlns:a16="http://schemas.microsoft.com/office/drawing/2014/main" id="{8D1AE235-834B-4C6A-82B1-8ECFEF2AFAFA}"/>
              </a:ext>
            </a:extLst>
          </p:cNvPr>
          <p:cNvSpPr>
            <a:spLocks noGrp="1"/>
          </p:cNvSpPr>
          <p:nvPr>
            <p:ph idx="1"/>
          </p:nvPr>
        </p:nvSpPr>
        <p:spPr>
          <a:xfrm>
            <a:off x="1292954" y="1943100"/>
            <a:ext cx="9862726" cy="3416300"/>
          </a:xfrm>
        </p:spPr>
        <p:txBody>
          <a:bodyPr>
            <a:normAutofit/>
          </a:bodyPr>
          <a:lstStyle/>
          <a:p>
            <a:pPr>
              <a:buFont typeface="Arial" panose="020B0604020202020204" pitchFamily="34" charset="0"/>
              <a:buChar char="•"/>
            </a:pPr>
            <a:r>
              <a:rPr lang="en-US" sz="2200" dirty="0"/>
              <a:t>Title IX obligations will extend to incidents that do not occur in the school building if: </a:t>
            </a:r>
          </a:p>
          <a:p>
            <a:pPr lvl="1">
              <a:buFont typeface="Arial" panose="020B0604020202020204" pitchFamily="34" charset="0"/>
              <a:buChar char="•"/>
            </a:pPr>
            <a:r>
              <a:rPr lang="en-US" sz="2200" b="1" dirty="0"/>
              <a:t>The incident occurs as part of the school’s operations. 20 U.S.C. 1687; 34 CFR 106.2 (h); or</a:t>
            </a:r>
          </a:p>
          <a:p>
            <a:pPr lvl="1">
              <a:buFont typeface="Arial" panose="020B0604020202020204" pitchFamily="34" charset="0"/>
              <a:buChar char="•"/>
            </a:pPr>
            <a:r>
              <a:rPr lang="en-US" sz="2200" b="1" dirty="0"/>
              <a:t>The school exercised substantial control over the respondent (alleged perpetrator) and the context of the alleged sexual harassment that occurred off of school grounds; or </a:t>
            </a:r>
          </a:p>
          <a:p>
            <a:pPr lvl="1">
              <a:buFont typeface="Arial" panose="020B0604020202020204" pitchFamily="34" charset="0"/>
              <a:buChar char="•"/>
            </a:pPr>
            <a:r>
              <a:rPr lang="en-US" sz="2200" dirty="0"/>
              <a:t>If the incident occurred at an off-campus building owned or controlled by a student organization recognized by a postsecondary institution </a:t>
            </a:r>
          </a:p>
          <a:p>
            <a:pPr marL="457200" lvl="1" indent="0">
              <a:buNone/>
            </a:pPr>
            <a:endParaRPr lang="en-US" dirty="0"/>
          </a:p>
        </p:txBody>
      </p:sp>
      <p:sp>
        <p:nvSpPr>
          <p:cNvPr id="8" name="Slide Number Placeholder 7">
            <a:extLst>
              <a:ext uri="{FF2B5EF4-FFF2-40B4-BE49-F238E27FC236}">
                <a16:creationId xmlns:a16="http://schemas.microsoft.com/office/drawing/2014/main" id="{7ED22BCF-5522-6058-2E9F-42EB2CF2A8FA}"/>
              </a:ext>
            </a:extLst>
          </p:cNvPr>
          <p:cNvSpPr>
            <a:spLocks noGrp="1"/>
          </p:cNvSpPr>
          <p:nvPr>
            <p:ph type="sldNum" sz="quarter" idx="12"/>
          </p:nvPr>
        </p:nvSpPr>
        <p:spPr/>
        <p:txBody>
          <a:bodyPr/>
          <a:lstStyle/>
          <a:p>
            <a:fld id="{25FB7523-2B6A-479B-BEC3-9B8263F8FE39}" type="slidenum">
              <a:rPr lang="en-US" smtClean="0"/>
              <a:t>15</a:t>
            </a:fld>
            <a:endParaRPr lang="en-US"/>
          </a:p>
        </p:txBody>
      </p:sp>
      <p:sp>
        <p:nvSpPr>
          <p:cNvPr id="9" name="Footer Placeholder 6">
            <a:extLst>
              <a:ext uri="{FF2B5EF4-FFF2-40B4-BE49-F238E27FC236}">
                <a16:creationId xmlns:a16="http://schemas.microsoft.com/office/drawing/2014/main" id="{9FE85A6E-F8D9-02BC-C205-04A4442754D6}"/>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2778283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DDDF1-8BAA-44F9-A177-644C04726032}"/>
              </a:ext>
            </a:extLst>
          </p:cNvPr>
          <p:cNvSpPr>
            <a:spLocks noGrp="1"/>
          </p:cNvSpPr>
          <p:nvPr>
            <p:ph type="title"/>
          </p:nvPr>
        </p:nvSpPr>
        <p:spPr/>
        <p:txBody>
          <a:bodyPr/>
          <a:lstStyle/>
          <a:p>
            <a:r>
              <a:rPr lang="en-US" dirty="0"/>
              <a:t>Reminder </a:t>
            </a:r>
          </a:p>
        </p:txBody>
      </p:sp>
      <p:sp>
        <p:nvSpPr>
          <p:cNvPr id="3" name="Content Placeholder 2">
            <a:extLst>
              <a:ext uri="{FF2B5EF4-FFF2-40B4-BE49-F238E27FC236}">
                <a16:creationId xmlns:a16="http://schemas.microsoft.com/office/drawing/2014/main" id="{CB8627F0-A75C-4D2B-A70E-067EB0E8FACF}"/>
              </a:ext>
            </a:extLst>
          </p:cNvPr>
          <p:cNvSpPr>
            <a:spLocks noGrp="1"/>
          </p:cNvSpPr>
          <p:nvPr>
            <p:ph idx="1"/>
          </p:nvPr>
        </p:nvSpPr>
        <p:spPr/>
        <p:txBody>
          <a:bodyPr>
            <a:normAutofit/>
          </a:bodyPr>
          <a:lstStyle/>
          <a:p>
            <a:pPr>
              <a:buFont typeface="Arial" panose="020B0604020202020204" pitchFamily="34" charset="0"/>
              <a:buChar char="•"/>
            </a:pPr>
            <a:r>
              <a:rPr lang="en-US" sz="2200" dirty="0"/>
              <a:t>The regulations do not limit a school from addressing conduct outside of the previous definitions</a:t>
            </a:r>
          </a:p>
          <a:p>
            <a:pPr>
              <a:buFont typeface="Arial" panose="020B0604020202020204" pitchFamily="34" charset="0"/>
              <a:buChar char="•"/>
            </a:pPr>
            <a:r>
              <a:rPr lang="en-US" sz="2200" dirty="0"/>
              <a:t>A school can and should ensure that even when an incident does not meet the definition of sexual harassment under Title IX, there are no other laws or school policies/code of conduct violations </a:t>
            </a:r>
          </a:p>
          <a:p>
            <a:pPr lvl="1">
              <a:buFont typeface="Arial" panose="020B0604020202020204" pitchFamily="34" charset="0"/>
              <a:buChar char="•"/>
            </a:pPr>
            <a:r>
              <a:rPr lang="en-US" sz="2200" dirty="0"/>
              <a:t>Bullying </a:t>
            </a:r>
          </a:p>
          <a:p>
            <a:pPr lvl="1">
              <a:buFont typeface="Arial" panose="020B0604020202020204" pitchFamily="34" charset="0"/>
              <a:buChar char="•"/>
            </a:pPr>
            <a:r>
              <a:rPr lang="en-US" sz="2200" dirty="0"/>
              <a:t>Other tiered offense </a:t>
            </a:r>
          </a:p>
          <a:p>
            <a:pPr lvl="1">
              <a:buFont typeface="Arial" panose="020B0604020202020204" pitchFamily="34" charset="0"/>
              <a:buChar char="•"/>
            </a:pPr>
            <a:r>
              <a:rPr lang="en-US" sz="2200" dirty="0"/>
              <a:t>Misconduct </a:t>
            </a:r>
          </a:p>
          <a:p>
            <a:endParaRPr lang="en-US" dirty="0"/>
          </a:p>
        </p:txBody>
      </p:sp>
      <p:sp>
        <p:nvSpPr>
          <p:cNvPr id="8" name="Slide Number Placeholder 7">
            <a:extLst>
              <a:ext uri="{FF2B5EF4-FFF2-40B4-BE49-F238E27FC236}">
                <a16:creationId xmlns:a16="http://schemas.microsoft.com/office/drawing/2014/main" id="{91945085-D548-94FD-A334-3EDB2AD195EA}"/>
              </a:ext>
            </a:extLst>
          </p:cNvPr>
          <p:cNvSpPr>
            <a:spLocks noGrp="1"/>
          </p:cNvSpPr>
          <p:nvPr>
            <p:ph type="sldNum" sz="quarter" idx="12"/>
          </p:nvPr>
        </p:nvSpPr>
        <p:spPr/>
        <p:txBody>
          <a:bodyPr/>
          <a:lstStyle/>
          <a:p>
            <a:fld id="{25FB7523-2B6A-479B-BEC3-9B8263F8FE39}" type="slidenum">
              <a:rPr lang="en-US" smtClean="0"/>
              <a:t>16</a:t>
            </a:fld>
            <a:endParaRPr lang="en-US"/>
          </a:p>
        </p:txBody>
      </p:sp>
      <p:sp>
        <p:nvSpPr>
          <p:cNvPr id="9" name="Footer Placeholder 6">
            <a:extLst>
              <a:ext uri="{FF2B5EF4-FFF2-40B4-BE49-F238E27FC236}">
                <a16:creationId xmlns:a16="http://schemas.microsoft.com/office/drawing/2014/main" id="{EDE517C9-2E29-7C08-FEF4-27EB45DFED37}"/>
              </a:ext>
            </a:extLst>
          </p:cNvPr>
          <p:cNvSpPr>
            <a:spLocks noGrp="1"/>
          </p:cNvSpPr>
          <p:nvPr>
            <p:ph type="ftr" sz="quarter" idx="11"/>
          </p:nvPr>
        </p:nvSpPr>
        <p:spPr>
          <a:xfrm>
            <a:off x="2449130" y="6459785"/>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29436736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CC227-333E-4200-934B-2E11DB85C552}"/>
              </a:ext>
            </a:extLst>
          </p:cNvPr>
          <p:cNvSpPr>
            <a:spLocks noGrp="1"/>
          </p:cNvSpPr>
          <p:nvPr>
            <p:ph type="title"/>
          </p:nvPr>
        </p:nvSpPr>
        <p:spPr/>
        <p:txBody>
          <a:bodyPr/>
          <a:lstStyle/>
          <a:p>
            <a:r>
              <a:rPr lang="en-US" dirty="0"/>
              <a:t>Response to Sexual Harassment </a:t>
            </a:r>
          </a:p>
        </p:txBody>
      </p:sp>
      <p:sp>
        <p:nvSpPr>
          <p:cNvPr id="3" name="Content Placeholder 2">
            <a:extLst>
              <a:ext uri="{FF2B5EF4-FFF2-40B4-BE49-F238E27FC236}">
                <a16:creationId xmlns:a16="http://schemas.microsoft.com/office/drawing/2014/main" id="{16E76B09-F65E-4A68-9F82-339E5E968A7D}"/>
              </a:ext>
            </a:extLst>
          </p:cNvPr>
          <p:cNvSpPr>
            <a:spLocks noGrp="1"/>
          </p:cNvSpPr>
          <p:nvPr>
            <p:ph idx="1"/>
          </p:nvPr>
        </p:nvSpPr>
        <p:spPr/>
        <p:txBody>
          <a:bodyPr>
            <a:normAutofit/>
          </a:bodyPr>
          <a:lstStyle/>
          <a:p>
            <a:pPr>
              <a:buFont typeface="Arial" panose="020B0604020202020204" pitchFamily="34" charset="0"/>
              <a:buChar char="•"/>
            </a:pPr>
            <a:r>
              <a:rPr lang="en-US" dirty="0"/>
              <a:t>A school with actual knowledge of sexual harassment in an education program or activity of the recipient against a person in the United States, must respond promptly in a manner that is not deliberately indifferent. </a:t>
            </a:r>
          </a:p>
          <a:p>
            <a:pPr>
              <a:buFont typeface="Arial" panose="020B0604020202020204" pitchFamily="34" charset="0"/>
              <a:buChar char="•"/>
            </a:pPr>
            <a:r>
              <a:rPr lang="en-US" dirty="0"/>
              <a:t>Actual knowledge is notice of sexual harassment or allegations of sexual harassment to a recipient’s Title IX Coordinator or any official of the School who has authority to institute corrective measures or an </a:t>
            </a:r>
            <a:r>
              <a:rPr lang="en-US" b="1" dirty="0"/>
              <a:t>any employee of the school</a:t>
            </a:r>
            <a:endParaRPr lang="en-US" dirty="0"/>
          </a:p>
        </p:txBody>
      </p:sp>
      <p:sp>
        <p:nvSpPr>
          <p:cNvPr id="8" name="Slide Number Placeholder 7">
            <a:extLst>
              <a:ext uri="{FF2B5EF4-FFF2-40B4-BE49-F238E27FC236}">
                <a16:creationId xmlns:a16="http://schemas.microsoft.com/office/drawing/2014/main" id="{53E53563-CA2B-58F4-A267-60329571128E}"/>
              </a:ext>
            </a:extLst>
          </p:cNvPr>
          <p:cNvSpPr>
            <a:spLocks noGrp="1"/>
          </p:cNvSpPr>
          <p:nvPr>
            <p:ph type="sldNum" sz="quarter" idx="12"/>
          </p:nvPr>
        </p:nvSpPr>
        <p:spPr/>
        <p:txBody>
          <a:bodyPr/>
          <a:lstStyle/>
          <a:p>
            <a:fld id="{25FB7523-2B6A-479B-BEC3-9B8263F8FE39}" type="slidenum">
              <a:rPr lang="en-US" smtClean="0"/>
              <a:t>17</a:t>
            </a:fld>
            <a:endParaRPr lang="en-US"/>
          </a:p>
        </p:txBody>
      </p:sp>
      <p:sp>
        <p:nvSpPr>
          <p:cNvPr id="9" name="Footer Placeholder 6">
            <a:extLst>
              <a:ext uri="{FF2B5EF4-FFF2-40B4-BE49-F238E27FC236}">
                <a16:creationId xmlns:a16="http://schemas.microsoft.com/office/drawing/2014/main" id="{78F158BF-B8B7-E950-5CA7-5D41A2CBADF0}"/>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4191055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667B7-0D52-4311-A0C8-F515AC83235F}"/>
              </a:ext>
            </a:extLst>
          </p:cNvPr>
          <p:cNvSpPr>
            <a:spLocks noGrp="1"/>
          </p:cNvSpPr>
          <p:nvPr>
            <p:ph type="title"/>
          </p:nvPr>
        </p:nvSpPr>
        <p:spPr/>
        <p:txBody>
          <a:bodyPr/>
          <a:lstStyle/>
          <a:p>
            <a:r>
              <a:rPr lang="en-US" dirty="0"/>
              <a:t>School Liability </a:t>
            </a:r>
          </a:p>
        </p:txBody>
      </p:sp>
      <p:sp>
        <p:nvSpPr>
          <p:cNvPr id="3" name="Content Placeholder 2">
            <a:extLst>
              <a:ext uri="{FF2B5EF4-FFF2-40B4-BE49-F238E27FC236}">
                <a16:creationId xmlns:a16="http://schemas.microsoft.com/office/drawing/2014/main" id="{2EB62116-33BA-4B3F-89DC-6265BFEB77E9}"/>
              </a:ext>
            </a:extLst>
          </p:cNvPr>
          <p:cNvSpPr>
            <a:spLocks noGrp="1"/>
          </p:cNvSpPr>
          <p:nvPr>
            <p:ph idx="1"/>
          </p:nvPr>
        </p:nvSpPr>
        <p:spPr/>
        <p:txBody>
          <a:bodyPr/>
          <a:lstStyle/>
          <a:p>
            <a:pPr>
              <a:buFont typeface="Arial" panose="020B0604020202020204" pitchFamily="34" charset="0"/>
              <a:buChar char="•"/>
            </a:pPr>
            <a:r>
              <a:rPr lang="en-US" dirty="0"/>
              <a:t>A school will be found liable under Title IX if the school had actual knowledge of the incident and was deliberately indifferent in its response </a:t>
            </a:r>
          </a:p>
          <a:p>
            <a:pPr lvl="1">
              <a:buFont typeface="Arial" panose="020B0604020202020204" pitchFamily="34" charset="0"/>
              <a:buChar char="•"/>
            </a:pPr>
            <a:r>
              <a:rPr lang="en-US" dirty="0"/>
              <a:t>Deliberate Indifference: A school acts with deliberate indifference only when it responds to sexual harassment in a manner that is clearly unreasonable in light of the known circumstances</a:t>
            </a:r>
          </a:p>
          <a:p>
            <a:pPr lvl="2">
              <a:buFont typeface="Arial" panose="020B0604020202020204" pitchFamily="34" charset="0"/>
              <a:buChar char="•"/>
            </a:pPr>
            <a:r>
              <a:rPr lang="en-US" dirty="0"/>
              <a:t>A school who acts with deliberate indifference when they have actual knowledge will be found to commit intentional discrimination </a:t>
            </a:r>
          </a:p>
          <a:p>
            <a:pPr lvl="1">
              <a:buFont typeface="Arial" panose="020B0604020202020204" pitchFamily="34" charset="0"/>
              <a:buChar char="•"/>
            </a:pPr>
            <a:r>
              <a:rPr lang="en-US" dirty="0"/>
              <a:t>A recipient is deliberately indifferent only if its response to sexual harassment is clearly unreasonable in light of the known circumstances</a:t>
            </a:r>
          </a:p>
          <a:p>
            <a:pPr marL="457200" lvl="1" indent="0">
              <a:buNone/>
            </a:pPr>
            <a:endParaRPr lang="en-US" dirty="0"/>
          </a:p>
        </p:txBody>
      </p:sp>
      <p:sp>
        <p:nvSpPr>
          <p:cNvPr id="8" name="Slide Number Placeholder 7">
            <a:extLst>
              <a:ext uri="{FF2B5EF4-FFF2-40B4-BE49-F238E27FC236}">
                <a16:creationId xmlns:a16="http://schemas.microsoft.com/office/drawing/2014/main" id="{69739513-8013-579D-57CF-0AD392772D10}"/>
              </a:ext>
            </a:extLst>
          </p:cNvPr>
          <p:cNvSpPr>
            <a:spLocks noGrp="1"/>
          </p:cNvSpPr>
          <p:nvPr>
            <p:ph type="sldNum" sz="quarter" idx="12"/>
          </p:nvPr>
        </p:nvSpPr>
        <p:spPr/>
        <p:txBody>
          <a:bodyPr/>
          <a:lstStyle/>
          <a:p>
            <a:fld id="{25FB7523-2B6A-479B-BEC3-9B8263F8FE39}" type="slidenum">
              <a:rPr lang="en-US" smtClean="0"/>
              <a:t>18</a:t>
            </a:fld>
            <a:endParaRPr lang="en-US"/>
          </a:p>
        </p:txBody>
      </p:sp>
      <p:sp>
        <p:nvSpPr>
          <p:cNvPr id="9" name="Footer Placeholder 6">
            <a:extLst>
              <a:ext uri="{FF2B5EF4-FFF2-40B4-BE49-F238E27FC236}">
                <a16:creationId xmlns:a16="http://schemas.microsoft.com/office/drawing/2014/main" id="{47AC0E5C-C6FF-2CE2-17F2-EEAF2CE05153}"/>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5990227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AC8B772-95AD-7185-4B99-7FA56D589DB7}"/>
              </a:ext>
            </a:extLst>
          </p:cNvPr>
          <p:cNvSpPr>
            <a:spLocks noGrp="1"/>
          </p:cNvSpPr>
          <p:nvPr>
            <p:ph type="sldNum" sz="quarter" idx="12"/>
          </p:nvPr>
        </p:nvSpPr>
        <p:spPr/>
        <p:txBody>
          <a:bodyPr/>
          <a:lstStyle/>
          <a:p>
            <a:pPr>
              <a:defRPr/>
            </a:pPr>
            <a:fld id="{65B3947F-71F5-48ED-8521-BA77D141A9B4}" type="slidenum">
              <a:rPr lang="en-US" altLang="en-US" smtClean="0"/>
              <a:pPr>
                <a:defRPr/>
              </a:pPr>
              <a:t>19</a:t>
            </a:fld>
            <a:endParaRPr lang="en-US" altLang="en-US" dirty="0"/>
          </a:p>
        </p:txBody>
      </p:sp>
      <p:sp>
        <p:nvSpPr>
          <p:cNvPr id="4" name="Footer Placeholder 6">
            <a:extLst>
              <a:ext uri="{FF2B5EF4-FFF2-40B4-BE49-F238E27FC236}">
                <a16:creationId xmlns:a16="http://schemas.microsoft.com/office/drawing/2014/main" id="{F171D254-29DE-6D24-C22A-3C55CCEE4532}"/>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
        <p:nvSpPr>
          <p:cNvPr id="7" name="TextBox 6">
            <a:extLst>
              <a:ext uri="{FF2B5EF4-FFF2-40B4-BE49-F238E27FC236}">
                <a16:creationId xmlns:a16="http://schemas.microsoft.com/office/drawing/2014/main" id="{D9A44352-8DFE-53D4-5851-678C96F8033D}"/>
              </a:ext>
            </a:extLst>
          </p:cNvPr>
          <p:cNvSpPr txBox="1"/>
          <p:nvPr/>
        </p:nvSpPr>
        <p:spPr>
          <a:xfrm>
            <a:off x="495300" y="1572736"/>
            <a:ext cx="6096000" cy="2308324"/>
          </a:xfrm>
          <a:prstGeom prst="rect">
            <a:avLst/>
          </a:prstGeom>
          <a:noFill/>
        </p:spPr>
        <p:txBody>
          <a:bodyPr wrap="square">
            <a:spAutoFit/>
          </a:bodyPr>
          <a:lstStyle/>
          <a:p>
            <a:pPr marL="285750" indent="-285750">
              <a:buClr>
                <a:srgbClr val="B81833"/>
              </a:buClr>
              <a:buFont typeface="Arial" panose="020B0604020202020204" pitchFamily="34" charset="0"/>
              <a:buChar char="•"/>
            </a:pPr>
            <a:endParaRPr lang="en-US" sz="2400" dirty="0">
              <a:solidFill>
                <a:schemeClr val="tx1"/>
              </a:solidFill>
            </a:endParaRPr>
          </a:p>
          <a:p>
            <a:pPr marL="285750" indent="-285750">
              <a:buClr>
                <a:srgbClr val="B81833"/>
              </a:buClr>
              <a:buFont typeface="Arial" panose="020B0604020202020204" pitchFamily="34" charset="0"/>
              <a:buChar char="•"/>
            </a:pPr>
            <a:r>
              <a:rPr lang="en-US" sz="2400" dirty="0">
                <a:solidFill>
                  <a:schemeClr val="tx1"/>
                </a:solidFill>
              </a:rPr>
              <a:t>These roles must be filled by different individuals </a:t>
            </a:r>
          </a:p>
          <a:p>
            <a:pPr marL="285750" indent="-285750">
              <a:buClr>
                <a:srgbClr val="B81833"/>
              </a:buClr>
              <a:buFont typeface="Arial" panose="020B0604020202020204" pitchFamily="34" charset="0"/>
              <a:buChar char="•"/>
            </a:pPr>
            <a:r>
              <a:rPr lang="en-US" sz="2400" dirty="0">
                <a:solidFill>
                  <a:schemeClr val="tx1"/>
                </a:solidFill>
              </a:rPr>
              <a:t>Designated Title IX Personnel dealing with a complaint must be free of conflicts of interest regarding parties to the complaint</a:t>
            </a:r>
          </a:p>
        </p:txBody>
      </p:sp>
      <p:graphicFrame>
        <p:nvGraphicFramePr>
          <p:cNvPr id="8" name="Content Placeholder 5">
            <a:extLst>
              <a:ext uri="{FF2B5EF4-FFF2-40B4-BE49-F238E27FC236}">
                <a16:creationId xmlns:a16="http://schemas.microsoft.com/office/drawing/2014/main" id="{1F59C84E-B885-4401-8192-92551DE4C4E6}"/>
              </a:ext>
            </a:extLst>
          </p:cNvPr>
          <p:cNvGraphicFramePr>
            <a:graphicFrameLocks/>
          </p:cNvGraphicFramePr>
          <p:nvPr/>
        </p:nvGraphicFramePr>
        <p:xfrm>
          <a:off x="6591300" y="1348153"/>
          <a:ext cx="5203620" cy="41509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692837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154954" y="922520"/>
            <a:ext cx="8761413" cy="728480"/>
          </a:xfrm>
        </p:spPr>
        <p:txBody>
          <a:bodyPr/>
          <a:lstStyle/>
          <a:p>
            <a:r>
              <a:rPr lang="en-US" dirty="0"/>
              <a:t>Title IX Structure</a:t>
            </a:r>
          </a:p>
        </p:txBody>
      </p:sp>
      <p:graphicFrame>
        <p:nvGraphicFramePr>
          <p:cNvPr id="11" name="Content Placeholder 10"/>
          <p:cNvGraphicFramePr>
            <a:graphicFrameLocks noGrp="1"/>
          </p:cNvGraphicFramePr>
          <p:nvPr>
            <p:ph idx="1"/>
          </p:nvPr>
        </p:nvGraphicFramePr>
        <p:xfrm>
          <a:off x="412376" y="1259347"/>
          <a:ext cx="10954871" cy="56142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1BA2B280-718B-D9D0-5874-86F1A4543E27}"/>
              </a:ext>
            </a:extLst>
          </p:cNvPr>
          <p:cNvSpPr>
            <a:spLocks noGrp="1"/>
          </p:cNvSpPr>
          <p:nvPr>
            <p:ph type="sldNum" sz="quarter" idx="12"/>
          </p:nvPr>
        </p:nvSpPr>
        <p:spPr/>
        <p:txBody>
          <a:bodyPr/>
          <a:lstStyle/>
          <a:p>
            <a:fld id="{25FB7523-2B6A-479B-BEC3-9B8263F8FE39}" type="slidenum">
              <a:rPr lang="en-US" smtClean="0"/>
              <a:t>20</a:t>
            </a:fld>
            <a:endParaRPr lang="en-US"/>
          </a:p>
        </p:txBody>
      </p:sp>
      <p:sp>
        <p:nvSpPr>
          <p:cNvPr id="7" name="Footer Placeholder 6">
            <a:extLst>
              <a:ext uri="{FF2B5EF4-FFF2-40B4-BE49-F238E27FC236}">
                <a16:creationId xmlns:a16="http://schemas.microsoft.com/office/drawing/2014/main" id="{7992F55B-3BAF-A4EB-D856-EE96CCDF1555}"/>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20568451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C0966-9C97-40B2-AAFB-F8B512DBF3B6}"/>
              </a:ext>
            </a:extLst>
          </p:cNvPr>
          <p:cNvSpPr>
            <a:spLocks noGrp="1"/>
          </p:cNvSpPr>
          <p:nvPr>
            <p:ph type="title"/>
          </p:nvPr>
        </p:nvSpPr>
        <p:spPr/>
        <p:txBody>
          <a:bodyPr/>
          <a:lstStyle/>
          <a:p>
            <a:r>
              <a:rPr lang="en-US" dirty="0"/>
              <a:t>How to Report Sexual Harassment </a:t>
            </a:r>
          </a:p>
        </p:txBody>
      </p:sp>
      <p:sp>
        <p:nvSpPr>
          <p:cNvPr id="3" name="Content Placeholder 2">
            <a:extLst>
              <a:ext uri="{FF2B5EF4-FFF2-40B4-BE49-F238E27FC236}">
                <a16:creationId xmlns:a16="http://schemas.microsoft.com/office/drawing/2014/main" id="{B10C57D2-BD08-4D98-9741-E0D99804AB2F}"/>
              </a:ext>
            </a:extLst>
          </p:cNvPr>
          <p:cNvSpPr>
            <a:spLocks noGrp="1"/>
          </p:cNvSpPr>
          <p:nvPr>
            <p:ph idx="1"/>
          </p:nvPr>
        </p:nvSpPr>
        <p:spPr/>
        <p:txBody>
          <a:bodyPr/>
          <a:lstStyle/>
          <a:p>
            <a:pPr>
              <a:buFont typeface="Arial" panose="020B0604020202020204" pitchFamily="34" charset="0"/>
              <a:buChar char="•"/>
            </a:pPr>
            <a:r>
              <a:rPr lang="en-US" dirty="0"/>
              <a:t>School Policy must provide guidelines for how to report incidents of Sexual Harassment </a:t>
            </a:r>
          </a:p>
          <a:p>
            <a:pPr lvl="1">
              <a:buFont typeface="Arial" panose="020B0604020202020204" pitchFamily="34" charset="0"/>
              <a:buChar char="•"/>
            </a:pPr>
            <a:r>
              <a:rPr lang="en-US" dirty="0"/>
              <a:t>Note: failure to follow exact guidelines does not free school of obligations </a:t>
            </a:r>
          </a:p>
          <a:p>
            <a:pPr>
              <a:buFont typeface="Arial" panose="020B0604020202020204" pitchFamily="34" charset="0"/>
              <a:buChar char="•"/>
            </a:pPr>
            <a:r>
              <a:rPr lang="en-US" dirty="0"/>
              <a:t>Public Website must contain the name and contact information for the Title IX Coordinator</a:t>
            </a:r>
          </a:p>
          <a:p>
            <a:pPr>
              <a:buFont typeface="Arial" panose="020B0604020202020204" pitchFamily="34" charset="0"/>
              <a:buChar char="•"/>
            </a:pPr>
            <a:r>
              <a:rPr lang="en-US" dirty="0"/>
              <a:t>District Policy must be published on school website and within code of student conduct/code of employee conduct </a:t>
            </a:r>
          </a:p>
          <a:p>
            <a:pPr>
              <a:buFont typeface="Arial" panose="020B0604020202020204" pitchFamily="34" charset="0"/>
              <a:buChar char="•"/>
            </a:pPr>
            <a:r>
              <a:rPr lang="en-US" dirty="0"/>
              <a:t>These should be provided and accessible to all who are entitled to Notice of Provisions</a:t>
            </a:r>
          </a:p>
          <a:p>
            <a:pPr lvl="1">
              <a:buFont typeface="Arial" panose="020B0604020202020204" pitchFamily="34" charset="0"/>
              <a:buChar char="•"/>
            </a:pPr>
            <a:r>
              <a:rPr lang="en-US" dirty="0"/>
              <a:t>Students, Employees, Contractors, Parents, etc. </a:t>
            </a:r>
          </a:p>
        </p:txBody>
      </p:sp>
      <p:sp>
        <p:nvSpPr>
          <p:cNvPr id="8" name="Slide Number Placeholder 7">
            <a:extLst>
              <a:ext uri="{FF2B5EF4-FFF2-40B4-BE49-F238E27FC236}">
                <a16:creationId xmlns:a16="http://schemas.microsoft.com/office/drawing/2014/main" id="{4868238D-1499-EFD9-150F-4ED1973BBCC0}"/>
              </a:ext>
            </a:extLst>
          </p:cNvPr>
          <p:cNvSpPr>
            <a:spLocks noGrp="1"/>
          </p:cNvSpPr>
          <p:nvPr>
            <p:ph type="sldNum" sz="quarter" idx="12"/>
          </p:nvPr>
        </p:nvSpPr>
        <p:spPr/>
        <p:txBody>
          <a:bodyPr/>
          <a:lstStyle/>
          <a:p>
            <a:fld id="{25FB7523-2B6A-479B-BEC3-9B8263F8FE39}" type="slidenum">
              <a:rPr lang="en-US" smtClean="0"/>
              <a:t>21</a:t>
            </a:fld>
            <a:endParaRPr lang="en-US"/>
          </a:p>
        </p:txBody>
      </p:sp>
      <p:sp>
        <p:nvSpPr>
          <p:cNvPr id="9" name="Footer Placeholder 6">
            <a:extLst>
              <a:ext uri="{FF2B5EF4-FFF2-40B4-BE49-F238E27FC236}">
                <a16:creationId xmlns:a16="http://schemas.microsoft.com/office/drawing/2014/main" id="{19DB7F3B-652B-45E3-B4F4-60BFBB1B6350}"/>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1990327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BA9A2-B65A-4103-9813-F6ABA5C2F913}"/>
              </a:ext>
            </a:extLst>
          </p:cNvPr>
          <p:cNvSpPr>
            <a:spLocks noGrp="1"/>
          </p:cNvSpPr>
          <p:nvPr>
            <p:ph type="title"/>
          </p:nvPr>
        </p:nvSpPr>
        <p:spPr/>
        <p:txBody>
          <a:bodyPr/>
          <a:lstStyle/>
          <a:p>
            <a:r>
              <a:rPr lang="en-US" dirty="0"/>
              <a:t>Formal Complaint </a:t>
            </a:r>
          </a:p>
        </p:txBody>
      </p:sp>
      <p:sp>
        <p:nvSpPr>
          <p:cNvPr id="3" name="Content Placeholder 2">
            <a:extLst>
              <a:ext uri="{FF2B5EF4-FFF2-40B4-BE49-F238E27FC236}">
                <a16:creationId xmlns:a16="http://schemas.microsoft.com/office/drawing/2014/main" id="{D10B4EE1-1147-4F28-8449-92C92F9309F3}"/>
              </a:ext>
            </a:extLst>
          </p:cNvPr>
          <p:cNvSpPr>
            <a:spLocks noGrp="1"/>
          </p:cNvSpPr>
          <p:nvPr>
            <p:ph idx="1"/>
          </p:nvPr>
        </p:nvSpPr>
        <p:spPr/>
        <p:txBody>
          <a:bodyPr/>
          <a:lstStyle/>
          <a:p>
            <a:pPr>
              <a:buFont typeface="Arial" panose="020B0604020202020204" pitchFamily="34" charset="0"/>
              <a:buChar char="•"/>
            </a:pPr>
            <a:r>
              <a:rPr lang="en-US" dirty="0"/>
              <a:t>Defined as: document filed by a complainant or signed by the Title IX  coordinator alleging sexual harassment against a respondent and requesting that the school investigate the allegations of harassment: </a:t>
            </a:r>
          </a:p>
          <a:p>
            <a:pPr lvl="1">
              <a:buFont typeface="Arial" panose="020B0604020202020204" pitchFamily="34" charset="0"/>
              <a:buChar char="•"/>
            </a:pPr>
            <a:r>
              <a:rPr lang="en-US" dirty="0"/>
              <a:t>The complaint must state :</a:t>
            </a:r>
          </a:p>
          <a:p>
            <a:pPr lvl="2">
              <a:buFont typeface="Arial" panose="020B0604020202020204" pitchFamily="34" charset="0"/>
              <a:buChar char="•"/>
            </a:pPr>
            <a:r>
              <a:rPr lang="en-US" dirty="0"/>
              <a:t>At the time of filing, the complainant must be participating in or attempting to participate in the education program or activity of the school </a:t>
            </a:r>
          </a:p>
          <a:p>
            <a:pPr lvl="2">
              <a:buFont typeface="Arial" panose="020B0604020202020204" pitchFamily="34" charset="0"/>
              <a:buChar char="•"/>
            </a:pPr>
            <a:r>
              <a:rPr lang="en-US" dirty="0"/>
              <a:t>May be filed in person, by mail, by email, by any additional method designated by the school </a:t>
            </a:r>
          </a:p>
          <a:p>
            <a:pPr>
              <a:buFont typeface="Arial" panose="020B0604020202020204" pitchFamily="34" charset="0"/>
              <a:buChar char="•"/>
            </a:pPr>
            <a:r>
              <a:rPr lang="en-US" dirty="0"/>
              <a:t>Absent a written document signed by the complainant alleging sexual harassment and requesting and investigation, the investigation process may not begin. </a:t>
            </a:r>
          </a:p>
        </p:txBody>
      </p:sp>
      <p:sp>
        <p:nvSpPr>
          <p:cNvPr id="8" name="Slide Number Placeholder 7">
            <a:extLst>
              <a:ext uri="{FF2B5EF4-FFF2-40B4-BE49-F238E27FC236}">
                <a16:creationId xmlns:a16="http://schemas.microsoft.com/office/drawing/2014/main" id="{1ABB7EC8-938D-239B-02F7-442AB9069D82}"/>
              </a:ext>
            </a:extLst>
          </p:cNvPr>
          <p:cNvSpPr>
            <a:spLocks noGrp="1"/>
          </p:cNvSpPr>
          <p:nvPr>
            <p:ph type="sldNum" sz="quarter" idx="12"/>
          </p:nvPr>
        </p:nvSpPr>
        <p:spPr/>
        <p:txBody>
          <a:bodyPr/>
          <a:lstStyle/>
          <a:p>
            <a:fld id="{25FB7523-2B6A-479B-BEC3-9B8263F8FE39}" type="slidenum">
              <a:rPr lang="en-US" smtClean="0"/>
              <a:t>22</a:t>
            </a:fld>
            <a:endParaRPr lang="en-US"/>
          </a:p>
        </p:txBody>
      </p:sp>
      <p:sp>
        <p:nvSpPr>
          <p:cNvPr id="9" name="Footer Placeholder 6">
            <a:extLst>
              <a:ext uri="{FF2B5EF4-FFF2-40B4-BE49-F238E27FC236}">
                <a16:creationId xmlns:a16="http://schemas.microsoft.com/office/drawing/2014/main" id="{0C65D9A9-91B0-C11B-EF6B-DF34DAA9B0F7}"/>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15350760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3344B-5206-41CB-864A-D12C28598A3E}"/>
              </a:ext>
            </a:extLst>
          </p:cNvPr>
          <p:cNvSpPr>
            <a:spLocks noGrp="1"/>
          </p:cNvSpPr>
          <p:nvPr>
            <p:ph type="title"/>
          </p:nvPr>
        </p:nvSpPr>
        <p:spPr/>
        <p:txBody>
          <a:bodyPr/>
          <a:lstStyle/>
          <a:p>
            <a:r>
              <a:rPr lang="en-US" dirty="0"/>
              <a:t>Third Party Complaints </a:t>
            </a:r>
          </a:p>
        </p:txBody>
      </p:sp>
      <p:sp>
        <p:nvSpPr>
          <p:cNvPr id="3" name="Content Placeholder 2">
            <a:extLst>
              <a:ext uri="{FF2B5EF4-FFF2-40B4-BE49-F238E27FC236}">
                <a16:creationId xmlns:a16="http://schemas.microsoft.com/office/drawing/2014/main" id="{06AFB03B-B9F3-49D8-8A9C-41D3498B6B73}"/>
              </a:ext>
            </a:extLst>
          </p:cNvPr>
          <p:cNvSpPr>
            <a:spLocks noGrp="1"/>
          </p:cNvSpPr>
          <p:nvPr>
            <p:ph idx="1"/>
          </p:nvPr>
        </p:nvSpPr>
        <p:spPr/>
        <p:txBody>
          <a:bodyPr/>
          <a:lstStyle/>
          <a:p>
            <a:pPr>
              <a:buFont typeface="Arial" panose="020B0604020202020204" pitchFamily="34" charset="0"/>
              <a:buChar char="•"/>
            </a:pPr>
            <a:r>
              <a:rPr lang="en-US" dirty="0"/>
              <a:t>A third party may still make an allegation of sexual harassment on behalf of another to the Title IX Coordinator </a:t>
            </a:r>
          </a:p>
          <a:p>
            <a:pPr>
              <a:buFont typeface="Arial" panose="020B0604020202020204" pitchFamily="34" charset="0"/>
              <a:buChar char="•"/>
            </a:pPr>
            <a:r>
              <a:rPr lang="en-US" dirty="0"/>
              <a:t>In this incident, if the alleged victim (would be complainant) does not come forward to file a formal complaint, the complaint can be filed and signed by the Title IX coordinator to initiate an investigation and adjudication of sexual harassment allegations </a:t>
            </a:r>
          </a:p>
          <a:p>
            <a:pPr>
              <a:buFont typeface="Arial" panose="020B0604020202020204" pitchFamily="34" charset="0"/>
              <a:buChar char="•"/>
            </a:pPr>
            <a:r>
              <a:rPr lang="en-US" dirty="0"/>
              <a:t>However, the regulations prohibit retaliation against any person exercising rights under Title IX </a:t>
            </a:r>
            <a:r>
              <a:rPr lang="en-US" b="1" dirty="0"/>
              <a:t>including the right to not to participate in a Title IX grievance process </a:t>
            </a:r>
            <a:endParaRPr lang="en-US" dirty="0"/>
          </a:p>
        </p:txBody>
      </p:sp>
      <p:sp>
        <p:nvSpPr>
          <p:cNvPr id="8" name="Slide Number Placeholder 7">
            <a:extLst>
              <a:ext uri="{FF2B5EF4-FFF2-40B4-BE49-F238E27FC236}">
                <a16:creationId xmlns:a16="http://schemas.microsoft.com/office/drawing/2014/main" id="{5DEBCDF9-617C-EDBA-918C-B378D336F074}"/>
              </a:ext>
            </a:extLst>
          </p:cNvPr>
          <p:cNvSpPr>
            <a:spLocks noGrp="1"/>
          </p:cNvSpPr>
          <p:nvPr>
            <p:ph type="sldNum" sz="quarter" idx="12"/>
          </p:nvPr>
        </p:nvSpPr>
        <p:spPr/>
        <p:txBody>
          <a:bodyPr/>
          <a:lstStyle/>
          <a:p>
            <a:fld id="{25FB7523-2B6A-479B-BEC3-9B8263F8FE39}" type="slidenum">
              <a:rPr lang="en-US" smtClean="0"/>
              <a:t>23</a:t>
            </a:fld>
            <a:endParaRPr lang="en-US"/>
          </a:p>
        </p:txBody>
      </p:sp>
      <p:sp>
        <p:nvSpPr>
          <p:cNvPr id="9" name="Footer Placeholder 6">
            <a:extLst>
              <a:ext uri="{FF2B5EF4-FFF2-40B4-BE49-F238E27FC236}">
                <a16:creationId xmlns:a16="http://schemas.microsoft.com/office/drawing/2014/main" id="{7F7BE4B2-247F-92DD-D247-92D3F95157B5}"/>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33336425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3BD56-0B18-431A-B11F-F3A0E1CEC7ED}"/>
              </a:ext>
            </a:extLst>
          </p:cNvPr>
          <p:cNvSpPr>
            <a:spLocks noGrp="1"/>
          </p:cNvSpPr>
          <p:nvPr>
            <p:ph type="title"/>
          </p:nvPr>
        </p:nvSpPr>
        <p:spPr/>
        <p:txBody>
          <a:bodyPr/>
          <a:lstStyle/>
          <a:p>
            <a:r>
              <a:rPr lang="en-US" dirty="0"/>
              <a:t>Response to Sexual Harassment</a:t>
            </a:r>
          </a:p>
        </p:txBody>
      </p:sp>
      <p:sp>
        <p:nvSpPr>
          <p:cNvPr id="3" name="Content Placeholder 2">
            <a:extLst>
              <a:ext uri="{FF2B5EF4-FFF2-40B4-BE49-F238E27FC236}">
                <a16:creationId xmlns:a16="http://schemas.microsoft.com/office/drawing/2014/main" id="{0AE1A8A6-584B-4C63-A84A-EF4BC487284C}"/>
              </a:ext>
            </a:extLst>
          </p:cNvPr>
          <p:cNvSpPr>
            <a:spLocks noGrp="1"/>
          </p:cNvSpPr>
          <p:nvPr>
            <p:ph idx="1"/>
          </p:nvPr>
        </p:nvSpPr>
        <p:spPr>
          <a:xfrm>
            <a:off x="1194818" y="1981199"/>
            <a:ext cx="10346352" cy="3604353"/>
          </a:xfrm>
        </p:spPr>
        <p:txBody>
          <a:bodyPr>
            <a:noAutofit/>
          </a:bodyPr>
          <a:lstStyle/>
          <a:p>
            <a:pPr>
              <a:buFont typeface="Arial" panose="020B0604020202020204" pitchFamily="34" charset="0"/>
              <a:buChar char="•"/>
            </a:pPr>
            <a:r>
              <a:rPr lang="en-US" dirty="0"/>
              <a:t>Once a school has actual knowledge of sexual harassment or a report of sexual harassment, the school must immediately respond: </a:t>
            </a:r>
          </a:p>
          <a:p>
            <a:pPr lvl="1">
              <a:buFont typeface="Arial" panose="020B0604020202020204" pitchFamily="34" charset="0"/>
              <a:buChar char="•"/>
            </a:pPr>
            <a:r>
              <a:rPr lang="en-US" sz="2000" dirty="0"/>
              <a:t>The response must be prompt</a:t>
            </a:r>
          </a:p>
          <a:p>
            <a:pPr lvl="1">
              <a:buFont typeface="Arial" panose="020B0604020202020204" pitchFamily="34" charset="0"/>
              <a:buChar char="•"/>
            </a:pPr>
            <a:r>
              <a:rPr lang="en-US" sz="2000" dirty="0"/>
              <a:t>The initial complaint and response must be confidential</a:t>
            </a:r>
          </a:p>
          <a:p>
            <a:pPr lvl="1">
              <a:buFont typeface="Arial" panose="020B0604020202020204" pitchFamily="34" charset="0"/>
              <a:buChar char="•"/>
            </a:pPr>
            <a:r>
              <a:rPr lang="en-US" sz="2000" dirty="0"/>
              <a:t>The response, via the Title IX Coordinator, must provide immediate supportive measures </a:t>
            </a:r>
          </a:p>
          <a:p>
            <a:pPr lvl="1">
              <a:buFont typeface="Arial" panose="020B0604020202020204" pitchFamily="34" charset="0"/>
              <a:buChar char="•"/>
            </a:pPr>
            <a:r>
              <a:rPr lang="en-US" sz="2000" dirty="0"/>
              <a:t>Must initiate the grievance/investigation process </a:t>
            </a:r>
          </a:p>
        </p:txBody>
      </p:sp>
      <p:sp>
        <p:nvSpPr>
          <p:cNvPr id="8" name="Slide Number Placeholder 7">
            <a:extLst>
              <a:ext uri="{FF2B5EF4-FFF2-40B4-BE49-F238E27FC236}">
                <a16:creationId xmlns:a16="http://schemas.microsoft.com/office/drawing/2014/main" id="{E0B7AEAA-A5B6-741D-C3DD-8708D42C47AF}"/>
              </a:ext>
            </a:extLst>
          </p:cNvPr>
          <p:cNvSpPr>
            <a:spLocks noGrp="1"/>
          </p:cNvSpPr>
          <p:nvPr>
            <p:ph type="sldNum" sz="quarter" idx="12"/>
          </p:nvPr>
        </p:nvSpPr>
        <p:spPr/>
        <p:txBody>
          <a:bodyPr/>
          <a:lstStyle/>
          <a:p>
            <a:fld id="{25FB7523-2B6A-479B-BEC3-9B8263F8FE39}" type="slidenum">
              <a:rPr lang="en-US" smtClean="0"/>
              <a:t>24</a:t>
            </a:fld>
            <a:endParaRPr lang="en-US"/>
          </a:p>
        </p:txBody>
      </p:sp>
      <p:sp>
        <p:nvSpPr>
          <p:cNvPr id="9" name="Footer Placeholder 6">
            <a:extLst>
              <a:ext uri="{FF2B5EF4-FFF2-40B4-BE49-F238E27FC236}">
                <a16:creationId xmlns:a16="http://schemas.microsoft.com/office/drawing/2014/main" id="{8BD40629-8505-B6D9-4C6B-DDDDD9EC7DE4}"/>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35863817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8C1A8-F70A-4454-B331-1CD9BB4654B8}"/>
              </a:ext>
            </a:extLst>
          </p:cNvPr>
          <p:cNvSpPr>
            <a:spLocks noGrp="1"/>
          </p:cNvSpPr>
          <p:nvPr>
            <p:ph type="title"/>
          </p:nvPr>
        </p:nvSpPr>
        <p:spPr/>
        <p:txBody>
          <a:bodyPr/>
          <a:lstStyle/>
          <a:p>
            <a:r>
              <a:rPr lang="en-US" dirty="0"/>
              <a:t>Supportive Measures </a:t>
            </a:r>
          </a:p>
        </p:txBody>
      </p:sp>
      <p:sp>
        <p:nvSpPr>
          <p:cNvPr id="3" name="Content Placeholder 2">
            <a:extLst>
              <a:ext uri="{FF2B5EF4-FFF2-40B4-BE49-F238E27FC236}">
                <a16:creationId xmlns:a16="http://schemas.microsoft.com/office/drawing/2014/main" id="{0A033216-74FC-4756-8807-FE2BB0002601}"/>
              </a:ext>
            </a:extLst>
          </p:cNvPr>
          <p:cNvSpPr>
            <a:spLocks noGrp="1"/>
          </p:cNvSpPr>
          <p:nvPr>
            <p:ph idx="1"/>
          </p:nvPr>
        </p:nvSpPr>
        <p:spPr>
          <a:xfrm>
            <a:off x="1097280" y="1845733"/>
            <a:ext cx="10058400" cy="4614051"/>
          </a:xfrm>
        </p:spPr>
        <p:txBody>
          <a:bodyPr>
            <a:normAutofit/>
          </a:bodyPr>
          <a:lstStyle/>
          <a:p>
            <a:pPr>
              <a:buFont typeface="Arial" panose="020B0604020202020204" pitchFamily="34" charset="0"/>
              <a:buChar char="•"/>
            </a:pPr>
            <a:r>
              <a:rPr lang="en-US" dirty="0"/>
              <a:t>Defined as: individualized services reasonably available that are non-punitive, non-disciplinary, and not unreasonably burdensome to the other party while designed to ensure equal educational access, protect safety, or deter sexual harassment.</a:t>
            </a:r>
          </a:p>
          <a:p>
            <a:pPr>
              <a:buFont typeface="Arial" panose="020B0604020202020204" pitchFamily="34" charset="0"/>
              <a:buChar char="•"/>
            </a:pPr>
            <a:r>
              <a:rPr lang="en-US" dirty="0"/>
              <a:t>Such measures are designed to restore or preserve equal access to the education program or activity without unreasonably burdening the other party, including measures designed to protect the safety of all parties or the recipient’s educational environment, or deter sexual harassment. </a:t>
            </a:r>
          </a:p>
          <a:p>
            <a:pPr lvl="1">
              <a:buFont typeface="Arial" panose="020B0604020202020204" pitchFamily="34" charset="0"/>
              <a:buChar char="•"/>
            </a:pPr>
            <a:r>
              <a:rPr lang="en-US" sz="2000" dirty="0"/>
              <a:t>Examples: </a:t>
            </a:r>
          </a:p>
          <a:p>
            <a:pPr lvl="2">
              <a:buFont typeface="Arial" panose="020B0604020202020204" pitchFamily="34" charset="0"/>
              <a:buChar char="•"/>
            </a:pPr>
            <a:r>
              <a:rPr lang="en-US" sz="2000" dirty="0"/>
              <a:t>Counseling, extensions of deadlines or other course-related adjustments, modifications of work or class schedules, safety plan, review of IEP/504 Plan where applicable </a:t>
            </a:r>
          </a:p>
          <a:p>
            <a:pPr>
              <a:buFont typeface="Arial" panose="020B0604020202020204" pitchFamily="34" charset="0"/>
              <a:buChar char="•"/>
            </a:pPr>
            <a:r>
              <a:rPr lang="en-US" dirty="0"/>
              <a:t>The school must maintain as confidential any supportive measures provided to the complainant or respondent, to the extent that maintaining such confidentiality would not impair the ability of the recipient to provide the supportive measures. </a:t>
            </a:r>
          </a:p>
          <a:p>
            <a:pPr>
              <a:buFont typeface="Arial" panose="020B0604020202020204" pitchFamily="34" charset="0"/>
              <a:buChar char="•"/>
            </a:pPr>
            <a:endParaRPr lang="en-US" dirty="0"/>
          </a:p>
        </p:txBody>
      </p:sp>
      <p:sp>
        <p:nvSpPr>
          <p:cNvPr id="8" name="Slide Number Placeholder 7">
            <a:extLst>
              <a:ext uri="{FF2B5EF4-FFF2-40B4-BE49-F238E27FC236}">
                <a16:creationId xmlns:a16="http://schemas.microsoft.com/office/drawing/2014/main" id="{B70DB780-BFD1-4633-57E4-95C081A9ED6F}"/>
              </a:ext>
            </a:extLst>
          </p:cNvPr>
          <p:cNvSpPr>
            <a:spLocks noGrp="1"/>
          </p:cNvSpPr>
          <p:nvPr>
            <p:ph type="sldNum" sz="quarter" idx="12"/>
          </p:nvPr>
        </p:nvSpPr>
        <p:spPr/>
        <p:txBody>
          <a:bodyPr/>
          <a:lstStyle/>
          <a:p>
            <a:fld id="{25FB7523-2B6A-479B-BEC3-9B8263F8FE39}" type="slidenum">
              <a:rPr lang="en-US" smtClean="0"/>
              <a:t>25</a:t>
            </a:fld>
            <a:endParaRPr lang="en-US"/>
          </a:p>
        </p:txBody>
      </p:sp>
      <p:sp>
        <p:nvSpPr>
          <p:cNvPr id="9" name="Footer Placeholder 6">
            <a:extLst>
              <a:ext uri="{FF2B5EF4-FFF2-40B4-BE49-F238E27FC236}">
                <a16:creationId xmlns:a16="http://schemas.microsoft.com/office/drawing/2014/main" id="{B1D9A6E4-4CA5-A983-80FA-0BC75618DD1F}"/>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2586842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28B1D-AA39-4E5E-B8CB-D2125003EC94}"/>
              </a:ext>
            </a:extLst>
          </p:cNvPr>
          <p:cNvSpPr>
            <a:spLocks noGrp="1"/>
          </p:cNvSpPr>
          <p:nvPr>
            <p:ph type="title"/>
          </p:nvPr>
        </p:nvSpPr>
        <p:spPr/>
        <p:txBody>
          <a:bodyPr/>
          <a:lstStyle/>
          <a:p>
            <a:r>
              <a:rPr lang="en-US" dirty="0"/>
              <a:t>Supportive Measures </a:t>
            </a:r>
          </a:p>
        </p:txBody>
      </p:sp>
      <p:sp>
        <p:nvSpPr>
          <p:cNvPr id="3" name="Content Placeholder 2">
            <a:extLst>
              <a:ext uri="{FF2B5EF4-FFF2-40B4-BE49-F238E27FC236}">
                <a16:creationId xmlns:a16="http://schemas.microsoft.com/office/drawing/2014/main" id="{4DEF0916-1DD7-4340-8CF3-9DD1BB81463A}"/>
              </a:ext>
            </a:extLst>
          </p:cNvPr>
          <p:cNvSpPr>
            <a:spLocks noGrp="1"/>
          </p:cNvSpPr>
          <p:nvPr>
            <p:ph idx="1"/>
          </p:nvPr>
        </p:nvSpPr>
        <p:spPr/>
        <p:txBody>
          <a:bodyPr>
            <a:normAutofit lnSpcReduction="10000"/>
          </a:bodyPr>
          <a:lstStyle/>
          <a:p>
            <a:pPr>
              <a:buFont typeface="Arial" panose="020B0604020202020204" pitchFamily="34" charset="0"/>
              <a:buChar char="•"/>
            </a:pPr>
            <a:r>
              <a:rPr lang="en-US" dirty="0"/>
              <a:t>The final regulations do prescribe that a recipient’s Title IX Coordinator must remain responsible for coordinating the effective implementation of supportive measures.</a:t>
            </a:r>
          </a:p>
          <a:p>
            <a:pPr>
              <a:buFont typeface="Arial" panose="020B0604020202020204" pitchFamily="34" charset="0"/>
              <a:buChar char="•"/>
            </a:pPr>
            <a:r>
              <a:rPr lang="en-US" dirty="0"/>
              <a:t>“The Title IX Coordinator must serve as the point of contact for the affected students to ensure that the supportive measures are effectively implemented so that the burden of navigating paperwork or other administrative requirements within the recipient/school’s own system does not fall on the student receiving the supportive measures”.</a:t>
            </a:r>
          </a:p>
          <a:p>
            <a:pPr>
              <a:buFont typeface="Arial" panose="020B0604020202020204" pitchFamily="34" charset="0"/>
              <a:buChar char="•"/>
            </a:pPr>
            <a:r>
              <a:rPr lang="en-US" dirty="0"/>
              <a:t>Regulations require that the grievance process describes the range of supportive measures available.</a:t>
            </a:r>
          </a:p>
          <a:p>
            <a:pPr>
              <a:buFont typeface="Arial" panose="020B0604020202020204" pitchFamily="34" charset="0"/>
              <a:buChar char="•"/>
            </a:pPr>
            <a:r>
              <a:rPr lang="en-US" b="1" dirty="0"/>
              <a:t>May or may not continue after a finding of non-responsibility</a:t>
            </a:r>
          </a:p>
          <a:p>
            <a:pPr>
              <a:buFont typeface="Arial" panose="020B0604020202020204" pitchFamily="34" charset="0"/>
              <a:buChar char="•"/>
            </a:pPr>
            <a:r>
              <a:rPr lang="en-US" dirty="0"/>
              <a:t>Document: If a recipient/school does not provide a complainant with supportive measures, then they must document the reasons why such a response was not clearly unreasonable in light of the known circumstances. </a:t>
            </a:r>
          </a:p>
        </p:txBody>
      </p:sp>
      <p:sp>
        <p:nvSpPr>
          <p:cNvPr id="8" name="Slide Number Placeholder 7">
            <a:extLst>
              <a:ext uri="{FF2B5EF4-FFF2-40B4-BE49-F238E27FC236}">
                <a16:creationId xmlns:a16="http://schemas.microsoft.com/office/drawing/2014/main" id="{08F756ED-520A-0C21-04B4-4889A53E3FC8}"/>
              </a:ext>
            </a:extLst>
          </p:cNvPr>
          <p:cNvSpPr>
            <a:spLocks noGrp="1"/>
          </p:cNvSpPr>
          <p:nvPr>
            <p:ph type="sldNum" sz="quarter" idx="12"/>
          </p:nvPr>
        </p:nvSpPr>
        <p:spPr/>
        <p:txBody>
          <a:bodyPr/>
          <a:lstStyle/>
          <a:p>
            <a:fld id="{25FB7523-2B6A-479B-BEC3-9B8263F8FE39}" type="slidenum">
              <a:rPr lang="en-US" smtClean="0"/>
              <a:t>26</a:t>
            </a:fld>
            <a:endParaRPr lang="en-US"/>
          </a:p>
        </p:txBody>
      </p:sp>
      <p:sp>
        <p:nvSpPr>
          <p:cNvPr id="9" name="Footer Placeholder 6">
            <a:extLst>
              <a:ext uri="{FF2B5EF4-FFF2-40B4-BE49-F238E27FC236}">
                <a16:creationId xmlns:a16="http://schemas.microsoft.com/office/drawing/2014/main" id="{BBDAC544-BAED-C807-AA42-87B7B0617F18}"/>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21606779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5D382-B0AB-4AA1-9A2F-AA508E5D5587}"/>
              </a:ext>
            </a:extLst>
          </p:cNvPr>
          <p:cNvSpPr>
            <a:spLocks noGrp="1"/>
          </p:cNvSpPr>
          <p:nvPr>
            <p:ph type="title"/>
          </p:nvPr>
        </p:nvSpPr>
        <p:spPr>
          <a:xfrm>
            <a:off x="1154954" y="973668"/>
            <a:ext cx="8761413" cy="892454"/>
          </a:xfrm>
        </p:spPr>
        <p:txBody>
          <a:bodyPr>
            <a:normAutofit fontScale="90000"/>
          </a:bodyPr>
          <a:lstStyle/>
          <a:p>
            <a:r>
              <a:rPr lang="en-US" dirty="0"/>
              <a:t>Emergency Removal as Supportive Measure </a:t>
            </a:r>
          </a:p>
        </p:txBody>
      </p:sp>
      <p:sp>
        <p:nvSpPr>
          <p:cNvPr id="3" name="Content Placeholder 2">
            <a:extLst>
              <a:ext uri="{FF2B5EF4-FFF2-40B4-BE49-F238E27FC236}">
                <a16:creationId xmlns:a16="http://schemas.microsoft.com/office/drawing/2014/main" id="{08488C1E-FAA8-44EF-8F24-59E0A1F16A7F}"/>
              </a:ext>
            </a:extLst>
          </p:cNvPr>
          <p:cNvSpPr>
            <a:spLocks noGrp="1"/>
          </p:cNvSpPr>
          <p:nvPr>
            <p:ph idx="1"/>
          </p:nvPr>
        </p:nvSpPr>
        <p:spPr/>
        <p:txBody>
          <a:bodyPr/>
          <a:lstStyle/>
          <a:p>
            <a:pPr>
              <a:buFont typeface="Arial" panose="020B0604020202020204" pitchFamily="34" charset="0"/>
              <a:buChar char="•"/>
            </a:pPr>
            <a:r>
              <a:rPr lang="en-US" dirty="0"/>
              <a:t>Schools are authorized to remove a respondent from the school’s education programs or activities on an </a:t>
            </a:r>
            <a:r>
              <a:rPr lang="en-US" b="1" dirty="0"/>
              <a:t>emergency basis</a:t>
            </a:r>
            <a:r>
              <a:rPr lang="en-US" dirty="0"/>
              <a:t>, with or without a grievance process pending, as long as notice and opportunity to challenge the removal is given to the respondent following the removal.</a:t>
            </a:r>
          </a:p>
          <a:p>
            <a:pPr>
              <a:buFont typeface="Arial" panose="020B0604020202020204" pitchFamily="34" charset="0"/>
              <a:buChar char="•"/>
            </a:pPr>
            <a:r>
              <a:rPr lang="en-US" dirty="0"/>
              <a:t>The decision to initiate an emergency removal will also be evaluated under the deliberate indifference standard.</a:t>
            </a:r>
          </a:p>
          <a:p>
            <a:endParaRPr lang="en-US" dirty="0"/>
          </a:p>
        </p:txBody>
      </p:sp>
      <p:sp>
        <p:nvSpPr>
          <p:cNvPr id="8" name="Slide Number Placeholder 7">
            <a:extLst>
              <a:ext uri="{FF2B5EF4-FFF2-40B4-BE49-F238E27FC236}">
                <a16:creationId xmlns:a16="http://schemas.microsoft.com/office/drawing/2014/main" id="{C3B83F22-0FFC-83B7-89FA-97CA24092214}"/>
              </a:ext>
            </a:extLst>
          </p:cNvPr>
          <p:cNvSpPr>
            <a:spLocks noGrp="1"/>
          </p:cNvSpPr>
          <p:nvPr>
            <p:ph type="sldNum" sz="quarter" idx="12"/>
          </p:nvPr>
        </p:nvSpPr>
        <p:spPr/>
        <p:txBody>
          <a:bodyPr/>
          <a:lstStyle/>
          <a:p>
            <a:fld id="{25FB7523-2B6A-479B-BEC3-9B8263F8FE39}" type="slidenum">
              <a:rPr lang="en-US" smtClean="0"/>
              <a:t>27</a:t>
            </a:fld>
            <a:endParaRPr lang="en-US"/>
          </a:p>
        </p:txBody>
      </p:sp>
      <p:sp>
        <p:nvSpPr>
          <p:cNvPr id="9" name="Footer Placeholder 6">
            <a:extLst>
              <a:ext uri="{FF2B5EF4-FFF2-40B4-BE49-F238E27FC236}">
                <a16:creationId xmlns:a16="http://schemas.microsoft.com/office/drawing/2014/main" id="{B11FCD45-337E-0127-7006-C8850BCBDB28}"/>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1651006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C50F4-6ED3-4FE2-B9C4-5794DF2ABCEE}"/>
              </a:ext>
            </a:extLst>
          </p:cNvPr>
          <p:cNvSpPr>
            <a:spLocks noGrp="1"/>
          </p:cNvSpPr>
          <p:nvPr>
            <p:ph type="title"/>
          </p:nvPr>
        </p:nvSpPr>
        <p:spPr/>
        <p:txBody>
          <a:bodyPr/>
          <a:lstStyle/>
          <a:p>
            <a:r>
              <a:rPr lang="en-US" dirty="0"/>
              <a:t>Emergency Removal </a:t>
            </a:r>
          </a:p>
        </p:txBody>
      </p:sp>
      <p:sp>
        <p:nvSpPr>
          <p:cNvPr id="3" name="Content Placeholder 2">
            <a:extLst>
              <a:ext uri="{FF2B5EF4-FFF2-40B4-BE49-F238E27FC236}">
                <a16:creationId xmlns:a16="http://schemas.microsoft.com/office/drawing/2014/main" id="{BC5D4DEE-C15C-43D4-B3C4-63DEA88D8EE8}"/>
              </a:ext>
            </a:extLst>
          </p:cNvPr>
          <p:cNvSpPr>
            <a:spLocks noGrp="1"/>
          </p:cNvSpPr>
          <p:nvPr>
            <p:ph idx="1"/>
          </p:nvPr>
        </p:nvSpPr>
        <p:spPr/>
        <p:txBody>
          <a:bodyPr>
            <a:normAutofit/>
          </a:bodyPr>
          <a:lstStyle/>
          <a:p>
            <a:pPr>
              <a:buFont typeface="Arial" panose="020B0604020202020204" pitchFamily="34" charset="0"/>
              <a:buChar char="•"/>
            </a:pPr>
            <a:r>
              <a:rPr lang="en-US" dirty="0"/>
              <a:t>An emergency removal may be appropriate when there is </a:t>
            </a:r>
            <a:r>
              <a:rPr lang="en-US" b="1" dirty="0"/>
              <a:t>an immediate threat to the physical health or safety of any students or other individuals arising from the allegations of sexual harassment. </a:t>
            </a:r>
          </a:p>
          <a:p>
            <a:pPr>
              <a:buFont typeface="Arial" panose="020B0604020202020204" pitchFamily="34" charset="0"/>
              <a:buChar char="•"/>
            </a:pPr>
            <a:r>
              <a:rPr lang="en-US" dirty="0"/>
              <a:t>Prior to the emergency removal, a school must </a:t>
            </a:r>
          </a:p>
          <a:p>
            <a:pPr lvl="1">
              <a:buFont typeface="Arial" panose="020B0604020202020204" pitchFamily="34" charset="0"/>
              <a:buChar char="•"/>
            </a:pPr>
            <a:r>
              <a:rPr lang="en-US" dirty="0"/>
              <a:t>1. Conduct an individualized safety and risk analysis</a:t>
            </a:r>
          </a:p>
          <a:p>
            <a:pPr lvl="2">
              <a:buFont typeface="Arial" panose="020B0604020202020204" pitchFamily="34" charset="0"/>
              <a:buChar char="•"/>
            </a:pPr>
            <a:r>
              <a:rPr lang="en-US" dirty="0"/>
              <a:t>Must be more than a “generalized, hypothetical, or speculative belief that the respondent may pose a risk to someone's physical health or safety” and </a:t>
            </a:r>
          </a:p>
          <a:p>
            <a:pPr lvl="2">
              <a:buFont typeface="Arial" panose="020B0604020202020204" pitchFamily="34" charset="0"/>
              <a:buChar char="•"/>
            </a:pPr>
            <a:r>
              <a:rPr lang="en-US" dirty="0"/>
              <a:t>Must be individualized with respect to the particular respondent and must examine the circumstances “arising from the allegations of sexual harassment”  </a:t>
            </a:r>
          </a:p>
          <a:p>
            <a:pPr lvl="1">
              <a:buFont typeface="Arial" panose="020B0604020202020204" pitchFamily="34" charset="0"/>
              <a:buChar char="•"/>
            </a:pPr>
            <a:r>
              <a:rPr lang="en-US" dirty="0"/>
              <a:t>	2. Determines that an immediate threat to the physical health or safety of any 	student or other individual arising from the allegations of sexual harassment justifies 	removal, and </a:t>
            </a:r>
          </a:p>
          <a:p>
            <a:pPr lvl="1">
              <a:buFont typeface="Arial" panose="020B0604020202020204" pitchFamily="34" charset="0"/>
              <a:buChar char="•"/>
            </a:pPr>
            <a:r>
              <a:rPr lang="en-US" dirty="0"/>
              <a:t>	3. Provides the respondent with notice and an opportunity to challenge the decision 	immediately following the removal. </a:t>
            </a:r>
          </a:p>
          <a:p>
            <a:endParaRPr lang="en-US" dirty="0"/>
          </a:p>
        </p:txBody>
      </p:sp>
      <p:sp>
        <p:nvSpPr>
          <p:cNvPr id="8" name="Slide Number Placeholder 7">
            <a:extLst>
              <a:ext uri="{FF2B5EF4-FFF2-40B4-BE49-F238E27FC236}">
                <a16:creationId xmlns:a16="http://schemas.microsoft.com/office/drawing/2014/main" id="{C202AB01-C29F-7407-73D6-E31A92B11F74}"/>
              </a:ext>
            </a:extLst>
          </p:cNvPr>
          <p:cNvSpPr>
            <a:spLocks noGrp="1"/>
          </p:cNvSpPr>
          <p:nvPr>
            <p:ph type="sldNum" sz="quarter" idx="12"/>
          </p:nvPr>
        </p:nvSpPr>
        <p:spPr/>
        <p:txBody>
          <a:bodyPr/>
          <a:lstStyle/>
          <a:p>
            <a:fld id="{25FB7523-2B6A-479B-BEC3-9B8263F8FE39}" type="slidenum">
              <a:rPr lang="en-US" smtClean="0"/>
              <a:t>28</a:t>
            </a:fld>
            <a:endParaRPr lang="en-US"/>
          </a:p>
        </p:txBody>
      </p:sp>
      <p:sp>
        <p:nvSpPr>
          <p:cNvPr id="9" name="Footer Placeholder 6">
            <a:extLst>
              <a:ext uri="{FF2B5EF4-FFF2-40B4-BE49-F238E27FC236}">
                <a16:creationId xmlns:a16="http://schemas.microsoft.com/office/drawing/2014/main" id="{BFFE83EE-B71B-CA97-D07E-7BE56F1E009F}"/>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35688280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0D47A-489E-4332-9E33-22619BD054A6}"/>
              </a:ext>
            </a:extLst>
          </p:cNvPr>
          <p:cNvSpPr>
            <a:spLocks noGrp="1"/>
          </p:cNvSpPr>
          <p:nvPr>
            <p:ph type="title"/>
          </p:nvPr>
        </p:nvSpPr>
        <p:spPr/>
        <p:txBody>
          <a:bodyPr/>
          <a:lstStyle/>
          <a:p>
            <a:r>
              <a:rPr lang="en-US" dirty="0"/>
              <a:t>Informal Resolution Process </a:t>
            </a:r>
          </a:p>
        </p:txBody>
      </p:sp>
      <p:sp>
        <p:nvSpPr>
          <p:cNvPr id="3" name="Content Placeholder 2">
            <a:extLst>
              <a:ext uri="{FF2B5EF4-FFF2-40B4-BE49-F238E27FC236}">
                <a16:creationId xmlns:a16="http://schemas.microsoft.com/office/drawing/2014/main" id="{AF2D5A03-ABB3-4245-926E-2646AC1DB503}"/>
              </a:ext>
            </a:extLst>
          </p:cNvPr>
          <p:cNvSpPr>
            <a:spLocks noGrp="1"/>
          </p:cNvSpPr>
          <p:nvPr>
            <p:ph idx="1"/>
          </p:nvPr>
        </p:nvSpPr>
        <p:spPr/>
        <p:txBody>
          <a:bodyPr>
            <a:normAutofit/>
          </a:bodyPr>
          <a:lstStyle/>
          <a:p>
            <a:pPr>
              <a:buFont typeface="Arial" panose="020B0604020202020204" pitchFamily="34" charset="0"/>
              <a:buChar char="•"/>
            </a:pPr>
            <a:r>
              <a:rPr lang="en-US" dirty="0"/>
              <a:t>Informal resolution process </a:t>
            </a:r>
            <a:r>
              <a:rPr lang="en-US" b="1" dirty="0"/>
              <a:t>may</a:t>
            </a:r>
            <a:r>
              <a:rPr lang="en-US" dirty="0"/>
              <a:t> be offered so long as both parties give voluntary, informed written consent to participate in informal resolution.  A party can decide at any time before final determination to no longer proceed with the informal resolution process.</a:t>
            </a:r>
          </a:p>
          <a:p>
            <a:pPr lvl="1">
              <a:buFont typeface="Arial" panose="020B0604020202020204" pitchFamily="34" charset="0"/>
              <a:buChar char="•"/>
            </a:pPr>
            <a:r>
              <a:rPr lang="en-US" dirty="0"/>
              <a:t>This is not an available option for claims involving sexual harassment by an employee against a student </a:t>
            </a:r>
          </a:p>
          <a:p>
            <a:pPr lvl="1">
              <a:buFont typeface="Arial" panose="020B0604020202020204" pitchFamily="34" charset="0"/>
              <a:buChar char="•"/>
            </a:pPr>
            <a:r>
              <a:rPr lang="en-US" dirty="0"/>
              <a:t>This must be managed by an informal resolution facilitator who must be trained, unbiased and impartial </a:t>
            </a:r>
          </a:p>
          <a:p>
            <a:pPr lvl="1">
              <a:buFont typeface="Arial" panose="020B0604020202020204" pitchFamily="34" charset="0"/>
              <a:buChar char="•"/>
            </a:pPr>
            <a:r>
              <a:rPr lang="en-US" dirty="0"/>
              <a:t>May not be offered unless a formal complaint is filed </a:t>
            </a:r>
          </a:p>
          <a:p>
            <a:pPr>
              <a:buFont typeface="Arial" panose="020B0604020202020204" pitchFamily="34" charset="0"/>
              <a:buChar char="•"/>
            </a:pPr>
            <a:r>
              <a:rPr lang="en-US" dirty="0"/>
              <a:t>An informal resolution may include arbitration, mediation, or restorative justice – these options are left intentionally broad and flexible </a:t>
            </a:r>
          </a:p>
        </p:txBody>
      </p:sp>
      <p:sp>
        <p:nvSpPr>
          <p:cNvPr id="8" name="Slide Number Placeholder 7">
            <a:extLst>
              <a:ext uri="{FF2B5EF4-FFF2-40B4-BE49-F238E27FC236}">
                <a16:creationId xmlns:a16="http://schemas.microsoft.com/office/drawing/2014/main" id="{9505658A-8645-6EBE-E50D-F796E85A1FC8}"/>
              </a:ext>
            </a:extLst>
          </p:cNvPr>
          <p:cNvSpPr>
            <a:spLocks noGrp="1"/>
          </p:cNvSpPr>
          <p:nvPr>
            <p:ph type="sldNum" sz="quarter" idx="12"/>
          </p:nvPr>
        </p:nvSpPr>
        <p:spPr/>
        <p:txBody>
          <a:bodyPr/>
          <a:lstStyle/>
          <a:p>
            <a:fld id="{25FB7523-2B6A-479B-BEC3-9B8263F8FE39}" type="slidenum">
              <a:rPr lang="en-US" smtClean="0"/>
              <a:t>29</a:t>
            </a:fld>
            <a:endParaRPr lang="en-US"/>
          </a:p>
        </p:txBody>
      </p:sp>
      <p:sp>
        <p:nvSpPr>
          <p:cNvPr id="9" name="Footer Placeholder 6">
            <a:extLst>
              <a:ext uri="{FF2B5EF4-FFF2-40B4-BE49-F238E27FC236}">
                <a16:creationId xmlns:a16="http://schemas.microsoft.com/office/drawing/2014/main" id="{6135E8D6-C585-DE79-E3DA-2DDC21ACE093}"/>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11058359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F113D-9DA3-4495-86B2-8425C78FF1D9}"/>
              </a:ext>
            </a:extLst>
          </p:cNvPr>
          <p:cNvSpPr>
            <a:spLocks noGrp="1"/>
          </p:cNvSpPr>
          <p:nvPr>
            <p:ph type="title"/>
          </p:nvPr>
        </p:nvSpPr>
        <p:spPr/>
        <p:txBody>
          <a:bodyPr/>
          <a:lstStyle/>
          <a:p>
            <a:r>
              <a:rPr lang="en-US" dirty="0"/>
              <a:t>Informal Resolution Process </a:t>
            </a:r>
          </a:p>
        </p:txBody>
      </p:sp>
      <p:sp>
        <p:nvSpPr>
          <p:cNvPr id="3" name="Content Placeholder 2">
            <a:extLst>
              <a:ext uri="{FF2B5EF4-FFF2-40B4-BE49-F238E27FC236}">
                <a16:creationId xmlns:a16="http://schemas.microsoft.com/office/drawing/2014/main" id="{824BEC5F-2927-43CD-A5B6-9669D09E5FCC}"/>
              </a:ext>
            </a:extLst>
          </p:cNvPr>
          <p:cNvSpPr>
            <a:spLocks noGrp="1"/>
          </p:cNvSpPr>
          <p:nvPr>
            <p:ph idx="1"/>
          </p:nvPr>
        </p:nvSpPr>
        <p:spPr/>
        <p:txBody>
          <a:bodyPr/>
          <a:lstStyle/>
          <a:p>
            <a:pPr>
              <a:buFont typeface="Arial" panose="020B0604020202020204" pitchFamily="34" charset="0"/>
              <a:buChar char="•"/>
            </a:pPr>
            <a:r>
              <a:rPr lang="en-US" dirty="0"/>
              <a:t>No requirement that a school establish or offer an informal resolution process </a:t>
            </a:r>
          </a:p>
          <a:p>
            <a:pPr>
              <a:buFont typeface="Arial" panose="020B0604020202020204" pitchFamily="34" charset="0"/>
              <a:buChar char="•"/>
            </a:pPr>
            <a:r>
              <a:rPr lang="en-US" dirty="0"/>
              <a:t>It is available if and only if: </a:t>
            </a:r>
          </a:p>
          <a:p>
            <a:pPr lvl="1">
              <a:buFont typeface="Arial" panose="020B0604020202020204" pitchFamily="34" charset="0"/>
              <a:buChar char="•"/>
            </a:pPr>
            <a:r>
              <a:rPr lang="en-US" dirty="0"/>
              <a:t>A formal complaint has been filed </a:t>
            </a:r>
          </a:p>
          <a:p>
            <a:pPr lvl="1">
              <a:buFont typeface="Arial" panose="020B0604020202020204" pitchFamily="34" charset="0"/>
              <a:buChar char="•"/>
            </a:pPr>
            <a:r>
              <a:rPr lang="en-US" dirty="0"/>
              <a:t>School determines that informal resolution is appropriate </a:t>
            </a:r>
          </a:p>
          <a:p>
            <a:pPr lvl="1">
              <a:buFont typeface="Arial" panose="020B0604020202020204" pitchFamily="34" charset="0"/>
              <a:buChar char="•"/>
            </a:pPr>
            <a:r>
              <a:rPr lang="en-US" dirty="0"/>
              <a:t>Both parties provide fully informed, voluntary, written consent for informal resolution </a:t>
            </a:r>
          </a:p>
          <a:p>
            <a:pPr lvl="1">
              <a:buFont typeface="Arial" panose="020B0604020202020204" pitchFamily="34" charset="0"/>
              <a:buChar char="•"/>
            </a:pPr>
            <a:endParaRPr lang="en-US" dirty="0"/>
          </a:p>
          <a:p>
            <a:pPr lvl="1">
              <a:buFont typeface="Arial" panose="020B0604020202020204" pitchFamily="34" charset="0"/>
              <a:buChar char="•"/>
            </a:pPr>
            <a:endParaRPr lang="en-US" dirty="0"/>
          </a:p>
        </p:txBody>
      </p:sp>
      <p:sp>
        <p:nvSpPr>
          <p:cNvPr id="8" name="Slide Number Placeholder 7">
            <a:extLst>
              <a:ext uri="{FF2B5EF4-FFF2-40B4-BE49-F238E27FC236}">
                <a16:creationId xmlns:a16="http://schemas.microsoft.com/office/drawing/2014/main" id="{D6A93DDF-46C0-24D6-157B-51BA57B755A0}"/>
              </a:ext>
            </a:extLst>
          </p:cNvPr>
          <p:cNvSpPr>
            <a:spLocks noGrp="1"/>
          </p:cNvSpPr>
          <p:nvPr>
            <p:ph type="sldNum" sz="quarter" idx="12"/>
          </p:nvPr>
        </p:nvSpPr>
        <p:spPr/>
        <p:txBody>
          <a:bodyPr/>
          <a:lstStyle/>
          <a:p>
            <a:fld id="{25FB7523-2B6A-479B-BEC3-9B8263F8FE39}" type="slidenum">
              <a:rPr lang="en-US" smtClean="0"/>
              <a:t>30</a:t>
            </a:fld>
            <a:endParaRPr lang="en-US"/>
          </a:p>
        </p:txBody>
      </p:sp>
      <p:sp>
        <p:nvSpPr>
          <p:cNvPr id="9" name="Footer Placeholder 6">
            <a:extLst>
              <a:ext uri="{FF2B5EF4-FFF2-40B4-BE49-F238E27FC236}">
                <a16:creationId xmlns:a16="http://schemas.microsoft.com/office/drawing/2014/main" id="{C4232917-77F9-942D-9CA7-BF2DCE52CFA3}"/>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6368266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840C6-F8F6-4FBA-AA0A-E4724BC1DC62}"/>
              </a:ext>
            </a:extLst>
          </p:cNvPr>
          <p:cNvSpPr>
            <a:spLocks noGrp="1"/>
          </p:cNvSpPr>
          <p:nvPr>
            <p:ph type="title"/>
          </p:nvPr>
        </p:nvSpPr>
        <p:spPr/>
        <p:txBody>
          <a:bodyPr/>
          <a:lstStyle/>
          <a:p>
            <a:r>
              <a:rPr lang="en-US" dirty="0"/>
              <a:t>The Investigation </a:t>
            </a:r>
          </a:p>
        </p:txBody>
      </p:sp>
      <p:sp>
        <p:nvSpPr>
          <p:cNvPr id="3" name="Content Placeholder 2">
            <a:extLst>
              <a:ext uri="{FF2B5EF4-FFF2-40B4-BE49-F238E27FC236}">
                <a16:creationId xmlns:a16="http://schemas.microsoft.com/office/drawing/2014/main" id="{81059ED1-4213-4E69-9880-BF66F80DF0B2}"/>
              </a:ext>
            </a:extLst>
          </p:cNvPr>
          <p:cNvSpPr>
            <a:spLocks noGrp="1"/>
          </p:cNvSpPr>
          <p:nvPr>
            <p:ph idx="1"/>
          </p:nvPr>
        </p:nvSpPr>
        <p:spPr/>
        <p:txBody>
          <a:bodyPr/>
          <a:lstStyle/>
          <a:p>
            <a:pPr>
              <a:buFont typeface="Arial" panose="020B0604020202020204" pitchFamily="34" charset="0"/>
              <a:buChar char="•"/>
            </a:pPr>
            <a:r>
              <a:rPr lang="en-US" dirty="0"/>
              <a:t>Schools must now determine which standard of proof they will require for claims of sexual harassment: </a:t>
            </a:r>
          </a:p>
          <a:p>
            <a:pPr lvl="1">
              <a:buFont typeface="Arial" panose="020B0604020202020204" pitchFamily="34" charset="0"/>
              <a:buChar char="•"/>
            </a:pPr>
            <a:r>
              <a:rPr lang="en-US" dirty="0"/>
              <a:t>Preponderance of the evidence: “More likely than not” to have occurred. </a:t>
            </a:r>
          </a:p>
          <a:p>
            <a:pPr lvl="1">
              <a:buFont typeface="Arial" panose="020B0604020202020204" pitchFamily="34" charset="0"/>
              <a:buChar char="•"/>
            </a:pPr>
            <a:r>
              <a:rPr lang="en-US" dirty="0"/>
              <a:t>Clear and convincing evidence: Higher than Preponderance of the evidence, but less than beyond a reasonable doubt. This standard requires that the event alleged is “highly probable” </a:t>
            </a:r>
          </a:p>
          <a:p>
            <a:pPr>
              <a:buFont typeface="Arial" panose="020B0604020202020204" pitchFamily="34" charset="0"/>
              <a:buChar char="•"/>
            </a:pPr>
            <a:r>
              <a:rPr lang="en-US" b="1" i="1" dirty="0"/>
              <a:t>Plum uses the preponderance of the evidence standard </a:t>
            </a:r>
          </a:p>
        </p:txBody>
      </p:sp>
      <p:sp>
        <p:nvSpPr>
          <p:cNvPr id="8" name="Slide Number Placeholder 7">
            <a:extLst>
              <a:ext uri="{FF2B5EF4-FFF2-40B4-BE49-F238E27FC236}">
                <a16:creationId xmlns:a16="http://schemas.microsoft.com/office/drawing/2014/main" id="{CFC2D405-DD60-2DC2-FC9E-497FD26254A3}"/>
              </a:ext>
            </a:extLst>
          </p:cNvPr>
          <p:cNvSpPr>
            <a:spLocks noGrp="1"/>
          </p:cNvSpPr>
          <p:nvPr>
            <p:ph type="sldNum" sz="quarter" idx="12"/>
          </p:nvPr>
        </p:nvSpPr>
        <p:spPr/>
        <p:txBody>
          <a:bodyPr/>
          <a:lstStyle/>
          <a:p>
            <a:fld id="{25FB7523-2B6A-479B-BEC3-9B8263F8FE39}" type="slidenum">
              <a:rPr lang="en-US" smtClean="0"/>
              <a:t>31</a:t>
            </a:fld>
            <a:endParaRPr lang="en-US"/>
          </a:p>
        </p:txBody>
      </p:sp>
      <p:sp>
        <p:nvSpPr>
          <p:cNvPr id="9" name="Footer Placeholder 6">
            <a:extLst>
              <a:ext uri="{FF2B5EF4-FFF2-40B4-BE49-F238E27FC236}">
                <a16:creationId xmlns:a16="http://schemas.microsoft.com/office/drawing/2014/main" id="{D3B10D2A-C8DA-AACE-39B2-3FF7BEF0C5B0}"/>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27083393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8C435-2517-4BCD-962E-FAFCB1B57302}"/>
              </a:ext>
            </a:extLst>
          </p:cNvPr>
          <p:cNvSpPr>
            <a:spLocks noGrp="1"/>
          </p:cNvSpPr>
          <p:nvPr>
            <p:ph type="title"/>
          </p:nvPr>
        </p:nvSpPr>
        <p:spPr/>
        <p:txBody>
          <a:bodyPr/>
          <a:lstStyle/>
          <a:p>
            <a:r>
              <a:rPr lang="en-US" dirty="0"/>
              <a:t>The Key Players – Title IX Coordinator </a:t>
            </a:r>
          </a:p>
        </p:txBody>
      </p:sp>
      <p:sp>
        <p:nvSpPr>
          <p:cNvPr id="3" name="Content Placeholder 2">
            <a:extLst>
              <a:ext uri="{FF2B5EF4-FFF2-40B4-BE49-F238E27FC236}">
                <a16:creationId xmlns:a16="http://schemas.microsoft.com/office/drawing/2014/main" id="{4F9775EA-6959-42F3-9CCF-6A36559412DD}"/>
              </a:ext>
            </a:extLst>
          </p:cNvPr>
          <p:cNvSpPr>
            <a:spLocks noGrp="1"/>
          </p:cNvSpPr>
          <p:nvPr>
            <p:ph idx="1"/>
          </p:nvPr>
        </p:nvSpPr>
        <p:spPr/>
        <p:txBody>
          <a:bodyPr/>
          <a:lstStyle/>
          <a:p>
            <a:pPr>
              <a:buFont typeface="Arial" panose="020B0604020202020204" pitchFamily="34" charset="0"/>
              <a:buChar char="•"/>
            </a:pPr>
            <a:r>
              <a:rPr lang="en-US" dirty="0"/>
              <a:t>Title IX Coordinator is designated to ensure compliance with regulations and receive complaints </a:t>
            </a:r>
          </a:p>
          <a:p>
            <a:pPr lvl="1">
              <a:buFont typeface="Arial" panose="020B0604020202020204" pitchFamily="34" charset="0"/>
              <a:buChar char="•"/>
            </a:pPr>
            <a:r>
              <a:rPr lang="en-US" dirty="0"/>
              <a:t>Monitor compliance with Title IX </a:t>
            </a:r>
          </a:p>
          <a:p>
            <a:pPr lvl="1">
              <a:buFont typeface="Arial" panose="020B0604020202020204" pitchFamily="34" charset="0"/>
              <a:buChar char="•"/>
            </a:pPr>
            <a:r>
              <a:rPr lang="en-US" dirty="0"/>
              <a:t>Ensure training is provided </a:t>
            </a:r>
          </a:p>
          <a:p>
            <a:pPr lvl="1">
              <a:buFont typeface="Arial" panose="020B0604020202020204" pitchFamily="34" charset="0"/>
              <a:buChar char="•"/>
            </a:pPr>
            <a:r>
              <a:rPr lang="en-US" dirty="0"/>
              <a:t>Coordinate investigations and resolutions of reports </a:t>
            </a:r>
          </a:p>
          <a:p>
            <a:pPr lvl="1">
              <a:buFont typeface="Arial" panose="020B0604020202020204" pitchFamily="34" charset="0"/>
              <a:buChar char="•"/>
            </a:pPr>
            <a:r>
              <a:rPr lang="en-US" dirty="0"/>
              <a:t>Ensure appropriate actions to eliminate sexual harassment to prevent recurrence </a:t>
            </a:r>
          </a:p>
          <a:p>
            <a:pPr lvl="1">
              <a:buFont typeface="Arial" panose="020B0604020202020204" pitchFamily="34" charset="0"/>
              <a:buChar char="•"/>
            </a:pPr>
            <a:r>
              <a:rPr lang="en-US" dirty="0"/>
              <a:t>Review efforts to ensure the educational setting is free from sexual harassment </a:t>
            </a:r>
          </a:p>
        </p:txBody>
      </p:sp>
      <p:sp>
        <p:nvSpPr>
          <p:cNvPr id="8" name="Slide Number Placeholder 7">
            <a:extLst>
              <a:ext uri="{FF2B5EF4-FFF2-40B4-BE49-F238E27FC236}">
                <a16:creationId xmlns:a16="http://schemas.microsoft.com/office/drawing/2014/main" id="{6A4CE6BF-587B-387F-9F57-4121D8EA8C05}"/>
              </a:ext>
            </a:extLst>
          </p:cNvPr>
          <p:cNvSpPr>
            <a:spLocks noGrp="1"/>
          </p:cNvSpPr>
          <p:nvPr>
            <p:ph type="sldNum" sz="quarter" idx="12"/>
          </p:nvPr>
        </p:nvSpPr>
        <p:spPr/>
        <p:txBody>
          <a:bodyPr/>
          <a:lstStyle/>
          <a:p>
            <a:fld id="{25FB7523-2B6A-479B-BEC3-9B8263F8FE39}" type="slidenum">
              <a:rPr lang="en-US" smtClean="0"/>
              <a:t>32</a:t>
            </a:fld>
            <a:endParaRPr lang="en-US"/>
          </a:p>
        </p:txBody>
      </p:sp>
      <p:sp>
        <p:nvSpPr>
          <p:cNvPr id="9" name="Footer Placeholder 6">
            <a:extLst>
              <a:ext uri="{FF2B5EF4-FFF2-40B4-BE49-F238E27FC236}">
                <a16:creationId xmlns:a16="http://schemas.microsoft.com/office/drawing/2014/main" id="{94FA4ACE-F064-95A1-334E-9B9989742C37}"/>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28218276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C325D-A843-4397-8FAC-D908B25C1FC9}"/>
              </a:ext>
            </a:extLst>
          </p:cNvPr>
          <p:cNvSpPr>
            <a:spLocks noGrp="1"/>
          </p:cNvSpPr>
          <p:nvPr>
            <p:ph type="title"/>
          </p:nvPr>
        </p:nvSpPr>
        <p:spPr/>
        <p:txBody>
          <a:bodyPr/>
          <a:lstStyle/>
          <a:p>
            <a:r>
              <a:rPr lang="en-US" dirty="0"/>
              <a:t>Title IX Coordinator Continued </a:t>
            </a:r>
          </a:p>
        </p:txBody>
      </p:sp>
      <p:sp>
        <p:nvSpPr>
          <p:cNvPr id="3" name="Content Placeholder 2">
            <a:extLst>
              <a:ext uri="{FF2B5EF4-FFF2-40B4-BE49-F238E27FC236}">
                <a16:creationId xmlns:a16="http://schemas.microsoft.com/office/drawing/2014/main" id="{0D6E2514-FF6F-442F-A9DD-C380DB8C755D}"/>
              </a:ext>
            </a:extLst>
          </p:cNvPr>
          <p:cNvSpPr>
            <a:spLocks noGrp="1"/>
          </p:cNvSpPr>
          <p:nvPr>
            <p:ph idx="1"/>
          </p:nvPr>
        </p:nvSpPr>
        <p:spPr/>
        <p:txBody>
          <a:bodyPr/>
          <a:lstStyle/>
          <a:p>
            <a:pPr>
              <a:buFont typeface="Arial" panose="020B0604020202020204" pitchFamily="34" charset="0"/>
              <a:buChar char="•"/>
            </a:pPr>
            <a:r>
              <a:rPr lang="en-US" dirty="0"/>
              <a:t>Contacts each complainant to discuss supportive measures </a:t>
            </a:r>
          </a:p>
          <a:p>
            <a:pPr>
              <a:buFont typeface="Arial" panose="020B0604020202020204" pitchFamily="34" charset="0"/>
              <a:buChar char="•"/>
            </a:pPr>
            <a:r>
              <a:rPr lang="en-US" dirty="0"/>
              <a:t>Considers the complainants wishes regarding such measures </a:t>
            </a:r>
          </a:p>
          <a:p>
            <a:pPr>
              <a:buFont typeface="Arial" panose="020B0604020202020204" pitchFamily="34" charset="0"/>
              <a:buChar char="•"/>
            </a:pPr>
            <a:r>
              <a:rPr lang="en-US" dirty="0"/>
              <a:t>Explains formal complaint process to complainant </a:t>
            </a:r>
          </a:p>
          <a:p>
            <a:pPr>
              <a:buFont typeface="Arial" panose="020B0604020202020204" pitchFamily="34" charset="0"/>
              <a:buChar char="•"/>
            </a:pPr>
            <a:r>
              <a:rPr lang="en-US" dirty="0"/>
              <a:t>Treats complainants and respondents equitably </a:t>
            </a:r>
          </a:p>
          <a:p>
            <a:pPr>
              <a:buFont typeface="Arial" panose="020B0604020202020204" pitchFamily="34" charset="0"/>
              <a:buChar char="•"/>
            </a:pPr>
            <a:r>
              <a:rPr lang="en-US" dirty="0"/>
              <a:t>Implement remedies where there is a founded case of sexual harassment </a:t>
            </a:r>
          </a:p>
          <a:p>
            <a:pPr>
              <a:buFont typeface="Arial" panose="020B0604020202020204" pitchFamily="34" charset="0"/>
              <a:buChar char="•"/>
            </a:pPr>
            <a:r>
              <a:rPr lang="en-US" dirty="0"/>
              <a:t>May impose disciplinary sanctions </a:t>
            </a:r>
          </a:p>
        </p:txBody>
      </p:sp>
      <p:sp>
        <p:nvSpPr>
          <p:cNvPr id="8" name="Slide Number Placeholder 7">
            <a:extLst>
              <a:ext uri="{FF2B5EF4-FFF2-40B4-BE49-F238E27FC236}">
                <a16:creationId xmlns:a16="http://schemas.microsoft.com/office/drawing/2014/main" id="{621601E4-EFA4-8EF4-0873-034A33A0BEF1}"/>
              </a:ext>
            </a:extLst>
          </p:cNvPr>
          <p:cNvSpPr>
            <a:spLocks noGrp="1"/>
          </p:cNvSpPr>
          <p:nvPr>
            <p:ph type="sldNum" sz="quarter" idx="12"/>
          </p:nvPr>
        </p:nvSpPr>
        <p:spPr/>
        <p:txBody>
          <a:bodyPr/>
          <a:lstStyle/>
          <a:p>
            <a:fld id="{25FB7523-2B6A-479B-BEC3-9B8263F8FE39}" type="slidenum">
              <a:rPr lang="en-US" smtClean="0"/>
              <a:t>33</a:t>
            </a:fld>
            <a:endParaRPr lang="en-US"/>
          </a:p>
        </p:txBody>
      </p:sp>
      <p:sp>
        <p:nvSpPr>
          <p:cNvPr id="9" name="Footer Placeholder 6">
            <a:extLst>
              <a:ext uri="{FF2B5EF4-FFF2-40B4-BE49-F238E27FC236}">
                <a16:creationId xmlns:a16="http://schemas.microsoft.com/office/drawing/2014/main" id="{A034AA52-2160-3357-7E41-7655FE752D20}"/>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23463440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4EE44-E19B-48D0-9CEC-3DD05ADDB5B6}"/>
              </a:ext>
            </a:extLst>
          </p:cNvPr>
          <p:cNvSpPr>
            <a:spLocks noGrp="1"/>
          </p:cNvSpPr>
          <p:nvPr>
            <p:ph type="title"/>
          </p:nvPr>
        </p:nvSpPr>
        <p:spPr/>
        <p:txBody>
          <a:bodyPr/>
          <a:lstStyle/>
          <a:p>
            <a:r>
              <a:rPr lang="en-US" dirty="0"/>
              <a:t>Title IX Coordinator Continued </a:t>
            </a:r>
          </a:p>
        </p:txBody>
      </p:sp>
      <p:sp>
        <p:nvSpPr>
          <p:cNvPr id="3" name="Content Placeholder 2">
            <a:extLst>
              <a:ext uri="{FF2B5EF4-FFF2-40B4-BE49-F238E27FC236}">
                <a16:creationId xmlns:a16="http://schemas.microsoft.com/office/drawing/2014/main" id="{15D3C1E6-CC0C-4A4A-8DA1-577D6DB19D0C}"/>
              </a:ext>
            </a:extLst>
          </p:cNvPr>
          <p:cNvSpPr>
            <a:spLocks noGrp="1"/>
          </p:cNvSpPr>
          <p:nvPr>
            <p:ph idx="1"/>
          </p:nvPr>
        </p:nvSpPr>
        <p:spPr/>
        <p:txBody>
          <a:bodyPr/>
          <a:lstStyle/>
          <a:p>
            <a:pPr>
              <a:buFont typeface="Arial" panose="020B0604020202020204" pitchFamily="34" charset="0"/>
              <a:buChar char="•"/>
            </a:pPr>
            <a:r>
              <a:rPr lang="en-US" dirty="0"/>
              <a:t>The Title IX Coordinator may (and should) have a trained designee/designees who have the skill and ability to execute the duties of the Title IX Coordinator in the event that the Title IX Coordinator is unable to do so </a:t>
            </a:r>
          </a:p>
          <a:p>
            <a:pPr>
              <a:buFont typeface="Arial" panose="020B0604020202020204" pitchFamily="34" charset="0"/>
              <a:buChar char="•"/>
            </a:pPr>
            <a:r>
              <a:rPr lang="en-US" dirty="0"/>
              <a:t>Title IX Coordinators should not have other job duties that may create a conflict of interest </a:t>
            </a:r>
          </a:p>
        </p:txBody>
      </p:sp>
      <p:sp>
        <p:nvSpPr>
          <p:cNvPr id="8" name="Slide Number Placeholder 7">
            <a:extLst>
              <a:ext uri="{FF2B5EF4-FFF2-40B4-BE49-F238E27FC236}">
                <a16:creationId xmlns:a16="http://schemas.microsoft.com/office/drawing/2014/main" id="{4EE6713A-4598-48A0-CB53-1E7D641A3CA4}"/>
              </a:ext>
            </a:extLst>
          </p:cNvPr>
          <p:cNvSpPr>
            <a:spLocks noGrp="1"/>
          </p:cNvSpPr>
          <p:nvPr>
            <p:ph type="sldNum" sz="quarter" idx="12"/>
          </p:nvPr>
        </p:nvSpPr>
        <p:spPr/>
        <p:txBody>
          <a:bodyPr/>
          <a:lstStyle/>
          <a:p>
            <a:fld id="{25FB7523-2B6A-479B-BEC3-9B8263F8FE39}" type="slidenum">
              <a:rPr lang="en-US" smtClean="0"/>
              <a:t>34</a:t>
            </a:fld>
            <a:endParaRPr lang="en-US"/>
          </a:p>
        </p:txBody>
      </p:sp>
      <p:sp>
        <p:nvSpPr>
          <p:cNvPr id="9" name="Footer Placeholder 6">
            <a:extLst>
              <a:ext uri="{FF2B5EF4-FFF2-40B4-BE49-F238E27FC236}">
                <a16:creationId xmlns:a16="http://schemas.microsoft.com/office/drawing/2014/main" id="{8ADF7788-0C9D-D394-307D-62E9063FECCB}"/>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14252046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56DE1-45D6-4B16-8A6E-CA5B1C7CECDE}"/>
              </a:ext>
            </a:extLst>
          </p:cNvPr>
          <p:cNvSpPr>
            <a:spLocks noGrp="1"/>
          </p:cNvSpPr>
          <p:nvPr>
            <p:ph type="title"/>
          </p:nvPr>
        </p:nvSpPr>
        <p:spPr/>
        <p:txBody>
          <a:bodyPr/>
          <a:lstStyle/>
          <a:p>
            <a:r>
              <a:rPr lang="en-US" dirty="0"/>
              <a:t>Investigator </a:t>
            </a:r>
          </a:p>
        </p:txBody>
      </p:sp>
      <p:sp>
        <p:nvSpPr>
          <p:cNvPr id="3" name="Content Placeholder 2">
            <a:extLst>
              <a:ext uri="{FF2B5EF4-FFF2-40B4-BE49-F238E27FC236}">
                <a16:creationId xmlns:a16="http://schemas.microsoft.com/office/drawing/2014/main" id="{585959A6-37C0-49DE-B294-CB2341A61DBE}"/>
              </a:ext>
            </a:extLst>
          </p:cNvPr>
          <p:cNvSpPr>
            <a:spLocks noGrp="1"/>
          </p:cNvSpPr>
          <p:nvPr>
            <p:ph idx="1"/>
          </p:nvPr>
        </p:nvSpPr>
        <p:spPr/>
        <p:txBody>
          <a:bodyPr/>
          <a:lstStyle/>
          <a:p>
            <a:pPr>
              <a:buFont typeface="Arial" panose="020B0604020202020204" pitchFamily="34" charset="0"/>
              <a:buChar char="•"/>
            </a:pPr>
            <a:r>
              <a:rPr lang="en-US" dirty="0"/>
              <a:t>Assigned by the Title IX Coordinator</a:t>
            </a:r>
          </a:p>
          <a:p>
            <a:pPr lvl="1">
              <a:buFont typeface="Arial" panose="020B0604020202020204" pitchFamily="34" charset="0"/>
              <a:buChar char="•"/>
            </a:pPr>
            <a:r>
              <a:rPr lang="en-US" dirty="0"/>
              <a:t>Impartial, unbiased and free from conflicts </a:t>
            </a:r>
          </a:p>
          <a:p>
            <a:pPr lvl="1">
              <a:buFont typeface="Arial" panose="020B0604020202020204" pitchFamily="34" charset="0"/>
              <a:buChar char="•"/>
            </a:pPr>
            <a:r>
              <a:rPr lang="en-US" dirty="0"/>
              <a:t>Oversees prompt gathering of facts based on the filing of the formal complaint </a:t>
            </a:r>
          </a:p>
          <a:p>
            <a:pPr lvl="1">
              <a:buFont typeface="Arial" panose="020B0604020202020204" pitchFamily="34" charset="0"/>
              <a:buChar char="•"/>
            </a:pPr>
            <a:r>
              <a:rPr lang="en-US" dirty="0"/>
              <a:t>Communicates with all participants throughout the investigation </a:t>
            </a:r>
          </a:p>
          <a:p>
            <a:pPr lvl="1">
              <a:buFont typeface="Arial" panose="020B0604020202020204" pitchFamily="34" charset="0"/>
              <a:buChar char="•"/>
            </a:pPr>
            <a:r>
              <a:rPr lang="en-US" dirty="0"/>
              <a:t>Provides notice of delay </a:t>
            </a:r>
          </a:p>
          <a:p>
            <a:pPr lvl="1">
              <a:buFont typeface="Arial" panose="020B0604020202020204" pitchFamily="34" charset="0"/>
              <a:buChar char="•"/>
            </a:pPr>
            <a:r>
              <a:rPr lang="en-US" dirty="0"/>
              <a:t>Understands “relevance” and “standard of proof” in order to create a report that summarizes relevant evidence  </a:t>
            </a:r>
          </a:p>
          <a:p>
            <a:pPr>
              <a:buFont typeface="Arial" panose="020B0604020202020204" pitchFamily="34" charset="0"/>
              <a:buChar char="•"/>
            </a:pPr>
            <a:endParaRPr lang="en-US" dirty="0"/>
          </a:p>
        </p:txBody>
      </p:sp>
      <p:sp>
        <p:nvSpPr>
          <p:cNvPr id="8" name="Slide Number Placeholder 7">
            <a:extLst>
              <a:ext uri="{FF2B5EF4-FFF2-40B4-BE49-F238E27FC236}">
                <a16:creationId xmlns:a16="http://schemas.microsoft.com/office/drawing/2014/main" id="{FA4DCE70-6AB3-9845-610F-886242E86A49}"/>
              </a:ext>
            </a:extLst>
          </p:cNvPr>
          <p:cNvSpPr>
            <a:spLocks noGrp="1"/>
          </p:cNvSpPr>
          <p:nvPr>
            <p:ph type="sldNum" sz="quarter" idx="12"/>
          </p:nvPr>
        </p:nvSpPr>
        <p:spPr/>
        <p:txBody>
          <a:bodyPr/>
          <a:lstStyle/>
          <a:p>
            <a:fld id="{25FB7523-2B6A-479B-BEC3-9B8263F8FE39}" type="slidenum">
              <a:rPr lang="en-US" smtClean="0"/>
              <a:t>35</a:t>
            </a:fld>
            <a:endParaRPr lang="en-US"/>
          </a:p>
        </p:txBody>
      </p:sp>
      <p:sp>
        <p:nvSpPr>
          <p:cNvPr id="9" name="Footer Placeholder 6">
            <a:extLst>
              <a:ext uri="{FF2B5EF4-FFF2-40B4-BE49-F238E27FC236}">
                <a16:creationId xmlns:a16="http://schemas.microsoft.com/office/drawing/2014/main" id="{F4B17764-BAE0-2965-C928-7CC49AA5F4E1}"/>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8591828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8A35B-2905-4A09-B902-2F9B38CC2FFE}"/>
              </a:ext>
            </a:extLst>
          </p:cNvPr>
          <p:cNvSpPr>
            <a:spLocks noGrp="1"/>
          </p:cNvSpPr>
          <p:nvPr>
            <p:ph type="title"/>
          </p:nvPr>
        </p:nvSpPr>
        <p:spPr/>
        <p:txBody>
          <a:bodyPr/>
          <a:lstStyle/>
          <a:p>
            <a:r>
              <a:rPr lang="en-US" dirty="0"/>
              <a:t>Decision Maker </a:t>
            </a:r>
          </a:p>
        </p:txBody>
      </p:sp>
      <p:sp>
        <p:nvSpPr>
          <p:cNvPr id="3" name="Content Placeholder 2">
            <a:extLst>
              <a:ext uri="{FF2B5EF4-FFF2-40B4-BE49-F238E27FC236}">
                <a16:creationId xmlns:a16="http://schemas.microsoft.com/office/drawing/2014/main" id="{ACF41379-D462-4465-9AAE-265B1E7E96CC}"/>
              </a:ext>
            </a:extLst>
          </p:cNvPr>
          <p:cNvSpPr>
            <a:spLocks noGrp="1"/>
          </p:cNvSpPr>
          <p:nvPr>
            <p:ph idx="1"/>
          </p:nvPr>
        </p:nvSpPr>
        <p:spPr/>
        <p:txBody>
          <a:bodyPr/>
          <a:lstStyle/>
          <a:p>
            <a:pPr>
              <a:buFont typeface="Arial" panose="020B0604020202020204" pitchFamily="34" charset="0"/>
              <a:buChar char="•"/>
            </a:pPr>
            <a:r>
              <a:rPr lang="en-US" dirty="0"/>
              <a:t>Must understand (via training) how to accurately evaluate the relevant evidence </a:t>
            </a:r>
          </a:p>
          <a:p>
            <a:pPr>
              <a:buFont typeface="Arial" panose="020B0604020202020204" pitchFamily="34" charset="0"/>
              <a:buChar char="•"/>
            </a:pPr>
            <a:r>
              <a:rPr lang="en-US" dirty="0"/>
              <a:t>Must use independent judgment </a:t>
            </a:r>
          </a:p>
          <a:p>
            <a:pPr>
              <a:buFont typeface="Arial" panose="020B0604020202020204" pitchFamily="34" charset="0"/>
              <a:buChar char="•"/>
            </a:pPr>
            <a:r>
              <a:rPr lang="en-US" dirty="0"/>
              <a:t>Must be free from conflicts of interest, or bias for or against complainants or respondents and receive special training on impartiality </a:t>
            </a:r>
          </a:p>
        </p:txBody>
      </p:sp>
      <p:sp>
        <p:nvSpPr>
          <p:cNvPr id="8" name="Slide Number Placeholder 7">
            <a:extLst>
              <a:ext uri="{FF2B5EF4-FFF2-40B4-BE49-F238E27FC236}">
                <a16:creationId xmlns:a16="http://schemas.microsoft.com/office/drawing/2014/main" id="{39E6A72A-58C5-F679-83A2-EB3596EBA55E}"/>
              </a:ext>
            </a:extLst>
          </p:cNvPr>
          <p:cNvSpPr>
            <a:spLocks noGrp="1"/>
          </p:cNvSpPr>
          <p:nvPr>
            <p:ph type="sldNum" sz="quarter" idx="12"/>
          </p:nvPr>
        </p:nvSpPr>
        <p:spPr/>
        <p:txBody>
          <a:bodyPr/>
          <a:lstStyle/>
          <a:p>
            <a:fld id="{25FB7523-2B6A-479B-BEC3-9B8263F8FE39}" type="slidenum">
              <a:rPr lang="en-US" smtClean="0"/>
              <a:t>36</a:t>
            </a:fld>
            <a:endParaRPr lang="en-US"/>
          </a:p>
        </p:txBody>
      </p:sp>
      <p:sp>
        <p:nvSpPr>
          <p:cNvPr id="9" name="Footer Placeholder 6">
            <a:extLst>
              <a:ext uri="{FF2B5EF4-FFF2-40B4-BE49-F238E27FC236}">
                <a16:creationId xmlns:a16="http://schemas.microsoft.com/office/drawing/2014/main" id="{A60BB467-1610-2666-2DE4-F35E2406B2EB}"/>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6222774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E15B1-3063-4B89-9922-6E2012C1BAA4}"/>
              </a:ext>
            </a:extLst>
          </p:cNvPr>
          <p:cNvSpPr>
            <a:spLocks noGrp="1"/>
          </p:cNvSpPr>
          <p:nvPr>
            <p:ph type="title"/>
          </p:nvPr>
        </p:nvSpPr>
        <p:spPr/>
        <p:txBody>
          <a:bodyPr/>
          <a:lstStyle/>
          <a:p>
            <a:r>
              <a:rPr lang="en-US" dirty="0"/>
              <a:t>Initiating the Investigation </a:t>
            </a:r>
          </a:p>
        </p:txBody>
      </p:sp>
      <p:sp>
        <p:nvSpPr>
          <p:cNvPr id="3" name="Content Placeholder 2">
            <a:extLst>
              <a:ext uri="{FF2B5EF4-FFF2-40B4-BE49-F238E27FC236}">
                <a16:creationId xmlns:a16="http://schemas.microsoft.com/office/drawing/2014/main" id="{77679B0B-AC4F-4EB5-83C6-357851CA9FFE}"/>
              </a:ext>
            </a:extLst>
          </p:cNvPr>
          <p:cNvSpPr>
            <a:spLocks noGrp="1"/>
          </p:cNvSpPr>
          <p:nvPr>
            <p:ph idx="1"/>
          </p:nvPr>
        </p:nvSpPr>
        <p:spPr/>
        <p:txBody>
          <a:bodyPr/>
          <a:lstStyle/>
          <a:p>
            <a:pPr>
              <a:buFont typeface="Arial" panose="020B0604020202020204" pitchFamily="34" charset="0"/>
              <a:buChar char="•"/>
            </a:pPr>
            <a:r>
              <a:rPr lang="en-US" dirty="0"/>
              <a:t>When a school begins an investigation, it must provide both the complainant and respondent with notice</a:t>
            </a:r>
          </a:p>
          <a:p>
            <a:pPr lvl="1">
              <a:buFont typeface="Arial" panose="020B0604020202020204" pitchFamily="34" charset="0"/>
              <a:buChar char="•"/>
            </a:pPr>
            <a:r>
              <a:rPr lang="en-US" dirty="0"/>
              <a:t>Schools Grievance Process </a:t>
            </a:r>
          </a:p>
          <a:p>
            <a:pPr lvl="1">
              <a:buFont typeface="Arial" panose="020B0604020202020204" pitchFamily="34" charset="0"/>
              <a:buChar char="•"/>
            </a:pPr>
            <a:r>
              <a:rPr lang="en-US" dirty="0"/>
              <a:t>Must include whether there is an opportunity to engage in informal resolution; if this is an option it must be included in initial notice </a:t>
            </a:r>
          </a:p>
          <a:p>
            <a:pPr>
              <a:buFont typeface="Arial" panose="020B0604020202020204" pitchFamily="34" charset="0"/>
              <a:buChar char="•"/>
            </a:pPr>
            <a:r>
              <a:rPr lang="en-US" dirty="0"/>
              <a:t>Initial Notice must contain:</a:t>
            </a:r>
          </a:p>
          <a:p>
            <a:pPr lvl="1">
              <a:buFont typeface="Arial" panose="020B0604020202020204" pitchFamily="34" charset="0"/>
              <a:buChar char="•"/>
            </a:pPr>
            <a:r>
              <a:rPr lang="en-US" dirty="0"/>
              <a:t>Key details of alleged sexual harassment of incident (date/location; alleged misconduct; who was involved</a:t>
            </a:r>
          </a:p>
          <a:p>
            <a:pPr lvl="1">
              <a:buFont typeface="Arial" panose="020B0604020202020204" pitchFamily="34" charset="0"/>
              <a:buChar char="•"/>
            </a:pPr>
            <a:r>
              <a:rPr lang="en-US" dirty="0"/>
              <a:t>Statement that the respondent is presumed not responsible and can only be found to be responsible following investigation process</a:t>
            </a:r>
          </a:p>
          <a:p>
            <a:pPr lvl="1">
              <a:buFont typeface="Arial" panose="020B0604020202020204" pitchFamily="34" charset="0"/>
              <a:buChar char="•"/>
            </a:pPr>
            <a:endParaRPr lang="en-US" dirty="0"/>
          </a:p>
        </p:txBody>
      </p:sp>
      <p:sp>
        <p:nvSpPr>
          <p:cNvPr id="8" name="Slide Number Placeholder 7">
            <a:extLst>
              <a:ext uri="{FF2B5EF4-FFF2-40B4-BE49-F238E27FC236}">
                <a16:creationId xmlns:a16="http://schemas.microsoft.com/office/drawing/2014/main" id="{86757000-A8AC-AC29-1FC2-5477B84EC83D}"/>
              </a:ext>
            </a:extLst>
          </p:cNvPr>
          <p:cNvSpPr>
            <a:spLocks noGrp="1"/>
          </p:cNvSpPr>
          <p:nvPr>
            <p:ph type="sldNum" sz="quarter" idx="12"/>
          </p:nvPr>
        </p:nvSpPr>
        <p:spPr/>
        <p:txBody>
          <a:bodyPr/>
          <a:lstStyle/>
          <a:p>
            <a:fld id="{25FB7523-2B6A-479B-BEC3-9B8263F8FE39}" type="slidenum">
              <a:rPr lang="en-US" smtClean="0"/>
              <a:t>37</a:t>
            </a:fld>
            <a:endParaRPr lang="en-US"/>
          </a:p>
        </p:txBody>
      </p:sp>
      <p:sp>
        <p:nvSpPr>
          <p:cNvPr id="11" name="Footer Placeholder 6">
            <a:extLst>
              <a:ext uri="{FF2B5EF4-FFF2-40B4-BE49-F238E27FC236}">
                <a16:creationId xmlns:a16="http://schemas.microsoft.com/office/drawing/2014/main" id="{08676FD5-E12F-CE5B-A741-339DD659EC1B}"/>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34451402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1D1F3-2B24-42DE-A368-616D2EB2DC24}"/>
              </a:ext>
            </a:extLst>
          </p:cNvPr>
          <p:cNvSpPr>
            <a:spLocks noGrp="1"/>
          </p:cNvSpPr>
          <p:nvPr>
            <p:ph type="title"/>
          </p:nvPr>
        </p:nvSpPr>
        <p:spPr/>
        <p:txBody>
          <a:bodyPr/>
          <a:lstStyle/>
          <a:p>
            <a:r>
              <a:rPr lang="en-US" dirty="0"/>
              <a:t>Initial Notice </a:t>
            </a:r>
          </a:p>
        </p:txBody>
      </p:sp>
      <p:sp>
        <p:nvSpPr>
          <p:cNvPr id="3" name="Content Placeholder 2">
            <a:extLst>
              <a:ext uri="{FF2B5EF4-FFF2-40B4-BE49-F238E27FC236}">
                <a16:creationId xmlns:a16="http://schemas.microsoft.com/office/drawing/2014/main" id="{9B207053-D182-4245-B167-C0D64E9C70AA}"/>
              </a:ext>
            </a:extLst>
          </p:cNvPr>
          <p:cNvSpPr>
            <a:spLocks noGrp="1"/>
          </p:cNvSpPr>
          <p:nvPr>
            <p:ph idx="1"/>
          </p:nvPr>
        </p:nvSpPr>
        <p:spPr/>
        <p:txBody>
          <a:bodyPr/>
          <a:lstStyle/>
          <a:p>
            <a:pPr>
              <a:buFont typeface="Arial" panose="020B0604020202020204" pitchFamily="34" charset="0"/>
              <a:buChar char="•"/>
            </a:pPr>
            <a:r>
              <a:rPr lang="en-US" dirty="0"/>
              <a:t>Initial Notice must also contain: </a:t>
            </a:r>
          </a:p>
          <a:p>
            <a:pPr lvl="1">
              <a:buFont typeface="Arial" panose="020B0604020202020204" pitchFamily="34" charset="0"/>
              <a:buChar char="•"/>
            </a:pPr>
            <a:r>
              <a:rPr lang="en-US" dirty="0"/>
              <a:t>Parties are entitled to an advisor of their choice </a:t>
            </a:r>
          </a:p>
          <a:p>
            <a:pPr lvl="2">
              <a:buFont typeface="Arial" panose="020B0604020202020204" pitchFamily="34" charset="0"/>
              <a:buChar char="•"/>
            </a:pPr>
            <a:r>
              <a:rPr lang="en-US" dirty="0"/>
              <a:t>Can be attorney but does not have to be </a:t>
            </a:r>
          </a:p>
          <a:p>
            <a:pPr lvl="1">
              <a:buFont typeface="Arial" panose="020B0604020202020204" pitchFamily="34" charset="0"/>
              <a:buChar char="•"/>
            </a:pPr>
            <a:r>
              <a:rPr lang="en-US" dirty="0"/>
              <a:t>Parties may request to inspect and review all evidence </a:t>
            </a:r>
          </a:p>
          <a:p>
            <a:pPr lvl="1">
              <a:buFont typeface="Arial" panose="020B0604020202020204" pitchFamily="34" charset="0"/>
              <a:buChar char="•"/>
            </a:pPr>
            <a:r>
              <a:rPr lang="en-US" dirty="0"/>
              <a:t>Must contain information regarding prohibition against providing false statements or providing false evidence </a:t>
            </a:r>
          </a:p>
          <a:p>
            <a:pPr>
              <a:buFont typeface="Arial" panose="020B0604020202020204" pitchFamily="34" charset="0"/>
              <a:buChar char="•"/>
            </a:pPr>
            <a:r>
              <a:rPr lang="en-US" dirty="0"/>
              <a:t>Initial Notice </a:t>
            </a:r>
            <a:r>
              <a:rPr lang="en-US" b="1" dirty="0"/>
              <a:t>must </a:t>
            </a:r>
            <a:r>
              <a:rPr lang="en-US" dirty="0"/>
              <a:t>be provided prior to the initiation of and investigation, and give respondent sufficient time to prepare before an investigatory interview </a:t>
            </a:r>
          </a:p>
        </p:txBody>
      </p:sp>
      <p:sp>
        <p:nvSpPr>
          <p:cNvPr id="8" name="Slide Number Placeholder 7">
            <a:extLst>
              <a:ext uri="{FF2B5EF4-FFF2-40B4-BE49-F238E27FC236}">
                <a16:creationId xmlns:a16="http://schemas.microsoft.com/office/drawing/2014/main" id="{50A3D080-1DED-D3B9-749A-45189AD73E6C}"/>
              </a:ext>
            </a:extLst>
          </p:cNvPr>
          <p:cNvSpPr>
            <a:spLocks noGrp="1"/>
          </p:cNvSpPr>
          <p:nvPr>
            <p:ph type="sldNum" sz="quarter" idx="12"/>
          </p:nvPr>
        </p:nvSpPr>
        <p:spPr/>
        <p:txBody>
          <a:bodyPr/>
          <a:lstStyle/>
          <a:p>
            <a:fld id="{25FB7523-2B6A-479B-BEC3-9B8263F8FE39}" type="slidenum">
              <a:rPr lang="en-US" smtClean="0"/>
              <a:t>38</a:t>
            </a:fld>
            <a:endParaRPr lang="en-US"/>
          </a:p>
        </p:txBody>
      </p:sp>
      <p:sp>
        <p:nvSpPr>
          <p:cNvPr id="9" name="Footer Placeholder 6">
            <a:extLst>
              <a:ext uri="{FF2B5EF4-FFF2-40B4-BE49-F238E27FC236}">
                <a16:creationId xmlns:a16="http://schemas.microsoft.com/office/drawing/2014/main" id="{DD8C9C46-6295-F0F2-EF95-D99D1E475910}"/>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25837065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A9217-22D6-449E-A9FE-FFC5B95775C6}"/>
              </a:ext>
            </a:extLst>
          </p:cNvPr>
          <p:cNvSpPr>
            <a:spLocks noGrp="1"/>
          </p:cNvSpPr>
          <p:nvPr>
            <p:ph type="title"/>
          </p:nvPr>
        </p:nvSpPr>
        <p:spPr/>
        <p:txBody>
          <a:bodyPr/>
          <a:lstStyle/>
          <a:p>
            <a:r>
              <a:rPr lang="en-US" dirty="0"/>
              <a:t>Mandatory Dismissals of Complaints </a:t>
            </a:r>
          </a:p>
        </p:txBody>
      </p:sp>
      <p:sp>
        <p:nvSpPr>
          <p:cNvPr id="3" name="Content Placeholder 2">
            <a:extLst>
              <a:ext uri="{FF2B5EF4-FFF2-40B4-BE49-F238E27FC236}">
                <a16:creationId xmlns:a16="http://schemas.microsoft.com/office/drawing/2014/main" id="{69BDFFD9-6DD4-44C9-8348-07976733D8F7}"/>
              </a:ext>
            </a:extLst>
          </p:cNvPr>
          <p:cNvSpPr>
            <a:spLocks noGrp="1"/>
          </p:cNvSpPr>
          <p:nvPr>
            <p:ph idx="1"/>
          </p:nvPr>
        </p:nvSpPr>
        <p:spPr/>
        <p:txBody>
          <a:bodyPr/>
          <a:lstStyle/>
          <a:p>
            <a:pPr>
              <a:buFont typeface="Arial" panose="020B0604020202020204" pitchFamily="34" charset="0"/>
              <a:buChar char="•"/>
            </a:pPr>
            <a:r>
              <a:rPr lang="en-US" dirty="0"/>
              <a:t>A school must dismiss a complaint if:</a:t>
            </a:r>
          </a:p>
          <a:p>
            <a:pPr lvl="1">
              <a:buFont typeface="Arial" panose="020B0604020202020204" pitchFamily="34" charset="0"/>
              <a:buChar char="•"/>
            </a:pPr>
            <a:r>
              <a:rPr lang="en-US" dirty="0"/>
              <a:t>Conduct described does not meet definition of sexual harassment; </a:t>
            </a:r>
          </a:p>
          <a:p>
            <a:pPr lvl="1">
              <a:buFont typeface="Arial" panose="020B0604020202020204" pitchFamily="34" charset="0"/>
              <a:buChar char="•"/>
            </a:pPr>
            <a:r>
              <a:rPr lang="en-US" dirty="0"/>
              <a:t>Conduct alleged did not occur in the school’s education program or activity; </a:t>
            </a:r>
          </a:p>
          <a:p>
            <a:pPr lvl="1">
              <a:buFont typeface="Arial" panose="020B0604020202020204" pitchFamily="34" charset="0"/>
              <a:buChar char="•"/>
            </a:pPr>
            <a:r>
              <a:rPr lang="en-US" dirty="0"/>
              <a:t>Conduct alleged did not occur in the United States </a:t>
            </a:r>
          </a:p>
        </p:txBody>
      </p:sp>
      <p:sp>
        <p:nvSpPr>
          <p:cNvPr id="8" name="Slide Number Placeholder 7">
            <a:extLst>
              <a:ext uri="{FF2B5EF4-FFF2-40B4-BE49-F238E27FC236}">
                <a16:creationId xmlns:a16="http://schemas.microsoft.com/office/drawing/2014/main" id="{DFF17940-B095-3ED6-30CD-359268B1D9AC}"/>
              </a:ext>
            </a:extLst>
          </p:cNvPr>
          <p:cNvSpPr>
            <a:spLocks noGrp="1"/>
          </p:cNvSpPr>
          <p:nvPr>
            <p:ph type="sldNum" sz="quarter" idx="12"/>
          </p:nvPr>
        </p:nvSpPr>
        <p:spPr/>
        <p:txBody>
          <a:bodyPr/>
          <a:lstStyle/>
          <a:p>
            <a:fld id="{25FB7523-2B6A-479B-BEC3-9B8263F8FE39}" type="slidenum">
              <a:rPr lang="en-US" smtClean="0"/>
              <a:t>39</a:t>
            </a:fld>
            <a:endParaRPr lang="en-US"/>
          </a:p>
        </p:txBody>
      </p:sp>
      <p:sp>
        <p:nvSpPr>
          <p:cNvPr id="9" name="Footer Placeholder 6">
            <a:extLst>
              <a:ext uri="{FF2B5EF4-FFF2-40B4-BE49-F238E27FC236}">
                <a16:creationId xmlns:a16="http://schemas.microsoft.com/office/drawing/2014/main" id="{341E7857-5303-5AFF-80D2-76FB0C50FF92}"/>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17076439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467CA-3358-45CE-B7F5-0C585F64BB91}"/>
              </a:ext>
            </a:extLst>
          </p:cNvPr>
          <p:cNvSpPr>
            <a:spLocks noGrp="1"/>
          </p:cNvSpPr>
          <p:nvPr>
            <p:ph type="title"/>
          </p:nvPr>
        </p:nvSpPr>
        <p:spPr/>
        <p:txBody>
          <a:bodyPr/>
          <a:lstStyle/>
          <a:p>
            <a:r>
              <a:rPr lang="en-US" dirty="0"/>
              <a:t>Discretionary Dismissals </a:t>
            </a:r>
          </a:p>
        </p:txBody>
      </p:sp>
      <p:sp>
        <p:nvSpPr>
          <p:cNvPr id="3" name="Content Placeholder 2">
            <a:extLst>
              <a:ext uri="{FF2B5EF4-FFF2-40B4-BE49-F238E27FC236}">
                <a16:creationId xmlns:a16="http://schemas.microsoft.com/office/drawing/2014/main" id="{0E784566-ACD1-4AC9-8031-9C498E5A5234}"/>
              </a:ext>
            </a:extLst>
          </p:cNvPr>
          <p:cNvSpPr>
            <a:spLocks noGrp="1"/>
          </p:cNvSpPr>
          <p:nvPr>
            <p:ph idx="1"/>
          </p:nvPr>
        </p:nvSpPr>
        <p:spPr>
          <a:xfrm>
            <a:off x="1193054" y="2053734"/>
            <a:ext cx="9962626" cy="3416300"/>
          </a:xfrm>
        </p:spPr>
        <p:txBody>
          <a:bodyPr/>
          <a:lstStyle/>
          <a:p>
            <a:pPr>
              <a:buFont typeface="Arial" panose="020B0604020202020204" pitchFamily="34" charset="0"/>
              <a:buChar char="•"/>
            </a:pPr>
            <a:r>
              <a:rPr lang="en-US" dirty="0"/>
              <a:t>A school </a:t>
            </a:r>
            <a:r>
              <a:rPr lang="en-US" b="1" dirty="0"/>
              <a:t>may </a:t>
            </a:r>
            <a:r>
              <a:rPr lang="en-US" dirty="0"/>
              <a:t>dismiss a complaint or some allegations if:</a:t>
            </a:r>
          </a:p>
          <a:p>
            <a:pPr lvl="1">
              <a:buFont typeface="Arial" panose="020B0604020202020204" pitchFamily="34" charset="0"/>
              <a:buChar char="•"/>
            </a:pPr>
            <a:r>
              <a:rPr lang="en-US" dirty="0"/>
              <a:t>Complainant wishes to withdraw formal complaint or some allegations </a:t>
            </a:r>
          </a:p>
          <a:p>
            <a:pPr lvl="1">
              <a:buFont typeface="Arial" panose="020B0604020202020204" pitchFamily="34" charset="0"/>
              <a:buChar char="•"/>
            </a:pPr>
            <a:r>
              <a:rPr lang="en-US" dirty="0"/>
              <a:t>If respondent is no longer enrolled or employed by school </a:t>
            </a:r>
          </a:p>
          <a:p>
            <a:pPr lvl="1">
              <a:buFont typeface="Arial" panose="020B0604020202020204" pitchFamily="34" charset="0"/>
              <a:buChar char="•"/>
            </a:pPr>
            <a:r>
              <a:rPr lang="en-US" dirty="0"/>
              <a:t>Or if school is prevented from gathering evidence sufficient to reach a determination about allegations </a:t>
            </a:r>
          </a:p>
          <a:p>
            <a:pPr>
              <a:buFont typeface="Arial" panose="020B0604020202020204" pitchFamily="34" charset="0"/>
              <a:buChar char="•"/>
            </a:pPr>
            <a:r>
              <a:rPr lang="en-US" dirty="0"/>
              <a:t>But may still proceed </a:t>
            </a:r>
          </a:p>
        </p:txBody>
      </p:sp>
      <p:sp>
        <p:nvSpPr>
          <p:cNvPr id="8" name="Slide Number Placeholder 7">
            <a:extLst>
              <a:ext uri="{FF2B5EF4-FFF2-40B4-BE49-F238E27FC236}">
                <a16:creationId xmlns:a16="http://schemas.microsoft.com/office/drawing/2014/main" id="{63B9358A-B413-3D9E-23AA-DB36CCAB9B92}"/>
              </a:ext>
            </a:extLst>
          </p:cNvPr>
          <p:cNvSpPr>
            <a:spLocks noGrp="1"/>
          </p:cNvSpPr>
          <p:nvPr>
            <p:ph type="sldNum" sz="quarter" idx="12"/>
          </p:nvPr>
        </p:nvSpPr>
        <p:spPr/>
        <p:txBody>
          <a:bodyPr/>
          <a:lstStyle/>
          <a:p>
            <a:fld id="{25FB7523-2B6A-479B-BEC3-9B8263F8FE39}" type="slidenum">
              <a:rPr lang="en-US" smtClean="0"/>
              <a:t>40</a:t>
            </a:fld>
            <a:endParaRPr lang="en-US"/>
          </a:p>
        </p:txBody>
      </p:sp>
      <p:sp>
        <p:nvSpPr>
          <p:cNvPr id="9" name="Footer Placeholder 6">
            <a:extLst>
              <a:ext uri="{FF2B5EF4-FFF2-40B4-BE49-F238E27FC236}">
                <a16:creationId xmlns:a16="http://schemas.microsoft.com/office/drawing/2014/main" id="{7CEB656F-2CC5-F3A0-C878-91A046242AE1}"/>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41033176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9DFC8-9990-4CD1-8172-BB58BE8D9848}"/>
              </a:ext>
            </a:extLst>
          </p:cNvPr>
          <p:cNvSpPr>
            <a:spLocks noGrp="1"/>
          </p:cNvSpPr>
          <p:nvPr>
            <p:ph type="title"/>
          </p:nvPr>
        </p:nvSpPr>
        <p:spPr/>
        <p:txBody>
          <a:bodyPr/>
          <a:lstStyle/>
          <a:p>
            <a:r>
              <a:rPr lang="en-US" dirty="0"/>
              <a:t>Dismissal Process </a:t>
            </a:r>
          </a:p>
        </p:txBody>
      </p:sp>
      <p:sp>
        <p:nvSpPr>
          <p:cNvPr id="3" name="Content Placeholder 2">
            <a:extLst>
              <a:ext uri="{FF2B5EF4-FFF2-40B4-BE49-F238E27FC236}">
                <a16:creationId xmlns:a16="http://schemas.microsoft.com/office/drawing/2014/main" id="{73B2C40A-DFD4-4228-88B2-A6E5BB5E6BE5}"/>
              </a:ext>
            </a:extLst>
          </p:cNvPr>
          <p:cNvSpPr>
            <a:spLocks noGrp="1"/>
          </p:cNvSpPr>
          <p:nvPr>
            <p:ph idx="1"/>
          </p:nvPr>
        </p:nvSpPr>
        <p:spPr/>
        <p:txBody>
          <a:bodyPr/>
          <a:lstStyle/>
          <a:p>
            <a:pPr>
              <a:buFont typeface="Arial" panose="020B0604020202020204" pitchFamily="34" charset="0"/>
              <a:buChar char="•"/>
            </a:pPr>
            <a:r>
              <a:rPr lang="en-US" dirty="0"/>
              <a:t>When a complaint is dismissed in its entirety or in part, the school must promptly send written notice of the dismissal and the reason for dismissal to the parties </a:t>
            </a:r>
          </a:p>
          <a:p>
            <a:pPr>
              <a:buFont typeface="Arial" panose="020B0604020202020204" pitchFamily="34" charset="0"/>
              <a:buChar char="•"/>
            </a:pPr>
            <a:r>
              <a:rPr lang="en-US" dirty="0"/>
              <a:t>Both parties have a right to appeal this decision </a:t>
            </a:r>
          </a:p>
          <a:p>
            <a:pPr>
              <a:buFont typeface="Arial" panose="020B0604020202020204" pitchFamily="34" charset="0"/>
              <a:buChar char="•"/>
            </a:pPr>
            <a:r>
              <a:rPr lang="en-US" dirty="0"/>
              <a:t>Must include appeal process in dismissal notice </a:t>
            </a:r>
          </a:p>
        </p:txBody>
      </p:sp>
      <p:sp>
        <p:nvSpPr>
          <p:cNvPr id="8" name="Slide Number Placeholder 7">
            <a:extLst>
              <a:ext uri="{FF2B5EF4-FFF2-40B4-BE49-F238E27FC236}">
                <a16:creationId xmlns:a16="http://schemas.microsoft.com/office/drawing/2014/main" id="{D643F0AC-3BB8-D139-FA3E-02A918848422}"/>
              </a:ext>
            </a:extLst>
          </p:cNvPr>
          <p:cNvSpPr>
            <a:spLocks noGrp="1"/>
          </p:cNvSpPr>
          <p:nvPr>
            <p:ph type="sldNum" sz="quarter" idx="12"/>
          </p:nvPr>
        </p:nvSpPr>
        <p:spPr/>
        <p:txBody>
          <a:bodyPr/>
          <a:lstStyle/>
          <a:p>
            <a:fld id="{25FB7523-2B6A-479B-BEC3-9B8263F8FE39}" type="slidenum">
              <a:rPr lang="en-US" smtClean="0"/>
              <a:t>41</a:t>
            </a:fld>
            <a:endParaRPr lang="en-US"/>
          </a:p>
        </p:txBody>
      </p:sp>
      <p:sp>
        <p:nvSpPr>
          <p:cNvPr id="9" name="Footer Placeholder 6">
            <a:extLst>
              <a:ext uri="{FF2B5EF4-FFF2-40B4-BE49-F238E27FC236}">
                <a16:creationId xmlns:a16="http://schemas.microsoft.com/office/drawing/2014/main" id="{825A7E2F-BC6C-03E7-846F-A6A5FCB98A3D}"/>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38958351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A8D41-6147-4684-86C7-1C560533328B}"/>
              </a:ext>
            </a:extLst>
          </p:cNvPr>
          <p:cNvSpPr>
            <a:spLocks noGrp="1"/>
          </p:cNvSpPr>
          <p:nvPr>
            <p:ph type="title"/>
          </p:nvPr>
        </p:nvSpPr>
        <p:spPr/>
        <p:txBody>
          <a:bodyPr/>
          <a:lstStyle/>
          <a:p>
            <a:r>
              <a:rPr lang="en-US" dirty="0"/>
              <a:t>Investigation </a:t>
            </a:r>
          </a:p>
        </p:txBody>
      </p:sp>
      <p:sp>
        <p:nvSpPr>
          <p:cNvPr id="3" name="Content Placeholder 2">
            <a:extLst>
              <a:ext uri="{FF2B5EF4-FFF2-40B4-BE49-F238E27FC236}">
                <a16:creationId xmlns:a16="http://schemas.microsoft.com/office/drawing/2014/main" id="{8F0D10E8-6C44-45E3-98EE-8FF5F4EC4FC7}"/>
              </a:ext>
            </a:extLst>
          </p:cNvPr>
          <p:cNvSpPr>
            <a:spLocks noGrp="1"/>
          </p:cNvSpPr>
          <p:nvPr>
            <p:ph idx="1"/>
          </p:nvPr>
        </p:nvSpPr>
        <p:spPr/>
        <p:txBody>
          <a:bodyPr/>
          <a:lstStyle/>
          <a:p>
            <a:pPr>
              <a:buFont typeface="Arial" panose="020B0604020202020204" pitchFamily="34" charset="0"/>
              <a:buChar char="•"/>
            </a:pPr>
            <a:r>
              <a:rPr lang="en-US" dirty="0"/>
              <a:t>Gathering Evidence: </a:t>
            </a:r>
          </a:p>
          <a:p>
            <a:pPr lvl="1">
              <a:buFont typeface="Arial" panose="020B0604020202020204" pitchFamily="34" charset="0"/>
              <a:buChar char="•"/>
            </a:pPr>
            <a:r>
              <a:rPr lang="en-US" dirty="0"/>
              <a:t>Witness interviews and statements </a:t>
            </a:r>
          </a:p>
          <a:p>
            <a:pPr lvl="1">
              <a:buFont typeface="Arial" panose="020B0604020202020204" pitchFamily="34" charset="0"/>
              <a:buChar char="•"/>
            </a:pPr>
            <a:r>
              <a:rPr lang="en-US" dirty="0"/>
              <a:t>Review of video footage </a:t>
            </a:r>
          </a:p>
          <a:p>
            <a:pPr lvl="1">
              <a:buFont typeface="Arial" panose="020B0604020202020204" pitchFamily="34" charset="0"/>
              <a:buChar char="•"/>
            </a:pPr>
            <a:r>
              <a:rPr lang="en-US" dirty="0"/>
              <a:t>Review of screen shots that may be relevant </a:t>
            </a:r>
          </a:p>
          <a:p>
            <a:pPr lvl="1">
              <a:buFont typeface="Arial" panose="020B0604020202020204" pitchFamily="34" charset="0"/>
              <a:buChar char="•"/>
            </a:pPr>
            <a:r>
              <a:rPr lang="en-US" dirty="0"/>
              <a:t>May review outside reports if they are provided, but school does not otherwise have right to access such reports (medical report, police report, etc.) </a:t>
            </a:r>
          </a:p>
          <a:p>
            <a:pPr lvl="1">
              <a:buFont typeface="Arial" panose="020B0604020202020204" pitchFamily="34" charset="0"/>
              <a:buChar char="•"/>
            </a:pPr>
            <a:r>
              <a:rPr lang="en-US" dirty="0"/>
              <a:t>Any other evidence that either party provides </a:t>
            </a:r>
          </a:p>
          <a:p>
            <a:pPr>
              <a:buFont typeface="Arial" panose="020B0604020202020204" pitchFamily="34" charset="0"/>
              <a:buChar char="•"/>
            </a:pPr>
            <a:r>
              <a:rPr lang="en-US" dirty="0"/>
              <a:t>Both parties must be given the opportunity to provide evidence, have access to an advisor, and participation of advisor for any meetings or hearings </a:t>
            </a:r>
          </a:p>
        </p:txBody>
      </p:sp>
      <p:sp>
        <p:nvSpPr>
          <p:cNvPr id="8" name="Slide Number Placeholder 7">
            <a:extLst>
              <a:ext uri="{FF2B5EF4-FFF2-40B4-BE49-F238E27FC236}">
                <a16:creationId xmlns:a16="http://schemas.microsoft.com/office/drawing/2014/main" id="{CC20E012-B84B-A690-39FB-A9E3972E106F}"/>
              </a:ext>
            </a:extLst>
          </p:cNvPr>
          <p:cNvSpPr>
            <a:spLocks noGrp="1"/>
          </p:cNvSpPr>
          <p:nvPr>
            <p:ph type="sldNum" sz="quarter" idx="12"/>
          </p:nvPr>
        </p:nvSpPr>
        <p:spPr/>
        <p:txBody>
          <a:bodyPr/>
          <a:lstStyle/>
          <a:p>
            <a:fld id="{25FB7523-2B6A-479B-BEC3-9B8263F8FE39}" type="slidenum">
              <a:rPr lang="en-US" smtClean="0"/>
              <a:t>42</a:t>
            </a:fld>
            <a:endParaRPr lang="en-US"/>
          </a:p>
        </p:txBody>
      </p:sp>
      <p:sp>
        <p:nvSpPr>
          <p:cNvPr id="9" name="Footer Placeholder 6">
            <a:extLst>
              <a:ext uri="{FF2B5EF4-FFF2-40B4-BE49-F238E27FC236}">
                <a16:creationId xmlns:a16="http://schemas.microsoft.com/office/drawing/2014/main" id="{DF9D631B-D76D-37DA-E7A1-67BA0824759E}"/>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10934736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F0671-4608-4C27-8C3B-5B3F366B5FAA}"/>
              </a:ext>
            </a:extLst>
          </p:cNvPr>
          <p:cNvSpPr>
            <a:spLocks noGrp="1"/>
          </p:cNvSpPr>
          <p:nvPr>
            <p:ph type="title"/>
          </p:nvPr>
        </p:nvSpPr>
        <p:spPr/>
        <p:txBody>
          <a:bodyPr/>
          <a:lstStyle/>
          <a:p>
            <a:r>
              <a:rPr lang="en-US" dirty="0"/>
              <a:t>Investigation Process continued </a:t>
            </a:r>
          </a:p>
        </p:txBody>
      </p:sp>
      <p:sp>
        <p:nvSpPr>
          <p:cNvPr id="3" name="Content Placeholder 2">
            <a:extLst>
              <a:ext uri="{FF2B5EF4-FFF2-40B4-BE49-F238E27FC236}">
                <a16:creationId xmlns:a16="http://schemas.microsoft.com/office/drawing/2014/main" id="{984FAB62-E02C-488E-A092-0313F868E32B}"/>
              </a:ext>
            </a:extLst>
          </p:cNvPr>
          <p:cNvSpPr>
            <a:spLocks noGrp="1"/>
          </p:cNvSpPr>
          <p:nvPr>
            <p:ph idx="1"/>
          </p:nvPr>
        </p:nvSpPr>
        <p:spPr/>
        <p:txBody>
          <a:bodyPr/>
          <a:lstStyle/>
          <a:p>
            <a:pPr>
              <a:buFont typeface="Arial" panose="020B0604020202020204" pitchFamily="34" charset="0"/>
              <a:buChar char="•"/>
            </a:pPr>
            <a:r>
              <a:rPr lang="en-US" dirty="0"/>
              <a:t>School must provide written notice, including date, time, location, participants, and purpose of all hearings, </a:t>
            </a:r>
            <a:r>
              <a:rPr lang="en-US" b="1" dirty="0"/>
              <a:t>interviews, </a:t>
            </a:r>
            <a:r>
              <a:rPr lang="en-US" dirty="0"/>
              <a:t>or other meetings, with sufficient time for the party to prepare. </a:t>
            </a:r>
          </a:p>
          <a:p>
            <a:pPr>
              <a:buFont typeface="Arial" panose="020B0604020202020204" pitchFamily="34" charset="0"/>
              <a:buChar char="•"/>
            </a:pPr>
            <a:r>
              <a:rPr lang="en-US" dirty="0"/>
              <a:t>School must also provide equal opportunity for parties and advisors to inspect and review evidence obtained by the school as part of its investigation if the information is directly related to the allegation raised in the formal complaint and a right to respond to the evidence </a:t>
            </a:r>
          </a:p>
          <a:p>
            <a:pPr>
              <a:buFont typeface="Arial" panose="020B0604020202020204" pitchFamily="34" charset="0"/>
              <a:buChar char="•"/>
            </a:pPr>
            <a:endParaRPr lang="en-US" dirty="0"/>
          </a:p>
        </p:txBody>
      </p:sp>
      <p:sp>
        <p:nvSpPr>
          <p:cNvPr id="8" name="Slide Number Placeholder 7">
            <a:extLst>
              <a:ext uri="{FF2B5EF4-FFF2-40B4-BE49-F238E27FC236}">
                <a16:creationId xmlns:a16="http://schemas.microsoft.com/office/drawing/2014/main" id="{6DE88219-AC47-FB29-546A-2FE86C57094C}"/>
              </a:ext>
            </a:extLst>
          </p:cNvPr>
          <p:cNvSpPr>
            <a:spLocks noGrp="1"/>
          </p:cNvSpPr>
          <p:nvPr>
            <p:ph type="sldNum" sz="quarter" idx="12"/>
          </p:nvPr>
        </p:nvSpPr>
        <p:spPr/>
        <p:txBody>
          <a:bodyPr/>
          <a:lstStyle/>
          <a:p>
            <a:fld id="{25FB7523-2B6A-479B-BEC3-9B8263F8FE39}" type="slidenum">
              <a:rPr lang="en-US" smtClean="0"/>
              <a:t>43</a:t>
            </a:fld>
            <a:endParaRPr lang="en-US"/>
          </a:p>
        </p:txBody>
      </p:sp>
      <p:sp>
        <p:nvSpPr>
          <p:cNvPr id="9" name="Footer Placeholder 6">
            <a:extLst>
              <a:ext uri="{FF2B5EF4-FFF2-40B4-BE49-F238E27FC236}">
                <a16:creationId xmlns:a16="http://schemas.microsoft.com/office/drawing/2014/main" id="{42B580BF-CE58-BCDA-4019-1A66487DD912}"/>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4368639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4928F-28DA-470F-ADE4-8770D199B55F}"/>
              </a:ext>
            </a:extLst>
          </p:cNvPr>
          <p:cNvSpPr>
            <a:spLocks noGrp="1"/>
          </p:cNvSpPr>
          <p:nvPr>
            <p:ph type="title"/>
          </p:nvPr>
        </p:nvSpPr>
        <p:spPr/>
        <p:txBody>
          <a:bodyPr/>
          <a:lstStyle/>
          <a:p>
            <a:r>
              <a:rPr lang="en-US" dirty="0"/>
              <a:t>Investigative Report </a:t>
            </a:r>
          </a:p>
        </p:txBody>
      </p:sp>
      <p:sp>
        <p:nvSpPr>
          <p:cNvPr id="3" name="Content Placeholder 2">
            <a:extLst>
              <a:ext uri="{FF2B5EF4-FFF2-40B4-BE49-F238E27FC236}">
                <a16:creationId xmlns:a16="http://schemas.microsoft.com/office/drawing/2014/main" id="{A1C374E1-2E09-4B31-8958-C2DADB65AE05}"/>
              </a:ext>
            </a:extLst>
          </p:cNvPr>
          <p:cNvSpPr>
            <a:spLocks noGrp="1"/>
          </p:cNvSpPr>
          <p:nvPr>
            <p:ph idx="1"/>
          </p:nvPr>
        </p:nvSpPr>
        <p:spPr/>
        <p:txBody>
          <a:bodyPr/>
          <a:lstStyle/>
          <a:p>
            <a:pPr>
              <a:buFont typeface="Arial" panose="020B0604020202020204" pitchFamily="34" charset="0"/>
              <a:buChar char="•"/>
            </a:pPr>
            <a:r>
              <a:rPr lang="en-US" dirty="0"/>
              <a:t>Must be prepared after investigation </a:t>
            </a:r>
          </a:p>
          <a:p>
            <a:pPr>
              <a:buFont typeface="Arial" panose="020B0604020202020204" pitchFamily="34" charset="0"/>
              <a:buChar char="•"/>
            </a:pPr>
            <a:r>
              <a:rPr lang="en-US" dirty="0"/>
              <a:t>No requirement on length; but must summarize all steps taken during interview process </a:t>
            </a:r>
          </a:p>
          <a:p>
            <a:pPr>
              <a:buFont typeface="Arial" panose="020B0604020202020204" pitchFamily="34" charset="0"/>
              <a:buChar char="•"/>
            </a:pPr>
            <a:r>
              <a:rPr lang="en-US" dirty="0"/>
              <a:t>Report cannot be issued until the evidence sharing has occurred </a:t>
            </a:r>
          </a:p>
          <a:p>
            <a:pPr lvl="1">
              <a:buFont typeface="Arial" panose="020B0604020202020204" pitchFamily="34" charset="0"/>
              <a:buChar char="•"/>
            </a:pPr>
            <a:r>
              <a:rPr lang="en-US" dirty="0"/>
              <a:t>And parties given at least ten (10) days to respond to evidence in writing </a:t>
            </a:r>
          </a:p>
          <a:p>
            <a:pPr lvl="1">
              <a:buFont typeface="Arial" panose="020B0604020202020204" pitchFamily="34" charset="0"/>
              <a:buChar char="•"/>
            </a:pPr>
            <a:r>
              <a:rPr lang="en-US" dirty="0"/>
              <a:t>If a written response to the evidence is provided, this must also be included in the investigation, and summary of such included in the report</a:t>
            </a:r>
          </a:p>
          <a:p>
            <a:pPr>
              <a:buFont typeface="Arial" panose="020B0604020202020204" pitchFamily="34" charset="0"/>
              <a:buChar char="•"/>
            </a:pPr>
            <a:r>
              <a:rPr lang="en-US" dirty="0"/>
              <a:t>After these steps have occurred then report can be provided to the parties at least ten (10) days prior to the determination of any responsibility, or 10 days prior to hearing, if hearing occurs </a:t>
            </a:r>
          </a:p>
        </p:txBody>
      </p:sp>
      <p:sp>
        <p:nvSpPr>
          <p:cNvPr id="8" name="Slide Number Placeholder 7">
            <a:extLst>
              <a:ext uri="{FF2B5EF4-FFF2-40B4-BE49-F238E27FC236}">
                <a16:creationId xmlns:a16="http://schemas.microsoft.com/office/drawing/2014/main" id="{459D50C9-22FB-0CE6-07A4-5D7C59F98A66}"/>
              </a:ext>
            </a:extLst>
          </p:cNvPr>
          <p:cNvSpPr>
            <a:spLocks noGrp="1"/>
          </p:cNvSpPr>
          <p:nvPr>
            <p:ph type="sldNum" sz="quarter" idx="12"/>
          </p:nvPr>
        </p:nvSpPr>
        <p:spPr/>
        <p:txBody>
          <a:bodyPr/>
          <a:lstStyle/>
          <a:p>
            <a:fld id="{25FB7523-2B6A-479B-BEC3-9B8263F8FE39}" type="slidenum">
              <a:rPr lang="en-US" smtClean="0"/>
              <a:t>44</a:t>
            </a:fld>
            <a:endParaRPr lang="en-US"/>
          </a:p>
        </p:txBody>
      </p:sp>
      <p:sp>
        <p:nvSpPr>
          <p:cNvPr id="9" name="Footer Placeholder 6">
            <a:extLst>
              <a:ext uri="{FF2B5EF4-FFF2-40B4-BE49-F238E27FC236}">
                <a16:creationId xmlns:a16="http://schemas.microsoft.com/office/drawing/2014/main" id="{DB936D33-CF8A-6BF0-ABD0-A5D2BF237263}"/>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23312534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2F88D-1A74-4CAC-BD15-53812A7CA028}"/>
              </a:ext>
            </a:extLst>
          </p:cNvPr>
          <p:cNvSpPr>
            <a:spLocks noGrp="1"/>
          </p:cNvSpPr>
          <p:nvPr>
            <p:ph type="title"/>
          </p:nvPr>
        </p:nvSpPr>
        <p:spPr/>
        <p:txBody>
          <a:bodyPr/>
          <a:lstStyle/>
          <a:p>
            <a:r>
              <a:rPr lang="en-US" dirty="0"/>
              <a:t>Hearings </a:t>
            </a:r>
          </a:p>
        </p:txBody>
      </p:sp>
      <p:sp>
        <p:nvSpPr>
          <p:cNvPr id="3" name="Content Placeholder 2">
            <a:extLst>
              <a:ext uri="{FF2B5EF4-FFF2-40B4-BE49-F238E27FC236}">
                <a16:creationId xmlns:a16="http://schemas.microsoft.com/office/drawing/2014/main" id="{EB974030-BAC9-4726-92C9-311DC2F768E9}"/>
              </a:ext>
            </a:extLst>
          </p:cNvPr>
          <p:cNvSpPr>
            <a:spLocks noGrp="1"/>
          </p:cNvSpPr>
          <p:nvPr>
            <p:ph idx="1"/>
          </p:nvPr>
        </p:nvSpPr>
        <p:spPr/>
        <p:txBody>
          <a:bodyPr>
            <a:normAutofit/>
          </a:bodyPr>
          <a:lstStyle/>
          <a:p>
            <a:pPr>
              <a:buFont typeface="Arial" panose="020B0604020202020204" pitchFamily="34" charset="0"/>
              <a:buChar char="•"/>
            </a:pPr>
            <a:r>
              <a:rPr lang="en-US" dirty="0"/>
              <a:t>Elementary and secondary schools have option but NOT obligation to hold a hearing </a:t>
            </a:r>
          </a:p>
          <a:p>
            <a:pPr lvl="1">
              <a:buFont typeface="Arial" panose="020B0604020202020204" pitchFamily="34" charset="0"/>
              <a:buChar char="•"/>
            </a:pPr>
            <a:r>
              <a:rPr lang="en-US" dirty="0"/>
              <a:t>If no hearing, parties must be given opportunity to submit relevant, written questions to each other, before the decision maker reaches a determination</a:t>
            </a:r>
          </a:p>
          <a:p>
            <a:pPr lvl="1">
              <a:buFont typeface="Arial" panose="020B0604020202020204" pitchFamily="34" charset="0"/>
              <a:buChar char="•"/>
            </a:pPr>
            <a:r>
              <a:rPr lang="en-US" dirty="0"/>
              <a:t>If a question is provided and a decision maker chooses not to ask that question, the decision maker must state why he/she opted not to ask that question (why it was not deemed to be relevant to the hearing) </a:t>
            </a:r>
          </a:p>
          <a:p>
            <a:pPr lvl="1">
              <a:buFont typeface="Arial" panose="020B0604020202020204" pitchFamily="34" charset="0"/>
              <a:buChar char="•"/>
            </a:pPr>
            <a:r>
              <a:rPr lang="en-US" dirty="0"/>
              <a:t>Questions and evidence about a complainant’s prior sexual history are </a:t>
            </a:r>
            <a:r>
              <a:rPr lang="en-US" b="1" dirty="0"/>
              <a:t>not </a:t>
            </a:r>
            <a:r>
              <a:rPr lang="en-US" dirty="0"/>
              <a:t>relevant, with two limited exceptions:</a:t>
            </a:r>
          </a:p>
          <a:p>
            <a:pPr lvl="2">
              <a:buFont typeface="Arial" panose="020B0604020202020204" pitchFamily="34" charset="0"/>
              <a:buChar char="•"/>
            </a:pPr>
            <a:r>
              <a:rPr lang="en-US" dirty="0"/>
              <a:t>Where information is offered to prove that someone other than respondent committed sexual harassment </a:t>
            </a:r>
          </a:p>
          <a:p>
            <a:pPr lvl="2">
              <a:buFont typeface="Arial" panose="020B0604020202020204" pitchFamily="34" charset="0"/>
              <a:buChar char="•"/>
            </a:pPr>
            <a:r>
              <a:rPr lang="en-US" dirty="0"/>
              <a:t>Or it related to sexual behavior between complainant and respondent and is offered to prove consent </a:t>
            </a:r>
          </a:p>
          <a:p>
            <a:pPr lvl="2">
              <a:buFont typeface="Arial" panose="020B0604020202020204" pitchFamily="34" charset="0"/>
              <a:buChar char="•"/>
            </a:pPr>
            <a:endParaRPr lang="en-US" dirty="0"/>
          </a:p>
        </p:txBody>
      </p:sp>
      <p:sp>
        <p:nvSpPr>
          <p:cNvPr id="8" name="Slide Number Placeholder 7">
            <a:extLst>
              <a:ext uri="{FF2B5EF4-FFF2-40B4-BE49-F238E27FC236}">
                <a16:creationId xmlns:a16="http://schemas.microsoft.com/office/drawing/2014/main" id="{FED7D5E1-7AFC-56B6-69E3-69DB563C786E}"/>
              </a:ext>
            </a:extLst>
          </p:cNvPr>
          <p:cNvSpPr>
            <a:spLocks noGrp="1"/>
          </p:cNvSpPr>
          <p:nvPr>
            <p:ph type="sldNum" sz="quarter" idx="12"/>
          </p:nvPr>
        </p:nvSpPr>
        <p:spPr/>
        <p:txBody>
          <a:bodyPr/>
          <a:lstStyle/>
          <a:p>
            <a:fld id="{25FB7523-2B6A-479B-BEC3-9B8263F8FE39}" type="slidenum">
              <a:rPr lang="en-US" smtClean="0"/>
              <a:t>45</a:t>
            </a:fld>
            <a:endParaRPr lang="en-US"/>
          </a:p>
        </p:txBody>
      </p:sp>
      <p:sp>
        <p:nvSpPr>
          <p:cNvPr id="9" name="Footer Placeholder 6">
            <a:extLst>
              <a:ext uri="{FF2B5EF4-FFF2-40B4-BE49-F238E27FC236}">
                <a16:creationId xmlns:a16="http://schemas.microsoft.com/office/drawing/2014/main" id="{2E0C08D7-6F2C-C684-BE5A-B8A2D7BC3EE5}"/>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27249226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1ED2F-2513-48DD-B425-52A0BE82C473}"/>
              </a:ext>
            </a:extLst>
          </p:cNvPr>
          <p:cNvSpPr>
            <a:spLocks noGrp="1"/>
          </p:cNvSpPr>
          <p:nvPr>
            <p:ph type="title"/>
          </p:nvPr>
        </p:nvSpPr>
        <p:spPr/>
        <p:txBody>
          <a:bodyPr/>
          <a:lstStyle/>
          <a:p>
            <a:r>
              <a:rPr lang="en-US" dirty="0"/>
              <a:t>Hearings </a:t>
            </a:r>
          </a:p>
        </p:txBody>
      </p:sp>
      <p:sp>
        <p:nvSpPr>
          <p:cNvPr id="3" name="Content Placeholder 2">
            <a:extLst>
              <a:ext uri="{FF2B5EF4-FFF2-40B4-BE49-F238E27FC236}">
                <a16:creationId xmlns:a16="http://schemas.microsoft.com/office/drawing/2014/main" id="{591AA3E1-492D-49EE-93CB-E1A0ECFA57FA}"/>
              </a:ext>
            </a:extLst>
          </p:cNvPr>
          <p:cNvSpPr>
            <a:spLocks noGrp="1"/>
          </p:cNvSpPr>
          <p:nvPr>
            <p:ph idx="1"/>
          </p:nvPr>
        </p:nvSpPr>
        <p:spPr/>
        <p:txBody>
          <a:bodyPr>
            <a:normAutofit/>
          </a:bodyPr>
          <a:lstStyle/>
          <a:p>
            <a:pPr>
              <a:buFont typeface="Arial" panose="020B0604020202020204" pitchFamily="34" charset="0"/>
              <a:buChar char="•"/>
            </a:pPr>
            <a:r>
              <a:rPr lang="en-US" dirty="0"/>
              <a:t>If a hearing is held: </a:t>
            </a:r>
          </a:p>
          <a:p>
            <a:pPr lvl="1">
              <a:buFont typeface="Arial" panose="020B0604020202020204" pitchFamily="34" charset="0"/>
              <a:buChar char="•"/>
            </a:pPr>
            <a:r>
              <a:rPr lang="en-US" dirty="0"/>
              <a:t>Decision-Maker acts as hearing officer</a:t>
            </a:r>
          </a:p>
          <a:p>
            <a:pPr lvl="1">
              <a:buFont typeface="Arial" panose="020B0604020202020204" pitchFamily="34" charset="0"/>
              <a:buChar char="•"/>
            </a:pPr>
            <a:r>
              <a:rPr lang="en-US" dirty="0"/>
              <a:t>Both parties have opportunities to tell their side of the story </a:t>
            </a:r>
          </a:p>
          <a:p>
            <a:pPr lvl="1">
              <a:buFont typeface="Arial" panose="020B0604020202020204" pitchFamily="34" charset="0"/>
              <a:buChar char="•"/>
            </a:pPr>
            <a:r>
              <a:rPr lang="en-US" dirty="0"/>
              <a:t>Cross examination by advisor is allowed but a party cannot at any point cross examine the other party </a:t>
            </a:r>
          </a:p>
          <a:p>
            <a:pPr lvl="2">
              <a:buFont typeface="Arial" panose="020B0604020202020204" pitchFamily="34" charset="0"/>
              <a:buChar char="•"/>
            </a:pPr>
            <a:r>
              <a:rPr lang="en-US" dirty="0"/>
              <a:t>Because parties cannot cross examine, if a party comes to hearing without advisor, school must provide one, free of charge for purposes of cross examination (does not have to be a lawyer) </a:t>
            </a:r>
          </a:p>
          <a:p>
            <a:pPr lvl="2">
              <a:buFont typeface="Arial" panose="020B0604020202020204" pitchFamily="34" charset="0"/>
              <a:buChar char="•"/>
            </a:pPr>
            <a:r>
              <a:rPr lang="en-US" dirty="0"/>
              <a:t>Decision Maker must determine if a question is relevant before other party must answer </a:t>
            </a:r>
          </a:p>
          <a:p>
            <a:pPr lvl="1">
              <a:buFont typeface="Arial" panose="020B0604020202020204" pitchFamily="34" charset="0"/>
              <a:buChar char="•"/>
            </a:pPr>
            <a:r>
              <a:rPr lang="en-US" dirty="0"/>
              <a:t>If a party requests it, the hearing must occur with parties in separate rooms, with technology enabling access for all involved to see and hear each other </a:t>
            </a:r>
          </a:p>
        </p:txBody>
      </p:sp>
      <p:sp>
        <p:nvSpPr>
          <p:cNvPr id="8" name="Slide Number Placeholder 7">
            <a:extLst>
              <a:ext uri="{FF2B5EF4-FFF2-40B4-BE49-F238E27FC236}">
                <a16:creationId xmlns:a16="http://schemas.microsoft.com/office/drawing/2014/main" id="{5412F22A-A132-1261-3700-6854C3A33411}"/>
              </a:ext>
            </a:extLst>
          </p:cNvPr>
          <p:cNvSpPr>
            <a:spLocks noGrp="1"/>
          </p:cNvSpPr>
          <p:nvPr>
            <p:ph type="sldNum" sz="quarter" idx="12"/>
          </p:nvPr>
        </p:nvSpPr>
        <p:spPr/>
        <p:txBody>
          <a:bodyPr/>
          <a:lstStyle/>
          <a:p>
            <a:fld id="{25FB7523-2B6A-479B-BEC3-9B8263F8FE39}" type="slidenum">
              <a:rPr lang="en-US" smtClean="0"/>
              <a:t>46</a:t>
            </a:fld>
            <a:endParaRPr lang="en-US"/>
          </a:p>
        </p:txBody>
      </p:sp>
      <p:sp>
        <p:nvSpPr>
          <p:cNvPr id="9" name="Footer Placeholder 6">
            <a:extLst>
              <a:ext uri="{FF2B5EF4-FFF2-40B4-BE49-F238E27FC236}">
                <a16:creationId xmlns:a16="http://schemas.microsoft.com/office/drawing/2014/main" id="{6B9F7AD7-E31E-04B0-F00F-342370DA2AD3}"/>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3956136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D5BDA-FC15-47D0-9DFE-8E1D4D2B46BE}"/>
              </a:ext>
            </a:extLst>
          </p:cNvPr>
          <p:cNvSpPr>
            <a:spLocks noGrp="1"/>
          </p:cNvSpPr>
          <p:nvPr>
            <p:ph type="title"/>
          </p:nvPr>
        </p:nvSpPr>
        <p:spPr/>
        <p:txBody>
          <a:bodyPr/>
          <a:lstStyle/>
          <a:p>
            <a:r>
              <a:rPr lang="en-US" dirty="0"/>
              <a:t>Hearings</a:t>
            </a:r>
          </a:p>
        </p:txBody>
      </p:sp>
      <p:sp>
        <p:nvSpPr>
          <p:cNvPr id="3" name="Content Placeholder 2">
            <a:extLst>
              <a:ext uri="{FF2B5EF4-FFF2-40B4-BE49-F238E27FC236}">
                <a16:creationId xmlns:a16="http://schemas.microsoft.com/office/drawing/2014/main" id="{FA07DB66-E297-410B-852D-139B6E46A204}"/>
              </a:ext>
            </a:extLst>
          </p:cNvPr>
          <p:cNvSpPr>
            <a:spLocks noGrp="1"/>
          </p:cNvSpPr>
          <p:nvPr>
            <p:ph idx="1"/>
          </p:nvPr>
        </p:nvSpPr>
        <p:spPr/>
        <p:txBody>
          <a:bodyPr/>
          <a:lstStyle/>
          <a:p>
            <a:pPr>
              <a:buFont typeface="Arial" panose="020B0604020202020204" pitchFamily="34" charset="0"/>
              <a:buChar char="•"/>
            </a:pPr>
            <a:r>
              <a:rPr lang="en-US" dirty="0"/>
              <a:t>Cannot require participation in hearing by party or witness </a:t>
            </a:r>
          </a:p>
          <a:p>
            <a:pPr>
              <a:buFont typeface="Arial" panose="020B0604020202020204" pitchFamily="34" charset="0"/>
              <a:buChar char="•"/>
            </a:pPr>
            <a:r>
              <a:rPr lang="en-US" dirty="0"/>
              <a:t>If party opts out of hearing, or opts to not respond to cross examination </a:t>
            </a:r>
          </a:p>
          <a:p>
            <a:pPr lvl="1">
              <a:buFont typeface="Arial" panose="020B0604020202020204" pitchFamily="34" charset="0"/>
              <a:buChar char="•"/>
            </a:pPr>
            <a:r>
              <a:rPr lang="en-US" dirty="0"/>
              <a:t>Decision maker must exclude these statement, or witnesses </a:t>
            </a:r>
          </a:p>
          <a:p>
            <a:pPr lvl="1">
              <a:buFont typeface="Arial" panose="020B0604020202020204" pitchFamily="34" charset="0"/>
              <a:buChar char="•"/>
            </a:pPr>
            <a:r>
              <a:rPr lang="en-US" dirty="0"/>
              <a:t>Decision maker cannot draw inference as to the effect of party or witness's refusal to participate </a:t>
            </a:r>
          </a:p>
          <a:p>
            <a:pPr>
              <a:buFont typeface="Arial" panose="020B0604020202020204" pitchFamily="34" charset="0"/>
              <a:buChar char="•"/>
            </a:pPr>
            <a:r>
              <a:rPr lang="en-US" dirty="0"/>
              <a:t>Hearings may be held virtually </a:t>
            </a:r>
          </a:p>
          <a:p>
            <a:pPr lvl="1">
              <a:buFont typeface="Arial" panose="020B0604020202020204" pitchFamily="34" charset="0"/>
              <a:buChar char="•"/>
            </a:pPr>
            <a:r>
              <a:rPr lang="en-US" dirty="0"/>
              <a:t>Decision-Maker must be trained on relevant technology for virtual hearings </a:t>
            </a:r>
          </a:p>
          <a:p>
            <a:pPr>
              <a:buFont typeface="Arial" panose="020B0604020202020204" pitchFamily="34" charset="0"/>
              <a:buChar char="•"/>
            </a:pPr>
            <a:r>
              <a:rPr lang="en-US" dirty="0"/>
              <a:t>Schools must create an audio, audiovisual, or written transcript of any hearing and make it available to parties for review and inspection </a:t>
            </a:r>
          </a:p>
        </p:txBody>
      </p:sp>
      <p:sp>
        <p:nvSpPr>
          <p:cNvPr id="8" name="Slide Number Placeholder 7">
            <a:extLst>
              <a:ext uri="{FF2B5EF4-FFF2-40B4-BE49-F238E27FC236}">
                <a16:creationId xmlns:a16="http://schemas.microsoft.com/office/drawing/2014/main" id="{04B308F1-C83A-E72B-9DB8-CBA0D0D58572}"/>
              </a:ext>
            </a:extLst>
          </p:cNvPr>
          <p:cNvSpPr>
            <a:spLocks noGrp="1"/>
          </p:cNvSpPr>
          <p:nvPr>
            <p:ph type="sldNum" sz="quarter" idx="12"/>
          </p:nvPr>
        </p:nvSpPr>
        <p:spPr/>
        <p:txBody>
          <a:bodyPr/>
          <a:lstStyle/>
          <a:p>
            <a:fld id="{25FB7523-2B6A-479B-BEC3-9B8263F8FE39}" type="slidenum">
              <a:rPr lang="en-US" smtClean="0"/>
              <a:t>47</a:t>
            </a:fld>
            <a:endParaRPr lang="en-US"/>
          </a:p>
        </p:txBody>
      </p:sp>
      <p:sp>
        <p:nvSpPr>
          <p:cNvPr id="9" name="Footer Placeholder 6">
            <a:extLst>
              <a:ext uri="{FF2B5EF4-FFF2-40B4-BE49-F238E27FC236}">
                <a16:creationId xmlns:a16="http://schemas.microsoft.com/office/drawing/2014/main" id="{BE2628BF-02D3-05D6-28F7-F807E306CC0A}"/>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26327549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F9CB5-854B-4D44-A5BF-A39777CC6D99}"/>
              </a:ext>
            </a:extLst>
          </p:cNvPr>
          <p:cNvSpPr>
            <a:spLocks noGrp="1"/>
          </p:cNvSpPr>
          <p:nvPr>
            <p:ph type="title"/>
          </p:nvPr>
        </p:nvSpPr>
        <p:spPr/>
        <p:txBody>
          <a:bodyPr/>
          <a:lstStyle/>
          <a:p>
            <a:r>
              <a:rPr lang="en-US" dirty="0"/>
              <a:t>Decision Making </a:t>
            </a:r>
          </a:p>
        </p:txBody>
      </p:sp>
      <p:sp>
        <p:nvSpPr>
          <p:cNvPr id="3" name="Content Placeholder 2">
            <a:extLst>
              <a:ext uri="{FF2B5EF4-FFF2-40B4-BE49-F238E27FC236}">
                <a16:creationId xmlns:a16="http://schemas.microsoft.com/office/drawing/2014/main" id="{0DD28242-613D-4C99-BFA1-AA6DAC272BD5}"/>
              </a:ext>
            </a:extLst>
          </p:cNvPr>
          <p:cNvSpPr>
            <a:spLocks noGrp="1"/>
          </p:cNvSpPr>
          <p:nvPr>
            <p:ph idx="1"/>
          </p:nvPr>
        </p:nvSpPr>
        <p:spPr/>
        <p:txBody>
          <a:bodyPr/>
          <a:lstStyle/>
          <a:p>
            <a:pPr>
              <a:buFont typeface="Arial" panose="020B0604020202020204" pitchFamily="34" charset="0"/>
              <a:buChar char="•"/>
            </a:pPr>
            <a:endParaRPr lang="en-US" dirty="0"/>
          </a:p>
          <a:p>
            <a:pPr>
              <a:buFont typeface="Arial" panose="020B0604020202020204" pitchFamily="34" charset="0"/>
              <a:buChar char="•"/>
            </a:pPr>
            <a:r>
              <a:rPr lang="en-US" dirty="0"/>
              <a:t>After hearing, or in the event of a school that does not hold hearing process the decision-maker must:</a:t>
            </a:r>
          </a:p>
          <a:p>
            <a:pPr lvl="1">
              <a:buFont typeface="Arial" panose="020B0604020202020204" pitchFamily="34" charset="0"/>
              <a:buChar char="•"/>
            </a:pPr>
            <a:r>
              <a:rPr lang="en-US" dirty="0"/>
              <a:t>Weigh the relevant evidence and decide whether it meets the school’s standard of evidence for sexual harassment allegations </a:t>
            </a:r>
          </a:p>
          <a:p>
            <a:pPr>
              <a:buFont typeface="Arial" panose="020B0604020202020204" pitchFamily="34" charset="0"/>
              <a:buChar char="•"/>
            </a:pPr>
            <a:r>
              <a:rPr lang="en-US" dirty="0"/>
              <a:t>Types of evidence:</a:t>
            </a:r>
          </a:p>
          <a:p>
            <a:pPr lvl="1">
              <a:buFont typeface="Arial" panose="020B0604020202020204" pitchFamily="34" charset="0"/>
              <a:buChar char="•"/>
            </a:pPr>
            <a:r>
              <a:rPr lang="en-US" dirty="0"/>
              <a:t>Inculpatory – shows or tends to show a person’s involvement in an act or evidence that can establish guilt </a:t>
            </a:r>
          </a:p>
          <a:p>
            <a:pPr lvl="1">
              <a:buFont typeface="Arial" panose="020B0604020202020204" pitchFamily="34" charset="0"/>
              <a:buChar char="•"/>
            </a:pPr>
            <a:r>
              <a:rPr lang="en-US" dirty="0"/>
              <a:t>Exculpatory – evidence that shows a person’s innocence </a:t>
            </a:r>
          </a:p>
          <a:p>
            <a:pPr lvl="1">
              <a:buFont typeface="Arial" panose="020B0604020202020204" pitchFamily="34" charset="0"/>
              <a:buChar char="•"/>
            </a:pPr>
            <a:endParaRPr lang="en-US" dirty="0"/>
          </a:p>
          <a:p>
            <a:pPr lvl="1">
              <a:buFont typeface="Arial" panose="020B0604020202020204" pitchFamily="34" charset="0"/>
              <a:buChar char="•"/>
            </a:pPr>
            <a:endParaRPr lang="en-US" dirty="0"/>
          </a:p>
        </p:txBody>
      </p:sp>
      <p:sp>
        <p:nvSpPr>
          <p:cNvPr id="8" name="Slide Number Placeholder 7">
            <a:extLst>
              <a:ext uri="{FF2B5EF4-FFF2-40B4-BE49-F238E27FC236}">
                <a16:creationId xmlns:a16="http://schemas.microsoft.com/office/drawing/2014/main" id="{5DFE63E6-152A-EB56-5C64-7A4D44AFB36E}"/>
              </a:ext>
            </a:extLst>
          </p:cNvPr>
          <p:cNvSpPr>
            <a:spLocks noGrp="1"/>
          </p:cNvSpPr>
          <p:nvPr>
            <p:ph type="sldNum" sz="quarter" idx="12"/>
          </p:nvPr>
        </p:nvSpPr>
        <p:spPr/>
        <p:txBody>
          <a:bodyPr/>
          <a:lstStyle/>
          <a:p>
            <a:fld id="{25FB7523-2B6A-479B-BEC3-9B8263F8FE39}" type="slidenum">
              <a:rPr lang="en-US" smtClean="0"/>
              <a:t>48</a:t>
            </a:fld>
            <a:endParaRPr lang="en-US"/>
          </a:p>
        </p:txBody>
      </p:sp>
      <p:sp>
        <p:nvSpPr>
          <p:cNvPr id="9" name="Footer Placeholder 6">
            <a:extLst>
              <a:ext uri="{FF2B5EF4-FFF2-40B4-BE49-F238E27FC236}">
                <a16:creationId xmlns:a16="http://schemas.microsoft.com/office/drawing/2014/main" id="{6C508361-6B00-9DCE-E037-439B3057550A}"/>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14379494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5C01B-A7A7-4EFF-8CFA-2C5AF8641B92}"/>
              </a:ext>
            </a:extLst>
          </p:cNvPr>
          <p:cNvSpPr>
            <a:spLocks noGrp="1"/>
          </p:cNvSpPr>
          <p:nvPr>
            <p:ph type="title"/>
          </p:nvPr>
        </p:nvSpPr>
        <p:spPr/>
        <p:txBody>
          <a:bodyPr/>
          <a:lstStyle/>
          <a:p>
            <a:r>
              <a:rPr lang="en-US" dirty="0"/>
              <a:t>Relevance Determination </a:t>
            </a:r>
          </a:p>
        </p:txBody>
      </p:sp>
      <p:sp>
        <p:nvSpPr>
          <p:cNvPr id="3" name="Content Placeholder 2">
            <a:extLst>
              <a:ext uri="{FF2B5EF4-FFF2-40B4-BE49-F238E27FC236}">
                <a16:creationId xmlns:a16="http://schemas.microsoft.com/office/drawing/2014/main" id="{3BBD0DAA-955D-422D-A47F-81AC356E8786}"/>
              </a:ext>
            </a:extLst>
          </p:cNvPr>
          <p:cNvSpPr>
            <a:spLocks noGrp="1"/>
          </p:cNvSpPr>
          <p:nvPr>
            <p:ph idx="1"/>
          </p:nvPr>
        </p:nvSpPr>
        <p:spPr/>
        <p:txBody>
          <a:bodyPr/>
          <a:lstStyle/>
          <a:p>
            <a:pPr>
              <a:buFont typeface="Arial" panose="020B0604020202020204" pitchFamily="34" charset="0"/>
              <a:buChar char="•"/>
            </a:pPr>
            <a:r>
              <a:rPr lang="en-US" dirty="0"/>
              <a:t>Evidence is relevant if it has any tendency to make a fact more or less probable than it would be without the evidence and the fact is of consequence in determining the outcome </a:t>
            </a:r>
          </a:p>
          <a:p>
            <a:pPr lvl="1">
              <a:buFont typeface="Arial" panose="020B0604020202020204" pitchFamily="34" charset="0"/>
              <a:buChar char="•"/>
            </a:pPr>
            <a:r>
              <a:rPr lang="en-US" dirty="0"/>
              <a:t>It will relate directly to the allegation, or a part of the allegation </a:t>
            </a:r>
          </a:p>
          <a:p>
            <a:pPr lvl="1">
              <a:buFont typeface="Arial" panose="020B0604020202020204" pitchFamily="34" charset="0"/>
              <a:buChar char="•"/>
            </a:pPr>
            <a:r>
              <a:rPr lang="en-US" dirty="0"/>
              <a:t>Information protected by a privilege is not relevant (attorney-client privilege, etc.) </a:t>
            </a:r>
          </a:p>
        </p:txBody>
      </p:sp>
      <p:sp>
        <p:nvSpPr>
          <p:cNvPr id="8" name="Slide Number Placeholder 7">
            <a:extLst>
              <a:ext uri="{FF2B5EF4-FFF2-40B4-BE49-F238E27FC236}">
                <a16:creationId xmlns:a16="http://schemas.microsoft.com/office/drawing/2014/main" id="{551EB809-8AC7-37DE-5738-D23C69D445A6}"/>
              </a:ext>
            </a:extLst>
          </p:cNvPr>
          <p:cNvSpPr>
            <a:spLocks noGrp="1"/>
          </p:cNvSpPr>
          <p:nvPr>
            <p:ph type="sldNum" sz="quarter" idx="12"/>
          </p:nvPr>
        </p:nvSpPr>
        <p:spPr/>
        <p:txBody>
          <a:bodyPr/>
          <a:lstStyle/>
          <a:p>
            <a:fld id="{25FB7523-2B6A-479B-BEC3-9B8263F8FE39}" type="slidenum">
              <a:rPr lang="en-US" smtClean="0"/>
              <a:t>49</a:t>
            </a:fld>
            <a:endParaRPr lang="en-US"/>
          </a:p>
        </p:txBody>
      </p:sp>
      <p:sp>
        <p:nvSpPr>
          <p:cNvPr id="9" name="Footer Placeholder 6">
            <a:extLst>
              <a:ext uri="{FF2B5EF4-FFF2-40B4-BE49-F238E27FC236}">
                <a16:creationId xmlns:a16="http://schemas.microsoft.com/office/drawing/2014/main" id="{1FE730C5-9235-5EB8-A1B4-DD3940CA6819}"/>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19375058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409B6-4293-4E8C-9832-9D61B4FA8DC2}"/>
              </a:ext>
            </a:extLst>
          </p:cNvPr>
          <p:cNvSpPr>
            <a:spLocks noGrp="1"/>
          </p:cNvSpPr>
          <p:nvPr>
            <p:ph type="title"/>
          </p:nvPr>
        </p:nvSpPr>
        <p:spPr/>
        <p:txBody>
          <a:bodyPr/>
          <a:lstStyle/>
          <a:p>
            <a:r>
              <a:rPr lang="en-US" dirty="0"/>
              <a:t>Credibility Determinations </a:t>
            </a:r>
          </a:p>
        </p:txBody>
      </p:sp>
      <p:sp>
        <p:nvSpPr>
          <p:cNvPr id="3" name="Content Placeholder 2">
            <a:extLst>
              <a:ext uri="{FF2B5EF4-FFF2-40B4-BE49-F238E27FC236}">
                <a16:creationId xmlns:a16="http://schemas.microsoft.com/office/drawing/2014/main" id="{53695A4A-A51C-4147-AC83-DF7EA7C354A7}"/>
              </a:ext>
            </a:extLst>
          </p:cNvPr>
          <p:cNvSpPr>
            <a:spLocks noGrp="1"/>
          </p:cNvSpPr>
          <p:nvPr>
            <p:ph idx="1"/>
          </p:nvPr>
        </p:nvSpPr>
        <p:spPr/>
        <p:txBody>
          <a:bodyPr/>
          <a:lstStyle/>
          <a:p>
            <a:pPr>
              <a:buFont typeface="Arial" panose="020B0604020202020204" pitchFamily="34" charset="0"/>
              <a:buChar char="•"/>
            </a:pPr>
            <a:r>
              <a:rPr lang="en-US" dirty="0"/>
              <a:t>Decision-Makers must make credibility determinations:</a:t>
            </a:r>
          </a:p>
          <a:p>
            <a:pPr lvl="1">
              <a:buFont typeface="Arial" panose="020B0604020202020204" pitchFamily="34" charset="0"/>
              <a:buChar char="•"/>
            </a:pPr>
            <a:r>
              <a:rPr lang="en-US" dirty="0"/>
              <a:t>Observe any inconsistencies in witnesses' statements (or consistencies) </a:t>
            </a:r>
          </a:p>
          <a:p>
            <a:pPr lvl="1">
              <a:buFont typeface="Arial" panose="020B0604020202020204" pitchFamily="34" charset="0"/>
              <a:buChar char="•"/>
            </a:pPr>
            <a:r>
              <a:rPr lang="en-US" dirty="0"/>
              <a:t>Consider bias or motive to lie </a:t>
            </a:r>
          </a:p>
          <a:p>
            <a:pPr lvl="1">
              <a:buFont typeface="Arial" panose="020B0604020202020204" pitchFamily="34" charset="0"/>
              <a:buChar char="•"/>
            </a:pPr>
            <a:r>
              <a:rPr lang="en-US" dirty="0"/>
              <a:t>Probability or improbability of occurrence given all of the facts/evidence </a:t>
            </a:r>
          </a:p>
          <a:p>
            <a:pPr lvl="1">
              <a:buFont typeface="Arial" panose="020B0604020202020204" pitchFamily="34" charset="0"/>
              <a:buChar char="•"/>
            </a:pPr>
            <a:endParaRPr lang="en-US" dirty="0"/>
          </a:p>
        </p:txBody>
      </p:sp>
      <p:sp>
        <p:nvSpPr>
          <p:cNvPr id="8" name="Slide Number Placeholder 7">
            <a:extLst>
              <a:ext uri="{FF2B5EF4-FFF2-40B4-BE49-F238E27FC236}">
                <a16:creationId xmlns:a16="http://schemas.microsoft.com/office/drawing/2014/main" id="{A054832F-3CD4-2DAF-A024-6CCD2AFC05DE}"/>
              </a:ext>
            </a:extLst>
          </p:cNvPr>
          <p:cNvSpPr>
            <a:spLocks noGrp="1"/>
          </p:cNvSpPr>
          <p:nvPr>
            <p:ph type="sldNum" sz="quarter" idx="12"/>
          </p:nvPr>
        </p:nvSpPr>
        <p:spPr/>
        <p:txBody>
          <a:bodyPr/>
          <a:lstStyle/>
          <a:p>
            <a:fld id="{25FB7523-2B6A-479B-BEC3-9B8263F8FE39}" type="slidenum">
              <a:rPr lang="en-US" smtClean="0"/>
              <a:t>50</a:t>
            </a:fld>
            <a:endParaRPr lang="en-US"/>
          </a:p>
        </p:txBody>
      </p:sp>
      <p:sp>
        <p:nvSpPr>
          <p:cNvPr id="9" name="Footer Placeholder 6">
            <a:extLst>
              <a:ext uri="{FF2B5EF4-FFF2-40B4-BE49-F238E27FC236}">
                <a16:creationId xmlns:a16="http://schemas.microsoft.com/office/drawing/2014/main" id="{052CA3F9-29E4-1DE0-3C87-C8EC36E3BB45}"/>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27415920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D8886-3E8C-467C-8FCC-A8AE741E0753}"/>
              </a:ext>
            </a:extLst>
          </p:cNvPr>
          <p:cNvSpPr>
            <a:spLocks noGrp="1"/>
          </p:cNvSpPr>
          <p:nvPr>
            <p:ph type="title"/>
          </p:nvPr>
        </p:nvSpPr>
        <p:spPr/>
        <p:txBody>
          <a:bodyPr/>
          <a:lstStyle/>
          <a:p>
            <a:r>
              <a:rPr lang="en-US" dirty="0"/>
              <a:t>Decision </a:t>
            </a:r>
          </a:p>
        </p:txBody>
      </p:sp>
      <p:sp>
        <p:nvSpPr>
          <p:cNvPr id="3" name="Content Placeholder 2">
            <a:extLst>
              <a:ext uri="{FF2B5EF4-FFF2-40B4-BE49-F238E27FC236}">
                <a16:creationId xmlns:a16="http://schemas.microsoft.com/office/drawing/2014/main" id="{C39D4A3A-18F2-45B3-A333-EECB341B870C}"/>
              </a:ext>
            </a:extLst>
          </p:cNvPr>
          <p:cNvSpPr>
            <a:spLocks noGrp="1"/>
          </p:cNvSpPr>
          <p:nvPr>
            <p:ph idx="1"/>
          </p:nvPr>
        </p:nvSpPr>
        <p:spPr/>
        <p:txBody>
          <a:bodyPr/>
          <a:lstStyle/>
          <a:p>
            <a:pPr>
              <a:buFont typeface="Arial" panose="020B0604020202020204" pitchFamily="34" charset="0"/>
              <a:buChar char="•"/>
            </a:pPr>
            <a:r>
              <a:rPr lang="en-US" dirty="0"/>
              <a:t>Decision must be in writing and must include:</a:t>
            </a:r>
          </a:p>
          <a:p>
            <a:pPr lvl="1">
              <a:buFont typeface="Arial" panose="020B0604020202020204" pitchFamily="34" charset="0"/>
              <a:buChar char="•"/>
            </a:pPr>
            <a:r>
              <a:rPr lang="en-US" dirty="0"/>
              <a:t>Portion of school’s policy or policies that have been violated </a:t>
            </a:r>
          </a:p>
          <a:p>
            <a:pPr lvl="1">
              <a:buFont typeface="Arial" panose="020B0604020202020204" pitchFamily="34" charset="0"/>
              <a:buChar char="•"/>
            </a:pPr>
            <a:r>
              <a:rPr lang="en-US" dirty="0"/>
              <a:t>Procedural steps taken to investigate and reach a decision </a:t>
            </a:r>
          </a:p>
          <a:p>
            <a:pPr lvl="1">
              <a:buFont typeface="Arial" panose="020B0604020202020204" pitchFamily="34" charset="0"/>
              <a:buChar char="•"/>
            </a:pPr>
            <a:r>
              <a:rPr lang="en-US" dirty="0"/>
              <a:t>Finding of Fact</a:t>
            </a:r>
          </a:p>
          <a:p>
            <a:pPr lvl="1">
              <a:buFont typeface="Arial" panose="020B0604020202020204" pitchFamily="34" charset="0"/>
              <a:buChar char="•"/>
            </a:pPr>
            <a:r>
              <a:rPr lang="en-US" dirty="0"/>
              <a:t>Conclusion section that relies on the facts and the relevant policy or policies (Title IX/Non-Discrimination Policy) </a:t>
            </a:r>
          </a:p>
          <a:p>
            <a:pPr lvl="1">
              <a:buFont typeface="Arial" panose="020B0604020202020204" pitchFamily="34" charset="0"/>
              <a:buChar char="•"/>
            </a:pPr>
            <a:r>
              <a:rPr lang="en-US" dirty="0"/>
              <a:t>Statement and rationale for determination of responsibility </a:t>
            </a:r>
          </a:p>
          <a:p>
            <a:pPr lvl="1">
              <a:buFont typeface="Arial" panose="020B0604020202020204" pitchFamily="34" charset="0"/>
              <a:buChar char="•"/>
            </a:pPr>
            <a:r>
              <a:rPr lang="en-US" dirty="0"/>
              <a:t>Disciplinary sanctions that school will impose on respondent and remedies available to complainant to restore or preserve complainant’s access to education</a:t>
            </a:r>
          </a:p>
          <a:p>
            <a:pPr lvl="1">
              <a:buFont typeface="Arial" panose="020B0604020202020204" pitchFamily="34" charset="0"/>
              <a:buChar char="•"/>
            </a:pPr>
            <a:endParaRPr lang="en-US" dirty="0"/>
          </a:p>
          <a:p>
            <a:pPr lvl="1">
              <a:buFont typeface="Arial" panose="020B0604020202020204" pitchFamily="34" charset="0"/>
              <a:buChar char="•"/>
            </a:pPr>
            <a:endParaRPr lang="en-US" dirty="0"/>
          </a:p>
        </p:txBody>
      </p:sp>
      <p:sp>
        <p:nvSpPr>
          <p:cNvPr id="8" name="Slide Number Placeholder 7">
            <a:extLst>
              <a:ext uri="{FF2B5EF4-FFF2-40B4-BE49-F238E27FC236}">
                <a16:creationId xmlns:a16="http://schemas.microsoft.com/office/drawing/2014/main" id="{F95C1998-C110-4236-7BE7-14250E33C9E0}"/>
              </a:ext>
            </a:extLst>
          </p:cNvPr>
          <p:cNvSpPr>
            <a:spLocks noGrp="1"/>
          </p:cNvSpPr>
          <p:nvPr>
            <p:ph type="sldNum" sz="quarter" idx="12"/>
          </p:nvPr>
        </p:nvSpPr>
        <p:spPr/>
        <p:txBody>
          <a:bodyPr/>
          <a:lstStyle/>
          <a:p>
            <a:fld id="{25FB7523-2B6A-479B-BEC3-9B8263F8FE39}" type="slidenum">
              <a:rPr lang="en-US" smtClean="0"/>
              <a:t>51</a:t>
            </a:fld>
            <a:endParaRPr lang="en-US"/>
          </a:p>
        </p:txBody>
      </p:sp>
      <p:sp>
        <p:nvSpPr>
          <p:cNvPr id="9" name="Footer Placeholder 6">
            <a:extLst>
              <a:ext uri="{FF2B5EF4-FFF2-40B4-BE49-F238E27FC236}">
                <a16:creationId xmlns:a16="http://schemas.microsoft.com/office/drawing/2014/main" id="{0E7385EC-6CB2-D67B-1845-5D82E5070EEE}"/>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4757011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E0197-278F-42E2-B7E3-5EC9920789A4}"/>
              </a:ext>
            </a:extLst>
          </p:cNvPr>
          <p:cNvSpPr>
            <a:spLocks noGrp="1"/>
          </p:cNvSpPr>
          <p:nvPr>
            <p:ph type="title"/>
          </p:nvPr>
        </p:nvSpPr>
        <p:spPr/>
        <p:txBody>
          <a:bodyPr/>
          <a:lstStyle/>
          <a:p>
            <a:r>
              <a:rPr lang="en-US" dirty="0"/>
              <a:t>Decision Continued </a:t>
            </a:r>
          </a:p>
        </p:txBody>
      </p:sp>
      <p:sp>
        <p:nvSpPr>
          <p:cNvPr id="3" name="Content Placeholder 2">
            <a:extLst>
              <a:ext uri="{FF2B5EF4-FFF2-40B4-BE49-F238E27FC236}">
                <a16:creationId xmlns:a16="http://schemas.microsoft.com/office/drawing/2014/main" id="{8967551A-1FD8-49CF-A3FF-189468EED5EE}"/>
              </a:ext>
            </a:extLst>
          </p:cNvPr>
          <p:cNvSpPr>
            <a:spLocks noGrp="1"/>
          </p:cNvSpPr>
          <p:nvPr>
            <p:ph idx="1"/>
          </p:nvPr>
        </p:nvSpPr>
        <p:spPr/>
        <p:txBody>
          <a:bodyPr/>
          <a:lstStyle/>
          <a:p>
            <a:pPr>
              <a:buFont typeface="Arial" panose="020B0604020202020204" pitchFamily="34" charset="0"/>
              <a:buChar char="•"/>
            </a:pPr>
            <a:r>
              <a:rPr lang="en-US" dirty="0"/>
              <a:t>Disciplinary sanctions that school will impose on respondent and remedies available to complainant to restore or preserve complainant’s access to education</a:t>
            </a:r>
          </a:p>
          <a:p>
            <a:pPr lvl="1">
              <a:buFont typeface="Arial" panose="020B0604020202020204" pitchFamily="34" charset="0"/>
              <a:buChar char="•"/>
            </a:pPr>
            <a:r>
              <a:rPr lang="en-US" dirty="0"/>
              <a:t>Remedies may include a one-way no-contact order that would prohibit participation in clubs and teams with the complainant </a:t>
            </a:r>
          </a:p>
          <a:p>
            <a:pPr>
              <a:buFont typeface="Arial" panose="020B0604020202020204" pitchFamily="34" charset="0"/>
              <a:buChar char="•"/>
            </a:pPr>
            <a:r>
              <a:rPr lang="en-US" dirty="0"/>
              <a:t>A statement as to the rationale for any remedies for the complainant addressing how this remedies will restore or preserve equal access </a:t>
            </a:r>
          </a:p>
          <a:p>
            <a:pPr>
              <a:buFont typeface="Arial" panose="020B0604020202020204" pitchFamily="34" charset="0"/>
              <a:buChar char="•"/>
            </a:pPr>
            <a:r>
              <a:rPr lang="en-US" dirty="0"/>
              <a:t>A statement of the school’s procedures, a statement that there is a right to appeal, and the permissible basis for appeal </a:t>
            </a:r>
          </a:p>
        </p:txBody>
      </p:sp>
      <p:sp>
        <p:nvSpPr>
          <p:cNvPr id="8" name="Slide Number Placeholder 7">
            <a:extLst>
              <a:ext uri="{FF2B5EF4-FFF2-40B4-BE49-F238E27FC236}">
                <a16:creationId xmlns:a16="http://schemas.microsoft.com/office/drawing/2014/main" id="{DC361DC2-0C5A-A194-A8AB-8E7AE77BDA52}"/>
              </a:ext>
            </a:extLst>
          </p:cNvPr>
          <p:cNvSpPr>
            <a:spLocks noGrp="1"/>
          </p:cNvSpPr>
          <p:nvPr>
            <p:ph type="sldNum" sz="quarter" idx="12"/>
          </p:nvPr>
        </p:nvSpPr>
        <p:spPr/>
        <p:txBody>
          <a:bodyPr/>
          <a:lstStyle/>
          <a:p>
            <a:fld id="{25FB7523-2B6A-479B-BEC3-9B8263F8FE39}" type="slidenum">
              <a:rPr lang="en-US" smtClean="0"/>
              <a:t>52</a:t>
            </a:fld>
            <a:endParaRPr lang="en-US"/>
          </a:p>
        </p:txBody>
      </p:sp>
      <p:sp>
        <p:nvSpPr>
          <p:cNvPr id="11" name="Footer Placeholder 6">
            <a:extLst>
              <a:ext uri="{FF2B5EF4-FFF2-40B4-BE49-F238E27FC236}">
                <a16:creationId xmlns:a16="http://schemas.microsoft.com/office/drawing/2014/main" id="{892FF23E-89D6-581E-1E95-D17E588A80DD}"/>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5784748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51DEB-E80C-42A2-9E52-432F21252ACD}"/>
              </a:ext>
            </a:extLst>
          </p:cNvPr>
          <p:cNvSpPr>
            <a:spLocks noGrp="1"/>
          </p:cNvSpPr>
          <p:nvPr>
            <p:ph type="title"/>
          </p:nvPr>
        </p:nvSpPr>
        <p:spPr/>
        <p:txBody>
          <a:bodyPr/>
          <a:lstStyle/>
          <a:p>
            <a:r>
              <a:rPr lang="en-US" dirty="0"/>
              <a:t>Decision </a:t>
            </a:r>
          </a:p>
        </p:txBody>
      </p:sp>
      <p:sp>
        <p:nvSpPr>
          <p:cNvPr id="3" name="Content Placeholder 2">
            <a:extLst>
              <a:ext uri="{FF2B5EF4-FFF2-40B4-BE49-F238E27FC236}">
                <a16:creationId xmlns:a16="http://schemas.microsoft.com/office/drawing/2014/main" id="{D832B44E-B81C-40DF-9544-CA0109848433}"/>
              </a:ext>
            </a:extLst>
          </p:cNvPr>
          <p:cNvSpPr>
            <a:spLocks noGrp="1"/>
          </p:cNvSpPr>
          <p:nvPr>
            <p:ph idx="1"/>
          </p:nvPr>
        </p:nvSpPr>
        <p:spPr>
          <a:xfrm>
            <a:off x="1206500" y="1845734"/>
            <a:ext cx="9949180" cy="4023360"/>
          </a:xfrm>
        </p:spPr>
        <p:txBody>
          <a:bodyPr/>
          <a:lstStyle/>
          <a:p>
            <a:pPr>
              <a:buFont typeface="Arial" panose="020B0604020202020204" pitchFamily="34" charset="0"/>
              <a:buChar char="•"/>
            </a:pPr>
            <a:r>
              <a:rPr lang="en-US" dirty="0"/>
              <a:t>Must be sent to both parties simultaneously with information regarding how to appeal </a:t>
            </a:r>
          </a:p>
          <a:p>
            <a:pPr lvl="1">
              <a:buFont typeface="Arial" panose="020B0604020202020204" pitchFamily="34" charset="0"/>
              <a:buChar char="•"/>
            </a:pPr>
            <a:r>
              <a:rPr lang="en-US" dirty="0"/>
              <a:t>Must be in writing </a:t>
            </a:r>
          </a:p>
          <a:p>
            <a:pPr lvl="1">
              <a:buFont typeface="Arial" panose="020B0604020202020204" pitchFamily="34" charset="0"/>
              <a:buChar char="•"/>
            </a:pPr>
            <a:r>
              <a:rPr lang="en-US" dirty="0"/>
              <a:t>Must include name and contact information of appeal officer (cannot be Title IX coordinator, investigator, or decision-maker) </a:t>
            </a:r>
          </a:p>
          <a:p>
            <a:pPr>
              <a:buFont typeface="Arial" panose="020B0604020202020204" pitchFamily="34" charset="0"/>
              <a:buChar char="•"/>
            </a:pPr>
            <a:r>
              <a:rPr lang="en-US" dirty="0"/>
              <a:t>A decision is final if parties do not appeal or at the conclusion of the appeal process </a:t>
            </a:r>
          </a:p>
          <a:p>
            <a:pPr lvl="1">
              <a:buFont typeface="Arial" panose="020B0604020202020204" pitchFamily="34" charset="0"/>
              <a:buChar char="•"/>
            </a:pPr>
            <a:r>
              <a:rPr lang="en-US" dirty="0"/>
              <a:t>School has discretion to set appeal deadlines </a:t>
            </a:r>
          </a:p>
          <a:p>
            <a:pPr>
              <a:buFont typeface="Arial" panose="020B0604020202020204" pitchFamily="34" charset="0"/>
              <a:buChar char="•"/>
            </a:pPr>
            <a:r>
              <a:rPr lang="en-US" dirty="0"/>
              <a:t>Title IX coordinator is responsible for ensuring remedies stated within decision are carried out </a:t>
            </a:r>
          </a:p>
        </p:txBody>
      </p:sp>
      <p:sp>
        <p:nvSpPr>
          <p:cNvPr id="8" name="Slide Number Placeholder 7">
            <a:extLst>
              <a:ext uri="{FF2B5EF4-FFF2-40B4-BE49-F238E27FC236}">
                <a16:creationId xmlns:a16="http://schemas.microsoft.com/office/drawing/2014/main" id="{A2DF438A-6773-1A3E-713A-8CF0E8451D66}"/>
              </a:ext>
            </a:extLst>
          </p:cNvPr>
          <p:cNvSpPr>
            <a:spLocks noGrp="1"/>
          </p:cNvSpPr>
          <p:nvPr>
            <p:ph type="sldNum" sz="quarter" idx="12"/>
          </p:nvPr>
        </p:nvSpPr>
        <p:spPr/>
        <p:txBody>
          <a:bodyPr/>
          <a:lstStyle/>
          <a:p>
            <a:fld id="{25FB7523-2B6A-479B-BEC3-9B8263F8FE39}" type="slidenum">
              <a:rPr lang="en-US" smtClean="0"/>
              <a:t>53</a:t>
            </a:fld>
            <a:endParaRPr lang="en-US"/>
          </a:p>
        </p:txBody>
      </p:sp>
      <p:sp>
        <p:nvSpPr>
          <p:cNvPr id="9" name="Footer Placeholder 6">
            <a:extLst>
              <a:ext uri="{FF2B5EF4-FFF2-40B4-BE49-F238E27FC236}">
                <a16:creationId xmlns:a16="http://schemas.microsoft.com/office/drawing/2014/main" id="{CB6C1102-D356-9C0C-7C7F-047CE8B74DD6}"/>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29489796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AFE6F-642F-4E75-B1FD-30DBC24AED0A}"/>
              </a:ext>
            </a:extLst>
          </p:cNvPr>
          <p:cNvSpPr>
            <a:spLocks noGrp="1"/>
          </p:cNvSpPr>
          <p:nvPr>
            <p:ph type="title"/>
          </p:nvPr>
        </p:nvSpPr>
        <p:spPr/>
        <p:txBody>
          <a:bodyPr/>
          <a:lstStyle/>
          <a:p>
            <a:r>
              <a:rPr lang="en-US" dirty="0"/>
              <a:t>Appeals </a:t>
            </a:r>
          </a:p>
        </p:txBody>
      </p:sp>
      <p:sp>
        <p:nvSpPr>
          <p:cNvPr id="3" name="Content Placeholder 2">
            <a:extLst>
              <a:ext uri="{FF2B5EF4-FFF2-40B4-BE49-F238E27FC236}">
                <a16:creationId xmlns:a16="http://schemas.microsoft.com/office/drawing/2014/main" id="{299F8842-9BCD-40EA-B09A-5DC562169E86}"/>
              </a:ext>
            </a:extLst>
          </p:cNvPr>
          <p:cNvSpPr>
            <a:spLocks noGrp="1"/>
          </p:cNvSpPr>
          <p:nvPr>
            <p:ph idx="1"/>
          </p:nvPr>
        </p:nvSpPr>
        <p:spPr/>
        <p:txBody>
          <a:bodyPr>
            <a:normAutofit/>
          </a:bodyPr>
          <a:lstStyle/>
          <a:p>
            <a:pPr>
              <a:buFont typeface="Arial" panose="020B0604020202020204" pitchFamily="34" charset="0"/>
              <a:buChar char="•"/>
            </a:pPr>
            <a:r>
              <a:rPr lang="en-US" dirty="0"/>
              <a:t>Both parties have the right to appeal </a:t>
            </a:r>
          </a:p>
          <a:p>
            <a:pPr>
              <a:buFont typeface="Arial" panose="020B0604020202020204" pitchFamily="34" charset="0"/>
              <a:buChar char="•"/>
            </a:pPr>
            <a:r>
              <a:rPr lang="en-US" dirty="0"/>
              <a:t>Appeals can be taken:</a:t>
            </a:r>
          </a:p>
          <a:p>
            <a:pPr lvl="1">
              <a:buFont typeface="Arial" panose="020B0604020202020204" pitchFamily="34" charset="0"/>
              <a:buChar char="•"/>
            </a:pPr>
            <a:r>
              <a:rPr lang="en-US" dirty="0"/>
              <a:t>After dismissal before the grievance process whether mandatory or discretionary </a:t>
            </a:r>
          </a:p>
          <a:p>
            <a:pPr lvl="1">
              <a:buFont typeface="Arial" panose="020B0604020202020204" pitchFamily="34" charset="0"/>
              <a:buChar char="•"/>
            </a:pPr>
            <a:r>
              <a:rPr lang="en-US" dirty="0"/>
              <a:t>After a final decision is made at the conclusion of the grievance process </a:t>
            </a:r>
          </a:p>
          <a:p>
            <a:pPr>
              <a:buFont typeface="Arial" panose="020B0604020202020204" pitchFamily="34" charset="0"/>
              <a:buChar char="•"/>
            </a:pPr>
            <a:r>
              <a:rPr lang="en-US" dirty="0"/>
              <a:t>Appeals may be taken as the result of:</a:t>
            </a:r>
          </a:p>
          <a:p>
            <a:pPr lvl="1">
              <a:buFont typeface="Arial" panose="020B0604020202020204" pitchFamily="34" charset="0"/>
              <a:buChar char="•"/>
            </a:pPr>
            <a:r>
              <a:rPr lang="en-US" dirty="0"/>
              <a:t>A procedural irregularity that affected the outcome </a:t>
            </a:r>
          </a:p>
          <a:p>
            <a:pPr lvl="1">
              <a:buFont typeface="Arial" panose="020B0604020202020204" pitchFamily="34" charset="0"/>
              <a:buChar char="•"/>
            </a:pPr>
            <a:r>
              <a:rPr lang="en-US" dirty="0"/>
              <a:t>New evidence has been discovered that was not discoverable prior </a:t>
            </a:r>
          </a:p>
          <a:p>
            <a:pPr lvl="1">
              <a:buFont typeface="Arial" panose="020B0604020202020204" pitchFamily="34" charset="0"/>
              <a:buChar char="•"/>
            </a:pPr>
            <a:r>
              <a:rPr lang="en-US" dirty="0"/>
              <a:t>A conflict of interest affected the outcome </a:t>
            </a:r>
          </a:p>
          <a:p>
            <a:pPr lvl="1">
              <a:buFont typeface="Arial" panose="020B0604020202020204" pitchFamily="34" charset="0"/>
              <a:buChar char="•"/>
            </a:pPr>
            <a:r>
              <a:rPr lang="en-US" dirty="0"/>
              <a:t>Additional grounds determined by the school so long as they apply on an equal basis </a:t>
            </a:r>
          </a:p>
        </p:txBody>
      </p:sp>
      <p:sp>
        <p:nvSpPr>
          <p:cNvPr id="8" name="Slide Number Placeholder 7">
            <a:extLst>
              <a:ext uri="{FF2B5EF4-FFF2-40B4-BE49-F238E27FC236}">
                <a16:creationId xmlns:a16="http://schemas.microsoft.com/office/drawing/2014/main" id="{2D845236-D79B-6813-9112-9726E0B582F3}"/>
              </a:ext>
            </a:extLst>
          </p:cNvPr>
          <p:cNvSpPr>
            <a:spLocks noGrp="1"/>
          </p:cNvSpPr>
          <p:nvPr>
            <p:ph type="sldNum" sz="quarter" idx="12"/>
          </p:nvPr>
        </p:nvSpPr>
        <p:spPr/>
        <p:txBody>
          <a:bodyPr/>
          <a:lstStyle/>
          <a:p>
            <a:fld id="{25FB7523-2B6A-479B-BEC3-9B8263F8FE39}" type="slidenum">
              <a:rPr lang="en-US" smtClean="0"/>
              <a:t>54</a:t>
            </a:fld>
            <a:endParaRPr lang="en-US"/>
          </a:p>
        </p:txBody>
      </p:sp>
      <p:sp>
        <p:nvSpPr>
          <p:cNvPr id="9" name="Footer Placeholder 6">
            <a:extLst>
              <a:ext uri="{FF2B5EF4-FFF2-40B4-BE49-F238E27FC236}">
                <a16:creationId xmlns:a16="http://schemas.microsoft.com/office/drawing/2014/main" id="{1D04B5D1-461B-319E-6A41-CD418D8CBFAF}"/>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11160064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45D19-92B1-493D-8F5D-CD20C46BA4E9}"/>
              </a:ext>
            </a:extLst>
          </p:cNvPr>
          <p:cNvSpPr>
            <a:spLocks noGrp="1"/>
          </p:cNvSpPr>
          <p:nvPr>
            <p:ph type="title"/>
          </p:nvPr>
        </p:nvSpPr>
        <p:spPr/>
        <p:txBody>
          <a:bodyPr/>
          <a:lstStyle/>
          <a:p>
            <a:r>
              <a:rPr lang="en-US" dirty="0"/>
              <a:t>Appeal Process </a:t>
            </a:r>
          </a:p>
        </p:txBody>
      </p:sp>
      <p:sp>
        <p:nvSpPr>
          <p:cNvPr id="3" name="Content Placeholder 2">
            <a:extLst>
              <a:ext uri="{FF2B5EF4-FFF2-40B4-BE49-F238E27FC236}">
                <a16:creationId xmlns:a16="http://schemas.microsoft.com/office/drawing/2014/main" id="{463FCD61-7DFB-4425-A3A1-EA36F3E8ED62}"/>
              </a:ext>
            </a:extLst>
          </p:cNvPr>
          <p:cNvSpPr>
            <a:spLocks noGrp="1"/>
          </p:cNvSpPr>
          <p:nvPr>
            <p:ph idx="1"/>
          </p:nvPr>
        </p:nvSpPr>
        <p:spPr/>
        <p:txBody>
          <a:bodyPr/>
          <a:lstStyle/>
          <a:p>
            <a:pPr>
              <a:buFont typeface="Arial" panose="020B0604020202020204" pitchFamily="34" charset="0"/>
              <a:buChar char="•"/>
            </a:pPr>
            <a:r>
              <a:rPr lang="en-US" dirty="0"/>
              <a:t>If party files an appeal then both parties must be notified in writing </a:t>
            </a:r>
          </a:p>
          <a:p>
            <a:pPr>
              <a:buFont typeface="Arial" panose="020B0604020202020204" pitchFamily="34" charset="0"/>
              <a:buChar char="•"/>
            </a:pPr>
            <a:r>
              <a:rPr lang="en-US" dirty="0"/>
              <a:t>Both parties have opportunity to submit a written statement supporting or challenging outcome </a:t>
            </a:r>
          </a:p>
          <a:p>
            <a:pPr>
              <a:buFont typeface="Arial" panose="020B0604020202020204" pitchFamily="34" charset="0"/>
              <a:buChar char="•"/>
            </a:pPr>
            <a:r>
              <a:rPr lang="en-US" dirty="0"/>
              <a:t>After reviewing written statements the appeal officer must issue a written statement affirming or overturning the decision-makers decision </a:t>
            </a:r>
          </a:p>
          <a:p>
            <a:pPr lvl="1">
              <a:buFont typeface="Arial" panose="020B0604020202020204" pitchFamily="34" charset="0"/>
              <a:buChar char="•"/>
            </a:pPr>
            <a:r>
              <a:rPr lang="en-US" dirty="0"/>
              <a:t>Written statement must be sent simultaneously to parties </a:t>
            </a:r>
          </a:p>
          <a:p>
            <a:pPr>
              <a:buFont typeface="Arial" panose="020B0604020202020204" pitchFamily="34" charset="0"/>
              <a:buChar char="•"/>
            </a:pPr>
            <a:r>
              <a:rPr lang="en-US" dirty="0"/>
              <a:t>Following this written response – the decision is final </a:t>
            </a:r>
          </a:p>
          <a:p>
            <a:pPr>
              <a:buFont typeface="Arial" panose="020B0604020202020204" pitchFamily="34" charset="0"/>
              <a:buChar char="•"/>
            </a:pPr>
            <a:endParaRPr lang="en-US" dirty="0"/>
          </a:p>
        </p:txBody>
      </p:sp>
      <p:sp>
        <p:nvSpPr>
          <p:cNvPr id="8" name="Slide Number Placeholder 7">
            <a:extLst>
              <a:ext uri="{FF2B5EF4-FFF2-40B4-BE49-F238E27FC236}">
                <a16:creationId xmlns:a16="http://schemas.microsoft.com/office/drawing/2014/main" id="{FD345659-B127-AD1A-479B-389A2D2EEFAB}"/>
              </a:ext>
            </a:extLst>
          </p:cNvPr>
          <p:cNvSpPr>
            <a:spLocks noGrp="1"/>
          </p:cNvSpPr>
          <p:nvPr>
            <p:ph type="sldNum" sz="quarter" idx="12"/>
          </p:nvPr>
        </p:nvSpPr>
        <p:spPr/>
        <p:txBody>
          <a:bodyPr/>
          <a:lstStyle/>
          <a:p>
            <a:fld id="{25FB7523-2B6A-479B-BEC3-9B8263F8FE39}" type="slidenum">
              <a:rPr lang="en-US" smtClean="0"/>
              <a:t>55</a:t>
            </a:fld>
            <a:endParaRPr lang="en-US"/>
          </a:p>
        </p:txBody>
      </p:sp>
      <p:sp>
        <p:nvSpPr>
          <p:cNvPr id="9" name="Footer Placeholder 6">
            <a:extLst>
              <a:ext uri="{FF2B5EF4-FFF2-40B4-BE49-F238E27FC236}">
                <a16:creationId xmlns:a16="http://schemas.microsoft.com/office/drawing/2014/main" id="{BAB3FBFC-432C-F3F5-568E-58DCCD321685}"/>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6055001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8FC1C-F866-4F4D-8206-D2C3AE250E2A}"/>
              </a:ext>
            </a:extLst>
          </p:cNvPr>
          <p:cNvSpPr>
            <a:spLocks noGrp="1"/>
          </p:cNvSpPr>
          <p:nvPr>
            <p:ph type="title"/>
          </p:nvPr>
        </p:nvSpPr>
        <p:spPr/>
        <p:txBody>
          <a:bodyPr/>
          <a:lstStyle/>
          <a:p>
            <a:r>
              <a:rPr lang="en-US" dirty="0"/>
              <a:t>Record Keeping </a:t>
            </a:r>
          </a:p>
        </p:txBody>
      </p:sp>
      <p:sp>
        <p:nvSpPr>
          <p:cNvPr id="3" name="Content Placeholder 2">
            <a:extLst>
              <a:ext uri="{FF2B5EF4-FFF2-40B4-BE49-F238E27FC236}">
                <a16:creationId xmlns:a16="http://schemas.microsoft.com/office/drawing/2014/main" id="{14E1A6FE-ECC4-45FE-AF0F-BD5F6C1C330F}"/>
              </a:ext>
            </a:extLst>
          </p:cNvPr>
          <p:cNvSpPr>
            <a:spLocks noGrp="1"/>
          </p:cNvSpPr>
          <p:nvPr>
            <p:ph idx="1"/>
          </p:nvPr>
        </p:nvSpPr>
        <p:spPr/>
        <p:txBody>
          <a:bodyPr>
            <a:normAutofit/>
          </a:bodyPr>
          <a:lstStyle/>
          <a:p>
            <a:pPr>
              <a:buFont typeface="Arial" panose="020B0604020202020204" pitchFamily="34" charset="0"/>
              <a:buChar char="•"/>
            </a:pPr>
            <a:r>
              <a:rPr lang="en-US" dirty="0"/>
              <a:t>The following must be maintained for </a:t>
            </a:r>
            <a:r>
              <a:rPr lang="en-US" b="1" dirty="0"/>
              <a:t>seven (7) years: </a:t>
            </a:r>
            <a:endParaRPr lang="en-US" dirty="0"/>
          </a:p>
          <a:p>
            <a:pPr lvl="1">
              <a:buFont typeface="Arial" panose="020B0604020202020204" pitchFamily="34" charset="0"/>
              <a:buChar char="•"/>
            </a:pPr>
            <a:r>
              <a:rPr lang="en-US" dirty="0"/>
              <a:t>Records of investigation</a:t>
            </a:r>
          </a:p>
          <a:p>
            <a:pPr lvl="1">
              <a:buFont typeface="Arial" panose="020B0604020202020204" pitchFamily="34" charset="0"/>
              <a:buChar char="•"/>
            </a:pPr>
            <a:r>
              <a:rPr lang="en-US" dirty="0"/>
              <a:t>Records of appeal and materials associated with appeal</a:t>
            </a:r>
          </a:p>
          <a:p>
            <a:pPr lvl="1">
              <a:buFont typeface="Arial" panose="020B0604020202020204" pitchFamily="34" charset="0"/>
              <a:buChar char="•"/>
            </a:pPr>
            <a:r>
              <a:rPr lang="en-US" dirty="0"/>
              <a:t>Records of informal resolution process</a:t>
            </a:r>
          </a:p>
          <a:p>
            <a:pPr lvl="2">
              <a:buFont typeface="Arial" panose="020B0604020202020204" pitchFamily="34" charset="0"/>
              <a:buChar char="•"/>
            </a:pPr>
            <a:r>
              <a:rPr lang="en-US" dirty="0"/>
              <a:t>Notices proceeding informal resolution</a:t>
            </a:r>
          </a:p>
          <a:p>
            <a:pPr lvl="1">
              <a:buFont typeface="Arial" panose="020B0604020202020204" pitchFamily="34" charset="0"/>
              <a:buChar char="•"/>
            </a:pPr>
            <a:r>
              <a:rPr lang="en-US" dirty="0"/>
              <a:t>Records of materials used to train Title IX coordinators, investigators, decision makers, and any person who facilitates informational resolution processes</a:t>
            </a:r>
          </a:p>
          <a:p>
            <a:pPr lvl="1">
              <a:buFont typeface="Arial" panose="020B0604020202020204" pitchFamily="34" charset="0"/>
              <a:buChar char="•"/>
            </a:pPr>
            <a:r>
              <a:rPr lang="en-US" dirty="0"/>
              <a:t>Records of supportive measures provided </a:t>
            </a:r>
          </a:p>
          <a:p>
            <a:pPr lvl="2">
              <a:buFont typeface="Arial" panose="020B0604020202020204" pitchFamily="34" charset="0"/>
              <a:buChar char="•"/>
            </a:pPr>
            <a:r>
              <a:rPr lang="en-US" dirty="0"/>
              <a:t>Even when school offers supportive measures to complainant when the complainant declines supportive measures or declines formal complaint </a:t>
            </a:r>
          </a:p>
          <a:p>
            <a:pPr lvl="2">
              <a:buFont typeface="Arial" panose="020B0604020202020204" pitchFamily="34" charset="0"/>
              <a:buChar char="•"/>
            </a:pPr>
            <a:r>
              <a:rPr lang="en-US" dirty="0"/>
              <a:t>Must also include statement as to why school was not deliberately indifferent in offering of supportive measures </a:t>
            </a:r>
          </a:p>
        </p:txBody>
      </p:sp>
      <p:sp>
        <p:nvSpPr>
          <p:cNvPr id="8" name="Slide Number Placeholder 7">
            <a:extLst>
              <a:ext uri="{FF2B5EF4-FFF2-40B4-BE49-F238E27FC236}">
                <a16:creationId xmlns:a16="http://schemas.microsoft.com/office/drawing/2014/main" id="{C95995DE-4396-5E27-0D79-B5799CDE0B42}"/>
              </a:ext>
            </a:extLst>
          </p:cNvPr>
          <p:cNvSpPr>
            <a:spLocks noGrp="1"/>
          </p:cNvSpPr>
          <p:nvPr>
            <p:ph type="sldNum" sz="quarter" idx="12"/>
          </p:nvPr>
        </p:nvSpPr>
        <p:spPr/>
        <p:txBody>
          <a:bodyPr/>
          <a:lstStyle/>
          <a:p>
            <a:fld id="{25FB7523-2B6A-479B-BEC3-9B8263F8FE39}" type="slidenum">
              <a:rPr lang="en-US" smtClean="0"/>
              <a:t>56</a:t>
            </a:fld>
            <a:endParaRPr lang="en-US"/>
          </a:p>
        </p:txBody>
      </p:sp>
      <p:sp>
        <p:nvSpPr>
          <p:cNvPr id="9" name="Footer Placeholder 6">
            <a:extLst>
              <a:ext uri="{FF2B5EF4-FFF2-40B4-BE49-F238E27FC236}">
                <a16:creationId xmlns:a16="http://schemas.microsoft.com/office/drawing/2014/main" id="{A24512E9-CC6B-A540-34EA-A4D1030CEF24}"/>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3674313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B4969-D2F5-4003-A1E3-519EAF00F23C}"/>
              </a:ext>
            </a:extLst>
          </p:cNvPr>
          <p:cNvSpPr>
            <a:spLocks noGrp="1"/>
          </p:cNvSpPr>
          <p:nvPr>
            <p:ph type="title"/>
          </p:nvPr>
        </p:nvSpPr>
        <p:spPr/>
        <p:txBody>
          <a:bodyPr/>
          <a:lstStyle/>
          <a:p>
            <a:r>
              <a:rPr lang="en-US" dirty="0"/>
              <a:t>Prohibition Against Retaliation </a:t>
            </a:r>
          </a:p>
        </p:txBody>
      </p:sp>
      <p:sp>
        <p:nvSpPr>
          <p:cNvPr id="3" name="Content Placeholder 2">
            <a:extLst>
              <a:ext uri="{FF2B5EF4-FFF2-40B4-BE49-F238E27FC236}">
                <a16:creationId xmlns:a16="http://schemas.microsoft.com/office/drawing/2014/main" id="{6AEC75BE-135C-43A6-B1CC-2D3D4B04C8AD}"/>
              </a:ext>
            </a:extLst>
          </p:cNvPr>
          <p:cNvSpPr>
            <a:spLocks noGrp="1"/>
          </p:cNvSpPr>
          <p:nvPr>
            <p:ph idx="1"/>
          </p:nvPr>
        </p:nvSpPr>
        <p:spPr>
          <a:xfrm>
            <a:off x="1193800" y="1917700"/>
            <a:ext cx="10593781" cy="3416300"/>
          </a:xfrm>
        </p:spPr>
        <p:txBody>
          <a:bodyPr>
            <a:normAutofit/>
          </a:bodyPr>
          <a:lstStyle/>
          <a:p>
            <a:pPr>
              <a:buFont typeface="Arial" panose="020B0604020202020204" pitchFamily="34" charset="0"/>
              <a:buChar char="•"/>
            </a:pPr>
            <a:r>
              <a:rPr lang="en-US" sz="2000" dirty="0"/>
              <a:t>No recipient or other person shall intimidate, threaten, coerce, or discriminate against any individual for the purpose of interfering with any right or privilege secured by Title IX or its implementing regulations, or because the individual has made a report or complaint, testified, assisted, or participated or refused to participate in any manner in an investigation, proceeding, or hearing under Title IX or its implementing regulations.</a:t>
            </a:r>
          </a:p>
          <a:p>
            <a:endParaRPr lang="en-US" sz="1600" dirty="0"/>
          </a:p>
        </p:txBody>
      </p:sp>
      <p:sp>
        <p:nvSpPr>
          <p:cNvPr id="8" name="Slide Number Placeholder 7">
            <a:extLst>
              <a:ext uri="{FF2B5EF4-FFF2-40B4-BE49-F238E27FC236}">
                <a16:creationId xmlns:a16="http://schemas.microsoft.com/office/drawing/2014/main" id="{91D28E2D-B195-ABD6-6CF2-51E04E0D9FE2}"/>
              </a:ext>
            </a:extLst>
          </p:cNvPr>
          <p:cNvSpPr>
            <a:spLocks noGrp="1"/>
          </p:cNvSpPr>
          <p:nvPr>
            <p:ph type="sldNum" sz="quarter" idx="12"/>
          </p:nvPr>
        </p:nvSpPr>
        <p:spPr/>
        <p:txBody>
          <a:bodyPr/>
          <a:lstStyle/>
          <a:p>
            <a:fld id="{25FB7523-2B6A-479B-BEC3-9B8263F8FE39}" type="slidenum">
              <a:rPr lang="en-US" smtClean="0"/>
              <a:t>57</a:t>
            </a:fld>
            <a:endParaRPr lang="en-US"/>
          </a:p>
        </p:txBody>
      </p:sp>
      <p:sp>
        <p:nvSpPr>
          <p:cNvPr id="9" name="Footer Placeholder 6">
            <a:extLst>
              <a:ext uri="{FF2B5EF4-FFF2-40B4-BE49-F238E27FC236}">
                <a16:creationId xmlns:a16="http://schemas.microsoft.com/office/drawing/2014/main" id="{4D25EEF5-854B-3C95-A815-073D74899A61}"/>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37180495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9C515-73FA-435A-B2FE-4C2A88D5F0A3}"/>
              </a:ext>
            </a:extLst>
          </p:cNvPr>
          <p:cNvSpPr>
            <a:spLocks noGrp="1"/>
          </p:cNvSpPr>
          <p:nvPr>
            <p:ph type="title"/>
          </p:nvPr>
        </p:nvSpPr>
        <p:spPr/>
        <p:txBody>
          <a:bodyPr/>
          <a:lstStyle/>
          <a:p>
            <a:r>
              <a:rPr lang="en-US" dirty="0"/>
              <a:t>Retaliation </a:t>
            </a:r>
          </a:p>
        </p:txBody>
      </p:sp>
      <p:sp>
        <p:nvSpPr>
          <p:cNvPr id="3" name="Content Placeholder 2">
            <a:extLst>
              <a:ext uri="{FF2B5EF4-FFF2-40B4-BE49-F238E27FC236}">
                <a16:creationId xmlns:a16="http://schemas.microsoft.com/office/drawing/2014/main" id="{34DFDF97-771F-4563-954F-AE8C58C1CB01}"/>
              </a:ext>
            </a:extLst>
          </p:cNvPr>
          <p:cNvSpPr>
            <a:spLocks noGrp="1"/>
          </p:cNvSpPr>
          <p:nvPr>
            <p:ph idx="1"/>
          </p:nvPr>
        </p:nvSpPr>
        <p:spPr/>
        <p:txBody>
          <a:bodyPr/>
          <a:lstStyle/>
          <a:p>
            <a:pPr>
              <a:buFont typeface="Arial" panose="020B0604020202020204" pitchFamily="34" charset="0"/>
              <a:buChar char="•"/>
            </a:pPr>
            <a:r>
              <a:rPr lang="en-US" dirty="0"/>
              <a:t>Any person retaliated against can file a complaint with the school and the school shall have procedures in place for prompt and equitable resolution of complaints </a:t>
            </a:r>
          </a:p>
          <a:p>
            <a:pPr lvl="1">
              <a:buFont typeface="Arial" panose="020B0604020202020204" pitchFamily="34" charset="0"/>
              <a:buChar char="•"/>
            </a:pPr>
            <a:r>
              <a:rPr lang="en-US" dirty="0"/>
              <a:t>Can be similar to Title IX investigation process </a:t>
            </a:r>
          </a:p>
          <a:p>
            <a:pPr>
              <a:buFont typeface="Arial" panose="020B0604020202020204" pitchFamily="34" charset="0"/>
              <a:buChar char="•"/>
            </a:pPr>
            <a:r>
              <a:rPr lang="en-US" dirty="0"/>
              <a:t>Schools should keep the identities of parties and witnesses confidential, unless disclosure is required under other laws or is necessary to conduct grievance process </a:t>
            </a:r>
          </a:p>
        </p:txBody>
      </p:sp>
      <p:sp>
        <p:nvSpPr>
          <p:cNvPr id="8" name="Slide Number Placeholder 7">
            <a:extLst>
              <a:ext uri="{FF2B5EF4-FFF2-40B4-BE49-F238E27FC236}">
                <a16:creationId xmlns:a16="http://schemas.microsoft.com/office/drawing/2014/main" id="{946FEA4D-5815-DB02-CA6F-DC86A20306CA}"/>
              </a:ext>
            </a:extLst>
          </p:cNvPr>
          <p:cNvSpPr>
            <a:spLocks noGrp="1"/>
          </p:cNvSpPr>
          <p:nvPr>
            <p:ph type="sldNum" sz="quarter" idx="12"/>
          </p:nvPr>
        </p:nvSpPr>
        <p:spPr/>
        <p:txBody>
          <a:bodyPr/>
          <a:lstStyle/>
          <a:p>
            <a:fld id="{25FB7523-2B6A-479B-BEC3-9B8263F8FE39}" type="slidenum">
              <a:rPr lang="en-US" smtClean="0"/>
              <a:t>58</a:t>
            </a:fld>
            <a:endParaRPr lang="en-US"/>
          </a:p>
        </p:txBody>
      </p:sp>
      <p:sp>
        <p:nvSpPr>
          <p:cNvPr id="9" name="Footer Placeholder 6">
            <a:extLst>
              <a:ext uri="{FF2B5EF4-FFF2-40B4-BE49-F238E27FC236}">
                <a16:creationId xmlns:a16="http://schemas.microsoft.com/office/drawing/2014/main" id="{EC71F23B-1D07-2A93-05A8-FD090A1CB006}"/>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26838960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50466-FB81-4CDF-9E41-AFD1580C21B2}"/>
              </a:ext>
            </a:extLst>
          </p:cNvPr>
          <p:cNvSpPr>
            <a:spLocks noGrp="1"/>
          </p:cNvSpPr>
          <p:nvPr>
            <p:ph type="title"/>
          </p:nvPr>
        </p:nvSpPr>
        <p:spPr/>
        <p:txBody>
          <a:bodyPr/>
          <a:lstStyle/>
          <a:p>
            <a:r>
              <a:rPr lang="en-US" dirty="0"/>
              <a:t>Retaliation Example </a:t>
            </a:r>
          </a:p>
        </p:txBody>
      </p:sp>
      <p:sp>
        <p:nvSpPr>
          <p:cNvPr id="3" name="Content Placeholder 2">
            <a:extLst>
              <a:ext uri="{FF2B5EF4-FFF2-40B4-BE49-F238E27FC236}">
                <a16:creationId xmlns:a16="http://schemas.microsoft.com/office/drawing/2014/main" id="{CB02906A-6196-43B6-B7AC-508ECC1DF40A}"/>
              </a:ext>
            </a:extLst>
          </p:cNvPr>
          <p:cNvSpPr>
            <a:spLocks noGrp="1"/>
          </p:cNvSpPr>
          <p:nvPr>
            <p:ph idx="1"/>
          </p:nvPr>
        </p:nvSpPr>
        <p:spPr/>
        <p:txBody>
          <a:bodyPr/>
          <a:lstStyle/>
          <a:p>
            <a:pPr>
              <a:buFont typeface="Arial" panose="020B0604020202020204" pitchFamily="34" charset="0"/>
              <a:buChar char="•"/>
            </a:pPr>
            <a:r>
              <a:rPr lang="en-US" dirty="0"/>
              <a:t>If a school charges a person with code of conduct violation for purpose of discouraging the person from pursuing a sexual harassment report or formal complaint </a:t>
            </a:r>
          </a:p>
          <a:p>
            <a:pPr>
              <a:buFont typeface="Arial" panose="020B0604020202020204" pitchFamily="34" charset="0"/>
              <a:buChar char="•"/>
            </a:pPr>
            <a:r>
              <a:rPr lang="en-US" dirty="0"/>
              <a:t>If a code of conduct charge is for a violation unrelated to sexual harassment yet arises from the same facts as a sexual harassment allegation, that may be prohibited retaliation </a:t>
            </a:r>
          </a:p>
          <a:p>
            <a:pPr>
              <a:buFont typeface="Arial" panose="020B0604020202020204" pitchFamily="34" charset="0"/>
              <a:buChar char="•"/>
            </a:pPr>
            <a:r>
              <a:rPr lang="en-US" dirty="0"/>
              <a:t>It is not retaliation for a school to punish someone for making a bad-faith statement during the Title IX grievance process </a:t>
            </a:r>
          </a:p>
        </p:txBody>
      </p:sp>
      <p:sp>
        <p:nvSpPr>
          <p:cNvPr id="8" name="Slide Number Placeholder 7">
            <a:extLst>
              <a:ext uri="{FF2B5EF4-FFF2-40B4-BE49-F238E27FC236}">
                <a16:creationId xmlns:a16="http://schemas.microsoft.com/office/drawing/2014/main" id="{E8AB30AB-4B49-20BC-0E49-1F483E24F39C}"/>
              </a:ext>
            </a:extLst>
          </p:cNvPr>
          <p:cNvSpPr>
            <a:spLocks noGrp="1"/>
          </p:cNvSpPr>
          <p:nvPr>
            <p:ph type="sldNum" sz="quarter" idx="12"/>
          </p:nvPr>
        </p:nvSpPr>
        <p:spPr/>
        <p:txBody>
          <a:bodyPr/>
          <a:lstStyle/>
          <a:p>
            <a:fld id="{25FB7523-2B6A-479B-BEC3-9B8263F8FE39}" type="slidenum">
              <a:rPr lang="en-US" smtClean="0"/>
              <a:t>59</a:t>
            </a:fld>
            <a:endParaRPr lang="en-US"/>
          </a:p>
        </p:txBody>
      </p:sp>
      <p:sp>
        <p:nvSpPr>
          <p:cNvPr id="9" name="Footer Placeholder 6">
            <a:extLst>
              <a:ext uri="{FF2B5EF4-FFF2-40B4-BE49-F238E27FC236}">
                <a16:creationId xmlns:a16="http://schemas.microsoft.com/office/drawing/2014/main" id="{DB109BCE-35BC-9A1B-6A1F-AD8097465140}"/>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42925832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BAFB-80BA-41C1-A398-86904DF82FC3}"/>
              </a:ext>
            </a:extLst>
          </p:cNvPr>
          <p:cNvSpPr>
            <a:spLocks noGrp="1"/>
          </p:cNvSpPr>
          <p:nvPr>
            <p:ph type="title"/>
          </p:nvPr>
        </p:nvSpPr>
        <p:spPr/>
        <p:txBody>
          <a:bodyPr/>
          <a:lstStyle/>
          <a:p>
            <a:r>
              <a:rPr lang="en-US" sz="3200" dirty="0"/>
              <a:t>The Title IX Process Must be Free from Bias </a:t>
            </a:r>
          </a:p>
        </p:txBody>
      </p:sp>
      <p:sp>
        <p:nvSpPr>
          <p:cNvPr id="3" name="Content Placeholder 2">
            <a:extLst>
              <a:ext uri="{FF2B5EF4-FFF2-40B4-BE49-F238E27FC236}">
                <a16:creationId xmlns:a16="http://schemas.microsoft.com/office/drawing/2014/main" id="{848BECD5-D5E5-4049-8EAD-2E2640FA8EA9}"/>
              </a:ext>
            </a:extLst>
          </p:cNvPr>
          <p:cNvSpPr>
            <a:spLocks noGrp="1"/>
          </p:cNvSpPr>
          <p:nvPr>
            <p:ph idx="1"/>
          </p:nvPr>
        </p:nvSpPr>
        <p:spPr/>
        <p:txBody>
          <a:bodyPr>
            <a:normAutofit/>
          </a:bodyPr>
          <a:lstStyle/>
          <a:p>
            <a:pPr>
              <a:buFont typeface="Arial" panose="020B0604020202020204" pitchFamily="34" charset="0"/>
              <a:buChar char="•"/>
            </a:pPr>
            <a:r>
              <a:rPr lang="en-US" dirty="0"/>
              <a:t>All Title IX Key Players must be trained on and act in a manner that is free from bias </a:t>
            </a:r>
          </a:p>
          <a:p>
            <a:pPr lvl="1">
              <a:buFont typeface="Arial" panose="020B0604020202020204" pitchFamily="34" charset="0"/>
              <a:buChar char="•"/>
            </a:pPr>
            <a:r>
              <a:rPr lang="en-US" dirty="0"/>
              <a:t>All reports of harassment must be received and responded to under the school’s relevant policies</a:t>
            </a:r>
          </a:p>
          <a:p>
            <a:pPr lvl="1">
              <a:buFont typeface="Arial" panose="020B0604020202020204" pitchFamily="34" charset="0"/>
              <a:buChar char="•"/>
            </a:pPr>
            <a:r>
              <a:rPr lang="en-US" dirty="0"/>
              <a:t>Treatment of a complainant or respondent may constitute discrimination under Title IX depending on the response provided </a:t>
            </a:r>
          </a:p>
          <a:p>
            <a:pPr lvl="1">
              <a:buFont typeface="Arial" panose="020B0604020202020204" pitchFamily="34" charset="0"/>
              <a:buChar char="•"/>
            </a:pPr>
            <a:r>
              <a:rPr lang="en-US" dirty="0"/>
              <a:t>Sex-Based biases, stereotypes, and generalizations should be examined and reflected upon during grievance process </a:t>
            </a:r>
          </a:p>
          <a:p>
            <a:pPr lvl="2">
              <a:buFont typeface="Arial" panose="020B0604020202020204" pitchFamily="34" charset="0"/>
              <a:buChar char="•"/>
            </a:pPr>
            <a:r>
              <a:rPr lang="en-US" dirty="0"/>
              <a:t>Examples: “Boys will be boys,” “That’s typical for middle school,” etc. </a:t>
            </a:r>
          </a:p>
          <a:p>
            <a:pPr lvl="1">
              <a:buFont typeface="Arial" panose="020B0604020202020204" pitchFamily="34" charset="0"/>
              <a:buChar char="•"/>
            </a:pPr>
            <a:r>
              <a:rPr lang="en-US" dirty="0"/>
              <a:t>Treatment of complainants and/or respondents due to gender-based stereotypes is discrimination under Title IX </a:t>
            </a:r>
          </a:p>
          <a:p>
            <a:pPr>
              <a:buFont typeface="Arial" panose="020B0604020202020204" pitchFamily="34" charset="0"/>
              <a:buChar char="•"/>
            </a:pPr>
            <a:endParaRPr lang="en-US" dirty="0"/>
          </a:p>
        </p:txBody>
      </p:sp>
      <p:sp>
        <p:nvSpPr>
          <p:cNvPr id="8" name="Slide Number Placeholder 7">
            <a:extLst>
              <a:ext uri="{FF2B5EF4-FFF2-40B4-BE49-F238E27FC236}">
                <a16:creationId xmlns:a16="http://schemas.microsoft.com/office/drawing/2014/main" id="{B7152DAA-9258-33D6-0ECF-D9D8C43889F8}"/>
              </a:ext>
            </a:extLst>
          </p:cNvPr>
          <p:cNvSpPr>
            <a:spLocks noGrp="1"/>
          </p:cNvSpPr>
          <p:nvPr>
            <p:ph type="sldNum" sz="quarter" idx="12"/>
          </p:nvPr>
        </p:nvSpPr>
        <p:spPr/>
        <p:txBody>
          <a:bodyPr/>
          <a:lstStyle/>
          <a:p>
            <a:fld id="{25FB7523-2B6A-479B-BEC3-9B8263F8FE39}" type="slidenum">
              <a:rPr lang="en-US" smtClean="0"/>
              <a:t>60</a:t>
            </a:fld>
            <a:endParaRPr lang="en-US"/>
          </a:p>
        </p:txBody>
      </p:sp>
      <p:sp>
        <p:nvSpPr>
          <p:cNvPr id="9" name="Footer Placeholder 6">
            <a:extLst>
              <a:ext uri="{FF2B5EF4-FFF2-40B4-BE49-F238E27FC236}">
                <a16:creationId xmlns:a16="http://schemas.microsoft.com/office/drawing/2014/main" id="{E82A6659-2B03-80E0-9807-E8C2BB8A90E1}"/>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19909667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601A3-E46D-4C5C-AEA3-D7F8C4C599CD}"/>
              </a:ext>
            </a:extLst>
          </p:cNvPr>
          <p:cNvSpPr>
            <a:spLocks noGrp="1"/>
          </p:cNvSpPr>
          <p:nvPr>
            <p:ph type="title"/>
          </p:nvPr>
        </p:nvSpPr>
        <p:spPr/>
        <p:txBody>
          <a:bodyPr/>
          <a:lstStyle/>
          <a:p>
            <a:r>
              <a:rPr lang="en-US" dirty="0"/>
              <a:t>Bias Continued </a:t>
            </a:r>
          </a:p>
        </p:txBody>
      </p:sp>
      <p:sp>
        <p:nvSpPr>
          <p:cNvPr id="3" name="Content Placeholder 2">
            <a:extLst>
              <a:ext uri="{FF2B5EF4-FFF2-40B4-BE49-F238E27FC236}">
                <a16:creationId xmlns:a16="http://schemas.microsoft.com/office/drawing/2014/main" id="{75BA6EA6-0D23-4508-8E19-0B68D34B741E}"/>
              </a:ext>
            </a:extLst>
          </p:cNvPr>
          <p:cNvSpPr>
            <a:spLocks noGrp="1"/>
          </p:cNvSpPr>
          <p:nvPr>
            <p:ph idx="1"/>
          </p:nvPr>
        </p:nvSpPr>
        <p:spPr/>
        <p:txBody>
          <a:bodyPr/>
          <a:lstStyle/>
          <a:p>
            <a:pPr>
              <a:buFont typeface="Arial" panose="020B0604020202020204" pitchFamily="34" charset="0"/>
              <a:buChar char="•"/>
            </a:pPr>
            <a:r>
              <a:rPr lang="en-US" dirty="0"/>
              <a:t>Sexual harassment can occur even if complainant and respondent are of the same sex </a:t>
            </a:r>
          </a:p>
          <a:p>
            <a:pPr>
              <a:buFont typeface="Arial" panose="020B0604020202020204" pitchFamily="34" charset="0"/>
              <a:buChar char="•"/>
            </a:pPr>
            <a:r>
              <a:rPr lang="en-US" dirty="0"/>
              <a:t>Sexual harassment can occur even if a prior relationship existed between the parties </a:t>
            </a:r>
          </a:p>
        </p:txBody>
      </p:sp>
      <p:sp>
        <p:nvSpPr>
          <p:cNvPr id="8" name="Slide Number Placeholder 7">
            <a:extLst>
              <a:ext uri="{FF2B5EF4-FFF2-40B4-BE49-F238E27FC236}">
                <a16:creationId xmlns:a16="http://schemas.microsoft.com/office/drawing/2014/main" id="{560D37D6-AED2-6CE7-A682-C48FC961650B}"/>
              </a:ext>
            </a:extLst>
          </p:cNvPr>
          <p:cNvSpPr>
            <a:spLocks noGrp="1"/>
          </p:cNvSpPr>
          <p:nvPr>
            <p:ph type="sldNum" sz="quarter" idx="12"/>
          </p:nvPr>
        </p:nvSpPr>
        <p:spPr/>
        <p:txBody>
          <a:bodyPr/>
          <a:lstStyle/>
          <a:p>
            <a:fld id="{25FB7523-2B6A-479B-BEC3-9B8263F8FE39}" type="slidenum">
              <a:rPr lang="en-US" smtClean="0"/>
              <a:t>61</a:t>
            </a:fld>
            <a:endParaRPr lang="en-US"/>
          </a:p>
        </p:txBody>
      </p:sp>
      <p:sp>
        <p:nvSpPr>
          <p:cNvPr id="9" name="Footer Placeholder 6">
            <a:extLst>
              <a:ext uri="{FF2B5EF4-FFF2-40B4-BE49-F238E27FC236}">
                <a16:creationId xmlns:a16="http://schemas.microsoft.com/office/drawing/2014/main" id="{707FEEC0-3856-BF8D-73EE-4006A1DA2B4F}"/>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10523360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47E86-1B8E-48ED-878F-6731CFE327BA}"/>
              </a:ext>
            </a:extLst>
          </p:cNvPr>
          <p:cNvSpPr>
            <a:spLocks noGrp="1"/>
          </p:cNvSpPr>
          <p:nvPr>
            <p:ph type="title"/>
          </p:nvPr>
        </p:nvSpPr>
        <p:spPr/>
        <p:txBody>
          <a:bodyPr/>
          <a:lstStyle/>
          <a:p>
            <a:r>
              <a:rPr lang="en-US" dirty="0"/>
              <a:t>Recap and To-Do List </a:t>
            </a:r>
          </a:p>
        </p:txBody>
      </p:sp>
      <p:sp>
        <p:nvSpPr>
          <p:cNvPr id="3" name="Content Placeholder 2">
            <a:extLst>
              <a:ext uri="{FF2B5EF4-FFF2-40B4-BE49-F238E27FC236}">
                <a16:creationId xmlns:a16="http://schemas.microsoft.com/office/drawing/2014/main" id="{F6FB642A-E6B0-4601-8BA2-35EBC9EAF8C2}"/>
              </a:ext>
            </a:extLst>
          </p:cNvPr>
          <p:cNvSpPr>
            <a:spLocks noGrp="1"/>
          </p:cNvSpPr>
          <p:nvPr>
            <p:ph idx="1"/>
          </p:nvPr>
        </p:nvSpPr>
        <p:spPr/>
        <p:txBody>
          <a:bodyPr>
            <a:normAutofit/>
          </a:bodyPr>
          <a:lstStyle/>
          <a:p>
            <a:pPr>
              <a:buFont typeface="Arial" panose="020B0604020202020204" pitchFamily="34" charset="0"/>
              <a:buChar char="•"/>
            </a:pPr>
            <a:r>
              <a:rPr lang="en-US" dirty="0"/>
              <a:t>1) Incident Report/Complaint received by Title IX Coordinator </a:t>
            </a:r>
          </a:p>
          <a:p>
            <a:pPr>
              <a:buFont typeface="Arial" panose="020B0604020202020204" pitchFamily="34" charset="0"/>
              <a:buChar char="•"/>
            </a:pPr>
            <a:r>
              <a:rPr lang="en-US" dirty="0"/>
              <a:t>2) Report reviewed by Title IX Coordinator and Title IX Coordinator or Designee makes contact with Complainant (if known) and parent or legal guardian (if applicable) </a:t>
            </a:r>
          </a:p>
          <a:p>
            <a:pPr lvl="1">
              <a:buFont typeface="Arial" panose="020B0604020202020204" pitchFamily="34" charset="0"/>
              <a:buChar char="•"/>
            </a:pPr>
            <a:r>
              <a:rPr lang="en-US" dirty="0"/>
              <a:t>Note – all mandated reporting requirements, and reporting to law enforcement requirements still apply here </a:t>
            </a:r>
          </a:p>
          <a:p>
            <a:pPr>
              <a:buFont typeface="Arial" panose="020B0604020202020204" pitchFamily="34" charset="0"/>
              <a:buChar char="•"/>
            </a:pPr>
            <a:r>
              <a:rPr lang="en-US" dirty="0"/>
              <a:t>3) Title IX Coordinator promptly contacts complainant confidentially to discuss </a:t>
            </a:r>
          </a:p>
          <a:p>
            <a:pPr lvl="1">
              <a:buFont typeface="Arial" panose="020B0604020202020204" pitchFamily="34" charset="0"/>
              <a:buChar char="•"/>
            </a:pPr>
            <a:r>
              <a:rPr lang="en-US" dirty="0"/>
              <a:t>Supportive measures, and complainants wishes regarding the same</a:t>
            </a:r>
          </a:p>
          <a:p>
            <a:pPr lvl="1">
              <a:buFont typeface="Arial" panose="020B0604020202020204" pitchFamily="34" charset="0"/>
              <a:buChar char="•"/>
            </a:pPr>
            <a:r>
              <a:rPr lang="en-US" dirty="0"/>
              <a:t>Process for filing a formal complaint </a:t>
            </a:r>
          </a:p>
          <a:p>
            <a:pPr lvl="1">
              <a:buFont typeface="Arial" panose="020B0604020202020204" pitchFamily="34" charset="0"/>
              <a:buChar char="•"/>
            </a:pPr>
            <a:r>
              <a:rPr lang="en-US" dirty="0"/>
              <a:t>Review any other applicable policies in place </a:t>
            </a:r>
          </a:p>
          <a:p>
            <a:pPr lvl="1">
              <a:buFont typeface="Arial" panose="020B0604020202020204" pitchFamily="34" charset="0"/>
              <a:buChar char="•"/>
            </a:pPr>
            <a:endParaRPr lang="en-US" dirty="0"/>
          </a:p>
          <a:p>
            <a:pPr lvl="1">
              <a:buFont typeface="Arial" panose="020B0604020202020204" pitchFamily="34" charset="0"/>
              <a:buChar char="•"/>
            </a:pPr>
            <a:endParaRPr lang="en-US" dirty="0"/>
          </a:p>
          <a:p>
            <a:pPr>
              <a:buFont typeface="Arial" panose="020B0604020202020204" pitchFamily="34" charset="0"/>
              <a:buChar char="•"/>
            </a:pPr>
            <a:endParaRPr lang="en-US" dirty="0"/>
          </a:p>
        </p:txBody>
      </p:sp>
      <p:sp>
        <p:nvSpPr>
          <p:cNvPr id="8" name="Slide Number Placeholder 7">
            <a:extLst>
              <a:ext uri="{FF2B5EF4-FFF2-40B4-BE49-F238E27FC236}">
                <a16:creationId xmlns:a16="http://schemas.microsoft.com/office/drawing/2014/main" id="{0A18E1F6-AD65-E300-B732-3146096B0010}"/>
              </a:ext>
            </a:extLst>
          </p:cNvPr>
          <p:cNvSpPr>
            <a:spLocks noGrp="1"/>
          </p:cNvSpPr>
          <p:nvPr>
            <p:ph type="sldNum" sz="quarter" idx="12"/>
          </p:nvPr>
        </p:nvSpPr>
        <p:spPr/>
        <p:txBody>
          <a:bodyPr/>
          <a:lstStyle/>
          <a:p>
            <a:fld id="{25FB7523-2B6A-479B-BEC3-9B8263F8FE39}" type="slidenum">
              <a:rPr lang="en-US" smtClean="0"/>
              <a:t>62</a:t>
            </a:fld>
            <a:endParaRPr lang="en-US"/>
          </a:p>
        </p:txBody>
      </p:sp>
      <p:sp>
        <p:nvSpPr>
          <p:cNvPr id="9" name="Footer Placeholder 6">
            <a:extLst>
              <a:ext uri="{FF2B5EF4-FFF2-40B4-BE49-F238E27FC236}">
                <a16:creationId xmlns:a16="http://schemas.microsoft.com/office/drawing/2014/main" id="{7F499884-E1F3-60FC-9885-DA24EE3380DF}"/>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41831761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D51BE-EE9E-4D1B-92F5-174162E18AFA}"/>
              </a:ext>
            </a:extLst>
          </p:cNvPr>
          <p:cNvSpPr>
            <a:spLocks noGrp="1"/>
          </p:cNvSpPr>
          <p:nvPr>
            <p:ph type="title"/>
          </p:nvPr>
        </p:nvSpPr>
        <p:spPr/>
        <p:txBody>
          <a:bodyPr/>
          <a:lstStyle/>
          <a:p>
            <a:r>
              <a:rPr lang="en-US" dirty="0"/>
              <a:t>Recap and To-Do List </a:t>
            </a:r>
          </a:p>
        </p:txBody>
      </p:sp>
      <p:sp>
        <p:nvSpPr>
          <p:cNvPr id="3" name="Content Placeholder 2">
            <a:extLst>
              <a:ext uri="{FF2B5EF4-FFF2-40B4-BE49-F238E27FC236}">
                <a16:creationId xmlns:a16="http://schemas.microsoft.com/office/drawing/2014/main" id="{B3EFDF9C-1EC8-4C87-BDEA-80313AEB2ABC}"/>
              </a:ext>
            </a:extLst>
          </p:cNvPr>
          <p:cNvSpPr>
            <a:spLocks noGrp="1"/>
          </p:cNvSpPr>
          <p:nvPr>
            <p:ph idx="1"/>
          </p:nvPr>
        </p:nvSpPr>
        <p:spPr/>
        <p:txBody>
          <a:bodyPr/>
          <a:lstStyle/>
          <a:p>
            <a:pPr>
              <a:buFont typeface="Arial" panose="020B0604020202020204" pitchFamily="34" charset="0"/>
              <a:buChar char="•"/>
            </a:pPr>
            <a:r>
              <a:rPr lang="en-US" dirty="0"/>
              <a:t>4) Implement immediate supportive measures </a:t>
            </a:r>
          </a:p>
          <a:p>
            <a:pPr>
              <a:buFont typeface="Arial" panose="020B0604020202020204" pitchFamily="34" charset="0"/>
              <a:buChar char="•"/>
            </a:pPr>
            <a:r>
              <a:rPr lang="en-US" dirty="0"/>
              <a:t>5) If a formal complain is received by the school from the complainant or complainant’s parent/guardian:</a:t>
            </a:r>
          </a:p>
          <a:p>
            <a:pPr lvl="1">
              <a:buFont typeface="Arial" panose="020B0604020202020204" pitchFamily="34" charset="0"/>
              <a:buChar char="•"/>
            </a:pPr>
            <a:r>
              <a:rPr lang="en-US" dirty="0"/>
              <a:t>Review to determine if mandatory or discretionary immediate dismissal is appropriate </a:t>
            </a:r>
          </a:p>
          <a:p>
            <a:pPr lvl="1">
              <a:buFont typeface="Arial" panose="020B0604020202020204" pitchFamily="34" charset="0"/>
              <a:buChar char="•"/>
            </a:pPr>
            <a:r>
              <a:rPr lang="en-US" dirty="0"/>
              <a:t>If non-dismissal, remind complainant of grievance process and provide informal resolution process if appropriate </a:t>
            </a:r>
          </a:p>
          <a:p>
            <a:pPr>
              <a:buFont typeface="Arial" panose="020B0604020202020204" pitchFamily="34" charset="0"/>
              <a:buChar char="•"/>
            </a:pPr>
            <a:r>
              <a:rPr lang="en-US" dirty="0"/>
              <a:t>6) Notify respondent and respondent’s parents of filing of the complaint; explain grievance process; offer any necessary supportive measures; discuss any interim-safety plans </a:t>
            </a:r>
          </a:p>
        </p:txBody>
      </p:sp>
      <p:sp>
        <p:nvSpPr>
          <p:cNvPr id="8" name="Slide Number Placeholder 7">
            <a:extLst>
              <a:ext uri="{FF2B5EF4-FFF2-40B4-BE49-F238E27FC236}">
                <a16:creationId xmlns:a16="http://schemas.microsoft.com/office/drawing/2014/main" id="{829312CF-E008-F630-EA4D-7CEA1D7D930D}"/>
              </a:ext>
            </a:extLst>
          </p:cNvPr>
          <p:cNvSpPr>
            <a:spLocks noGrp="1"/>
          </p:cNvSpPr>
          <p:nvPr>
            <p:ph type="sldNum" sz="quarter" idx="12"/>
          </p:nvPr>
        </p:nvSpPr>
        <p:spPr/>
        <p:txBody>
          <a:bodyPr/>
          <a:lstStyle/>
          <a:p>
            <a:fld id="{25FB7523-2B6A-479B-BEC3-9B8263F8FE39}" type="slidenum">
              <a:rPr lang="en-US" smtClean="0"/>
              <a:t>63</a:t>
            </a:fld>
            <a:endParaRPr lang="en-US"/>
          </a:p>
        </p:txBody>
      </p:sp>
      <p:sp>
        <p:nvSpPr>
          <p:cNvPr id="9" name="Footer Placeholder 6">
            <a:extLst>
              <a:ext uri="{FF2B5EF4-FFF2-40B4-BE49-F238E27FC236}">
                <a16:creationId xmlns:a16="http://schemas.microsoft.com/office/drawing/2014/main" id="{0E001C4B-BE6E-49BA-C15C-022D49D1D858}"/>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2816669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7EFC5-4FDE-41F7-B51E-533668948FB3}"/>
              </a:ext>
            </a:extLst>
          </p:cNvPr>
          <p:cNvSpPr>
            <a:spLocks noGrp="1"/>
          </p:cNvSpPr>
          <p:nvPr>
            <p:ph type="title"/>
          </p:nvPr>
        </p:nvSpPr>
        <p:spPr/>
        <p:txBody>
          <a:bodyPr/>
          <a:lstStyle/>
          <a:p>
            <a:r>
              <a:rPr lang="en-US" dirty="0"/>
              <a:t>Recap and To-Do List </a:t>
            </a:r>
          </a:p>
        </p:txBody>
      </p:sp>
      <p:sp>
        <p:nvSpPr>
          <p:cNvPr id="3" name="Content Placeholder 2">
            <a:extLst>
              <a:ext uri="{FF2B5EF4-FFF2-40B4-BE49-F238E27FC236}">
                <a16:creationId xmlns:a16="http://schemas.microsoft.com/office/drawing/2014/main" id="{934BAE2C-DC00-4075-BC0A-858C60F2BF0C}"/>
              </a:ext>
            </a:extLst>
          </p:cNvPr>
          <p:cNvSpPr>
            <a:spLocks noGrp="1"/>
          </p:cNvSpPr>
          <p:nvPr>
            <p:ph idx="1"/>
          </p:nvPr>
        </p:nvSpPr>
        <p:spPr/>
        <p:txBody>
          <a:bodyPr/>
          <a:lstStyle/>
          <a:p>
            <a:pPr>
              <a:buFont typeface="Arial" panose="020B0604020202020204" pitchFamily="34" charset="0"/>
              <a:buChar char="•"/>
            </a:pPr>
            <a:r>
              <a:rPr lang="en-US" dirty="0"/>
              <a:t>7) Determine if either or both parties want to voluntarily engage in the informal resolution process. If so:</a:t>
            </a:r>
          </a:p>
          <a:p>
            <a:pPr lvl="1">
              <a:buFont typeface="Arial" panose="020B0604020202020204" pitchFamily="34" charset="0"/>
              <a:buChar char="•"/>
            </a:pPr>
            <a:r>
              <a:rPr lang="en-US" dirty="0"/>
              <a:t>Identify informal resolution facilitator (must be trained, neutral, and impartial) </a:t>
            </a:r>
          </a:p>
          <a:p>
            <a:pPr lvl="1">
              <a:buFont typeface="Arial" panose="020B0604020202020204" pitchFamily="34" charset="0"/>
              <a:buChar char="•"/>
            </a:pPr>
            <a:r>
              <a:rPr lang="en-US" dirty="0"/>
              <a:t>Provide information of informal resolution facilitator to both parties to ensure no objection </a:t>
            </a:r>
          </a:p>
          <a:p>
            <a:pPr lvl="1">
              <a:buFont typeface="Arial" panose="020B0604020202020204" pitchFamily="34" charset="0"/>
              <a:buChar char="•"/>
            </a:pPr>
            <a:r>
              <a:rPr lang="en-US" dirty="0"/>
              <a:t>Receive written consent that both parties are voluntarily engaging in this process; reminder that they may change their mind at any point prior to the conclusion of informal resolution process </a:t>
            </a:r>
          </a:p>
        </p:txBody>
      </p:sp>
      <p:sp>
        <p:nvSpPr>
          <p:cNvPr id="8" name="Slide Number Placeholder 7">
            <a:extLst>
              <a:ext uri="{FF2B5EF4-FFF2-40B4-BE49-F238E27FC236}">
                <a16:creationId xmlns:a16="http://schemas.microsoft.com/office/drawing/2014/main" id="{2D9CFFEB-9941-294A-B41B-3A9A7839A92F}"/>
              </a:ext>
            </a:extLst>
          </p:cNvPr>
          <p:cNvSpPr>
            <a:spLocks noGrp="1"/>
          </p:cNvSpPr>
          <p:nvPr>
            <p:ph type="sldNum" sz="quarter" idx="12"/>
          </p:nvPr>
        </p:nvSpPr>
        <p:spPr/>
        <p:txBody>
          <a:bodyPr/>
          <a:lstStyle/>
          <a:p>
            <a:fld id="{25FB7523-2B6A-479B-BEC3-9B8263F8FE39}" type="slidenum">
              <a:rPr lang="en-US" smtClean="0"/>
              <a:t>64</a:t>
            </a:fld>
            <a:endParaRPr lang="en-US"/>
          </a:p>
        </p:txBody>
      </p:sp>
      <p:sp>
        <p:nvSpPr>
          <p:cNvPr id="9" name="Footer Placeholder 6">
            <a:extLst>
              <a:ext uri="{FF2B5EF4-FFF2-40B4-BE49-F238E27FC236}">
                <a16:creationId xmlns:a16="http://schemas.microsoft.com/office/drawing/2014/main" id="{EBF366B0-0866-90FB-E67C-861701D0D271}"/>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1352507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D3560-82CD-4BBF-BF7E-77E23C19196F}"/>
              </a:ext>
            </a:extLst>
          </p:cNvPr>
          <p:cNvSpPr>
            <a:spLocks noGrp="1"/>
          </p:cNvSpPr>
          <p:nvPr>
            <p:ph type="title"/>
          </p:nvPr>
        </p:nvSpPr>
        <p:spPr/>
        <p:txBody>
          <a:bodyPr/>
          <a:lstStyle/>
          <a:p>
            <a:r>
              <a:rPr lang="en-US" dirty="0"/>
              <a:t>Recap and To-Do List </a:t>
            </a:r>
          </a:p>
        </p:txBody>
      </p:sp>
      <p:sp>
        <p:nvSpPr>
          <p:cNvPr id="3" name="Content Placeholder 2">
            <a:extLst>
              <a:ext uri="{FF2B5EF4-FFF2-40B4-BE49-F238E27FC236}">
                <a16:creationId xmlns:a16="http://schemas.microsoft.com/office/drawing/2014/main" id="{95CAF9F3-5973-4E4C-808E-28D08C382113}"/>
              </a:ext>
            </a:extLst>
          </p:cNvPr>
          <p:cNvSpPr>
            <a:spLocks noGrp="1"/>
          </p:cNvSpPr>
          <p:nvPr>
            <p:ph idx="1"/>
          </p:nvPr>
        </p:nvSpPr>
        <p:spPr/>
        <p:txBody>
          <a:bodyPr/>
          <a:lstStyle/>
          <a:p>
            <a:pPr>
              <a:buFont typeface="Arial" panose="020B0604020202020204" pitchFamily="34" charset="0"/>
              <a:buChar char="•"/>
            </a:pPr>
            <a:r>
              <a:rPr lang="en-US" dirty="0"/>
              <a:t>8) If the parties do not wish to engage in the informal resolution process then begin the formal investigation into the incident and issue the Notice of Investigation </a:t>
            </a:r>
          </a:p>
          <a:p>
            <a:pPr lvl="1">
              <a:buFont typeface="Arial" panose="020B0604020202020204" pitchFamily="34" charset="0"/>
              <a:buChar char="•"/>
            </a:pPr>
            <a:r>
              <a:rPr lang="en-US" dirty="0"/>
              <a:t>Determine who the investigator is and provide this information to parties in the Notice of Investigation </a:t>
            </a:r>
          </a:p>
          <a:p>
            <a:pPr>
              <a:buFont typeface="Arial" panose="020B0604020202020204" pitchFamily="34" charset="0"/>
              <a:buChar char="•"/>
            </a:pPr>
            <a:r>
              <a:rPr lang="en-US" dirty="0"/>
              <a:t>9) Title IX Coordinator to provide investigator with all relevant information including contact information for parties and any currently known witnesses </a:t>
            </a:r>
          </a:p>
        </p:txBody>
      </p:sp>
      <p:sp>
        <p:nvSpPr>
          <p:cNvPr id="8" name="Slide Number Placeholder 7">
            <a:extLst>
              <a:ext uri="{FF2B5EF4-FFF2-40B4-BE49-F238E27FC236}">
                <a16:creationId xmlns:a16="http://schemas.microsoft.com/office/drawing/2014/main" id="{68C020E0-98D3-51E6-69E9-42F04F2F2073}"/>
              </a:ext>
            </a:extLst>
          </p:cNvPr>
          <p:cNvSpPr>
            <a:spLocks noGrp="1"/>
          </p:cNvSpPr>
          <p:nvPr>
            <p:ph type="sldNum" sz="quarter" idx="12"/>
          </p:nvPr>
        </p:nvSpPr>
        <p:spPr/>
        <p:txBody>
          <a:bodyPr/>
          <a:lstStyle/>
          <a:p>
            <a:fld id="{25FB7523-2B6A-479B-BEC3-9B8263F8FE39}" type="slidenum">
              <a:rPr lang="en-US" smtClean="0"/>
              <a:t>65</a:t>
            </a:fld>
            <a:endParaRPr lang="en-US"/>
          </a:p>
        </p:txBody>
      </p:sp>
      <p:sp>
        <p:nvSpPr>
          <p:cNvPr id="9" name="Footer Placeholder 6">
            <a:extLst>
              <a:ext uri="{FF2B5EF4-FFF2-40B4-BE49-F238E27FC236}">
                <a16:creationId xmlns:a16="http://schemas.microsoft.com/office/drawing/2014/main" id="{BB8A41B2-A1B1-7F81-B88C-E2FD07E6D0A1}"/>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3204969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32FAB-4F7F-4CCB-A247-523C84EB289A}"/>
              </a:ext>
            </a:extLst>
          </p:cNvPr>
          <p:cNvSpPr>
            <a:spLocks noGrp="1"/>
          </p:cNvSpPr>
          <p:nvPr>
            <p:ph type="title"/>
          </p:nvPr>
        </p:nvSpPr>
        <p:spPr/>
        <p:txBody>
          <a:bodyPr/>
          <a:lstStyle/>
          <a:p>
            <a:r>
              <a:rPr lang="en-US" dirty="0"/>
              <a:t>Recap and To-Do List </a:t>
            </a:r>
          </a:p>
        </p:txBody>
      </p:sp>
      <p:sp>
        <p:nvSpPr>
          <p:cNvPr id="3" name="Content Placeholder 2">
            <a:extLst>
              <a:ext uri="{FF2B5EF4-FFF2-40B4-BE49-F238E27FC236}">
                <a16:creationId xmlns:a16="http://schemas.microsoft.com/office/drawing/2014/main" id="{A616AE84-575F-4EC2-80A1-E4AD21A5FAFD}"/>
              </a:ext>
            </a:extLst>
          </p:cNvPr>
          <p:cNvSpPr>
            <a:spLocks noGrp="1"/>
          </p:cNvSpPr>
          <p:nvPr>
            <p:ph idx="1"/>
          </p:nvPr>
        </p:nvSpPr>
        <p:spPr/>
        <p:txBody>
          <a:bodyPr/>
          <a:lstStyle/>
          <a:p>
            <a:pPr>
              <a:buFont typeface="Arial" panose="020B0604020202020204" pitchFamily="34" charset="0"/>
              <a:buChar char="•"/>
            </a:pPr>
            <a:r>
              <a:rPr lang="en-US" dirty="0"/>
              <a:t>10) Investigator Collects all evidence, completes interviews, etc. and shares investigation report with parties simultaneously </a:t>
            </a:r>
          </a:p>
          <a:p>
            <a:pPr lvl="1">
              <a:buFont typeface="Arial" panose="020B0604020202020204" pitchFamily="34" charset="0"/>
              <a:buChar char="•"/>
            </a:pPr>
            <a:r>
              <a:rPr lang="en-US" dirty="0"/>
              <a:t>Parties are provided with ten (10) days to provide a written response </a:t>
            </a:r>
          </a:p>
          <a:p>
            <a:pPr lvl="1">
              <a:buFont typeface="Arial" panose="020B0604020202020204" pitchFamily="34" charset="0"/>
              <a:buChar char="•"/>
            </a:pPr>
            <a:r>
              <a:rPr lang="en-US" dirty="0"/>
              <a:t>Issue final investigation report after receiving any written responses and provide parties with final report at least ten (10) days prior to a hearing or exchange of written questions </a:t>
            </a:r>
          </a:p>
          <a:p>
            <a:pPr>
              <a:buFont typeface="Arial" panose="020B0604020202020204" pitchFamily="34" charset="0"/>
              <a:buChar char="•"/>
            </a:pPr>
            <a:r>
              <a:rPr lang="en-US" dirty="0"/>
              <a:t>11) Decision-maker to conduct hearing or render a decision after opportunity for exchange of written questions </a:t>
            </a:r>
          </a:p>
        </p:txBody>
      </p:sp>
      <p:sp>
        <p:nvSpPr>
          <p:cNvPr id="8" name="Slide Number Placeholder 7">
            <a:extLst>
              <a:ext uri="{FF2B5EF4-FFF2-40B4-BE49-F238E27FC236}">
                <a16:creationId xmlns:a16="http://schemas.microsoft.com/office/drawing/2014/main" id="{FCA42FCC-952C-1592-3F24-34C5E7B20461}"/>
              </a:ext>
            </a:extLst>
          </p:cNvPr>
          <p:cNvSpPr>
            <a:spLocks noGrp="1"/>
          </p:cNvSpPr>
          <p:nvPr>
            <p:ph type="sldNum" sz="quarter" idx="12"/>
          </p:nvPr>
        </p:nvSpPr>
        <p:spPr/>
        <p:txBody>
          <a:bodyPr/>
          <a:lstStyle/>
          <a:p>
            <a:fld id="{25FB7523-2B6A-479B-BEC3-9B8263F8FE39}" type="slidenum">
              <a:rPr lang="en-US" smtClean="0"/>
              <a:t>66</a:t>
            </a:fld>
            <a:endParaRPr lang="en-US"/>
          </a:p>
        </p:txBody>
      </p:sp>
      <p:sp>
        <p:nvSpPr>
          <p:cNvPr id="9" name="Footer Placeholder 6">
            <a:extLst>
              <a:ext uri="{FF2B5EF4-FFF2-40B4-BE49-F238E27FC236}">
                <a16:creationId xmlns:a16="http://schemas.microsoft.com/office/drawing/2014/main" id="{870717F2-E7D0-99F6-BAC7-3C6B0A16AB17}"/>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31501760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624B9-FA3A-4C8E-BB55-54F6070C7E35}"/>
              </a:ext>
            </a:extLst>
          </p:cNvPr>
          <p:cNvSpPr>
            <a:spLocks noGrp="1"/>
          </p:cNvSpPr>
          <p:nvPr>
            <p:ph type="title"/>
          </p:nvPr>
        </p:nvSpPr>
        <p:spPr/>
        <p:txBody>
          <a:bodyPr/>
          <a:lstStyle/>
          <a:p>
            <a:r>
              <a:rPr lang="en-US" dirty="0"/>
              <a:t>Recap and To-Do List </a:t>
            </a:r>
          </a:p>
        </p:txBody>
      </p:sp>
      <p:sp>
        <p:nvSpPr>
          <p:cNvPr id="3" name="Content Placeholder 2">
            <a:extLst>
              <a:ext uri="{FF2B5EF4-FFF2-40B4-BE49-F238E27FC236}">
                <a16:creationId xmlns:a16="http://schemas.microsoft.com/office/drawing/2014/main" id="{C1E497FF-7299-4324-97B1-320AA7DF9F06}"/>
              </a:ext>
            </a:extLst>
          </p:cNvPr>
          <p:cNvSpPr>
            <a:spLocks noGrp="1"/>
          </p:cNvSpPr>
          <p:nvPr>
            <p:ph idx="1"/>
          </p:nvPr>
        </p:nvSpPr>
        <p:spPr/>
        <p:txBody>
          <a:bodyPr/>
          <a:lstStyle/>
          <a:p>
            <a:pPr>
              <a:buFont typeface="Arial" panose="020B0604020202020204" pitchFamily="34" charset="0"/>
              <a:buChar char="•"/>
            </a:pPr>
            <a:r>
              <a:rPr lang="en-US" dirty="0"/>
              <a:t>11) Decision-Maker to draft outcome determination letter and deliver the letter to complainant and respondent at the same time </a:t>
            </a:r>
          </a:p>
          <a:p>
            <a:pPr lvl="1">
              <a:buFont typeface="Arial" panose="020B0604020202020204" pitchFamily="34" charset="0"/>
              <a:buChar char="•"/>
            </a:pPr>
            <a:r>
              <a:rPr lang="en-US" dirty="0"/>
              <a:t>Outcome determination letter must include appeal rights </a:t>
            </a:r>
          </a:p>
          <a:p>
            <a:pPr>
              <a:buFont typeface="Arial" panose="020B0604020202020204" pitchFamily="34" charset="0"/>
              <a:buChar char="•"/>
            </a:pPr>
            <a:r>
              <a:rPr lang="en-US" dirty="0"/>
              <a:t>12) Implement corrective measures/remedies </a:t>
            </a:r>
          </a:p>
          <a:p>
            <a:pPr>
              <a:buFont typeface="Arial" panose="020B0604020202020204" pitchFamily="34" charset="0"/>
              <a:buChar char="•"/>
            </a:pPr>
            <a:r>
              <a:rPr lang="en-US" dirty="0"/>
              <a:t>13) Process Appeal if one is filed </a:t>
            </a:r>
          </a:p>
          <a:p>
            <a:pPr>
              <a:buFont typeface="Arial" panose="020B0604020202020204" pitchFamily="34" charset="0"/>
              <a:buChar char="•"/>
            </a:pPr>
            <a:r>
              <a:rPr lang="en-US" dirty="0"/>
              <a:t>14) Issue appeal decision and that the decision is final </a:t>
            </a:r>
          </a:p>
          <a:p>
            <a:pPr>
              <a:buFont typeface="Arial" panose="020B0604020202020204" pitchFamily="34" charset="0"/>
              <a:buChar char="•"/>
            </a:pPr>
            <a:r>
              <a:rPr lang="en-US" dirty="0"/>
              <a:t>15) Preserve all documents and reports, etc. for a period of seven (7) years </a:t>
            </a:r>
          </a:p>
        </p:txBody>
      </p:sp>
      <p:sp>
        <p:nvSpPr>
          <p:cNvPr id="8" name="Slide Number Placeholder 7">
            <a:extLst>
              <a:ext uri="{FF2B5EF4-FFF2-40B4-BE49-F238E27FC236}">
                <a16:creationId xmlns:a16="http://schemas.microsoft.com/office/drawing/2014/main" id="{81233CA4-E6F3-4D94-8B48-54F56FD32E34}"/>
              </a:ext>
            </a:extLst>
          </p:cNvPr>
          <p:cNvSpPr>
            <a:spLocks noGrp="1"/>
          </p:cNvSpPr>
          <p:nvPr>
            <p:ph type="sldNum" sz="quarter" idx="12"/>
          </p:nvPr>
        </p:nvSpPr>
        <p:spPr/>
        <p:txBody>
          <a:bodyPr/>
          <a:lstStyle/>
          <a:p>
            <a:fld id="{25FB7523-2B6A-479B-BEC3-9B8263F8FE39}" type="slidenum">
              <a:rPr lang="en-US" smtClean="0"/>
              <a:t>67</a:t>
            </a:fld>
            <a:endParaRPr lang="en-US"/>
          </a:p>
        </p:txBody>
      </p:sp>
      <p:sp>
        <p:nvSpPr>
          <p:cNvPr id="9" name="Footer Placeholder 6">
            <a:extLst>
              <a:ext uri="{FF2B5EF4-FFF2-40B4-BE49-F238E27FC236}">
                <a16:creationId xmlns:a16="http://schemas.microsoft.com/office/drawing/2014/main" id="{692CAC2C-93C4-02C5-4391-10558ADE0749}"/>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34989685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5AAE5-E6C1-3995-BA17-7A6297B012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C2CAAA-6760-3CBA-3BF1-6EC7CCA92893}"/>
              </a:ext>
            </a:extLst>
          </p:cNvPr>
          <p:cNvSpPr>
            <a:spLocks noGrp="1"/>
          </p:cNvSpPr>
          <p:nvPr>
            <p:ph type="title"/>
          </p:nvPr>
        </p:nvSpPr>
        <p:spPr/>
        <p:txBody>
          <a:bodyPr>
            <a:noAutofit/>
          </a:bodyPr>
          <a:lstStyle/>
          <a:p>
            <a:r>
              <a:rPr lang="en-US" sz="3600" u="sng" dirty="0">
                <a:solidFill>
                  <a:schemeClr val="tx1"/>
                </a:solidFill>
              </a:rPr>
              <a:t>Executive Order</a:t>
            </a:r>
            <a:r>
              <a:rPr lang="en-US" sz="3600" dirty="0">
                <a:solidFill>
                  <a:schemeClr val="tx1"/>
                </a:solidFill>
              </a:rPr>
              <a:t>: Defending Women from Gender Ideology Extremism and Restoring Biological Truth to the Federal Government</a:t>
            </a:r>
            <a:endParaRPr lang="en-US" sz="3600" dirty="0"/>
          </a:p>
        </p:txBody>
      </p:sp>
      <p:sp>
        <p:nvSpPr>
          <p:cNvPr id="3" name="Content Placeholder 2">
            <a:extLst>
              <a:ext uri="{FF2B5EF4-FFF2-40B4-BE49-F238E27FC236}">
                <a16:creationId xmlns:a16="http://schemas.microsoft.com/office/drawing/2014/main" id="{CF8F82F3-A821-9BD7-768E-784E155E0B1B}"/>
              </a:ext>
            </a:extLst>
          </p:cNvPr>
          <p:cNvSpPr>
            <a:spLocks noGrp="1"/>
          </p:cNvSpPr>
          <p:nvPr>
            <p:ph idx="1"/>
          </p:nvPr>
        </p:nvSpPr>
        <p:spPr/>
        <p:txBody>
          <a:bodyPr/>
          <a:lstStyle/>
          <a:p>
            <a:pPr>
              <a:buFont typeface="Arial" panose="020B0604020202020204" pitchFamily="34" charset="0"/>
              <a:buChar char="•"/>
            </a:pPr>
            <a:r>
              <a:rPr lang="en-US" dirty="0"/>
              <a:t>Federal government will recognize two sexes: female and male</a:t>
            </a:r>
          </a:p>
          <a:p>
            <a:pPr>
              <a:buFont typeface="Arial" panose="020B0604020202020204" pitchFamily="34" charset="0"/>
              <a:buChar char="•"/>
            </a:pPr>
            <a:r>
              <a:rPr lang="en-US" b="0" i="0" dirty="0">
                <a:effectLst/>
              </a:rPr>
              <a:t>“Sex” shall refer to an individual’s immutable biological classification as either male or female.  “Sex” is not a synonym for and does not include the concept of “gender identity.”</a:t>
            </a:r>
          </a:p>
          <a:p>
            <a:pPr>
              <a:buFont typeface="Arial" panose="020B0604020202020204" pitchFamily="34" charset="0"/>
              <a:buChar char="•"/>
            </a:pPr>
            <a:r>
              <a:rPr lang="en-US" b="0" i="0" dirty="0">
                <a:effectLst/>
              </a:rPr>
              <a:t>Federal funds shall not be used to promote gen</a:t>
            </a:r>
            <a:r>
              <a:rPr lang="en-US" dirty="0"/>
              <a:t>d</a:t>
            </a:r>
            <a:r>
              <a:rPr lang="en-US" b="0" i="0" dirty="0">
                <a:effectLst/>
              </a:rPr>
              <a:t>er ideology.  Each agency shall assess grant conditions and grantee preferences and ensure grant funds do not promote gender ideology.</a:t>
            </a:r>
          </a:p>
          <a:p>
            <a:pPr>
              <a:buFont typeface="Arial" panose="020B0604020202020204" pitchFamily="34" charset="0"/>
              <a:buChar char="•"/>
            </a:pPr>
            <a:r>
              <a:rPr lang="en-US" b="0" i="0" dirty="0">
                <a:effectLst/>
              </a:rPr>
              <a:t>Agencies shall effectuate this policy by taking appropriate action to ensure that intimate spaces designated for women, girls, or females (or for men, boys, or males) are designated by sex and not identity.</a:t>
            </a:r>
          </a:p>
          <a:p>
            <a:pPr>
              <a:buFont typeface="Arial" panose="020B0604020202020204" pitchFamily="34" charset="0"/>
              <a:buChar char="•"/>
            </a:pPr>
            <a:r>
              <a:rPr lang="en-US" i="1" dirty="0"/>
              <a:t>Jan. 31, 2025, OCR Dear Colleague Letter – OCR will be following the 2020 Title IX Regulations</a:t>
            </a:r>
          </a:p>
          <a:p>
            <a:pPr>
              <a:buFont typeface="Arial" panose="020B0604020202020204" pitchFamily="34" charset="0"/>
              <a:buChar char="•"/>
            </a:pPr>
            <a:r>
              <a:rPr lang="en-US" i="1" dirty="0">
                <a:hlinkClick r:id="rId2"/>
              </a:rPr>
              <a:t>https://www.whitehouse.gov/presidential-actions/2025/01/defending-women-from-gender-ideology-extremism-and-restoring-biological-truth-to-the-federal-government/</a:t>
            </a:r>
            <a:endParaRPr lang="en-US" i="1" dirty="0"/>
          </a:p>
        </p:txBody>
      </p:sp>
      <p:sp>
        <p:nvSpPr>
          <p:cNvPr id="8" name="Slide Number Placeholder 7">
            <a:extLst>
              <a:ext uri="{FF2B5EF4-FFF2-40B4-BE49-F238E27FC236}">
                <a16:creationId xmlns:a16="http://schemas.microsoft.com/office/drawing/2014/main" id="{62D202C2-2F8D-BF5E-F821-EEF9466ED0CF}"/>
              </a:ext>
            </a:extLst>
          </p:cNvPr>
          <p:cNvSpPr>
            <a:spLocks noGrp="1"/>
          </p:cNvSpPr>
          <p:nvPr>
            <p:ph type="sldNum" sz="quarter" idx="12"/>
          </p:nvPr>
        </p:nvSpPr>
        <p:spPr/>
        <p:txBody>
          <a:bodyPr/>
          <a:lstStyle/>
          <a:p>
            <a:fld id="{25FB7523-2B6A-479B-BEC3-9B8263F8FE39}" type="slidenum">
              <a:rPr lang="en-US" smtClean="0"/>
              <a:t>68</a:t>
            </a:fld>
            <a:endParaRPr lang="en-US"/>
          </a:p>
        </p:txBody>
      </p:sp>
      <p:sp>
        <p:nvSpPr>
          <p:cNvPr id="9" name="Footer Placeholder 6">
            <a:extLst>
              <a:ext uri="{FF2B5EF4-FFF2-40B4-BE49-F238E27FC236}">
                <a16:creationId xmlns:a16="http://schemas.microsoft.com/office/drawing/2014/main" id="{6DF1F8A0-1A9B-3864-4FB7-A5C959D09551}"/>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31057946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29F69-DDB1-9387-A332-BA684D2213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CC05DF-4633-0A33-28AD-66FCBC4E5E9C}"/>
              </a:ext>
            </a:extLst>
          </p:cNvPr>
          <p:cNvSpPr>
            <a:spLocks noGrp="1"/>
          </p:cNvSpPr>
          <p:nvPr>
            <p:ph type="title"/>
          </p:nvPr>
        </p:nvSpPr>
        <p:spPr/>
        <p:txBody>
          <a:bodyPr>
            <a:noAutofit/>
          </a:bodyPr>
          <a:lstStyle/>
          <a:p>
            <a:r>
              <a:rPr lang="en-US" sz="3600" u="sng" dirty="0">
                <a:solidFill>
                  <a:schemeClr val="tx1"/>
                </a:solidFill>
              </a:rPr>
              <a:t>Executive Order</a:t>
            </a:r>
            <a:r>
              <a:rPr lang="en-US" sz="3600" dirty="0">
                <a:solidFill>
                  <a:schemeClr val="tx1"/>
                </a:solidFill>
              </a:rPr>
              <a:t>: Keeping Men Out of Women’s Sports</a:t>
            </a:r>
            <a:endParaRPr lang="en-US" sz="3600" b="1" dirty="0"/>
          </a:p>
        </p:txBody>
      </p:sp>
      <p:sp>
        <p:nvSpPr>
          <p:cNvPr id="3" name="Content Placeholder 2">
            <a:extLst>
              <a:ext uri="{FF2B5EF4-FFF2-40B4-BE49-F238E27FC236}">
                <a16:creationId xmlns:a16="http://schemas.microsoft.com/office/drawing/2014/main" id="{7914F45C-FB35-5AC9-6D94-30547A9F59E3}"/>
              </a:ext>
            </a:extLst>
          </p:cNvPr>
          <p:cNvSpPr>
            <a:spLocks noGrp="1"/>
          </p:cNvSpPr>
          <p:nvPr>
            <p:ph idx="1"/>
          </p:nvPr>
        </p:nvSpPr>
        <p:spPr/>
        <p:txBody>
          <a:bodyPr/>
          <a:lstStyle/>
          <a:p>
            <a:pPr>
              <a:buFont typeface="Arial" panose="020B0604020202020204" pitchFamily="34" charset="0"/>
              <a:buChar char="•"/>
            </a:pPr>
            <a:r>
              <a:rPr lang="en-US" sz="2000" dirty="0">
                <a:latin typeface="+mj-lt"/>
              </a:rPr>
              <a:t>R</a:t>
            </a:r>
            <a:r>
              <a:rPr lang="en-US" sz="2000" b="0" i="0" dirty="0">
                <a:effectLst/>
                <a:latin typeface="+mj-lt"/>
              </a:rPr>
              <a:t>escinds support for and participation in people-to-people sports exchanges or other sports programs within which the relevant female sports category is based on identity and not sex.</a:t>
            </a:r>
          </a:p>
          <a:p>
            <a:pPr>
              <a:buFont typeface="Arial" panose="020B0604020202020204" pitchFamily="34" charset="0"/>
              <a:buChar char="•"/>
            </a:pPr>
            <a:r>
              <a:rPr lang="en-US" sz="2000" b="0" i="0" dirty="0">
                <a:effectLst/>
                <a:latin typeface="+mj-lt"/>
              </a:rPr>
              <a:t>Declares it the policy of the United States to oppose male competitive participation in women’s sports more broadly, as a matter of safety, fairness, dignity, and truth.</a:t>
            </a:r>
          </a:p>
          <a:p>
            <a:pPr>
              <a:buFont typeface="Arial" panose="020B0604020202020204" pitchFamily="34" charset="0"/>
              <a:buChar char="•"/>
            </a:pPr>
            <a:r>
              <a:rPr lang="en-US" sz="2000" dirty="0">
                <a:latin typeface="+mj-lt"/>
              </a:rPr>
              <a:t>Interprets Title IX to prohibit transgender girls and women from participating in girls/women’s sports</a:t>
            </a:r>
            <a:endParaRPr lang="en-US" sz="2000" b="0" i="0" dirty="0">
              <a:effectLst/>
              <a:latin typeface="+mj-lt"/>
            </a:endParaRPr>
          </a:p>
          <a:p>
            <a:pPr>
              <a:buFont typeface="Arial" panose="020B0604020202020204" pitchFamily="34" charset="0"/>
              <a:buChar char="•"/>
            </a:pPr>
            <a:r>
              <a:rPr lang="en-US" sz="2000" dirty="0">
                <a:latin typeface="+mj-lt"/>
              </a:rPr>
              <a:t>PIAA and NCAA, among others, have stated their intention to follow the Executive Order.</a:t>
            </a:r>
          </a:p>
          <a:p>
            <a:pPr>
              <a:buFont typeface="Arial" panose="020B0604020202020204" pitchFamily="34" charset="0"/>
              <a:buChar char="•"/>
            </a:pPr>
            <a:r>
              <a:rPr lang="en-US" sz="2000" dirty="0">
                <a:latin typeface="+mj-lt"/>
                <a:hlinkClick r:id="rId2"/>
              </a:rPr>
              <a:t>https://www.whitehouse.gov/presidential-actions/2025/02/keeping-men-out-of-womens-sports/</a:t>
            </a:r>
            <a:endParaRPr lang="en-US" sz="2000" dirty="0">
              <a:latin typeface="+mj-lt"/>
            </a:endParaRPr>
          </a:p>
        </p:txBody>
      </p:sp>
      <p:sp>
        <p:nvSpPr>
          <p:cNvPr id="8" name="Slide Number Placeholder 7">
            <a:extLst>
              <a:ext uri="{FF2B5EF4-FFF2-40B4-BE49-F238E27FC236}">
                <a16:creationId xmlns:a16="http://schemas.microsoft.com/office/drawing/2014/main" id="{A83BE68D-293D-43FC-9DEC-0B61B7938F51}"/>
              </a:ext>
            </a:extLst>
          </p:cNvPr>
          <p:cNvSpPr>
            <a:spLocks noGrp="1"/>
          </p:cNvSpPr>
          <p:nvPr>
            <p:ph type="sldNum" sz="quarter" idx="12"/>
          </p:nvPr>
        </p:nvSpPr>
        <p:spPr/>
        <p:txBody>
          <a:bodyPr/>
          <a:lstStyle/>
          <a:p>
            <a:fld id="{25FB7523-2B6A-479B-BEC3-9B8263F8FE39}" type="slidenum">
              <a:rPr lang="en-US" smtClean="0"/>
              <a:t>69</a:t>
            </a:fld>
            <a:endParaRPr lang="en-US"/>
          </a:p>
        </p:txBody>
      </p:sp>
      <p:sp>
        <p:nvSpPr>
          <p:cNvPr id="9" name="Footer Placeholder 6">
            <a:extLst>
              <a:ext uri="{FF2B5EF4-FFF2-40B4-BE49-F238E27FC236}">
                <a16:creationId xmlns:a16="http://schemas.microsoft.com/office/drawing/2014/main" id="{360A8397-4701-1E36-E9A8-938F5F055FCD}"/>
              </a:ext>
            </a:extLst>
          </p:cNvPr>
          <p:cNvSpPr>
            <a:spLocks noGrp="1"/>
          </p:cNvSpPr>
          <p:nvPr>
            <p:ph type="ftr" sz="quarter" idx="11"/>
          </p:nvPr>
        </p:nvSpPr>
        <p:spPr>
          <a:xfrm>
            <a:off x="2461830" y="6391837"/>
            <a:ext cx="7812328" cy="304801"/>
          </a:xfrm>
        </p:spPr>
        <p:txBody>
          <a:bodyPr/>
          <a:lstStyle/>
          <a:p>
            <a:r>
              <a:rPr lang="en-US" sz="1200" b="0" dirty="0"/>
              <a:t>© WBK Legal 2025 This presentation is informational only and does not constitute legal advice.</a:t>
            </a:r>
          </a:p>
        </p:txBody>
      </p:sp>
    </p:spTree>
    <p:extLst>
      <p:ext uri="{BB962C8B-B14F-4D97-AF65-F5344CB8AC3E}">
        <p14:creationId xmlns:p14="http://schemas.microsoft.com/office/powerpoint/2010/main" val="155675755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B04A6D-D09B-D37F-DFCF-FF0DE1BB2730}"/>
              </a:ext>
            </a:extLst>
          </p:cNvPr>
          <p:cNvSpPr>
            <a:spLocks noGrp="1"/>
          </p:cNvSpPr>
          <p:nvPr>
            <p:ph type="title"/>
          </p:nvPr>
        </p:nvSpPr>
        <p:spPr/>
        <p:txBody>
          <a:bodyPr>
            <a:normAutofit/>
          </a:bodyPr>
          <a:lstStyle/>
          <a:p>
            <a:r>
              <a:rPr lang="en-US" sz="6600" dirty="0"/>
              <a:t>Special Education Reminders</a:t>
            </a:r>
          </a:p>
        </p:txBody>
      </p:sp>
      <p:sp>
        <p:nvSpPr>
          <p:cNvPr id="6" name="Text Placeholder 5">
            <a:extLst>
              <a:ext uri="{FF2B5EF4-FFF2-40B4-BE49-F238E27FC236}">
                <a16:creationId xmlns:a16="http://schemas.microsoft.com/office/drawing/2014/main" id="{BADED850-3351-6A4A-7439-59C971EE7C76}"/>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id="{84E75B74-E709-71B1-DD77-9B9D40473E73}"/>
              </a:ext>
            </a:extLst>
          </p:cNvPr>
          <p:cNvSpPr>
            <a:spLocks noGrp="1"/>
          </p:cNvSpPr>
          <p:nvPr>
            <p:ph type="ftr" sz="quarter" idx="11"/>
          </p:nvPr>
        </p:nvSpPr>
        <p:spPr>
          <a:xfrm>
            <a:off x="3385752" y="6459785"/>
            <a:ext cx="5795318" cy="365125"/>
          </a:xfrm>
        </p:spPr>
        <p:txBody>
          <a:bodyPr/>
          <a:lstStyle/>
          <a:p>
            <a:pPr>
              <a:defRPr/>
            </a:pPr>
            <a:r>
              <a:rPr lang="en-US"/>
              <a:t>© WBK Legal 2025 This presentation is informational only and does not constitute legal advice.</a:t>
            </a:r>
            <a:endParaRPr lang="en-US" dirty="0"/>
          </a:p>
        </p:txBody>
      </p:sp>
      <p:sp>
        <p:nvSpPr>
          <p:cNvPr id="2" name="Slide Number Placeholder 1">
            <a:extLst>
              <a:ext uri="{FF2B5EF4-FFF2-40B4-BE49-F238E27FC236}">
                <a16:creationId xmlns:a16="http://schemas.microsoft.com/office/drawing/2014/main" id="{5FDCFC1D-FBF3-7585-2891-89CAFA32520C}"/>
              </a:ext>
            </a:extLst>
          </p:cNvPr>
          <p:cNvSpPr>
            <a:spLocks noGrp="1"/>
          </p:cNvSpPr>
          <p:nvPr>
            <p:ph type="sldNum" sz="quarter" idx="12"/>
          </p:nvPr>
        </p:nvSpPr>
        <p:spPr/>
        <p:txBody>
          <a:bodyPr/>
          <a:lstStyle/>
          <a:p>
            <a:pPr>
              <a:defRPr/>
            </a:pPr>
            <a:fld id="{A57F2FBC-EC3C-4341-8D6C-74C925F1483E}" type="slidenum">
              <a:rPr lang="en-US" altLang="en-US" smtClean="0"/>
              <a:pPr>
                <a:defRPr/>
              </a:pPr>
              <a:t>70</a:t>
            </a:fld>
            <a:endParaRPr lang="en-US" altLang="en-US" dirty="0"/>
          </a:p>
        </p:txBody>
      </p:sp>
    </p:spTree>
    <p:extLst>
      <p:ext uri="{BB962C8B-B14F-4D97-AF65-F5344CB8AC3E}">
        <p14:creationId xmlns:p14="http://schemas.microsoft.com/office/powerpoint/2010/main" val="21636555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4B83C5C-6833-42B0-9DCF-6C74F6E3F7BF}"/>
              </a:ext>
            </a:extLst>
          </p:cNvPr>
          <p:cNvSpPr>
            <a:spLocks noGrp="1"/>
          </p:cNvSpPr>
          <p:nvPr>
            <p:ph type="title"/>
          </p:nvPr>
        </p:nvSpPr>
        <p:spPr/>
        <p:txBody>
          <a:bodyPr/>
          <a:lstStyle/>
          <a:p>
            <a:r>
              <a:rPr lang="en-US" dirty="0"/>
              <a:t>Child Find </a:t>
            </a:r>
          </a:p>
        </p:txBody>
      </p:sp>
      <p:sp>
        <p:nvSpPr>
          <p:cNvPr id="6" name="Content Placeholder 5">
            <a:extLst>
              <a:ext uri="{FF2B5EF4-FFF2-40B4-BE49-F238E27FC236}">
                <a16:creationId xmlns:a16="http://schemas.microsoft.com/office/drawing/2014/main" id="{0684C874-0308-8706-2B97-CF3F401F710F}"/>
              </a:ext>
            </a:extLst>
          </p:cNvPr>
          <p:cNvSpPr>
            <a:spLocks noGrp="1"/>
          </p:cNvSpPr>
          <p:nvPr>
            <p:ph idx="1"/>
          </p:nvPr>
        </p:nvSpPr>
        <p:spPr/>
        <p:txBody>
          <a:bodyPr/>
          <a:lstStyle/>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Child Find is a school district’s federal obligation to locate and refer for evaluation those students who may need specially designed instruction or accommodations under Section 504.</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Under 34 CFR 300.111(c), Child Find must include: </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Children who are suspected of being children with disabilities under 34 CFR 300.8 and in need of special education, even if they are advancing from grade to grade; and </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Highly mobile children, including migrant children </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Section 504 contains its own child find requirement that is similar, but not identical, to the child find requirement of the IDEA. </a:t>
            </a: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A District must conduct an evaluation of students “who, because of handicap, need or are believed to need special education or related services.” </a:t>
            </a:r>
          </a:p>
          <a:p>
            <a:endParaRPr lang="en-US" dirty="0"/>
          </a:p>
        </p:txBody>
      </p:sp>
      <p:sp>
        <p:nvSpPr>
          <p:cNvPr id="4" name="Footer Placeholder 3">
            <a:extLst>
              <a:ext uri="{FF2B5EF4-FFF2-40B4-BE49-F238E27FC236}">
                <a16:creationId xmlns:a16="http://schemas.microsoft.com/office/drawing/2014/main" id="{0123EF3C-59FF-688E-EE1A-E572DE2E83FE}"/>
              </a:ext>
            </a:extLst>
          </p:cNvPr>
          <p:cNvSpPr>
            <a:spLocks noGrp="1"/>
          </p:cNvSpPr>
          <p:nvPr>
            <p:ph type="ftr" sz="quarter" idx="11"/>
          </p:nvPr>
        </p:nvSpPr>
        <p:spPr>
          <a:xfrm>
            <a:off x="3089189" y="6459785"/>
            <a:ext cx="5844746" cy="365125"/>
          </a:xfrm>
        </p:spPr>
        <p:txBody>
          <a:bodyPr/>
          <a:lstStyle/>
          <a:p>
            <a:pPr>
              <a:defRPr/>
            </a:pPr>
            <a:r>
              <a:rPr lang="en-US"/>
              <a:t>© WBK Legal 2025 This presentation is informational only and does not constitute legal advice.</a:t>
            </a:r>
            <a:endParaRPr lang="en-US" dirty="0"/>
          </a:p>
        </p:txBody>
      </p:sp>
      <p:sp>
        <p:nvSpPr>
          <p:cNvPr id="7" name="Slide Number Placeholder 6">
            <a:extLst>
              <a:ext uri="{FF2B5EF4-FFF2-40B4-BE49-F238E27FC236}">
                <a16:creationId xmlns:a16="http://schemas.microsoft.com/office/drawing/2014/main" id="{3D4BC395-6054-8A8B-EB00-35B313F32EBF}"/>
              </a:ext>
            </a:extLst>
          </p:cNvPr>
          <p:cNvSpPr>
            <a:spLocks noGrp="1"/>
          </p:cNvSpPr>
          <p:nvPr>
            <p:ph type="sldNum" sz="quarter" idx="12"/>
          </p:nvPr>
        </p:nvSpPr>
        <p:spPr/>
        <p:txBody>
          <a:bodyPr/>
          <a:lstStyle/>
          <a:p>
            <a:pPr>
              <a:defRPr/>
            </a:pPr>
            <a:fld id="{0076114A-7F68-4D52-9BC0-0E3F3CC775B2}" type="slidenum">
              <a:rPr lang="en-US" altLang="en-US" smtClean="0"/>
              <a:pPr>
                <a:defRPr/>
              </a:pPr>
              <a:t>71</a:t>
            </a:fld>
            <a:endParaRPr lang="en-US" altLang="en-US" dirty="0"/>
          </a:p>
        </p:txBody>
      </p:sp>
    </p:spTree>
    <p:extLst>
      <p:ext uri="{BB962C8B-B14F-4D97-AF65-F5344CB8AC3E}">
        <p14:creationId xmlns:p14="http://schemas.microsoft.com/office/powerpoint/2010/main" val="17414713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848E1-252C-4436-9536-A5DCA4D8FEB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C9C35B8-9C3F-E4EB-1963-BE2F7B7316E1}"/>
              </a:ext>
            </a:extLst>
          </p:cNvPr>
          <p:cNvSpPr>
            <a:spLocks noGrp="1"/>
          </p:cNvSpPr>
          <p:nvPr>
            <p:ph type="title"/>
          </p:nvPr>
        </p:nvSpPr>
        <p:spPr/>
        <p:txBody>
          <a:bodyPr/>
          <a:lstStyle/>
          <a:p>
            <a:r>
              <a:rPr lang="en-US" dirty="0"/>
              <a:t>Child Find </a:t>
            </a:r>
          </a:p>
        </p:txBody>
      </p:sp>
      <p:sp>
        <p:nvSpPr>
          <p:cNvPr id="6" name="Content Placeholder 5">
            <a:extLst>
              <a:ext uri="{FF2B5EF4-FFF2-40B4-BE49-F238E27FC236}">
                <a16:creationId xmlns:a16="http://schemas.microsoft.com/office/drawing/2014/main" id="{134B1957-2A01-74A5-2B90-A4E2C7B8CE6F}"/>
              </a:ext>
            </a:extLst>
          </p:cNvPr>
          <p:cNvSpPr>
            <a:spLocks noGrp="1"/>
          </p:cNvSpPr>
          <p:nvPr>
            <p:ph idx="1"/>
          </p:nvPr>
        </p:nvSpPr>
        <p:spPr/>
        <p:txBody>
          <a:bodyPr/>
          <a:lstStyle/>
          <a:p>
            <a:pPr marL="457200" indent="-457200">
              <a:buFont typeface="Arial" panose="020B0604020202020204" pitchFamily="34" charset="0"/>
              <a:buChar char="•"/>
            </a:pPr>
            <a:r>
              <a:rPr lang="en-US" dirty="0">
                <a:latin typeface="Arial" panose="020B0604020202020204" pitchFamily="34" charset="0"/>
                <a:cs typeface="Arial" panose="020B0604020202020204" pitchFamily="34" charset="0"/>
              </a:rPr>
              <a:t>Failing to meet Child Find requirements is a matter of serious concern that can deny FAPE to a student whom a district should have identified. </a:t>
            </a:r>
          </a:p>
          <a:p>
            <a:pPr marL="0" indent="0">
              <a:buNone/>
            </a:pPr>
            <a:endParaRPr lang="en-US"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dirty="0">
                <a:latin typeface="Arial" panose="020B0604020202020204" pitchFamily="34" charset="0"/>
                <a:cs typeface="Arial" panose="020B0604020202020204" pitchFamily="34" charset="0"/>
              </a:rPr>
              <a:t>The failure to identify and evaluate may entitle the student to compensatory education or tuition reimbursement accruing from the time the District first should have suspected the disability. </a:t>
            </a:r>
          </a:p>
          <a:p>
            <a:endParaRPr lang="en-US" dirty="0"/>
          </a:p>
        </p:txBody>
      </p:sp>
      <p:sp>
        <p:nvSpPr>
          <p:cNvPr id="4" name="Footer Placeholder 3">
            <a:extLst>
              <a:ext uri="{FF2B5EF4-FFF2-40B4-BE49-F238E27FC236}">
                <a16:creationId xmlns:a16="http://schemas.microsoft.com/office/drawing/2014/main" id="{38C4F782-6CFB-8603-738A-5839CA5532EE}"/>
              </a:ext>
            </a:extLst>
          </p:cNvPr>
          <p:cNvSpPr>
            <a:spLocks noGrp="1"/>
          </p:cNvSpPr>
          <p:nvPr>
            <p:ph type="ftr" sz="quarter" idx="11"/>
          </p:nvPr>
        </p:nvSpPr>
        <p:spPr>
          <a:xfrm>
            <a:off x="3089189" y="6459785"/>
            <a:ext cx="5844746" cy="365125"/>
          </a:xfrm>
        </p:spPr>
        <p:txBody>
          <a:bodyPr/>
          <a:lstStyle/>
          <a:p>
            <a:pPr>
              <a:defRPr/>
            </a:pPr>
            <a:r>
              <a:rPr lang="en-US"/>
              <a:t>© WBK Legal 2025 This presentation is informational only and does not constitute legal advice.</a:t>
            </a:r>
            <a:endParaRPr lang="en-US" dirty="0"/>
          </a:p>
        </p:txBody>
      </p:sp>
      <p:sp>
        <p:nvSpPr>
          <p:cNvPr id="7" name="Slide Number Placeholder 6">
            <a:extLst>
              <a:ext uri="{FF2B5EF4-FFF2-40B4-BE49-F238E27FC236}">
                <a16:creationId xmlns:a16="http://schemas.microsoft.com/office/drawing/2014/main" id="{18D62605-66EA-1929-A62A-7CCB75E24247}"/>
              </a:ext>
            </a:extLst>
          </p:cNvPr>
          <p:cNvSpPr>
            <a:spLocks noGrp="1"/>
          </p:cNvSpPr>
          <p:nvPr>
            <p:ph type="sldNum" sz="quarter" idx="12"/>
          </p:nvPr>
        </p:nvSpPr>
        <p:spPr/>
        <p:txBody>
          <a:bodyPr/>
          <a:lstStyle/>
          <a:p>
            <a:pPr>
              <a:defRPr/>
            </a:pPr>
            <a:fld id="{0076114A-7F68-4D52-9BC0-0E3F3CC775B2}" type="slidenum">
              <a:rPr lang="en-US" altLang="en-US" smtClean="0"/>
              <a:pPr>
                <a:defRPr/>
              </a:pPr>
              <a:t>72</a:t>
            </a:fld>
            <a:endParaRPr lang="en-US" altLang="en-US" dirty="0"/>
          </a:p>
        </p:txBody>
      </p:sp>
    </p:spTree>
    <p:extLst>
      <p:ext uri="{BB962C8B-B14F-4D97-AF65-F5344CB8AC3E}">
        <p14:creationId xmlns:p14="http://schemas.microsoft.com/office/powerpoint/2010/main" val="140870372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A0717-B509-7477-7ACB-D1F3896CF4E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0AE6116-1020-E5AD-6BFE-E877CF70FE98}"/>
              </a:ext>
            </a:extLst>
          </p:cNvPr>
          <p:cNvSpPr>
            <a:spLocks noGrp="1"/>
          </p:cNvSpPr>
          <p:nvPr>
            <p:ph type="title"/>
          </p:nvPr>
        </p:nvSpPr>
        <p:spPr/>
        <p:txBody>
          <a:bodyPr/>
          <a:lstStyle/>
          <a:p>
            <a:r>
              <a:rPr lang="en-US" dirty="0"/>
              <a:t>Child Find </a:t>
            </a:r>
          </a:p>
        </p:txBody>
      </p:sp>
      <p:sp>
        <p:nvSpPr>
          <p:cNvPr id="6" name="Content Placeholder 5">
            <a:extLst>
              <a:ext uri="{FF2B5EF4-FFF2-40B4-BE49-F238E27FC236}">
                <a16:creationId xmlns:a16="http://schemas.microsoft.com/office/drawing/2014/main" id="{38951FD4-70A2-DD40-181F-030E271A8C30}"/>
              </a:ext>
            </a:extLst>
          </p:cNvPr>
          <p:cNvSpPr>
            <a:spLocks noGrp="1"/>
          </p:cNvSpPr>
          <p:nvPr>
            <p:ph idx="1"/>
          </p:nvPr>
        </p:nvSpPr>
        <p:spPr/>
        <p:txBody>
          <a:bodyPr/>
          <a:lstStyle/>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What are some of the top reasons in recent Due Process hearings where a Child Find obligation was trigged? </a:t>
            </a:r>
          </a:p>
          <a:p>
            <a:pPr lvl="1"/>
            <a:r>
              <a:rPr lang="en-US" sz="2400" dirty="0">
                <a:latin typeface="Arial" panose="020B0604020202020204" pitchFamily="34" charset="0"/>
                <a:cs typeface="Arial" panose="020B0604020202020204" pitchFamily="34" charset="0"/>
              </a:rPr>
              <a:t>1) Truancy related to disability </a:t>
            </a:r>
          </a:p>
          <a:p>
            <a:pPr lvl="1"/>
            <a:r>
              <a:rPr lang="en-US" sz="2400" dirty="0">
                <a:latin typeface="Arial" panose="020B0604020202020204" pitchFamily="34" charset="0"/>
                <a:cs typeface="Arial" panose="020B0604020202020204" pitchFamily="34" charset="0"/>
              </a:rPr>
              <a:t>2) Behavioral problems </a:t>
            </a:r>
          </a:p>
          <a:p>
            <a:pPr marL="1257300" lvl="2" indent="-342900">
              <a:buFont typeface="Arial" panose="020B0604020202020204" pitchFamily="34" charset="0"/>
              <a:buChar char="•"/>
            </a:pPr>
            <a:r>
              <a:rPr lang="en-US" dirty="0">
                <a:latin typeface="Arial" panose="020B0604020202020204" pitchFamily="34" charset="0"/>
                <a:cs typeface="Arial" panose="020B0604020202020204" pitchFamily="34" charset="0"/>
              </a:rPr>
              <a:t>Repeatedly sent home from school because of behaviors </a:t>
            </a:r>
          </a:p>
          <a:p>
            <a:pPr marL="1257300" lvl="2" indent="-342900">
              <a:buFont typeface="Arial" panose="020B0604020202020204" pitchFamily="34" charset="0"/>
              <a:buChar char="•"/>
            </a:pPr>
            <a:r>
              <a:rPr lang="en-US" dirty="0">
                <a:latin typeface="Arial" panose="020B0604020202020204" pitchFamily="34" charset="0"/>
                <a:cs typeface="Arial" panose="020B0604020202020204" pitchFamily="34" charset="0"/>
              </a:rPr>
              <a:t>Persistent behaviors that do not improve with interventions </a:t>
            </a:r>
          </a:p>
          <a:p>
            <a:pPr lvl="1"/>
            <a:r>
              <a:rPr lang="en-US" sz="2400" dirty="0">
                <a:latin typeface="Arial" panose="020B0604020202020204" pitchFamily="34" charset="0"/>
                <a:cs typeface="Arial" panose="020B0604020202020204" pitchFamily="34" charset="0"/>
              </a:rPr>
              <a:t>3) Failure to improve (behaviorally, academically, etc.) when a 504 Service Agreement is in place </a:t>
            </a:r>
          </a:p>
          <a:p>
            <a:pPr lvl="1"/>
            <a:r>
              <a:rPr lang="en-US" sz="2400" dirty="0">
                <a:latin typeface="Arial" panose="020B0604020202020204" pitchFamily="34" charset="0"/>
                <a:cs typeface="Arial" panose="020B0604020202020204" pitchFamily="34" charset="0"/>
              </a:rPr>
              <a:t>4) Multiple hospitalizations </a:t>
            </a:r>
          </a:p>
          <a:p>
            <a:pPr marL="1200150" lvl="2" indent="-285750">
              <a:buFont typeface="Arial" panose="020B0604020202020204" pitchFamily="34" charset="0"/>
              <a:buChar char="•"/>
            </a:pPr>
            <a:r>
              <a:rPr lang="en-US" dirty="0">
                <a:latin typeface="Arial" panose="020B0604020202020204" pitchFamily="34" charset="0"/>
                <a:cs typeface="Arial" panose="020B0604020202020204" pitchFamily="34" charset="0"/>
              </a:rPr>
              <a:t>Including behavioral health inpatient or partial programs </a:t>
            </a:r>
          </a:p>
          <a:p>
            <a:pPr lvl="1"/>
            <a:r>
              <a:rPr lang="en-US" sz="2400" dirty="0">
                <a:latin typeface="Arial" panose="020B0604020202020204" pitchFamily="34" charset="0"/>
                <a:cs typeface="Arial" panose="020B0604020202020204" pitchFamily="34" charset="0"/>
              </a:rPr>
              <a:t>5) Receipt of a private report/diagnosis </a:t>
            </a:r>
          </a:p>
          <a:p>
            <a:endParaRPr lang="en-US" dirty="0"/>
          </a:p>
        </p:txBody>
      </p:sp>
      <p:sp>
        <p:nvSpPr>
          <p:cNvPr id="4" name="Footer Placeholder 3">
            <a:extLst>
              <a:ext uri="{FF2B5EF4-FFF2-40B4-BE49-F238E27FC236}">
                <a16:creationId xmlns:a16="http://schemas.microsoft.com/office/drawing/2014/main" id="{9519FC2C-4DEF-737C-42F5-D7245D71DA53}"/>
              </a:ext>
            </a:extLst>
          </p:cNvPr>
          <p:cNvSpPr>
            <a:spLocks noGrp="1"/>
          </p:cNvSpPr>
          <p:nvPr>
            <p:ph type="ftr" sz="quarter" idx="11"/>
          </p:nvPr>
        </p:nvSpPr>
        <p:spPr>
          <a:xfrm>
            <a:off x="3089189" y="6459785"/>
            <a:ext cx="5844746" cy="365125"/>
          </a:xfrm>
        </p:spPr>
        <p:txBody>
          <a:bodyPr/>
          <a:lstStyle/>
          <a:p>
            <a:pPr>
              <a:defRPr/>
            </a:pPr>
            <a:r>
              <a:rPr lang="en-US"/>
              <a:t>© WBK Legal 2025 This presentation is informational only and does not constitute legal advice.</a:t>
            </a:r>
            <a:endParaRPr lang="en-US" dirty="0"/>
          </a:p>
        </p:txBody>
      </p:sp>
      <p:sp>
        <p:nvSpPr>
          <p:cNvPr id="7" name="Slide Number Placeholder 6">
            <a:extLst>
              <a:ext uri="{FF2B5EF4-FFF2-40B4-BE49-F238E27FC236}">
                <a16:creationId xmlns:a16="http://schemas.microsoft.com/office/drawing/2014/main" id="{3D77CF23-0D55-9A80-61B0-8C159402C877}"/>
              </a:ext>
            </a:extLst>
          </p:cNvPr>
          <p:cNvSpPr>
            <a:spLocks noGrp="1"/>
          </p:cNvSpPr>
          <p:nvPr>
            <p:ph type="sldNum" sz="quarter" idx="12"/>
          </p:nvPr>
        </p:nvSpPr>
        <p:spPr/>
        <p:txBody>
          <a:bodyPr/>
          <a:lstStyle/>
          <a:p>
            <a:pPr>
              <a:defRPr/>
            </a:pPr>
            <a:fld id="{0076114A-7F68-4D52-9BC0-0E3F3CC775B2}" type="slidenum">
              <a:rPr lang="en-US" altLang="en-US" smtClean="0"/>
              <a:pPr>
                <a:defRPr/>
              </a:pPr>
              <a:t>73</a:t>
            </a:fld>
            <a:endParaRPr lang="en-US" altLang="en-US" dirty="0"/>
          </a:p>
        </p:txBody>
      </p:sp>
    </p:spTree>
    <p:extLst>
      <p:ext uri="{BB962C8B-B14F-4D97-AF65-F5344CB8AC3E}">
        <p14:creationId xmlns:p14="http://schemas.microsoft.com/office/powerpoint/2010/main" val="23039664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F6AEB-A098-9C6D-81CD-03ACAF5D2AB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20B5102-0C90-7172-192F-E4C06F9F6DFA}"/>
              </a:ext>
            </a:extLst>
          </p:cNvPr>
          <p:cNvSpPr>
            <a:spLocks noGrp="1"/>
          </p:cNvSpPr>
          <p:nvPr>
            <p:ph type="title"/>
          </p:nvPr>
        </p:nvSpPr>
        <p:spPr/>
        <p:txBody>
          <a:bodyPr/>
          <a:lstStyle/>
          <a:p>
            <a:r>
              <a:rPr lang="en-US" dirty="0"/>
              <a:t>Child Find-Case Examples:  </a:t>
            </a:r>
          </a:p>
        </p:txBody>
      </p:sp>
      <p:sp>
        <p:nvSpPr>
          <p:cNvPr id="6" name="Content Placeholder 5">
            <a:extLst>
              <a:ext uri="{FF2B5EF4-FFF2-40B4-BE49-F238E27FC236}">
                <a16:creationId xmlns:a16="http://schemas.microsoft.com/office/drawing/2014/main" id="{790693A7-13F2-6A43-C7E9-E731EA42A549}"/>
              </a:ext>
            </a:extLst>
          </p:cNvPr>
          <p:cNvSpPr>
            <a:spLocks noGrp="1"/>
          </p:cNvSpPr>
          <p:nvPr>
            <p:ph idx="1"/>
          </p:nvPr>
        </p:nvSpPr>
        <p:spPr>
          <a:xfrm>
            <a:off x="1097280" y="1845733"/>
            <a:ext cx="10058400" cy="4614051"/>
          </a:xfrm>
        </p:spPr>
        <p:txBody>
          <a:bodyPr>
            <a:normAutofit fontScale="92500" lnSpcReduction="10000"/>
          </a:bodyPr>
          <a:lstStyle/>
          <a:p>
            <a:pPr marL="0" indent="0">
              <a:buNone/>
            </a:pPr>
            <a:r>
              <a:rPr lang="en-US" sz="1800" b="1" i="1" dirty="0">
                <a:latin typeface="Arial" panose="020B0604020202020204" pitchFamily="34" charset="0"/>
                <a:cs typeface="Arial" panose="020B0604020202020204" pitchFamily="34" charset="0"/>
              </a:rPr>
              <a:t>B.D. v. Cornwall-Lebanon School District, </a:t>
            </a:r>
            <a:r>
              <a:rPr lang="en-US" sz="1800" b="1" dirty="0">
                <a:latin typeface="Arial" panose="020B0604020202020204" pitchFamily="34" charset="0"/>
                <a:cs typeface="Arial" panose="020B0604020202020204" pitchFamily="34" charset="0"/>
              </a:rPr>
              <a:t>23213-19-20 (SEA PA 08.25.2020) (McElligott, J.). </a:t>
            </a:r>
          </a:p>
          <a:p>
            <a:pPr marL="457200" lvl="1" indent="0">
              <a:buNone/>
            </a:pPr>
            <a:r>
              <a:rPr lang="en-US" dirty="0">
                <a:latin typeface="Arial" panose="020B0604020202020204" pitchFamily="34" charset="0"/>
                <a:cs typeface="Arial" panose="020B0604020202020204" pitchFamily="34" charset="0"/>
              </a:rPr>
              <a:t>Less than proficient scores on PSSAs does not, in and of itself, point to a disability or a need for specially designed instruction for a disability. </a:t>
            </a:r>
          </a:p>
          <a:p>
            <a:pPr marL="0" indent="0">
              <a:buNone/>
            </a:pPr>
            <a:endParaRPr lang="en-US" sz="1800" b="1" i="1" dirty="0">
              <a:latin typeface="Arial" panose="020B0604020202020204" pitchFamily="34" charset="0"/>
              <a:cs typeface="Arial" panose="020B0604020202020204" pitchFamily="34" charset="0"/>
            </a:endParaRPr>
          </a:p>
          <a:p>
            <a:pPr marL="0" indent="0">
              <a:buNone/>
            </a:pPr>
            <a:r>
              <a:rPr lang="en-US" sz="1800" b="1" i="1" dirty="0">
                <a:latin typeface="Arial" panose="020B0604020202020204" pitchFamily="34" charset="0"/>
                <a:cs typeface="Arial" panose="020B0604020202020204" pitchFamily="34" charset="0"/>
              </a:rPr>
              <a:t>L.B. v. Central Dauphin School District, </a:t>
            </a:r>
            <a:r>
              <a:rPr lang="en-US" sz="1800" b="1" dirty="0">
                <a:latin typeface="Arial" panose="020B0604020202020204" pitchFamily="34" charset="0"/>
                <a:cs typeface="Arial" panose="020B0604020202020204" pitchFamily="34" charset="0"/>
              </a:rPr>
              <a:t>23920-20-21 (SEA PA 03.17.2021) (McElligott, J.). </a:t>
            </a:r>
          </a:p>
          <a:p>
            <a:pPr marL="457200" lvl="1" indent="0">
              <a:buNone/>
            </a:pPr>
            <a:r>
              <a:rPr lang="en-US" dirty="0">
                <a:latin typeface="Arial" panose="020B0604020202020204" pitchFamily="34" charset="0"/>
                <a:cs typeface="Arial" panose="020B0604020202020204" pitchFamily="34" charset="0"/>
              </a:rPr>
              <a:t>Even though the school district knew of Parents dislike of special education services, the school district should have requested to perform an evaluation when it knew of Student’s academic deficiencies. </a:t>
            </a:r>
          </a:p>
          <a:p>
            <a:pPr marL="0" indent="0">
              <a:buNone/>
            </a:pPr>
            <a:endParaRPr lang="en-US" sz="1800" b="1" i="1" dirty="0">
              <a:latin typeface="Arial" panose="020B0604020202020204" pitchFamily="34" charset="0"/>
              <a:cs typeface="Arial" panose="020B0604020202020204" pitchFamily="34" charset="0"/>
            </a:endParaRPr>
          </a:p>
          <a:p>
            <a:pPr marL="0" indent="0">
              <a:buNone/>
            </a:pPr>
            <a:r>
              <a:rPr lang="en-US" sz="1800" b="1" i="1" dirty="0">
                <a:latin typeface="Arial" panose="020B0604020202020204" pitchFamily="34" charset="0"/>
                <a:cs typeface="Arial" panose="020B0604020202020204" pitchFamily="34" charset="0"/>
              </a:rPr>
              <a:t>Z.J. v. Norristown Area School District, </a:t>
            </a:r>
            <a:r>
              <a:rPr lang="en-US" sz="1800" b="1" dirty="0">
                <a:latin typeface="Arial" panose="020B0604020202020204" pitchFamily="34" charset="0"/>
                <a:cs typeface="Arial" panose="020B0604020202020204" pitchFamily="34" charset="0"/>
              </a:rPr>
              <a:t>22523-1920AS (SEA PA 08.10.2020) (Ford, B.). </a:t>
            </a:r>
          </a:p>
          <a:p>
            <a:pPr marL="457200" lvl="1" indent="0">
              <a:buNone/>
            </a:pPr>
            <a:r>
              <a:rPr lang="en-US" dirty="0">
                <a:latin typeface="Arial" panose="020B0604020202020204" pitchFamily="34" charset="0"/>
                <a:cs typeface="Arial" panose="020B0604020202020204" pitchFamily="34" charset="0"/>
              </a:rPr>
              <a:t>Parent filed the due process complaint claiming that the District should have found the Student eligible at an earlier date. The District argued that the Parent’s failure to volunteer information that it did not solicit mitigates any IDEA violation. That argument is contrary to well-established case law. The IDEA places an obligation on the District to identify children who require special education. That obligation is independent of what information parents volunteer. Under different facts, a parent’s failure to accurately answer questions about a child’s special education needs could yield a different result. </a:t>
            </a:r>
          </a:p>
          <a:p>
            <a:endParaRPr lang="en-US" dirty="0"/>
          </a:p>
        </p:txBody>
      </p:sp>
      <p:sp>
        <p:nvSpPr>
          <p:cNvPr id="4" name="Footer Placeholder 3">
            <a:extLst>
              <a:ext uri="{FF2B5EF4-FFF2-40B4-BE49-F238E27FC236}">
                <a16:creationId xmlns:a16="http://schemas.microsoft.com/office/drawing/2014/main" id="{E567C8E7-54D4-F7D2-64DC-2BB038F1CAF0}"/>
              </a:ext>
            </a:extLst>
          </p:cNvPr>
          <p:cNvSpPr>
            <a:spLocks noGrp="1"/>
          </p:cNvSpPr>
          <p:nvPr>
            <p:ph type="ftr" sz="quarter" idx="11"/>
          </p:nvPr>
        </p:nvSpPr>
        <p:spPr>
          <a:xfrm>
            <a:off x="3089189" y="6459785"/>
            <a:ext cx="5844746" cy="365125"/>
          </a:xfrm>
        </p:spPr>
        <p:txBody>
          <a:bodyPr/>
          <a:lstStyle/>
          <a:p>
            <a:pPr>
              <a:defRPr/>
            </a:pPr>
            <a:r>
              <a:rPr lang="en-US"/>
              <a:t>© WBK Legal 2025 This presentation is informational only and does not constitute legal advice.</a:t>
            </a:r>
            <a:endParaRPr lang="en-US" dirty="0"/>
          </a:p>
        </p:txBody>
      </p:sp>
      <p:sp>
        <p:nvSpPr>
          <p:cNvPr id="7" name="Slide Number Placeholder 6">
            <a:extLst>
              <a:ext uri="{FF2B5EF4-FFF2-40B4-BE49-F238E27FC236}">
                <a16:creationId xmlns:a16="http://schemas.microsoft.com/office/drawing/2014/main" id="{6D73B07C-7353-7468-E014-578F0149B9E2}"/>
              </a:ext>
            </a:extLst>
          </p:cNvPr>
          <p:cNvSpPr>
            <a:spLocks noGrp="1"/>
          </p:cNvSpPr>
          <p:nvPr>
            <p:ph type="sldNum" sz="quarter" idx="12"/>
          </p:nvPr>
        </p:nvSpPr>
        <p:spPr/>
        <p:txBody>
          <a:bodyPr/>
          <a:lstStyle/>
          <a:p>
            <a:pPr>
              <a:defRPr/>
            </a:pPr>
            <a:fld id="{0076114A-7F68-4D52-9BC0-0E3F3CC775B2}" type="slidenum">
              <a:rPr lang="en-US" altLang="en-US" smtClean="0"/>
              <a:pPr>
                <a:defRPr/>
              </a:pPr>
              <a:t>74</a:t>
            </a:fld>
            <a:endParaRPr lang="en-US" altLang="en-US" dirty="0"/>
          </a:p>
        </p:txBody>
      </p:sp>
    </p:spTree>
    <p:extLst>
      <p:ext uri="{BB962C8B-B14F-4D97-AF65-F5344CB8AC3E}">
        <p14:creationId xmlns:p14="http://schemas.microsoft.com/office/powerpoint/2010/main" val="22463824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825E6-37C5-A083-7773-F18DBCBF818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5D5A347-C9F4-C5E0-07ED-5ED334BF8098}"/>
              </a:ext>
            </a:extLst>
          </p:cNvPr>
          <p:cNvSpPr>
            <a:spLocks noGrp="1"/>
          </p:cNvSpPr>
          <p:nvPr>
            <p:ph type="title"/>
          </p:nvPr>
        </p:nvSpPr>
        <p:spPr/>
        <p:txBody>
          <a:bodyPr/>
          <a:lstStyle/>
          <a:p>
            <a:r>
              <a:rPr lang="en-US" dirty="0"/>
              <a:t>Child Find-Behavior Case Examples: </a:t>
            </a:r>
          </a:p>
        </p:txBody>
      </p:sp>
      <p:sp>
        <p:nvSpPr>
          <p:cNvPr id="6" name="Content Placeholder 5">
            <a:extLst>
              <a:ext uri="{FF2B5EF4-FFF2-40B4-BE49-F238E27FC236}">
                <a16:creationId xmlns:a16="http://schemas.microsoft.com/office/drawing/2014/main" id="{C0DD9B87-852B-6491-BED2-9FFF7B5732A7}"/>
              </a:ext>
            </a:extLst>
          </p:cNvPr>
          <p:cNvSpPr>
            <a:spLocks noGrp="1"/>
          </p:cNvSpPr>
          <p:nvPr>
            <p:ph idx="1"/>
          </p:nvPr>
        </p:nvSpPr>
        <p:spPr/>
        <p:txBody>
          <a:bodyPr>
            <a:normAutofit fontScale="92500"/>
          </a:bodyPr>
          <a:lstStyle/>
          <a:p>
            <a:pPr marL="0" indent="0">
              <a:buNone/>
            </a:pPr>
            <a:r>
              <a:rPr lang="en-US" b="1" i="1" dirty="0">
                <a:latin typeface="Arial" panose="020B0604020202020204" pitchFamily="34" charset="0"/>
                <a:cs typeface="Arial" panose="020B0604020202020204" pitchFamily="34" charset="0"/>
              </a:rPr>
              <a:t>C.H. v. Bangor Area School District, </a:t>
            </a:r>
            <a:r>
              <a:rPr lang="en-US" b="1" dirty="0">
                <a:latin typeface="Arial" panose="020B0604020202020204" pitchFamily="34" charset="0"/>
                <a:cs typeface="Arial" panose="020B0604020202020204" pitchFamily="34" charset="0"/>
              </a:rPr>
              <a:t>24086-20-21 (SEA PA 03.15.2021) (McElligott, J.). </a:t>
            </a:r>
          </a:p>
          <a:p>
            <a:pPr marL="0" indent="0">
              <a:buNone/>
            </a:pPr>
            <a:endParaRPr lang="en-US" b="1"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Student qualifies for special education as a student with an intellectual disability. Student had a history of dis-robing at school. Once the Student began consistently dis-robing, the school district denied him a FAPE when it did not conduct an FBA to address the behavior. The Student was awarded 100 hours of compensatory education. </a:t>
            </a:r>
          </a:p>
          <a:p>
            <a:pPr marL="800100" lvl="1" indent="-342900">
              <a:buFont typeface="Courier New" panose="02070309020205020404" pitchFamily="49" charset="0"/>
              <a:buChar char="o"/>
            </a:pPr>
            <a:endParaRPr lang="en-US" sz="2000" dirty="0">
              <a:latin typeface="Arial" panose="020B0604020202020204" pitchFamily="34" charset="0"/>
              <a:cs typeface="Arial" panose="020B0604020202020204" pitchFamily="34" charset="0"/>
            </a:endParaRPr>
          </a:p>
          <a:p>
            <a:pPr marL="0" indent="0">
              <a:buNone/>
            </a:pPr>
            <a:r>
              <a:rPr lang="en-US" b="1" i="1" dirty="0">
                <a:latin typeface="Arial" panose="020B0604020202020204" pitchFamily="34" charset="0"/>
                <a:cs typeface="Arial" panose="020B0604020202020204" pitchFamily="34" charset="0"/>
              </a:rPr>
              <a:t>B.S. v. Shamokin Area School District</a:t>
            </a:r>
            <a:r>
              <a:rPr lang="en-US" b="1" dirty="0">
                <a:latin typeface="Arial" panose="020B0604020202020204" pitchFamily="34" charset="0"/>
                <a:cs typeface="Arial" panose="020B0604020202020204" pitchFamily="34" charset="0"/>
              </a:rPr>
              <a:t>, 23640-1920AS (SEA PA 01.21.2021) (Fleming, J.).</a:t>
            </a:r>
            <a:endParaRPr lang="en-US"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When the Student had a history of behavioral incidents and was diagnosed in September 2018 with ADHD and anxiety, the school district should have issued a Permission to Evaluate. </a:t>
            </a:r>
          </a:p>
          <a:p>
            <a:endParaRPr lang="en-US" dirty="0"/>
          </a:p>
        </p:txBody>
      </p:sp>
      <p:sp>
        <p:nvSpPr>
          <p:cNvPr id="4" name="Footer Placeholder 3">
            <a:extLst>
              <a:ext uri="{FF2B5EF4-FFF2-40B4-BE49-F238E27FC236}">
                <a16:creationId xmlns:a16="http://schemas.microsoft.com/office/drawing/2014/main" id="{33064DB2-AC89-4CAB-DAFE-67BE5B6E111E}"/>
              </a:ext>
            </a:extLst>
          </p:cNvPr>
          <p:cNvSpPr>
            <a:spLocks noGrp="1"/>
          </p:cNvSpPr>
          <p:nvPr>
            <p:ph type="ftr" sz="quarter" idx="11"/>
          </p:nvPr>
        </p:nvSpPr>
        <p:spPr>
          <a:xfrm>
            <a:off x="3089189" y="6459785"/>
            <a:ext cx="5844746" cy="365125"/>
          </a:xfrm>
        </p:spPr>
        <p:txBody>
          <a:bodyPr/>
          <a:lstStyle/>
          <a:p>
            <a:pPr>
              <a:defRPr/>
            </a:pPr>
            <a:r>
              <a:rPr lang="en-US"/>
              <a:t>© WBK Legal 2025 This presentation is informational only and does not constitute legal advice.</a:t>
            </a:r>
            <a:endParaRPr lang="en-US" dirty="0"/>
          </a:p>
        </p:txBody>
      </p:sp>
      <p:sp>
        <p:nvSpPr>
          <p:cNvPr id="7" name="Slide Number Placeholder 6">
            <a:extLst>
              <a:ext uri="{FF2B5EF4-FFF2-40B4-BE49-F238E27FC236}">
                <a16:creationId xmlns:a16="http://schemas.microsoft.com/office/drawing/2014/main" id="{4E903AD5-6DDE-4246-0E40-13CB29E1F496}"/>
              </a:ext>
            </a:extLst>
          </p:cNvPr>
          <p:cNvSpPr>
            <a:spLocks noGrp="1"/>
          </p:cNvSpPr>
          <p:nvPr>
            <p:ph type="sldNum" sz="quarter" idx="12"/>
          </p:nvPr>
        </p:nvSpPr>
        <p:spPr/>
        <p:txBody>
          <a:bodyPr/>
          <a:lstStyle/>
          <a:p>
            <a:pPr>
              <a:defRPr/>
            </a:pPr>
            <a:fld id="{0076114A-7F68-4D52-9BC0-0E3F3CC775B2}" type="slidenum">
              <a:rPr lang="en-US" altLang="en-US" smtClean="0"/>
              <a:pPr>
                <a:defRPr/>
              </a:pPr>
              <a:t>75</a:t>
            </a:fld>
            <a:endParaRPr lang="en-US" altLang="en-US" dirty="0"/>
          </a:p>
        </p:txBody>
      </p:sp>
    </p:spTree>
    <p:extLst>
      <p:ext uri="{BB962C8B-B14F-4D97-AF65-F5344CB8AC3E}">
        <p14:creationId xmlns:p14="http://schemas.microsoft.com/office/powerpoint/2010/main" val="5635014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BFED6-4672-8B2F-CE5E-DB7B888EFD3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6684FCD-1906-1B6D-4873-09B93E960DC6}"/>
              </a:ext>
            </a:extLst>
          </p:cNvPr>
          <p:cNvSpPr>
            <a:spLocks noGrp="1"/>
          </p:cNvSpPr>
          <p:nvPr>
            <p:ph type="title"/>
          </p:nvPr>
        </p:nvSpPr>
        <p:spPr/>
        <p:txBody>
          <a:bodyPr/>
          <a:lstStyle/>
          <a:p>
            <a:r>
              <a:rPr lang="en-US" dirty="0"/>
              <a:t>Section 504</a:t>
            </a:r>
          </a:p>
        </p:txBody>
      </p:sp>
      <p:sp>
        <p:nvSpPr>
          <p:cNvPr id="6" name="Content Placeholder 5">
            <a:extLst>
              <a:ext uri="{FF2B5EF4-FFF2-40B4-BE49-F238E27FC236}">
                <a16:creationId xmlns:a16="http://schemas.microsoft.com/office/drawing/2014/main" id="{F7E74A9B-F763-E63B-B7B3-9E50F383D162}"/>
              </a:ext>
            </a:extLst>
          </p:cNvPr>
          <p:cNvSpPr>
            <a:spLocks noGrp="1"/>
          </p:cNvSpPr>
          <p:nvPr>
            <p:ph idx="1"/>
          </p:nvPr>
        </p:nvSpPr>
        <p:spPr/>
        <p:txBody>
          <a:bodyPr/>
          <a:lstStyle/>
          <a:p>
            <a:pPr marL="457200" marR="0" indent="-457200">
              <a:lnSpc>
                <a:spcPct val="107000"/>
              </a:lnSpc>
              <a:spcBef>
                <a:spcPts val="0"/>
              </a:spcBef>
              <a:spcAft>
                <a:spcPts val="800"/>
              </a:spcAft>
              <a:buFont typeface="Arial" panose="020B0604020202020204" pitchFamily="34" charset="0"/>
              <a:buChar char="•"/>
            </a:pPr>
            <a:r>
              <a:rPr lang="en-US" dirty="0">
                <a:latin typeface="Arial" panose="020B0604020202020204" pitchFamily="34" charset="0"/>
                <a:ea typeface="Calibri" panose="020F0502020204030204" pitchFamily="34" charset="0"/>
                <a:cs typeface="Arial" panose="020B0604020202020204" pitchFamily="34" charset="0"/>
              </a:rPr>
              <a:t>Section 504 of the Rehabilitation Act provides that no otherwise qualified individual with a disability shall solely by reason of a disability be excluded from participation and/or denied benefits of or be subjected to discrimination under any program that receives federal funds.</a:t>
            </a:r>
          </a:p>
          <a:p>
            <a:pPr marR="0">
              <a:lnSpc>
                <a:spcPct val="107000"/>
              </a:lnSpc>
              <a:spcBef>
                <a:spcPts val="0"/>
              </a:spcBef>
              <a:spcAft>
                <a:spcPts val="800"/>
              </a:spcAft>
            </a:pPr>
            <a:endParaRPr lang="en-US" dirty="0">
              <a:latin typeface="Arial" panose="020B0604020202020204" pitchFamily="34" charset="0"/>
              <a:ea typeface="Calibri" panose="020F0502020204030204" pitchFamily="34" charset="0"/>
              <a:cs typeface="Arial" panose="020B0604020202020204" pitchFamily="34" charset="0"/>
            </a:endParaRPr>
          </a:p>
          <a:p>
            <a:pPr marL="457200" marR="0" indent="-457200">
              <a:lnSpc>
                <a:spcPct val="107000"/>
              </a:lnSpc>
              <a:spcBef>
                <a:spcPts val="0"/>
              </a:spcBef>
              <a:spcAft>
                <a:spcPts val="800"/>
              </a:spcAft>
              <a:buFont typeface="Arial" panose="020B0604020202020204" pitchFamily="34" charset="0"/>
              <a:buChar char="•"/>
            </a:pPr>
            <a:r>
              <a:rPr lang="en-US" dirty="0">
                <a:latin typeface="Arial" panose="020B0604020202020204" pitchFamily="34" charset="0"/>
                <a:ea typeface="Calibri" panose="020F0502020204030204" pitchFamily="34" charset="0"/>
                <a:cs typeface="Arial" panose="020B0604020202020204" pitchFamily="34" charset="0"/>
              </a:rPr>
              <a:t>29 U.S.C. § 794; 34 C.F.R. § 104.33; 22 Pa. Code § 15.1. </a:t>
            </a:r>
          </a:p>
          <a:p>
            <a:endParaRPr lang="en-US" dirty="0"/>
          </a:p>
        </p:txBody>
      </p:sp>
      <p:sp>
        <p:nvSpPr>
          <p:cNvPr id="4" name="Footer Placeholder 3">
            <a:extLst>
              <a:ext uri="{FF2B5EF4-FFF2-40B4-BE49-F238E27FC236}">
                <a16:creationId xmlns:a16="http://schemas.microsoft.com/office/drawing/2014/main" id="{C6571D95-0383-AC70-6E51-00FC28461B2E}"/>
              </a:ext>
            </a:extLst>
          </p:cNvPr>
          <p:cNvSpPr>
            <a:spLocks noGrp="1"/>
          </p:cNvSpPr>
          <p:nvPr>
            <p:ph type="ftr" sz="quarter" idx="11"/>
          </p:nvPr>
        </p:nvSpPr>
        <p:spPr>
          <a:xfrm>
            <a:off x="3089189" y="6459785"/>
            <a:ext cx="5844746" cy="365125"/>
          </a:xfrm>
        </p:spPr>
        <p:txBody>
          <a:bodyPr/>
          <a:lstStyle/>
          <a:p>
            <a:pPr>
              <a:defRPr/>
            </a:pPr>
            <a:r>
              <a:rPr lang="en-US"/>
              <a:t>© WBK Legal 2025 This presentation is informational only and does not constitute legal advice.</a:t>
            </a:r>
            <a:endParaRPr lang="en-US" dirty="0"/>
          </a:p>
        </p:txBody>
      </p:sp>
      <p:sp>
        <p:nvSpPr>
          <p:cNvPr id="7" name="Slide Number Placeholder 6">
            <a:extLst>
              <a:ext uri="{FF2B5EF4-FFF2-40B4-BE49-F238E27FC236}">
                <a16:creationId xmlns:a16="http://schemas.microsoft.com/office/drawing/2014/main" id="{E9559436-50D9-E28F-7541-7E9EDA2C8F2A}"/>
              </a:ext>
            </a:extLst>
          </p:cNvPr>
          <p:cNvSpPr>
            <a:spLocks noGrp="1"/>
          </p:cNvSpPr>
          <p:nvPr>
            <p:ph type="sldNum" sz="quarter" idx="12"/>
          </p:nvPr>
        </p:nvSpPr>
        <p:spPr/>
        <p:txBody>
          <a:bodyPr/>
          <a:lstStyle/>
          <a:p>
            <a:pPr>
              <a:defRPr/>
            </a:pPr>
            <a:fld id="{0076114A-7F68-4D52-9BC0-0E3F3CC775B2}" type="slidenum">
              <a:rPr lang="en-US" altLang="en-US" smtClean="0"/>
              <a:pPr>
                <a:defRPr/>
              </a:pPr>
              <a:t>76</a:t>
            </a:fld>
            <a:endParaRPr lang="en-US" altLang="en-US" dirty="0"/>
          </a:p>
        </p:txBody>
      </p:sp>
    </p:spTree>
    <p:extLst>
      <p:ext uri="{BB962C8B-B14F-4D97-AF65-F5344CB8AC3E}">
        <p14:creationId xmlns:p14="http://schemas.microsoft.com/office/powerpoint/2010/main" val="33604341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C6B59-0343-6D7E-C70A-3BBE2C352EC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963EAC1-8A9C-E562-DDC9-581634962736}"/>
              </a:ext>
            </a:extLst>
          </p:cNvPr>
          <p:cNvSpPr>
            <a:spLocks noGrp="1"/>
          </p:cNvSpPr>
          <p:nvPr>
            <p:ph type="title"/>
          </p:nvPr>
        </p:nvSpPr>
        <p:spPr/>
        <p:txBody>
          <a:bodyPr/>
          <a:lstStyle/>
          <a:p>
            <a:r>
              <a:rPr lang="en-US" dirty="0"/>
              <a:t>Section 504: Which Students Qualify? </a:t>
            </a:r>
          </a:p>
        </p:txBody>
      </p:sp>
      <p:sp>
        <p:nvSpPr>
          <p:cNvPr id="6" name="Content Placeholder 5">
            <a:extLst>
              <a:ext uri="{FF2B5EF4-FFF2-40B4-BE49-F238E27FC236}">
                <a16:creationId xmlns:a16="http://schemas.microsoft.com/office/drawing/2014/main" id="{48FE9FB3-1DEE-61F2-6F83-2FFBE14BC4A8}"/>
              </a:ext>
            </a:extLst>
          </p:cNvPr>
          <p:cNvSpPr>
            <a:spLocks noGrp="1"/>
          </p:cNvSpPr>
          <p:nvPr>
            <p:ph idx="1"/>
          </p:nvPr>
        </p:nvSpPr>
        <p:spPr>
          <a:xfrm>
            <a:off x="1097280" y="1845733"/>
            <a:ext cx="10058400" cy="4614051"/>
          </a:xfrm>
        </p:spPr>
        <p:txBody>
          <a:bodyPr>
            <a:normAutofit fontScale="92500" lnSpcReduction="20000"/>
          </a:bodyPr>
          <a:lstStyle/>
          <a:p>
            <a:pPr marL="0" indent="0">
              <a:buNone/>
            </a:pPr>
            <a:r>
              <a:rPr lang="en-US" dirty="0">
                <a:latin typeface="Arial" panose="020B0604020202020204" pitchFamily="34" charset="0"/>
                <a:cs typeface="Arial" panose="020B0604020202020204" pitchFamily="34" charset="0"/>
              </a:rPr>
              <a:t>Those students who have a: </a:t>
            </a:r>
          </a:p>
          <a:p>
            <a:pPr marL="0" indent="0">
              <a:buNone/>
            </a:pPr>
            <a:endParaRPr lang="en-US" dirty="0">
              <a:latin typeface="Arial" panose="020B0604020202020204" pitchFamily="34" charset="0"/>
              <a:cs typeface="Arial" panose="020B0604020202020204" pitchFamily="34" charset="0"/>
            </a:endParaRPr>
          </a:p>
          <a:p>
            <a:pPr lvl="1"/>
            <a:r>
              <a:rPr lang="en-US" sz="2000" dirty="0">
                <a:latin typeface="Arial" panose="020B0604020202020204" pitchFamily="34" charset="0"/>
                <a:cs typeface="Arial" panose="020B0604020202020204" pitchFamily="34" charset="0"/>
              </a:rPr>
              <a:t>(1) physical or mental impairment that </a:t>
            </a:r>
          </a:p>
          <a:p>
            <a:pPr lvl="1"/>
            <a:r>
              <a:rPr lang="en-US" sz="2000" dirty="0">
                <a:latin typeface="Arial" panose="020B0604020202020204" pitchFamily="34" charset="0"/>
                <a:cs typeface="Arial" panose="020B0604020202020204" pitchFamily="34" charset="0"/>
              </a:rPr>
              <a:t>(2) substantially limits one or more </a:t>
            </a:r>
          </a:p>
          <a:p>
            <a:pPr lvl="1"/>
            <a:r>
              <a:rPr lang="en-US" sz="2000" dirty="0">
                <a:latin typeface="Arial" panose="020B0604020202020204" pitchFamily="34" charset="0"/>
                <a:cs typeface="Arial" panose="020B0604020202020204" pitchFamily="34" charset="0"/>
              </a:rPr>
              <a:t>(3) major life activities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One “major life activity” is learning; but it is not only substantial limitations on “learning” that would qualify a student for a 504 plan </a:t>
            </a:r>
          </a:p>
          <a:p>
            <a:pPr>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lvl="1">
              <a:buFont typeface="Arial" panose="020B0604020202020204" pitchFamily="34" charset="0"/>
              <a:buChar char="•"/>
            </a:pPr>
            <a:r>
              <a:rPr lang="en-US" sz="2000" dirty="0">
                <a:latin typeface="Arial" panose="020B0604020202020204" pitchFamily="34" charset="0"/>
                <a:cs typeface="Arial" panose="020B0604020202020204" pitchFamily="34" charset="0"/>
              </a:rPr>
              <a:t>Major life activities also include reading, concentrating, thinking (most relevant to educational setting); caring for oneself, performing manual tasks, seeing, hearing, eating, sleeping, walking, standing, lifting, bending, speaking, breathing, communicating, working, major bodily functions and operation of a major bodily function </a:t>
            </a:r>
          </a:p>
          <a:p>
            <a:pPr lvl="1"/>
            <a:endParaRPr lang="en-US" sz="2000" dirty="0">
              <a:latin typeface="Arial" panose="020B0604020202020204" pitchFamily="34" charset="0"/>
              <a:cs typeface="Arial" panose="020B0604020202020204" pitchFamily="34" charset="0"/>
            </a:endParaRPr>
          </a:p>
          <a:p>
            <a:pPr lvl="1">
              <a:buFont typeface="Arial" panose="020B0604020202020204" pitchFamily="34" charset="0"/>
              <a:buChar char="•"/>
            </a:pPr>
            <a:r>
              <a:rPr lang="en-US" sz="2000" dirty="0">
                <a:latin typeface="Arial" panose="020B0604020202020204" pitchFamily="34" charset="0"/>
                <a:cs typeface="Arial" panose="020B0604020202020204" pitchFamily="34" charset="0"/>
              </a:rPr>
              <a:t>Note: some of these may be considered “invisible” </a:t>
            </a:r>
          </a:p>
          <a:p>
            <a:endParaRPr lang="en-US" dirty="0"/>
          </a:p>
        </p:txBody>
      </p:sp>
      <p:sp>
        <p:nvSpPr>
          <p:cNvPr id="4" name="Footer Placeholder 3">
            <a:extLst>
              <a:ext uri="{FF2B5EF4-FFF2-40B4-BE49-F238E27FC236}">
                <a16:creationId xmlns:a16="http://schemas.microsoft.com/office/drawing/2014/main" id="{57F9C844-7518-D055-BB7C-CC7D3600B5D4}"/>
              </a:ext>
            </a:extLst>
          </p:cNvPr>
          <p:cNvSpPr>
            <a:spLocks noGrp="1"/>
          </p:cNvSpPr>
          <p:nvPr>
            <p:ph type="ftr" sz="quarter" idx="11"/>
          </p:nvPr>
        </p:nvSpPr>
        <p:spPr>
          <a:xfrm>
            <a:off x="3089189" y="6459785"/>
            <a:ext cx="5844746" cy="365125"/>
          </a:xfrm>
        </p:spPr>
        <p:txBody>
          <a:bodyPr/>
          <a:lstStyle/>
          <a:p>
            <a:pPr>
              <a:defRPr/>
            </a:pPr>
            <a:r>
              <a:rPr lang="en-US"/>
              <a:t>© WBK Legal 2025 This presentation is informational only and does not constitute legal advice.</a:t>
            </a:r>
            <a:endParaRPr lang="en-US" dirty="0"/>
          </a:p>
        </p:txBody>
      </p:sp>
      <p:sp>
        <p:nvSpPr>
          <p:cNvPr id="7" name="Slide Number Placeholder 6">
            <a:extLst>
              <a:ext uri="{FF2B5EF4-FFF2-40B4-BE49-F238E27FC236}">
                <a16:creationId xmlns:a16="http://schemas.microsoft.com/office/drawing/2014/main" id="{C96ACBC0-61AA-84C9-1D3F-B48F8683DD09}"/>
              </a:ext>
            </a:extLst>
          </p:cNvPr>
          <p:cNvSpPr>
            <a:spLocks noGrp="1"/>
          </p:cNvSpPr>
          <p:nvPr>
            <p:ph type="sldNum" sz="quarter" idx="12"/>
          </p:nvPr>
        </p:nvSpPr>
        <p:spPr/>
        <p:txBody>
          <a:bodyPr/>
          <a:lstStyle/>
          <a:p>
            <a:pPr>
              <a:defRPr/>
            </a:pPr>
            <a:fld id="{0076114A-7F68-4D52-9BC0-0E3F3CC775B2}" type="slidenum">
              <a:rPr lang="en-US" altLang="en-US" smtClean="0"/>
              <a:pPr>
                <a:defRPr/>
              </a:pPr>
              <a:t>77</a:t>
            </a:fld>
            <a:endParaRPr lang="en-US" altLang="en-US" dirty="0"/>
          </a:p>
        </p:txBody>
      </p:sp>
    </p:spTree>
    <p:extLst>
      <p:ext uri="{BB962C8B-B14F-4D97-AF65-F5344CB8AC3E}">
        <p14:creationId xmlns:p14="http://schemas.microsoft.com/office/powerpoint/2010/main" val="319753479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B7507-26D7-B334-2B4C-E06E34EB20A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023DAF3-A143-803F-CF77-28161AB9D947}"/>
              </a:ext>
            </a:extLst>
          </p:cNvPr>
          <p:cNvSpPr>
            <a:spLocks noGrp="1"/>
          </p:cNvSpPr>
          <p:nvPr>
            <p:ph type="title"/>
          </p:nvPr>
        </p:nvSpPr>
        <p:spPr/>
        <p:txBody>
          <a:bodyPr/>
          <a:lstStyle/>
          <a:p>
            <a:r>
              <a:rPr lang="en-US" dirty="0"/>
              <a:t>Section 504: Cases</a:t>
            </a:r>
          </a:p>
        </p:txBody>
      </p:sp>
      <p:sp>
        <p:nvSpPr>
          <p:cNvPr id="6" name="Content Placeholder 5">
            <a:extLst>
              <a:ext uri="{FF2B5EF4-FFF2-40B4-BE49-F238E27FC236}">
                <a16:creationId xmlns:a16="http://schemas.microsoft.com/office/drawing/2014/main" id="{C17678F6-B7C8-B104-F1F0-A9C99F9110CA}"/>
              </a:ext>
            </a:extLst>
          </p:cNvPr>
          <p:cNvSpPr>
            <a:spLocks noGrp="1"/>
          </p:cNvSpPr>
          <p:nvPr>
            <p:ph idx="1"/>
          </p:nvPr>
        </p:nvSpPr>
        <p:spPr/>
        <p:txBody>
          <a:bodyPr/>
          <a:lstStyle/>
          <a:p>
            <a:pPr marL="0" indent="0">
              <a:lnSpc>
                <a:spcPct val="107000"/>
              </a:lnSpc>
              <a:spcBef>
                <a:spcPts val="0"/>
              </a:spcBef>
              <a:spcAft>
                <a:spcPts val="800"/>
              </a:spcAft>
              <a:buNone/>
            </a:pPr>
            <a:r>
              <a:rPr lang="en-US" b="1" i="1" dirty="0">
                <a:latin typeface="Arial" panose="020B0604020202020204" pitchFamily="34" charset="0"/>
                <a:ea typeface="Calibri" panose="020F0502020204030204" pitchFamily="34" charset="0"/>
                <a:cs typeface="Arial" panose="020B0604020202020204" pitchFamily="34" charset="0"/>
              </a:rPr>
              <a:t>W.V. v. Dallastown Area School District; ODR No. 25447-21-22; DOD 10/29/21; Gerl </a:t>
            </a:r>
          </a:p>
          <a:p>
            <a:pPr marL="0" marR="0" indent="0">
              <a:lnSpc>
                <a:spcPct val="107000"/>
              </a:lnSpc>
              <a:spcBef>
                <a:spcPts val="0"/>
              </a:spcBef>
              <a:spcAft>
                <a:spcPts val="800"/>
              </a:spcAft>
              <a:buNone/>
            </a:pPr>
            <a:endParaRPr lang="en-US" dirty="0">
              <a:latin typeface="Arial" panose="020B060402020202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800"/>
              </a:spcAft>
              <a:buNone/>
            </a:pPr>
            <a:r>
              <a:rPr lang="en-US" dirty="0">
                <a:latin typeface="Arial" panose="020B0604020202020204" pitchFamily="34" charset="0"/>
                <a:ea typeface="Calibri" panose="020F0502020204030204" pitchFamily="34" charset="0"/>
                <a:cs typeface="Arial" panose="020B0604020202020204" pitchFamily="34" charset="0"/>
              </a:rPr>
              <a:t>Failing to follow the plan terms of a student’s Section 504 Plan will result in a violation of Section 504 of the Rehabilitation Act. </a:t>
            </a:r>
          </a:p>
          <a:p>
            <a:endParaRPr lang="en-US" dirty="0"/>
          </a:p>
        </p:txBody>
      </p:sp>
      <p:sp>
        <p:nvSpPr>
          <p:cNvPr id="4" name="Footer Placeholder 3">
            <a:extLst>
              <a:ext uri="{FF2B5EF4-FFF2-40B4-BE49-F238E27FC236}">
                <a16:creationId xmlns:a16="http://schemas.microsoft.com/office/drawing/2014/main" id="{56B48525-7AEC-B117-80A1-8CF1F8B71FA6}"/>
              </a:ext>
            </a:extLst>
          </p:cNvPr>
          <p:cNvSpPr>
            <a:spLocks noGrp="1"/>
          </p:cNvSpPr>
          <p:nvPr>
            <p:ph type="ftr" sz="quarter" idx="11"/>
          </p:nvPr>
        </p:nvSpPr>
        <p:spPr>
          <a:xfrm>
            <a:off x="3089189" y="6459785"/>
            <a:ext cx="5844746" cy="365125"/>
          </a:xfrm>
        </p:spPr>
        <p:txBody>
          <a:bodyPr/>
          <a:lstStyle/>
          <a:p>
            <a:pPr>
              <a:defRPr/>
            </a:pPr>
            <a:r>
              <a:rPr lang="en-US"/>
              <a:t>© WBK Legal 2025 This presentation is informational only and does not constitute legal advice.</a:t>
            </a:r>
            <a:endParaRPr lang="en-US" dirty="0"/>
          </a:p>
        </p:txBody>
      </p:sp>
      <p:sp>
        <p:nvSpPr>
          <p:cNvPr id="7" name="Slide Number Placeholder 6">
            <a:extLst>
              <a:ext uri="{FF2B5EF4-FFF2-40B4-BE49-F238E27FC236}">
                <a16:creationId xmlns:a16="http://schemas.microsoft.com/office/drawing/2014/main" id="{4C64421C-33FE-8969-D010-F6DCF13C64A9}"/>
              </a:ext>
            </a:extLst>
          </p:cNvPr>
          <p:cNvSpPr>
            <a:spLocks noGrp="1"/>
          </p:cNvSpPr>
          <p:nvPr>
            <p:ph type="sldNum" sz="quarter" idx="12"/>
          </p:nvPr>
        </p:nvSpPr>
        <p:spPr/>
        <p:txBody>
          <a:bodyPr/>
          <a:lstStyle/>
          <a:p>
            <a:pPr>
              <a:defRPr/>
            </a:pPr>
            <a:fld id="{0076114A-7F68-4D52-9BC0-0E3F3CC775B2}" type="slidenum">
              <a:rPr lang="en-US" altLang="en-US" smtClean="0"/>
              <a:pPr>
                <a:defRPr/>
              </a:pPr>
              <a:t>78</a:t>
            </a:fld>
            <a:endParaRPr lang="en-US" altLang="en-US" dirty="0"/>
          </a:p>
        </p:txBody>
      </p:sp>
    </p:spTree>
    <p:extLst>
      <p:ext uri="{BB962C8B-B14F-4D97-AF65-F5344CB8AC3E}">
        <p14:creationId xmlns:p14="http://schemas.microsoft.com/office/powerpoint/2010/main" val="39956571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8EF20-8108-EAA0-3FE9-1EE80DE7CB5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57DD2BF-6091-2D9E-42B6-75C04EFD5D2C}"/>
              </a:ext>
            </a:extLst>
          </p:cNvPr>
          <p:cNvSpPr>
            <a:spLocks noGrp="1"/>
          </p:cNvSpPr>
          <p:nvPr>
            <p:ph type="title"/>
          </p:nvPr>
        </p:nvSpPr>
        <p:spPr/>
        <p:txBody>
          <a:bodyPr/>
          <a:lstStyle/>
          <a:p>
            <a:r>
              <a:rPr lang="en-US" dirty="0"/>
              <a:t>Section 504: Cases </a:t>
            </a:r>
          </a:p>
        </p:txBody>
      </p:sp>
      <p:sp>
        <p:nvSpPr>
          <p:cNvPr id="6" name="Content Placeholder 5">
            <a:extLst>
              <a:ext uri="{FF2B5EF4-FFF2-40B4-BE49-F238E27FC236}">
                <a16:creationId xmlns:a16="http://schemas.microsoft.com/office/drawing/2014/main" id="{97713DE1-827A-CF96-5EB7-99894072DC92}"/>
              </a:ext>
            </a:extLst>
          </p:cNvPr>
          <p:cNvSpPr>
            <a:spLocks noGrp="1"/>
          </p:cNvSpPr>
          <p:nvPr>
            <p:ph idx="1"/>
          </p:nvPr>
        </p:nvSpPr>
        <p:spPr/>
        <p:txBody>
          <a:bodyPr/>
          <a:lstStyle/>
          <a:p>
            <a:pPr marL="0" marR="0" indent="0">
              <a:lnSpc>
                <a:spcPct val="107000"/>
              </a:lnSpc>
              <a:spcBef>
                <a:spcPts val="0"/>
              </a:spcBef>
              <a:spcAft>
                <a:spcPts val="800"/>
              </a:spcAft>
              <a:buNone/>
            </a:pPr>
            <a:r>
              <a:rPr lang="en-US" i="1" dirty="0">
                <a:latin typeface="Arial" panose="020B0604020202020204" pitchFamily="34" charset="0"/>
                <a:ea typeface="Calibri" panose="020F0502020204030204" pitchFamily="34" charset="0"/>
                <a:cs typeface="Arial" panose="020B0604020202020204" pitchFamily="34" charset="0"/>
              </a:rPr>
              <a:t>S.J. Philadelphia City School District; ODR No. 25522-21-22; DOD 2.4.22; Cutrona </a:t>
            </a:r>
          </a:p>
          <a:p>
            <a:pPr marL="0" marR="0">
              <a:lnSpc>
                <a:spcPct val="107000"/>
              </a:lnSpc>
              <a:spcBef>
                <a:spcPts val="0"/>
              </a:spcBef>
              <a:spcAft>
                <a:spcPts val="800"/>
              </a:spcAft>
            </a:pPr>
            <a:endParaRPr lang="en-US" i="1" dirty="0">
              <a:latin typeface="Arial" panose="020B060402020202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800"/>
              </a:spcAft>
              <a:buNone/>
            </a:pPr>
            <a:r>
              <a:rPr lang="en-US">
                <a:latin typeface="Arial" panose="020B0604020202020204" pitchFamily="34" charset="0"/>
                <a:ea typeface="Calibri" panose="020F0502020204030204" pitchFamily="34" charset="0"/>
                <a:cs typeface="Arial" panose="020B0604020202020204" pitchFamily="34" charset="0"/>
              </a:rPr>
              <a:t>Delaying the completion of an Evaluation for a period of thirteen months after the first request was made will result in a finding of deliberate indifference, subjecting the district to substantial liability. </a:t>
            </a:r>
          </a:p>
          <a:p>
            <a:endParaRPr lang="en-US"/>
          </a:p>
        </p:txBody>
      </p:sp>
      <p:sp>
        <p:nvSpPr>
          <p:cNvPr id="4" name="Footer Placeholder 3">
            <a:extLst>
              <a:ext uri="{FF2B5EF4-FFF2-40B4-BE49-F238E27FC236}">
                <a16:creationId xmlns:a16="http://schemas.microsoft.com/office/drawing/2014/main" id="{C3D381E9-7F78-9EB5-23F8-E7F92A1F4362}"/>
              </a:ext>
            </a:extLst>
          </p:cNvPr>
          <p:cNvSpPr>
            <a:spLocks noGrp="1"/>
          </p:cNvSpPr>
          <p:nvPr>
            <p:ph type="ftr" sz="quarter" idx="11"/>
          </p:nvPr>
        </p:nvSpPr>
        <p:spPr>
          <a:xfrm>
            <a:off x="3089189" y="6459785"/>
            <a:ext cx="5844746" cy="365125"/>
          </a:xfrm>
        </p:spPr>
        <p:txBody>
          <a:bodyPr/>
          <a:lstStyle/>
          <a:p>
            <a:pPr>
              <a:defRPr/>
            </a:pPr>
            <a:r>
              <a:rPr lang="en-US"/>
              <a:t>© WBK Legal 2025 This presentation is informational only and does not constitute legal advice.</a:t>
            </a:r>
            <a:endParaRPr lang="en-US" dirty="0"/>
          </a:p>
        </p:txBody>
      </p:sp>
      <p:sp>
        <p:nvSpPr>
          <p:cNvPr id="7" name="Slide Number Placeholder 6">
            <a:extLst>
              <a:ext uri="{FF2B5EF4-FFF2-40B4-BE49-F238E27FC236}">
                <a16:creationId xmlns:a16="http://schemas.microsoft.com/office/drawing/2014/main" id="{9F056797-CE8C-BE39-4117-1203C55FAAFA}"/>
              </a:ext>
            </a:extLst>
          </p:cNvPr>
          <p:cNvSpPr>
            <a:spLocks noGrp="1"/>
          </p:cNvSpPr>
          <p:nvPr>
            <p:ph type="sldNum" sz="quarter" idx="12"/>
          </p:nvPr>
        </p:nvSpPr>
        <p:spPr/>
        <p:txBody>
          <a:bodyPr/>
          <a:lstStyle/>
          <a:p>
            <a:pPr>
              <a:defRPr/>
            </a:pPr>
            <a:fld id="{0076114A-7F68-4D52-9BC0-0E3F3CC775B2}" type="slidenum">
              <a:rPr lang="en-US" altLang="en-US" smtClean="0"/>
              <a:pPr>
                <a:defRPr/>
              </a:pPr>
              <a:t>79</a:t>
            </a:fld>
            <a:endParaRPr lang="en-US" altLang="en-US" dirty="0"/>
          </a:p>
        </p:txBody>
      </p:sp>
    </p:spTree>
    <p:extLst>
      <p:ext uri="{BB962C8B-B14F-4D97-AF65-F5344CB8AC3E}">
        <p14:creationId xmlns:p14="http://schemas.microsoft.com/office/powerpoint/2010/main" val="5193192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B04A6D-D09B-D37F-DFCF-FF0DE1BB2730}"/>
              </a:ext>
            </a:extLst>
          </p:cNvPr>
          <p:cNvSpPr>
            <a:spLocks noGrp="1"/>
          </p:cNvSpPr>
          <p:nvPr>
            <p:ph type="title"/>
          </p:nvPr>
        </p:nvSpPr>
        <p:spPr/>
        <p:txBody>
          <a:bodyPr>
            <a:normAutofit/>
          </a:bodyPr>
          <a:lstStyle/>
          <a:p>
            <a:r>
              <a:rPr lang="en-US" sz="6600" dirty="0"/>
              <a:t>Special Education Discipline</a:t>
            </a:r>
          </a:p>
        </p:txBody>
      </p:sp>
      <p:sp>
        <p:nvSpPr>
          <p:cNvPr id="6" name="Text Placeholder 5">
            <a:extLst>
              <a:ext uri="{FF2B5EF4-FFF2-40B4-BE49-F238E27FC236}">
                <a16:creationId xmlns:a16="http://schemas.microsoft.com/office/drawing/2014/main" id="{BADED850-3351-6A4A-7439-59C971EE7C76}"/>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id="{84E75B74-E709-71B1-DD77-9B9D40473E73}"/>
              </a:ext>
            </a:extLst>
          </p:cNvPr>
          <p:cNvSpPr>
            <a:spLocks noGrp="1"/>
          </p:cNvSpPr>
          <p:nvPr>
            <p:ph type="ftr" sz="quarter" idx="11"/>
          </p:nvPr>
        </p:nvSpPr>
        <p:spPr>
          <a:xfrm>
            <a:off x="3385752" y="6459785"/>
            <a:ext cx="5795318" cy="365125"/>
          </a:xfrm>
        </p:spPr>
        <p:txBody>
          <a:bodyPr/>
          <a:lstStyle/>
          <a:p>
            <a:pPr>
              <a:defRPr/>
            </a:pPr>
            <a:r>
              <a:rPr lang="en-US"/>
              <a:t>© WBK Legal 2025 This presentation is informational only and does not constitute legal advice.</a:t>
            </a:r>
            <a:endParaRPr lang="en-US" dirty="0"/>
          </a:p>
        </p:txBody>
      </p:sp>
      <p:sp>
        <p:nvSpPr>
          <p:cNvPr id="2" name="Slide Number Placeholder 1">
            <a:extLst>
              <a:ext uri="{FF2B5EF4-FFF2-40B4-BE49-F238E27FC236}">
                <a16:creationId xmlns:a16="http://schemas.microsoft.com/office/drawing/2014/main" id="{C845DF1C-7242-83DC-DCBA-D9EB62D6F760}"/>
              </a:ext>
            </a:extLst>
          </p:cNvPr>
          <p:cNvSpPr>
            <a:spLocks noGrp="1"/>
          </p:cNvSpPr>
          <p:nvPr>
            <p:ph type="sldNum" sz="quarter" idx="12"/>
          </p:nvPr>
        </p:nvSpPr>
        <p:spPr/>
        <p:txBody>
          <a:bodyPr/>
          <a:lstStyle/>
          <a:p>
            <a:pPr>
              <a:defRPr/>
            </a:pPr>
            <a:fld id="{A57F2FBC-EC3C-4341-8D6C-74C925F1483E}" type="slidenum">
              <a:rPr lang="en-US" altLang="en-US" smtClean="0"/>
              <a:pPr>
                <a:defRPr/>
              </a:pPr>
              <a:t>80</a:t>
            </a:fld>
            <a:endParaRPr lang="en-US" altLang="en-US" dirty="0"/>
          </a:p>
        </p:txBody>
      </p:sp>
    </p:spTree>
    <p:extLst>
      <p:ext uri="{BB962C8B-B14F-4D97-AF65-F5344CB8AC3E}">
        <p14:creationId xmlns:p14="http://schemas.microsoft.com/office/powerpoint/2010/main" val="162251577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4B83C5C-6833-42B0-9DCF-6C74F6E3F7BF}"/>
              </a:ext>
            </a:extLst>
          </p:cNvPr>
          <p:cNvSpPr>
            <a:spLocks noGrp="1"/>
          </p:cNvSpPr>
          <p:nvPr>
            <p:ph type="title"/>
          </p:nvPr>
        </p:nvSpPr>
        <p:spPr/>
        <p:txBody>
          <a:bodyPr/>
          <a:lstStyle/>
          <a:p>
            <a:r>
              <a:rPr lang="en-US" dirty="0"/>
              <a:t>Discipline of Students with Disabilities </a:t>
            </a:r>
          </a:p>
        </p:txBody>
      </p:sp>
      <p:sp>
        <p:nvSpPr>
          <p:cNvPr id="6" name="Content Placeholder 5">
            <a:extLst>
              <a:ext uri="{FF2B5EF4-FFF2-40B4-BE49-F238E27FC236}">
                <a16:creationId xmlns:a16="http://schemas.microsoft.com/office/drawing/2014/main" id="{0684C874-0308-8706-2B97-CF3F401F710F}"/>
              </a:ext>
            </a:extLst>
          </p:cNvPr>
          <p:cNvSpPr>
            <a:spLocks noGrp="1"/>
          </p:cNvSpPr>
          <p:nvPr>
            <p:ph idx="1"/>
          </p:nvPr>
        </p:nvSpPr>
        <p:spPr/>
        <p:txBody>
          <a:bodyPr/>
          <a:lstStyle/>
          <a:p>
            <a:pPr marL="0" indent="0">
              <a:buNone/>
            </a:pPr>
            <a:r>
              <a:rPr lang="en-US" sz="2400" i="1" u="sng" dirty="0"/>
              <a:t>“Eligible Students”:</a:t>
            </a:r>
          </a:p>
          <a:p>
            <a:r>
              <a:rPr lang="en-US" sz="2400" dirty="0"/>
              <a:t>Individuals with Disabilities in Education Act (IDEA), 20 USC § 1400 et seq.</a:t>
            </a:r>
          </a:p>
          <a:p>
            <a:pPr lvl="1"/>
            <a:r>
              <a:rPr lang="en-US" sz="2400" dirty="0"/>
              <a:t>IDEA implementing regulations, 34 CFR Part 300</a:t>
            </a:r>
          </a:p>
          <a:p>
            <a:pPr lvl="1"/>
            <a:r>
              <a:rPr lang="en-US" sz="2400" dirty="0"/>
              <a:t>State regulations: Chapter 14 of Pa. Code </a:t>
            </a:r>
          </a:p>
          <a:p>
            <a:pPr lvl="1"/>
            <a:r>
              <a:rPr lang="en-US" sz="2400" dirty="0"/>
              <a:t>Must qualify for services under 1 of 13 disability categories</a:t>
            </a:r>
          </a:p>
          <a:p>
            <a:r>
              <a:rPr lang="en-US" sz="2400" dirty="0"/>
              <a:t>Section 504 of the Rehabilitation Act of 1973</a:t>
            </a:r>
          </a:p>
          <a:p>
            <a:pPr lvl="1"/>
            <a:r>
              <a:rPr lang="en-US" sz="2400" dirty="0"/>
              <a:t>Section 504 implementing regulations, 34 CFR Part 104</a:t>
            </a:r>
          </a:p>
          <a:p>
            <a:pPr lvl="1"/>
            <a:r>
              <a:rPr lang="en-US" sz="2400" dirty="0"/>
              <a:t>State regulations: Chapter 15 of Pa. Code </a:t>
            </a:r>
          </a:p>
          <a:p>
            <a:pPr lvl="1"/>
            <a:r>
              <a:rPr lang="en-US" sz="2400" dirty="0"/>
              <a:t>Students with 504 plans for behavior</a:t>
            </a:r>
          </a:p>
          <a:p>
            <a:endParaRPr lang="en-US" sz="2400" dirty="0"/>
          </a:p>
          <a:p>
            <a:endParaRPr lang="en-US" dirty="0"/>
          </a:p>
        </p:txBody>
      </p:sp>
      <p:sp>
        <p:nvSpPr>
          <p:cNvPr id="4" name="Footer Placeholder 3">
            <a:extLst>
              <a:ext uri="{FF2B5EF4-FFF2-40B4-BE49-F238E27FC236}">
                <a16:creationId xmlns:a16="http://schemas.microsoft.com/office/drawing/2014/main" id="{0123EF3C-59FF-688E-EE1A-E572DE2E83FE}"/>
              </a:ext>
            </a:extLst>
          </p:cNvPr>
          <p:cNvSpPr>
            <a:spLocks noGrp="1"/>
          </p:cNvSpPr>
          <p:nvPr>
            <p:ph type="ftr" sz="quarter" idx="11"/>
          </p:nvPr>
        </p:nvSpPr>
        <p:spPr>
          <a:xfrm>
            <a:off x="3089189" y="6459785"/>
            <a:ext cx="5844746" cy="365125"/>
          </a:xfrm>
        </p:spPr>
        <p:txBody>
          <a:bodyPr/>
          <a:lstStyle/>
          <a:p>
            <a:pPr>
              <a:defRPr/>
            </a:pPr>
            <a:r>
              <a:rPr lang="en-US"/>
              <a:t>© WBK Legal 2025 This presentation is informational only and does not constitute legal advice.</a:t>
            </a:r>
            <a:endParaRPr lang="en-US" dirty="0"/>
          </a:p>
        </p:txBody>
      </p:sp>
      <p:sp>
        <p:nvSpPr>
          <p:cNvPr id="7" name="Slide Number Placeholder 6">
            <a:extLst>
              <a:ext uri="{FF2B5EF4-FFF2-40B4-BE49-F238E27FC236}">
                <a16:creationId xmlns:a16="http://schemas.microsoft.com/office/drawing/2014/main" id="{3D4BC395-6054-8A8B-EB00-35B313F32EBF}"/>
              </a:ext>
            </a:extLst>
          </p:cNvPr>
          <p:cNvSpPr>
            <a:spLocks noGrp="1"/>
          </p:cNvSpPr>
          <p:nvPr>
            <p:ph type="sldNum" sz="quarter" idx="12"/>
          </p:nvPr>
        </p:nvSpPr>
        <p:spPr/>
        <p:txBody>
          <a:bodyPr/>
          <a:lstStyle/>
          <a:p>
            <a:pPr>
              <a:defRPr/>
            </a:pPr>
            <a:fld id="{0076114A-7F68-4D52-9BC0-0E3F3CC775B2}" type="slidenum">
              <a:rPr lang="en-US" altLang="en-US" smtClean="0"/>
              <a:pPr>
                <a:defRPr/>
              </a:pPr>
              <a:t>81</a:t>
            </a:fld>
            <a:endParaRPr lang="en-US" altLang="en-US" dirty="0"/>
          </a:p>
        </p:txBody>
      </p:sp>
    </p:spTree>
    <p:extLst>
      <p:ext uri="{BB962C8B-B14F-4D97-AF65-F5344CB8AC3E}">
        <p14:creationId xmlns:p14="http://schemas.microsoft.com/office/powerpoint/2010/main" val="281550294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D26DB-98B9-A4C1-75AD-5F0D0E68741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728E9CC-C029-09EE-93A6-8437EC54C003}"/>
              </a:ext>
            </a:extLst>
          </p:cNvPr>
          <p:cNvSpPr>
            <a:spLocks noGrp="1"/>
          </p:cNvSpPr>
          <p:nvPr>
            <p:ph type="title"/>
          </p:nvPr>
        </p:nvSpPr>
        <p:spPr/>
        <p:txBody>
          <a:bodyPr/>
          <a:lstStyle/>
          <a:p>
            <a:r>
              <a:rPr lang="en-US" dirty="0"/>
              <a:t>Discipline of Students with Disabilities </a:t>
            </a:r>
          </a:p>
        </p:txBody>
      </p:sp>
      <p:sp>
        <p:nvSpPr>
          <p:cNvPr id="6" name="Content Placeholder 5">
            <a:extLst>
              <a:ext uri="{FF2B5EF4-FFF2-40B4-BE49-F238E27FC236}">
                <a16:creationId xmlns:a16="http://schemas.microsoft.com/office/drawing/2014/main" id="{E3E75A3B-FA42-F069-66D8-1632D4DEA4A2}"/>
              </a:ext>
            </a:extLst>
          </p:cNvPr>
          <p:cNvSpPr>
            <a:spLocks noGrp="1"/>
          </p:cNvSpPr>
          <p:nvPr>
            <p:ph idx="1"/>
          </p:nvPr>
        </p:nvSpPr>
        <p:spPr/>
        <p:txBody>
          <a:bodyPr/>
          <a:lstStyle/>
          <a:p>
            <a:r>
              <a:rPr lang="en-US" sz="2400" dirty="0"/>
              <a:t>Discipline of Eligible Students Must:</a:t>
            </a:r>
          </a:p>
          <a:p>
            <a:pPr lvl="1">
              <a:buFont typeface="Arial" panose="020B0604020202020204" pitchFamily="34" charset="0"/>
              <a:buChar char="•"/>
            </a:pPr>
            <a:r>
              <a:rPr lang="en-US" sz="2400" dirty="0"/>
              <a:t>Be consistent with their IEP or 504 Service Agreement</a:t>
            </a:r>
          </a:p>
          <a:p>
            <a:pPr lvl="1">
              <a:buFont typeface="Arial" panose="020B0604020202020204" pitchFamily="34" charset="0"/>
              <a:buChar char="•"/>
            </a:pPr>
            <a:r>
              <a:rPr lang="en-US" sz="2400" dirty="0"/>
              <a:t>Be consistent with their BSP if there is one</a:t>
            </a:r>
          </a:p>
          <a:p>
            <a:pPr lvl="1">
              <a:buFont typeface="Arial" panose="020B0604020202020204" pitchFamily="34" charset="0"/>
              <a:buChar char="•"/>
            </a:pPr>
            <a:r>
              <a:rPr lang="en-US" sz="2400" dirty="0"/>
              <a:t>Must NOT punish them for behavior caused by their disabilities</a:t>
            </a:r>
          </a:p>
          <a:p>
            <a:pPr lvl="1">
              <a:buFont typeface="Arial" panose="020B0604020202020204" pitchFamily="34" charset="0"/>
              <a:buChar char="•"/>
            </a:pPr>
            <a:r>
              <a:rPr lang="en-US" sz="2400" dirty="0"/>
              <a:t>Must NOT be disciplined more harshly on the basis of a disability</a:t>
            </a:r>
          </a:p>
          <a:p>
            <a:endParaRPr lang="en-US" sz="2400" dirty="0"/>
          </a:p>
          <a:p>
            <a:r>
              <a:rPr lang="en-US" sz="2400" dirty="0"/>
              <a:t>What triggers the discipline procedural safeguards for eligible students?</a:t>
            </a:r>
          </a:p>
          <a:p>
            <a:pPr lvl="1">
              <a:buFont typeface="Arial" panose="020B0604020202020204" pitchFamily="34" charset="0"/>
              <a:buChar char="•"/>
            </a:pPr>
            <a:r>
              <a:rPr lang="en-US" sz="2400" dirty="0"/>
              <a:t>Change in Placement</a:t>
            </a:r>
          </a:p>
          <a:p>
            <a:endParaRPr lang="en-US" sz="2400" dirty="0"/>
          </a:p>
          <a:p>
            <a:endParaRPr lang="en-US" sz="2400" dirty="0"/>
          </a:p>
          <a:p>
            <a:endParaRPr lang="en-US" dirty="0"/>
          </a:p>
        </p:txBody>
      </p:sp>
      <p:sp>
        <p:nvSpPr>
          <p:cNvPr id="4" name="Footer Placeholder 3">
            <a:extLst>
              <a:ext uri="{FF2B5EF4-FFF2-40B4-BE49-F238E27FC236}">
                <a16:creationId xmlns:a16="http://schemas.microsoft.com/office/drawing/2014/main" id="{E0A3BA5F-E1F1-C134-30B2-18167BB0977E}"/>
              </a:ext>
            </a:extLst>
          </p:cNvPr>
          <p:cNvSpPr>
            <a:spLocks noGrp="1"/>
          </p:cNvSpPr>
          <p:nvPr>
            <p:ph type="ftr" sz="quarter" idx="11"/>
          </p:nvPr>
        </p:nvSpPr>
        <p:spPr>
          <a:xfrm>
            <a:off x="3089189" y="6459785"/>
            <a:ext cx="5844746" cy="365125"/>
          </a:xfrm>
        </p:spPr>
        <p:txBody>
          <a:bodyPr/>
          <a:lstStyle/>
          <a:p>
            <a:pPr>
              <a:defRPr/>
            </a:pPr>
            <a:r>
              <a:rPr lang="en-US"/>
              <a:t>© WBK Legal 2025 This presentation is informational only and does not constitute legal advice.</a:t>
            </a:r>
            <a:endParaRPr lang="en-US" dirty="0"/>
          </a:p>
        </p:txBody>
      </p:sp>
      <p:sp>
        <p:nvSpPr>
          <p:cNvPr id="7" name="Slide Number Placeholder 6">
            <a:extLst>
              <a:ext uri="{FF2B5EF4-FFF2-40B4-BE49-F238E27FC236}">
                <a16:creationId xmlns:a16="http://schemas.microsoft.com/office/drawing/2014/main" id="{1127EB48-8FA6-2AFF-4224-E4FDD68E579A}"/>
              </a:ext>
            </a:extLst>
          </p:cNvPr>
          <p:cNvSpPr>
            <a:spLocks noGrp="1"/>
          </p:cNvSpPr>
          <p:nvPr>
            <p:ph type="sldNum" sz="quarter" idx="12"/>
          </p:nvPr>
        </p:nvSpPr>
        <p:spPr/>
        <p:txBody>
          <a:bodyPr/>
          <a:lstStyle/>
          <a:p>
            <a:pPr>
              <a:defRPr/>
            </a:pPr>
            <a:fld id="{0076114A-7F68-4D52-9BC0-0E3F3CC775B2}" type="slidenum">
              <a:rPr lang="en-US" altLang="en-US" smtClean="0"/>
              <a:pPr>
                <a:defRPr/>
              </a:pPr>
              <a:t>82</a:t>
            </a:fld>
            <a:endParaRPr lang="en-US" altLang="en-US" dirty="0"/>
          </a:p>
        </p:txBody>
      </p:sp>
    </p:spTree>
    <p:extLst>
      <p:ext uri="{BB962C8B-B14F-4D97-AF65-F5344CB8AC3E}">
        <p14:creationId xmlns:p14="http://schemas.microsoft.com/office/powerpoint/2010/main" val="40073207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EA3F1-02EC-2048-3E04-5F78CB27A2D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CB3AC44-10E0-9D12-A7F5-45BEC55AE26A}"/>
              </a:ext>
            </a:extLst>
          </p:cNvPr>
          <p:cNvSpPr>
            <a:spLocks noGrp="1"/>
          </p:cNvSpPr>
          <p:nvPr>
            <p:ph type="title"/>
          </p:nvPr>
        </p:nvSpPr>
        <p:spPr/>
        <p:txBody>
          <a:bodyPr/>
          <a:lstStyle/>
          <a:p>
            <a:r>
              <a:rPr lang="en-US" dirty="0"/>
              <a:t>Change in Placement </a:t>
            </a:r>
          </a:p>
        </p:txBody>
      </p:sp>
      <p:sp>
        <p:nvSpPr>
          <p:cNvPr id="6" name="Content Placeholder 5">
            <a:extLst>
              <a:ext uri="{FF2B5EF4-FFF2-40B4-BE49-F238E27FC236}">
                <a16:creationId xmlns:a16="http://schemas.microsoft.com/office/drawing/2014/main" id="{481DABB9-5702-C3BA-BD0C-31A23EB8A177}"/>
              </a:ext>
            </a:extLst>
          </p:cNvPr>
          <p:cNvSpPr>
            <a:spLocks noGrp="1"/>
          </p:cNvSpPr>
          <p:nvPr>
            <p:ph idx="1"/>
          </p:nvPr>
        </p:nvSpPr>
        <p:spPr/>
        <p:txBody>
          <a:bodyPr>
            <a:normAutofit fontScale="92500"/>
          </a:bodyPr>
          <a:lstStyle/>
          <a:p>
            <a:pPr marL="868680" lvl="1" indent="-457200">
              <a:lnSpc>
                <a:spcPct val="120000"/>
              </a:lnSpc>
              <a:spcAft>
                <a:spcPts val="0"/>
              </a:spcAft>
              <a:buFont typeface="Arial" panose="020B0604020202020204" pitchFamily="34" charset="0"/>
              <a:buChar char="•"/>
              <a:defRPr/>
            </a:pPr>
            <a:r>
              <a:rPr lang="en-US" sz="2600" dirty="0"/>
              <a:t>Removal for 10 or more consecutive school days</a:t>
            </a:r>
          </a:p>
          <a:p>
            <a:pPr marL="868680" lvl="1" indent="-457200">
              <a:lnSpc>
                <a:spcPct val="120000"/>
              </a:lnSpc>
              <a:spcAft>
                <a:spcPts val="0"/>
              </a:spcAft>
              <a:buFont typeface="Arial" panose="020B0604020202020204" pitchFamily="34" charset="0"/>
              <a:buChar char="•"/>
              <a:defRPr/>
            </a:pPr>
            <a:r>
              <a:rPr lang="en-US" sz="2600" dirty="0"/>
              <a:t>Removal for 15 or more cumulative school days</a:t>
            </a:r>
          </a:p>
          <a:p>
            <a:pPr marL="868680" lvl="1" indent="-457200">
              <a:lnSpc>
                <a:spcPct val="120000"/>
              </a:lnSpc>
              <a:spcAft>
                <a:spcPts val="0"/>
              </a:spcAft>
              <a:buFont typeface="Arial" panose="020B0604020202020204" pitchFamily="34" charset="0"/>
              <a:buChar char="•"/>
              <a:defRPr/>
            </a:pPr>
            <a:r>
              <a:rPr lang="en-US" sz="2600" dirty="0"/>
              <a:t>Removal for 10-15 cumulative school days </a:t>
            </a:r>
            <a:r>
              <a:rPr lang="en-US" sz="2600" u="sng" dirty="0"/>
              <a:t>if the removals are a pattern</a:t>
            </a:r>
          </a:p>
          <a:p>
            <a:pPr marL="868680" lvl="1" indent="-457200">
              <a:lnSpc>
                <a:spcPct val="120000"/>
              </a:lnSpc>
              <a:spcAft>
                <a:spcPts val="0"/>
              </a:spcAft>
              <a:buFont typeface="Arial" panose="020B0604020202020204" pitchFamily="34" charset="0"/>
              <a:buChar char="•"/>
              <a:defRPr/>
            </a:pPr>
            <a:r>
              <a:rPr lang="en-US" sz="2600" dirty="0"/>
              <a:t>Removal for 1 school day for a child who has an intellectual disability </a:t>
            </a:r>
          </a:p>
          <a:p>
            <a:pPr marL="868680" lvl="1" indent="-457200">
              <a:lnSpc>
                <a:spcPct val="120000"/>
              </a:lnSpc>
              <a:spcAft>
                <a:spcPts val="0"/>
              </a:spcAft>
              <a:buFont typeface="Arial" panose="020B0604020202020204" pitchFamily="34" charset="0"/>
              <a:buChar char="•"/>
              <a:defRPr/>
            </a:pPr>
            <a:r>
              <a:rPr lang="en-US" sz="2600" dirty="0"/>
              <a:t>Up to 45 school days to an interim alternative educational setting (IAES) for violations involving drugs, weapons, or serious bodily injury</a:t>
            </a:r>
          </a:p>
          <a:p>
            <a:pPr marL="868680" lvl="1" indent="-457200">
              <a:lnSpc>
                <a:spcPct val="120000"/>
              </a:lnSpc>
              <a:spcAft>
                <a:spcPts val="0"/>
              </a:spcAft>
              <a:buFont typeface="Arial" panose="020B0604020202020204" pitchFamily="34" charset="0"/>
              <a:buChar char="•"/>
              <a:defRPr/>
            </a:pPr>
            <a:r>
              <a:rPr lang="en-US" sz="2600" dirty="0"/>
              <a:t>Removal to home school for students whose career and technical education is part of their IEP under same timelines as above</a:t>
            </a:r>
          </a:p>
          <a:p>
            <a:endParaRPr lang="en-US" dirty="0"/>
          </a:p>
          <a:p>
            <a:endParaRPr lang="en-US" dirty="0"/>
          </a:p>
        </p:txBody>
      </p:sp>
      <p:sp>
        <p:nvSpPr>
          <p:cNvPr id="4" name="Footer Placeholder 3">
            <a:extLst>
              <a:ext uri="{FF2B5EF4-FFF2-40B4-BE49-F238E27FC236}">
                <a16:creationId xmlns:a16="http://schemas.microsoft.com/office/drawing/2014/main" id="{9A0F647C-8BA0-F37E-17A1-8C819F5A4073}"/>
              </a:ext>
            </a:extLst>
          </p:cNvPr>
          <p:cNvSpPr>
            <a:spLocks noGrp="1"/>
          </p:cNvSpPr>
          <p:nvPr>
            <p:ph type="ftr" sz="quarter" idx="11"/>
          </p:nvPr>
        </p:nvSpPr>
        <p:spPr>
          <a:xfrm>
            <a:off x="3089189" y="6459785"/>
            <a:ext cx="5844746" cy="365125"/>
          </a:xfrm>
        </p:spPr>
        <p:txBody>
          <a:bodyPr/>
          <a:lstStyle/>
          <a:p>
            <a:pPr>
              <a:defRPr/>
            </a:pPr>
            <a:r>
              <a:rPr lang="en-US"/>
              <a:t>© WBK Legal 2025 This presentation is informational only and does not constitute legal advice.</a:t>
            </a:r>
            <a:endParaRPr lang="en-US" dirty="0"/>
          </a:p>
        </p:txBody>
      </p:sp>
      <p:sp>
        <p:nvSpPr>
          <p:cNvPr id="7" name="Slide Number Placeholder 6">
            <a:extLst>
              <a:ext uri="{FF2B5EF4-FFF2-40B4-BE49-F238E27FC236}">
                <a16:creationId xmlns:a16="http://schemas.microsoft.com/office/drawing/2014/main" id="{C5D6F87D-9F9A-D785-633B-34FF2C6EA2FB}"/>
              </a:ext>
            </a:extLst>
          </p:cNvPr>
          <p:cNvSpPr>
            <a:spLocks noGrp="1"/>
          </p:cNvSpPr>
          <p:nvPr>
            <p:ph type="sldNum" sz="quarter" idx="12"/>
          </p:nvPr>
        </p:nvSpPr>
        <p:spPr/>
        <p:txBody>
          <a:bodyPr/>
          <a:lstStyle/>
          <a:p>
            <a:pPr>
              <a:defRPr/>
            </a:pPr>
            <a:fld id="{0076114A-7F68-4D52-9BC0-0E3F3CC775B2}" type="slidenum">
              <a:rPr lang="en-US" altLang="en-US" smtClean="0"/>
              <a:pPr>
                <a:defRPr/>
              </a:pPr>
              <a:t>83</a:t>
            </a:fld>
            <a:endParaRPr lang="en-US" altLang="en-US" dirty="0"/>
          </a:p>
        </p:txBody>
      </p:sp>
    </p:spTree>
    <p:extLst>
      <p:ext uri="{BB962C8B-B14F-4D97-AF65-F5344CB8AC3E}">
        <p14:creationId xmlns:p14="http://schemas.microsoft.com/office/powerpoint/2010/main" val="79568909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D808D-E03D-AF0F-29EE-38D8FF140EA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AE8BCD2-EC5F-CE27-4B23-EFB0CAA51E5B}"/>
              </a:ext>
            </a:extLst>
          </p:cNvPr>
          <p:cNvSpPr>
            <a:spLocks noGrp="1"/>
          </p:cNvSpPr>
          <p:nvPr>
            <p:ph type="title"/>
          </p:nvPr>
        </p:nvSpPr>
        <p:spPr/>
        <p:txBody>
          <a:bodyPr/>
          <a:lstStyle/>
          <a:p>
            <a:r>
              <a:rPr lang="en-US" dirty="0"/>
              <a:t>Procedural Safeguards		</a:t>
            </a:r>
          </a:p>
        </p:txBody>
      </p:sp>
      <p:sp>
        <p:nvSpPr>
          <p:cNvPr id="6" name="Content Placeholder 5">
            <a:extLst>
              <a:ext uri="{FF2B5EF4-FFF2-40B4-BE49-F238E27FC236}">
                <a16:creationId xmlns:a16="http://schemas.microsoft.com/office/drawing/2014/main" id="{2F3F6FD8-EE32-A2B7-AF20-6B4F530893AB}"/>
              </a:ext>
            </a:extLst>
          </p:cNvPr>
          <p:cNvSpPr>
            <a:spLocks noGrp="1"/>
          </p:cNvSpPr>
          <p:nvPr>
            <p:ph idx="1"/>
          </p:nvPr>
        </p:nvSpPr>
        <p:spPr/>
        <p:txBody>
          <a:bodyPr>
            <a:normAutofit/>
          </a:bodyPr>
          <a:lstStyle/>
          <a:p>
            <a:pPr marL="452628">
              <a:lnSpc>
                <a:spcPct val="80000"/>
              </a:lnSpc>
              <a:spcAft>
                <a:spcPts val="300"/>
              </a:spcAft>
              <a:buClr>
                <a:schemeClr val="accent3"/>
              </a:buClr>
              <a:defRPr/>
            </a:pPr>
            <a:r>
              <a:rPr lang="en-US" sz="2300" b="1" dirty="0"/>
              <a:t>Procedural safeguards that come into effect: </a:t>
            </a:r>
          </a:p>
          <a:p>
            <a:pPr marL="754380" lvl="1" indent="-342900">
              <a:lnSpc>
                <a:spcPct val="120000"/>
              </a:lnSpc>
              <a:spcAft>
                <a:spcPts val="0"/>
              </a:spcAft>
              <a:buFont typeface="Arial" panose="020B0604020202020204" pitchFamily="34" charset="0"/>
              <a:buChar char="•"/>
              <a:defRPr/>
            </a:pPr>
            <a:r>
              <a:rPr lang="en-US" sz="2300" dirty="0"/>
              <a:t>Manifestation Determination</a:t>
            </a:r>
          </a:p>
          <a:p>
            <a:pPr marL="754380" lvl="1" indent="-342900">
              <a:lnSpc>
                <a:spcPct val="120000"/>
              </a:lnSpc>
              <a:spcAft>
                <a:spcPts val="0"/>
              </a:spcAft>
              <a:buFont typeface="Arial" panose="020B0604020202020204" pitchFamily="34" charset="0"/>
              <a:buChar char="•"/>
              <a:defRPr/>
            </a:pPr>
            <a:r>
              <a:rPr lang="en-US" sz="2300" dirty="0"/>
              <a:t>Functional Behavior Assessments</a:t>
            </a:r>
          </a:p>
          <a:p>
            <a:pPr marL="754380" lvl="1" indent="-342900">
              <a:lnSpc>
                <a:spcPct val="120000"/>
              </a:lnSpc>
              <a:spcAft>
                <a:spcPts val="0"/>
              </a:spcAft>
              <a:buFont typeface="Arial" panose="020B0604020202020204" pitchFamily="34" charset="0"/>
              <a:buChar char="•"/>
              <a:defRPr/>
            </a:pPr>
            <a:r>
              <a:rPr lang="en-US" sz="2300" dirty="0"/>
              <a:t>Creation/Modification of Behavior Support Plans</a:t>
            </a:r>
          </a:p>
          <a:p>
            <a:pPr marL="754380" lvl="1" indent="-342900">
              <a:lnSpc>
                <a:spcPct val="120000"/>
              </a:lnSpc>
              <a:spcAft>
                <a:spcPts val="0"/>
              </a:spcAft>
              <a:buFont typeface="Arial" panose="020B0604020202020204" pitchFamily="34" charset="0"/>
              <a:buChar char="•"/>
              <a:defRPr/>
            </a:pPr>
            <a:r>
              <a:rPr lang="en-US" sz="2300" dirty="0"/>
              <a:t>Return to regular placement</a:t>
            </a:r>
          </a:p>
          <a:p>
            <a:pPr marL="754380" lvl="1" indent="-342900">
              <a:lnSpc>
                <a:spcPct val="120000"/>
              </a:lnSpc>
              <a:spcAft>
                <a:spcPts val="0"/>
              </a:spcAft>
              <a:buFont typeface="Arial" panose="020B0604020202020204" pitchFamily="34" charset="0"/>
              <a:buChar char="•"/>
              <a:defRPr/>
            </a:pPr>
            <a:r>
              <a:rPr lang="en-US" sz="2300" dirty="0"/>
              <a:t>Unilateral Removal to an Interim Alternative Education Setting</a:t>
            </a:r>
          </a:p>
          <a:p>
            <a:endParaRPr lang="en-US" dirty="0"/>
          </a:p>
          <a:p>
            <a:endParaRPr lang="en-US" dirty="0"/>
          </a:p>
        </p:txBody>
      </p:sp>
      <p:sp>
        <p:nvSpPr>
          <p:cNvPr id="4" name="Footer Placeholder 3">
            <a:extLst>
              <a:ext uri="{FF2B5EF4-FFF2-40B4-BE49-F238E27FC236}">
                <a16:creationId xmlns:a16="http://schemas.microsoft.com/office/drawing/2014/main" id="{FD04B68A-5D7B-B646-3BD7-9E26B0422725}"/>
              </a:ext>
            </a:extLst>
          </p:cNvPr>
          <p:cNvSpPr>
            <a:spLocks noGrp="1"/>
          </p:cNvSpPr>
          <p:nvPr>
            <p:ph type="ftr" sz="quarter" idx="11"/>
          </p:nvPr>
        </p:nvSpPr>
        <p:spPr>
          <a:xfrm>
            <a:off x="3089189" y="6459785"/>
            <a:ext cx="5844746" cy="365125"/>
          </a:xfrm>
        </p:spPr>
        <p:txBody>
          <a:bodyPr/>
          <a:lstStyle/>
          <a:p>
            <a:pPr>
              <a:defRPr/>
            </a:pPr>
            <a:r>
              <a:rPr lang="en-US"/>
              <a:t>© WBK Legal 2025 This presentation is informational only and does not constitute legal advice.</a:t>
            </a:r>
            <a:endParaRPr lang="en-US" dirty="0"/>
          </a:p>
        </p:txBody>
      </p:sp>
      <p:sp>
        <p:nvSpPr>
          <p:cNvPr id="7" name="Slide Number Placeholder 6">
            <a:extLst>
              <a:ext uri="{FF2B5EF4-FFF2-40B4-BE49-F238E27FC236}">
                <a16:creationId xmlns:a16="http://schemas.microsoft.com/office/drawing/2014/main" id="{49C9A4ED-9352-3392-C8AA-44E93342D235}"/>
              </a:ext>
            </a:extLst>
          </p:cNvPr>
          <p:cNvSpPr>
            <a:spLocks noGrp="1"/>
          </p:cNvSpPr>
          <p:nvPr>
            <p:ph type="sldNum" sz="quarter" idx="12"/>
          </p:nvPr>
        </p:nvSpPr>
        <p:spPr/>
        <p:txBody>
          <a:bodyPr/>
          <a:lstStyle/>
          <a:p>
            <a:pPr>
              <a:defRPr/>
            </a:pPr>
            <a:fld id="{0076114A-7F68-4D52-9BC0-0E3F3CC775B2}" type="slidenum">
              <a:rPr lang="en-US" altLang="en-US" smtClean="0"/>
              <a:pPr>
                <a:defRPr/>
              </a:pPr>
              <a:t>84</a:t>
            </a:fld>
            <a:endParaRPr lang="en-US" altLang="en-US" dirty="0"/>
          </a:p>
        </p:txBody>
      </p:sp>
    </p:spTree>
    <p:extLst>
      <p:ext uri="{BB962C8B-B14F-4D97-AF65-F5344CB8AC3E}">
        <p14:creationId xmlns:p14="http://schemas.microsoft.com/office/powerpoint/2010/main" val="8267167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1E115-0EA8-8978-6099-FBDFC6191E2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D84BB6E-DA07-0DC6-2028-009F0C431945}"/>
              </a:ext>
            </a:extLst>
          </p:cNvPr>
          <p:cNvSpPr>
            <a:spLocks noGrp="1"/>
          </p:cNvSpPr>
          <p:nvPr>
            <p:ph type="title"/>
          </p:nvPr>
        </p:nvSpPr>
        <p:spPr/>
        <p:txBody>
          <a:bodyPr/>
          <a:lstStyle/>
          <a:p>
            <a:r>
              <a:rPr lang="en-US" dirty="0"/>
              <a:t>Manifestation Determination Meetings </a:t>
            </a:r>
          </a:p>
        </p:txBody>
      </p:sp>
      <p:sp>
        <p:nvSpPr>
          <p:cNvPr id="6" name="Content Placeholder 5">
            <a:extLst>
              <a:ext uri="{FF2B5EF4-FFF2-40B4-BE49-F238E27FC236}">
                <a16:creationId xmlns:a16="http://schemas.microsoft.com/office/drawing/2014/main" id="{2299839E-BA43-CBE7-5662-92BDAF4E0D7C}"/>
              </a:ext>
            </a:extLst>
          </p:cNvPr>
          <p:cNvSpPr>
            <a:spLocks noGrp="1"/>
          </p:cNvSpPr>
          <p:nvPr>
            <p:ph idx="1"/>
          </p:nvPr>
        </p:nvSpPr>
        <p:spPr/>
        <p:txBody>
          <a:bodyPr>
            <a:normAutofit/>
          </a:bodyPr>
          <a:lstStyle/>
          <a:p>
            <a:r>
              <a:rPr lang="en-US" sz="2400" dirty="0"/>
              <a:t>If behavior was </a:t>
            </a:r>
            <a:r>
              <a:rPr lang="en-US" sz="2400" u="sng" dirty="0"/>
              <a:t>found </a:t>
            </a:r>
            <a:r>
              <a:rPr lang="en-US" sz="2400" b="1" u="sng" dirty="0"/>
              <a:t>not</a:t>
            </a:r>
            <a:r>
              <a:rPr lang="en-US" sz="2400" u="sng" dirty="0"/>
              <a:t> to be a manifestation of the child’s disability</a:t>
            </a:r>
            <a:r>
              <a:rPr lang="en-US" sz="2400" dirty="0"/>
              <a:t> and was </a:t>
            </a:r>
            <a:r>
              <a:rPr lang="en-US" sz="2400" b="1" dirty="0"/>
              <a:t>not</a:t>
            </a:r>
            <a:r>
              <a:rPr lang="en-US" sz="2400" dirty="0"/>
              <a:t> a result of the District’s failure to implement the IEP, the District may discipline the student as they would any other under the Code of Student Conduct.</a:t>
            </a:r>
          </a:p>
          <a:p>
            <a:pPr lvl="1">
              <a:buFont typeface="Arial" panose="020B0604020202020204" pitchFamily="34" charset="0"/>
              <a:buChar char="•"/>
            </a:pPr>
            <a:r>
              <a:rPr lang="en-US" sz="2400" dirty="0"/>
              <a:t>May proceed to expulsion hearing before Board</a:t>
            </a:r>
          </a:p>
          <a:p>
            <a:pPr lvl="1">
              <a:buFont typeface="Arial" panose="020B0604020202020204" pitchFamily="34" charset="0"/>
              <a:buChar char="•"/>
            </a:pPr>
            <a:r>
              <a:rPr lang="en-US" sz="2400" dirty="0"/>
              <a:t>However . . . . remember: </a:t>
            </a:r>
            <a:r>
              <a:rPr lang="en-US" sz="2400" b="1" dirty="0"/>
              <a:t>FAPE must be provided </a:t>
            </a:r>
            <a:r>
              <a:rPr lang="en-US" sz="2400" dirty="0"/>
              <a:t>AND the child’s IEP team determines the alternative setting in which FAPE will be provided.  34 CFR 300.530(d)(1)(</a:t>
            </a:r>
            <a:r>
              <a:rPr lang="en-US" sz="2400" dirty="0" err="1"/>
              <a:t>i</a:t>
            </a:r>
            <a:r>
              <a:rPr lang="en-US" sz="2400" dirty="0"/>
              <a:t>) and 300.531.</a:t>
            </a:r>
          </a:p>
          <a:p>
            <a:pPr lvl="1">
              <a:buFont typeface="Arial" panose="020B0604020202020204" pitchFamily="34" charset="0"/>
              <a:buChar char="•"/>
            </a:pPr>
            <a:r>
              <a:rPr lang="en-US" sz="2400" dirty="0"/>
              <a:t>If appropriate, FBA and creation/modification of a positive BSP must occur.</a:t>
            </a:r>
          </a:p>
          <a:p>
            <a:endParaRPr lang="en-US" dirty="0"/>
          </a:p>
          <a:p>
            <a:endParaRPr lang="en-US" dirty="0"/>
          </a:p>
        </p:txBody>
      </p:sp>
      <p:sp>
        <p:nvSpPr>
          <p:cNvPr id="4" name="Footer Placeholder 3">
            <a:extLst>
              <a:ext uri="{FF2B5EF4-FFF2-40B4-BE49-F238E27FC236}">
                <a16:creationId xmlns:a16="http://schemas.microsoft.com/office/drawing/2014/main" id="{9E3FCCE2-B5FB-F941-2EF5-6A11D5A9409B}"/>
              </a:ext>
            </a:extLst>
          </p:cNvPr>
          <p:cNvSpPr>
            <a:spLocks noGrp="1"/>
          </p:cNvSpPr>
          <p:nvPr>
            <p:ph type="ftr" sz="quarter" idx="11"/>
          </p:nvPr>
        </p:nvSpPr>
        <p:spPr>
          <a:xfrm>
            <a:off x="3089189" y="6459785"/>
            <a:ext cx="5844746" cy="365125"/>
          </a:xfrm>
        </p:spPr>
        <p:txBody>
          <a:bodyPr/>
          <a:lstStyle/>
          <a:p>
            <a:pPr>
              <a:defRPr/>
            </a:pPr>
            <a:r>
              <a:rPr lang="en-US"/>
              <a:t>© WBK Legal 2025 This presentation is informational only and does not constitute legal advice.</a:t>
            </a:r>
            <a:endParaRPr lang="en-US" dirty="0"/>
          </a:p>
        </p:txBody>
      </p:sp>
      <p:sp>
        <p:nvSpPr>
          <p:cNvPr id="7" name="Slide Number Placeholder 6">
            <a:extLst>
              <a:ext uri="{FF2B5EF4-FFF2-40B4-BE49-F238E27FC236}">
                <a16:creationId xmlns:a16="http://schemas.microsoft.com/office/drawing/2014/main" id="{6F9A4C43-D55D-2F65-5376-2072CAA28531}"/>
              </a:ext>
            </a:extLst>
          </p:cNvPr>
          <p:cNvSpPr>
            <a:spLocks noGrp="1"/>
          </p:cNvSpPr>
          <p:nvPr>
            <p:ph type="sldNum" sz="quarter" idx="12"/>
          </p:nvPr>
        </p:nvSpPr>
        <p:spPr/>
        <p:txBody>
          <a:bodyPr/>
          <a:lstStyle/>
          <a:p>
            <a:pPr>
              <a:defRPr/>
            </a:pPr>
            <a:fld id="{0076114A-7F68-4D52-9BC0-0E3F3CC775B2}" type="slidenum">
              <a:rPr lang="en-US" altLang="en-US" smtClean="0"/>
              <a:pPr>
                <a:defRPr/>
              </a:pPr>
              <a:t>85</a:t>
            </a:fld>
            <a:endParaRPr lang="en-US" altLang="en-US" dirty="0"/>
          </a:p>
        </p:txBody>
      </p:sp>
    </p:spTree>
    <p:extLst>
      <p:ext uri="{BB962C8B-B14F-4D97-AF65-F5344CB8AC3E}">
        <p14:creationId xmlns:p14="http://schemas.microsoft.com/office/powerpoint/2010/main" val="7750648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3CE6E-4BD0-9F89-2C77-4313311B262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9CFF57A-6593-1368-FACD-7D08FBFD9CA9}"/>
              </a:ext>
            </a:extLst>
          </p:cNvPr>
          <p:cNvSpPr>
            <a:spLocks noGrp="1"/>
          </p:cNvSpPr>
          <p:nvPr>
            <p:ph type="title"/>
          </p:nvPr>
        </p:nvSpPr>
        <p:spPr/>
        <p:txBody>
          <a:bodyPr/>
          <a:lstStyle/>
          <a:p>
            <a:r>
              <a:rPr lang="en-US" dirty="0"/>
              <a:t>“Thought to Be” Eligible </a:t>
            </a:r>
          </a:p>
        </p:txBody>
      </p:sp>
      <p:sp>
        <p:nvSpPr>
          <p:cNvPr id="6" name="Content Placeholder 5">
            <a:extLst>
              <a:ext uri="{FF2B5EF4-FFF2-40B4-BE49-F238E27FC236}">
                <a16:creationId xmlns:a16="http://schemas.microsoft.com/office/drawing/2014/main" id="{D770D9B7-1919-A742-6927-8B1E6092A876}"/>
              </a:ext>
            </a:extLst>
          </p:cNvPr>
          <p:cNvSpPr>
            <a:spLocks noGrp="1"/>
          </p:cNvSpPr>
          <p:nvPr>
            <p:ph idx="1"/>
          </p:nvPr>
        </p:nvSpPr>
        <p:spPr/>
        <p:txBody>
          <a:bodyPr>
            <a:normAutofit/>
          </a:bodyPr>
          <a:lstStyle/>
          <a:p>
            <a:r>
              <a:rPr lang="en-US" sz="2400" dirty="0"/>
              <a:t>All of the protections just discussed also apply to students needing to be or about to be identified under the IDEA (“thought to be”)</a:t>
            </a:r>
          </a:p>
          <a:p>
            <a:endParaRPr lang="en-US" sz="2400" dirty="0"/>
          </a:p>
          <a:p>
            <a:r>
              <a:rPr lang="en-US" sz="2400" dirty="0"/>
              <a:t>May assert same protections where district had knowledge or should have known that the child had a disability before the occurrence of the behavior that led to disciplinary action.</a:t>
            </a:r>
          </a:p>
          <a:p>
            <a:pPr marL="0" indent="0">
              <a:buNone/>
            </a:pPr>
            <a:endParaRPr lang="en-US" sz="2400" dirty="0"/>
          </a:p>
          <a:p>
            <a:r>
              <a:rPr lang="en-US" sz="2400" dirty="0"/>
              <a:t>“Should have known” = imparted knowledge</a:t>
            </a:r>
          </a:p>
          <a:p>
            <a:endParaRPr lang="en-US" sz="2400" dirty="0"/>
          </a:p>
        </p:txBody>
      </p:sp>
      <p:sp>
        <p:nvSpPr>
          <p:cNvPr id="4" name="Footer Placeholder 3">
            <a:extLst>
              <a:ext uri="{FF2B5EF4-FFF2-40B4-BE49-F238E27FC236}">
                <a16:creationId xmlns:a16="http://schemas.microsoft.com/office/drawing/2014/main" id="{32D62894-7194-E27D-8DC7-39259E839108}"/>
              </a:ext>
            </a:extLst>
          </p:cNvPr>
          <p:cNvSpPr>
            <a:spLocks noGrp="1"/>
          </p:cNvSpPr>
          <p:nvPr>
            <p:ph type="ftr" sz="quarter" idx="11"/>
          </p:nvPr>
        </p:nvSpPr>
        <p:spPr>
          <a:xfrm>
            <a:off x="3089189" y="6459785"/>
            <a:ext cx="5844746" cy="365125"/>
          </a:xfrm>
        </p:spPr>
        <p:txBody>
          <a:bodyPr/>
          <a:lstStyle/>
          <a:p>
            <a:pPr>
              <a:defRPr/>
            </a:pPr>
            <a:r>
              <a:rPr lang="en-US"/>
              <a:t>© WBK Legal 2025 This presentation is informational only and does not constitute legal advice.</a:t>
            </a:r>
            <a:endParaRPr lang="en-US" dirty="0"/>
          </a:p>
        </p:txBody>
      </p:sp>
      <p:sp>
        <p:nvSpPr>
          <p:cNvPr id="7" name="Slide Number Placeholder 6">
            <a:extLst>
              <a:ext uri="{FF2B5EF4-FFF2-40B4-BE49-F238E27FC236}">
                <a16:creationId xmlns:a16="http://schemas.microsoft.com/office/drawing/2014/main" id="{EEEB17A7-3E7B-7B4A-D5DA-B404359F54E6}"/>
              </a:ext>
            </a:extLst>
          </p:cNvPr>
          <p:cNvSpPr>
            <a:spLocks noGrp="1"/>
          </p:cNvSpPr>
          <p:nvPr>
            <p:ph type="sldNum" sz="quarter" idx="12"/>
          </p:nvPr>
        </p:nvSpPr>
        <p:spPr/>
        <p:txBody>
          <a:bodyPr/>
          <a:lstStyle/>
          <a:p>
            <a:pPr>
              <a:defRPr/>
            </a:pPr>
            <a:fld id="{0076114A-7F68-4D52-9BC0-0E3F3CC775B2}" type="slidenum">
              <a:rPr lang="en-US" altLang="en-US" smtClean="0"/>
              <a:pPr>
                <a:defRPr/>
              </a:pPr>
              <a:t>86</a:t>
            </a:fld>
            <a:endParaRPr lang="en-US" altLang="en-US" dirty="0"/>
          </a:p>
        </p:txBody>
      </p:sp>
    </p:spTree>
    <p:extLst>
      <p:ext uri="{BB962C8B-B14F-4D97-AF65-F5344CB8AC3E}">
        <p14:creationId xmlns:p14="http://schemas.microsoft.com/office/powerpoint/2010/main" val="266943805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C45A4-7717-744C-F018-1366B6D64B2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AAE3CA2-7C4F-C3D5-758F-D20FB175D0E1}"/>
              </a:ext>
            </a:extLst>
          </p:cNvPr>
          <p:cNvSpPr>
            <a:spLocks noGrp="1"/>
          </p:cNvSpPr>
          <p:nvPr>
            <p:ph type="title"/>
          </p:nvPr>
        </p:nvSpPr>
        <p:spPr/>
        <p:txBody>
          <a:bodyPr/>
          <a:lstStyle/>
          <a:p>
            <a:r>
              <a:rPr lang="en-US" dirty="0"/>
              <a:t>“Thought to Be” Students </a:t>
            </a:r>
          </a:p>
        </p:txBody>
      </p:sp>
      <p:sp>
        <p:nvSpPr>
          <p:cNvPr id="6" name="Content Placeholder 5">
            <a:extLst>
              <a:ext uri="{FF2B5EF4-FFF2-40B4-BE49-F238E27FC236}">
                <a16:creationId xmlns:a16="http://schemas.microsoft.com/office/drawing/2014/main" id="{B916BD36-F9DF-EFD7-A55B-66F030FE4F5D}"/>
              </a:ext>
            </a:extLst>
          </p:cNvPr>
          <p:cNvSpPr>
            <a:spLocks noGrp="1"/>
          </p:cNvSpPr>
          <p:nvPr>
            <p:ph idx="1"/>
          </p:nvPr>
        </p:nvSpPr>
        <p:spPr/>
        <p:txBody>
          <a:bodyPr>
            <a:normAutofit/>
          </a:bodyPr>
          <a:lstStyle/>
          <a:p>
            <a:r>
              <a:rPr lang="en-US" sz="2400" dirty="0"/>
              <a:t>District will be </a:t>
            </a:r>
            <a:r>
              <a:rPr lang="en-US" sz="2400" b="1" dirty="0"/>
              <a:t>imparted with the knowledge of a disability </a:t>
            </a:r>
            <a:r>
              <a:rPr lang="en-US" sz="2400" dirty="0"/>
              <a:t>if:</a:t>
            </a:r>
          </a:p>
          <a:p>
            <a:pPr lvl="1">
              <a:buFont typeface="Arial" panose="020B0604020202020204" pitchFamily="34" charset="0"/>
              <a:buChar char="•"/>
            </a:pPr>
            <a:r>
              <a:rPr lang="en-US" sz="2400" dirty="0"/>
              <a:t>The parent has expressed concern in writing to the District supervisory personnel or administration, or the child’s teachers, that the child is in need of special education and related services.</a:t>
            </a:r>
          </a:p>
          <a:p>
            <a:pPr lvl="1">
              <a:buFont typeface="Arial" panose="020B0604020202020204" pitchFamily="34" charset="0"/>
              <a:buChar char="•"/>
            </a:pPr>
            <a:r>
              <a:rPr lang="en-US" sz="2400" dirty="0"/>
              <a:t>The parent has requested an evaluation of the child.</a:t>
            </a:r>
          </a:p>
          <a:p>
            <a:pPr lvl="1">
              <a:buFont typeface="Arial" panose="020B0604020202020204" pitchFamily="34" charset="0"/>
              <a:buChar char="•"/>
            </a:pPr>
            <a:r>
              <a:rPr lang="en-US" sz="2400" dirty="0"/>
              <a:t>The child’s teacher or other district personnel has expressed specific concerns about a pattern of behavior demonstrated by the child, directly to the director of special education or to other district supervisory personnel. </a:t>
            </a:r>
          </a:p>
        </p:txBody>
      </p:sp>
      <p:sp>
        <p:nvSpPr>
          <p:cNvPr id="4" name="Footer Placeholder 3">
            <a:extLst>
              <a:ext uri="{FF2B5EF4-FFF2-40B4-BE49-F238E27FC236}">
                <a16:creationId xmlns:a16="http://schemas.microsoft.com/office/drawing/2014/main" id="{5A234A7C-D92A-D7B9-F2F7-8B8C1B22BED7}"/>
              </a:ext>
            </a:extLst>
          </p:cNvPr>
          <p:cNvSpPr>
            <a:spLocks noGrp="1"/>
          </p:cNvSpPr>
          <p:nvPr>
            <p:ph type="ftr" sz="quarter" idx="11"/>
          </p:nvPr>
        </p:nvSpPr>
        <p:spPr>
          <a:xfrm>
            <a:off x="3089189" y="6459785"/>
            <a:ext cx="5844746" cy="365125"/>
          </a:xfrm>
        </p:spPr>
        <p:txBody>
          <a:bodyPr/>
          <a:lstStyle/>
          <a:p>
            <a:pPr>
              <a:defRPr/>
            </a:pPr>
            <a:r>
              <a:rPr lang="en-US"/>
              <a:t>© WBK Legal 2025 This presentation is informational only and does not constitute legal advice.</a:t>
            </a:r>
            <a:endParaRPr lang="en-US" dirty="0"/>
          </a:p>
        </p:txBody>
      </p:sp>
      <p:sp>
        <p:nvSpPr>
          <p:cNvPr id="7" name="Slide Number Placeholder 6">
            <a:extLst>
              <a:ext uri="{FF2B5EF4-FFF2-40B4-BE49-F238E27FC236}">
                <a16:creationId xmlns:a16="http://schemas.microsoft.com/office/drawing/2014/main" id="{A317B9FF-630B-3F74-DB2D-E580E48D2168}"/>
              </a:ext>
            </a:extLst>
          </p:cNvPr>
          <p:cNvSpPr>
            <a:spLocks noGrp="1"/>
          </p:cNvSpPr>
          <p:nvPr>
            <p:ph type="sldNum" sz="quarter" idx="12"/>
          </p:nvPr>
        </p:nvSpPr>
        <p:spPr/>
        <p:txBody>
          <a:bodyPr/>
          <a:lstStyle/>
          <a:p>
            <a:pPr>
              <a:defRPr/>
            </a:pPr>
            <a:fld id="{0076114A-7F68-4D52-9BC0-0E3F3CC775B2}" type="slidenum">
              <a:rPr lang="en-US" altLang="en-US" smtClean="0"/>
              <a:pPr>
                <a:defRPr/>
              </a:pPr>
              <a:t>87</a:t>
            </a:fld>
            <a:endParaRPr lang="en-US" altLang="en-US" dirty="0"/>
          </a:p>
        </p:txBody>
      </p:sp>
    </p:spTree>
    <p:extLst>
      <p:ext uri="{BB962C8B-B14F-4D97-AF65-F5344CB8AC3E}">
        <p14:creationId xmlns:p14="http://schemas.microsoft.com/office/powerpoint/2010/main" val="274959579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EE99C-F7F0-BE62-CB11-48D29CC1C5E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8FC7861-D425-2429-C485-F209F79C2C15}"/>
              </a:ext>
            </a:extLst>
          </p:cNvPr>
          <p:cNvSpPr>
            <a:spLocks noGrp="1"/>
          </p:cNvSpPr>
          <p:nvPr>
            <p:ph type="title"/>
          </p:nvPr>
        </p:nvSpPr>
        <p:spPr/>
        <p:txBody>
          <a:bodyPr/>
          <a:lstStyle/>
          <a:p>
            <a:r>
              <a:rPr lang="en-US" dirty="0"/>
              <a:t>“Thought to Be” Students </a:t>
            </a:r>
          </a:p>
        </p:txBody>
      </p:sp>
      <p:sp>
        <p:nvSpPr>
          <p:cNvPr id="6" name="Content Placeholder 5">
            <a:extLst>
              <a:ext uri="{FF2B5EF4-FFF2-40B4-BE49-F238E27FC236}">
                <a16:creationId xmlns:a16="http://schemas.microsoft.com/office/drawing/2014/main" id="{94E49BF6-ED49-BCA1-B352-7713A457758F}"/>
              </a:ext>
            </a:extLst>
          </p:cNvPr>
          <p:cNvSpPr>
            <a:spLocks noGrp="1"/>
          </p:cNvSpPr>
          <p:nvPr>
            <p:ph idx="1"/>
          </p:nvPr>
        </p:nvSpPr>
        <p:spPr/>
        <p:txBody>
          <a:bodyPr>
            <a:normAutofit/>
          </a:bodyPr>
          <a:lstStyle/>
          <a:p>
            <a:r>
              <a:rPr lang="en-US" sz="2400" dirty="0"/>
              <a:t>Affirmative defenses:</a:t>
            </a:r>
          </a:p>
          <a:p>
            <a:endParaRPr lang="en-US" sz="2400" dirty="0"/>
          </a:p>
          <a:p>
            <a:pPr lvl="1">
              <a:buFont typeface="Arial" panose="020B0604020202020204" pitchFamily="34" charset="0"/>
              <a:buChar char="•"/>
            </a:pPr>
            <a:r>
              <a:rPr lang="en-US" sz="2400" dirty="0"/>
              <a:t>Parent has not allowed an evaluation of the child or has refused services</a:t>
            </a:r>
          </a:p>
          <a:p>
            <a:pPr lvl="1">
              <a:buFont typeface="Arial" panose="020B0604020202020204" pitchFamily="34" charset="0"/>
              <a:buChar char="•"/>
            </a:pPr>
            <a:r>
              <a:rPr lang="en-US" sz="2400" dirty="0"/>
              <a:t>Child was evaluated and determined not to be eligible</a:t>
            </a:r>
          </a:p>
          <a:p>
            <a:pPr lvl="2">
              <a:buFont typeface="Arial" panose="020B0604020202020204" pitchFamily="34" charset="0"/>
              <a:buChar char="•"/>
            </a:pPr>
            <a:r>
              <a:rPr lang="en-US" sz="2400" i="1" dirty="0"/>
              <a:t>Evaluation must have been sufficient</a:t>
            </a:r>
          </a:p>
          <a:p>
            <a:endParaRPr lang="en-US" sz="2400" dirty="0"/>
          </a:p>
          <a:p>
            <a:endParaRPr lang="en-US" sz="2400" dirty="0"/>
          </a:p>
        </p:txBody>
      </p:sp>
      <p:sp>
        <p:nvSpPr>
          <p:cNvPr id="4" name="Footer Placeholder 3">
            <a:extLst>
              <a:ext uri="{FF2B5EF4-FFF2-40B4-BE49-F238E27FC236}">
                <a16:creationId xmlns:a16="http://schemas.microsoft.com/office/drawing/2014/main" id="{B4B9EA7C-1243-9B38-6C0C-5C20AB1A0933}"/>
              </a:ext>
            </a:extLst>
          </p:cNvPr>
          <p:cNvSpPr>
            <a:spLocks noGrp="1"/>
          </p:cNvSpPr>
          <p:nvPr>
            <p:ph type="ftr" sz="quarter" idx="11"/>
          </p:nvPr>
        </p:nvSpPr>
        <p:spPr>
          <a:xfrm>
            <a:off x="3089189" y="6459785"/>
            <a:ext cx="5844746" cy="365125"/>
          </a:xfrm>
        </p:spPr>
        <p:txBody>
          <a:bodyPr/>
          <a:lstStyle/>
          <a:p>
            <a:pPr>
              <a:defRPr/>
            </a:pPr>
            <a:r>
              <a:rPr lang="en-US"/>
              <a:t>© WBK Legal 2025 This presentation is informational only and does not constitute legal advice.</a:t>
            </a:r>
            <a:endParaRPr lang="en-US" dirty="0"/>
          </a:p>
        </p:txBody>
      </p:sp>
      <p:sp>
        <p:nvSpPr>
          <p:cNvPr id="7" name="Slide Number Placeholder 6">
            <a:extLst>
              <a:ext uri="{FF2B5EF4-FFF2-40B4-BE49-F238E27FC236}">
                <a16:creationId xmlns:a16="http://schemas.microsoft.com/office/drawing/2014/main" id="{3ABB86BB-9DBE-2CC8-1BAC-8DF2CB6D99E7}"/>
              </a:ext>
            </a:extLst>
          </p:cNvPr>
          <p:cNvSpPr>
            <a:spLocks noGrp="1"/>
          </p:cNvSpPr>
          <p:nvPr>
            <p:ph type="sldNum" sz="quarter" idx="12"/>
          </p:nvPr>
        </p:nvSpPr>
        <p:spPr/>
        <p:txBody>
          <a:bodyPr/>
          <a:lstStyle/>
          <a:p>
            <a:pPr>
              <a:defRPr/>
            </a:pPr>
            <a:fld id="{0076114A-7F68-4D52-9BC0-0E3F3CC775B2}" type="slidenum">
              <a:rPr lang="en-US" altLang="en-US" smtClean="0"/>
              <a:pPr>
                <a:defRPr/>
              </a:pPr>
              <a:t>88</a:t>
            </a:fld>
            <a:endParaRPr lang="en-US" altLang="en-US" dirty="0"/>
          </a:p>
        </p:txBody>
      </p:sp>
    </p:spTree>
    <p:extLst>
      <p:ext uri="{BB962C8B-B14F-4D97-AF65-F5344CB8AC3E}">
        <p14:creationId xmlns:p14="http://schemas.microsoft.com/office/powerpoint/2010/main" val="14927094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4E4B0-2AB4-5663-B81E-2868D27620A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C1F6B74-AC8F-F985-74EF-BFFF02BDD0C7}"/>
              </a:ext>
            </a:extLst>
          </p:cNvPr>
          <p:cNvSpPr>
            <a:spLocks noGrp="1"/>
          </p:cNvSpPr>
          <p:nvPr>
            <p:ph type="title"/>
          </p:nvPr>
        </p:nvSpPr>
        <p:spPr/>
        <p:txBody>
          <a:bodyPr/>
          <a:lstStyle/>
          <a:p>
            <a:r>
              <a:rPr lang="en-US" dirty="0"/>
              <a:t>Unilateral Removals </a:t>
            </a:r>
          </a:p>
        </p:txBody>
      </p:sp>
      <p:sp>
        <p:nvSpPr>
          <p:cNvPr id="6" name="Content Placeholder 5">
            <a:extLst>
              <a:ext uri="{FF2B5EF4-FFF2-40B4-BE49-F238E27FC236}">
                <a16:creationId xmlns:a16="http://schemas.microsoft.com/office/drawing/2014/main" id="{23495AFD-EFA3-DEA3-B686-C7BA48EB6801}"/>
              </a:ext>
            </a:extLst>
          </p:cNvPr>
          <p:cNvSpPr>
            <a:spLocks noGrp="1"/>
          </p:cNvSpPr>
          <p:nvPr>
            <p:ph idx="1"/>
          </p:nvPr>
        </p:nvSpPr>
        <p:spPr/>
        <p:txBody>
          <a:bodyPr>
            <a:normAutofit lnSpcReduction="10000"/>
          </a:bodyPr>
          <a:lstStyle/>
          <a:p>
            <a:r>
              <a:rPr lang="en-US" sz="2400" dirty="0"/>
              <a:t>A District may </a:t>
            </a:r>
            <a:r>
              <a:rPr lang="en-US" sz="2400" b="1" dirty="0"/>
              <a:t>unilaterally remove </a:t>
            </a:r>
            <a:r>
              <a:rPr lang="en-US" sz="2400" dirty="0"/>
              <a:t>a child with a disability to a Interim Alternative Educational Setting (IAES) for 45 school days where a child:</a:t>
            </a:r>
          </a:p>
          <a:p>
            <a:pPr marL="514350" indent="-514350">
              <a:buFont typeface="+mj-lt"/>
              <a:buAutoNum type="arabicPeriod"/>
            </a:pPr>
            <a:r>
              <a:rPr lang="en-US" sz="2400" dirty="0"/>
              <a:t>Carries or possesses a </a:t>
            </a:r>
            <a:r>
              <a:rPr lang="en-US" sz="2400" b="1" dirty="0"/>
              <a:t>weapon</a:t>
            </a:r>
            <a:r>
              <a:rPr lang="en-US" sz="2400" dirty="0"/>
              <a:t> to or at school, on school premises or to a school function; or</a:t>
            </a:r>
          </a:p>
          <a:p>
            <a:pPr marL="514350" indent="-514350">
              <a:buFont typeface="+mj-lt"/>
              <a:buAutoNum type="arabicPeriod"/>
            </a:pPr>
            <a:r>
              <a:rPr lang="en-US" sz="2400" dirty="0"/>
              <a:t>Knowingly possesses or uses illegal </a:t>
            </a:r>
            <a:r>
              <a:rPr lang="en-US" sz="2400" b="1" dirty="0"/>
              <a:t>drugs</a:t>
            </a:r>
            <a:r>
              <a:rPr lang="en-US" sz="2400" dirty="0"/>
              <a:t>, or sells or solicits the sale of a controlled substance, while at school, on school premises or at a school function; or</a:t>
            </a:r>
          </a:p>
          <a:p>
            <a:pPr marL="514350" indent="-514350">
              <a:buFont typeface="+mj-lt"/>
              <a:buAutoNum type="arabicPeriod"/>
            </a:pPr>
            <a:r>
              <a:rPr lang="en-US" sz="2400" dirty="0"/>
              <a:t>Has inflicted </a:t>
            </a:r>
            <a:r>
              <a:rPr lang="en-US" sz="2400" b="1" dirty="0"/>
              <a:t>serious bodily injury </a:t>
            </a:r>
            <a:r>
              <a:rPr lang="en-US" sz="2400" dirty="0"/>
              <a:t>upon another person while at school, on school premises or at a school function.</a:t>
            </a:r>
          </a:p>
          <a:p>
            <a:pPr marL="0" indent="0">
              <a:buNone/>
            </a:pPr>
            <a:r>
              <a:rPr lang="en-US" sz="2400" dirty="0"/>
              <a:t>      34 CFR 300.530(g)</a:t>
            </a:r>
          </a:p>
          <a:p>
            <a:endParaRPr lang="en-US" sz="2400" dirty="0"/>
          </a:p>
          <a:p>
            <a:endParaRPr lang="en-US" sz="2400" dirty="0"/>
          </a:p>
        </p:txBody>
      </p:sp>
      <p:sp>
        <p:nvSpPr>
          <p:cNvPr id="4" name="Footer Placeholder 3">
            <a:extLst>
              <a:ext uri="{FF2B5EF4-FFF2-40B4-BE49-F238E27FC236}">
                <a16:creationId xmlns:a16="http://schemas.microsoft.com/office/drawing/2014/main" id="{BC6EFE29-3E9B-2A47-D552-35036C396E76}"/>
              </a:ext>
            </a:extLst>
          </p:cNvPr>
          <p:cNvSpPr>
            <a:spLocks noGrp="1"/>
          </p:cNvSpPr>
          <p:nvPr>
            <p:ph type="ftr" sz="quarter" idx="11"/>
          </p:nvPr>
        </p:nvSpPr>
        <p:spPr>
          <a:xfrm>
            <a:off x="3089189" y="6459785"/>
            <a:ext cx="5844746" cy="365125"/>
          </a:xfrm>
        </p:spPr>
        <p:txBody>
          <a:bodyPr/>
          <a:lstStyle/>
          <a:p>
            <a:pPr>
              <a:defRPr/>
            </a:pPr>
            <a:r>
              <a:rPr lang="en-US"/>
              <a:t>© WBK Legal 2025 This presentation is informational only and does not constitute legal advice.</a:t>
            </a:r>
            <a:endParaRPr lang="en-US" dirty="0"/>
          </a:p>
        </p:txBody>
      </p:sp>
      <p:sp>
        <p:nvSpPr>
          <p:cNvPr id="7" name="Slide Number Placeholder 6">
            <a:extLst>
              <a:ext uri="{FF2B5EF4-FFF2-40B4-BE49-F238E27FC236}">
                <a16:creationId xmlns:a16="http://schemas.microsoft.com/office/drawing/2014/main" id="{8F31205F-A8C7-7D12-8145-B1FAFCE4CE7A}"/>
              </a:ext>
            </a:extLst>
          </p:cNvPr>
          <p:cNvSpPr>
            <a:spLocks noGrp="1"/>
          </p:cNvSpPr>
          <p:nvPr>
            <p:ph type="sldNum" sz="quarter" idx="12"/>
          </p:nvPr>
        </p:nvSpPr>
        <p:spPr/>
        <p:txBody>
          <a:bodyPr/>
          <a:lstStyle/>
          <a:p>
            <a:pPr>
              <a:defRPr/>
            </a:pPr>
            <a:fld id="{0076114A-7F68-4D52-9BC0-0E3F3CC775B2}" type="slidenum">
              <a:rPr lang="en-US" altLang="en-US" smtClean="0"/>
              <a:pPr>
                <a:defRPr/>
              </a:pPr>
              <a:t>89</a:t>
            </a:fld>
            <a:endParaRPr lang="en-US" altLang="en-US" dirty="0"/>
          </a:p>
        </p:txBody>
      </p:sp>
    </p:spTree>
    <p:extLst>
      <p:ext uri="{BB962C8B-B14F-4D97-AF65-F5344CB8AC3E}">
        <p14:creationId xmlns:p14="http://schemas.microsoft.com/office/powerpoint/2010/main" val="208970059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7420E-CBA1-DF23-E658-D0E1AC6909B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6E5353D-4CEB-8A67-C408-89C8153FF5BC}"/>
              </a:ext>
            </a:extLst>
          </p:cNvPr>
          <p:cNvSpPr>
            <a:spLocks noGrp="1"/>
          </p:cNvSpPr>
          <p:nvPr>
            <p:ph type="title"/>
          </p:nvPr>
        </p:nvSpPr>
        <p:spPr/>
        <p:txBody>
          <a:bodyPr/>
          <a:lstStyle/>
          <a:p>
            <a:r>
              <a:rPr lang="en-US" dirty="0"/>
              <a:t>Unilateral Removals </a:t>
            </a:r>
          </a:p>
        </p:txBody>
      </p:sp>
      <p:sp>
        <p:nvSpPr>
          <p:cNvPr id="6" name="Content Placeholder 5">
            <a:extLst>
              <a:ext uri="{FF2B5EF4-FFF2-40B4-BE49-F238E27FC236}">
                <a16:creationId xmlns:a16="http://schemas.microsoft.com/office/drawing/2014/main" id="{441207D3-1018-99BF-D255-B7F51443FA5E}"/>
              </a:ext>
            </a:extLst>
          </p:cNvPr>
          <p:cNvSpPr>
            <a:spLocks noGrp="1"/>
          </p:cNvSpPr>
          <p:nvPr>
            <p:ph idx="1"/>
          </p:nvPr>
        </p:nvSpPr>
        <p:spPr/>
        <p:txBody>
          <a:bodyPr>
            <a:normAutofit/>
          </a:bodyPr>
          <a:lstStyle/>
          <a:p>
            <a:r>
              <a:rPr lang="en-US" sz="2400" dirty="0"/>
              <a:t>Does a manifestation determination review still have to occur?</a:t>
            </a:r>
          </a:p>
          <a:p>
            <a:pPr lvl="1">
              <a:buFont typeface="Arial" panose="020B0604020202020204" pitchFamily="34" charset="0"/>
              <a:buChar char="•"/>
            </a:pPr>
            <a:r>
              <a:rPr lang="en-US" sz="2400" dirty="0"/>
              <a:t>YES.  MDR meeting must still occur because a 45-day removal is a change in placement.</a:t>
            </a:r>
          </a:p>
          <a:p>
            <a:pPr lvl="1">
              <a:buFont typeface="Arial" panose="020B0604020202020204" pitchFamily="34" charset="0"/>
              <a:buChar char="•"/>
            </a:pPr>
            <a:r>
              <a:rPr lang="en-US" sz="2400" dirty="0"/>
              <a:t>But placement may be made regardless of whether the conduct was a manifestation of the child’s disability.</a:t>
            </a:r>
          </a:p>
          <a:p>
            <a:r>
              <a:rPr lang="en-US" sz="2400" dirty="0"/>
              <a:t>Child’s IEP team as a whole decides the appropriate IAES setting for services.  34 CFR 300.531.</a:t>
            </a:r>
          </a:p>
          <a:p>
            <a:endParaRPr lang="en-US" sz="2400" dirty="0"/>
          </a:p>
          <a:p>
            <a:endParaRPr lang="en-US" sz="2400" dirty="0"/>
          </a:p>
        </p:txBody>
      </p:sp>
      <p:sp>
        <p:nvSpPr>
          <p:cNvPr id="4" name="Footer Placeholder 3">
            <a:extLst>
              <a:ext uri="{FF2B5EF4-FFF2-40B4-BE49-F238E27FC236}">
                <a16:creationId xmlns:a16="http://schemas.microsoft.com/office/drawing/2014/main" id="{454E53F1-3607-1035-7D07-704FB7E7EECC}"/>
              </a:ext>
            </a:extLst>
          </p:cNvPr>
          <p:cNvSpPr>
            <a:spLocks noGrp="1"/>
          </p:cNvSpPr>
          <p:nvPr>
            <p:ph type="ftr" sz="quarter" idx="11"/>
          </p:nvPr>
        </p:nvSpPr>
        <p:spPr>
          <a:xfrm>
            <a:off x="3089189" y="6459785"/>
            <a:ext cx="5844746" cy="365125"/>
          </a:xfrm>
        </p:spPr>
        <p:txBody>
          <a:bodyPr/>
          <a:lstStyle/>
          <a:p>
            <a:pPr>
              <a:defRPr/>
            </a:pPr>
            <a:r>
              <a:rPr lang="en-US"/>
              <a:t>© WBK Legal 2025 This presentation is informational only and does not constitute legal advice.</a:t>
            </a:r>
            <a:endParaRPr lang="en-US" dirty="0"/>
          </a:p>
        </p:txBody>
      </p:sp>
      <p:sp>
        <p:nvSpPr>
          <p:cNvPr id="7" name="Slide Number Placeholder 6">
            <a:extLst>
              <a:ext uri="{FF2B5EF4-FFF2-40B4-BE49-F238E27FC236}">
                <a16:creationId xmlns:a16="http://schemas.microsoft.com/office/drawing/2014/main" id="{920E8051-B7CB-E637-BF52-4C4AAF5A1C05}"/>
              </a:ext>
            </a:extLst>
          </p:cNvPr>
          <p:cNvSpPr>
            <a:spLocks noGrp="1"/>
          </p:cNvSpPr>
          <p:nvPr>
            <p:ph type="sldNum" sz="quarter" idx="12"/>
          </p:nvPr>
        </p:nvSpPr>
        <p:spPr/>
        <p:txBody>
          <a:bodyPr/>
          <a:lstStyle/>
          <a:p>
            <a:pPr>
              <a:defRPr/>
            </a:pPr>
            <a:fld id="{0076114A-7F68-4D52-9BC0-0E3F3CC775B2}" type="slidenum">
              <a:rPr lang="en-US" altLang="en-US" smtClean="0"/>
              <a:pPr>
                <a:defRPr/>
              </a:pPr>
              <a:t>90</a:t>
            </a:fld>
            <a:endParaRPr lang="en-US" altLang="en-US" dirty="0"/>
          </a:p>
        </p:txBody>
      </p:sp>
    </p:spTree>
    <p:extLst>
      <p:ext uri="{BB962C8B-B14F-4D97-AF65-F5344CB8AC3E}">
        <p14:creationId xmlns:p14="http://schemas.microsoft.com/office/powerpoint/2010/main" val="373753621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F6C33-EE27-9BA1-C29C-7E2806929D7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5937582-3AB5-6396-A9DD-B0F3730B5032}"/>
              </a:ext>
            </a:extLst>
          </p:cNvPr>
          <p:cNvSpPr>
            <a:spLocks noGrp="1"/>
          </p:cNvSpPr>
          <p:nvPr>
            <p:ph type="title"/>
          </p:nvPr>
        </p:nvSpPr>
        <p:spPr/>
        <p:txBody>
          <a:bodyPr/>
          <a:lstStyle/>
          <a:p>
            <a:r>
              <a:rPr lang="en-US" dirty="0"/>
              <a:t>Relevant Definitions </a:t>
            </a:r>
          </a:p>
        </p:txBody>
      </p:sp>
      <p:sp>
        <p:nvSpPr>
          <p:cNvPr id="6" name="Content Placeholder 5">
            <a:extLst>
              <a:ext uri="{FF2B5EF4-FFF2-40B4-BE49-F238E27FC236}">
                <a16:creationId xmlns:a16="http://schemas.microsoft.com/office/drawing/2014/main" id="{D80A7D8D-FF67-29CF-016F-BE2D1A188041}"/>
              </a:ext>
            </a:extLst>
          </p:cNvPr>
          <p:cNvSpPr>
            <a:spLocks noGrp="1"/>
          </p:cNvSpPr>
          <p:nvPr>
            <p:ph idx="1"/>
          </p:nvPr>
        </p:nvSpPr>
        <p:spPr/>
        <p:txBody>
          <a:bodyPr>
            <a:normAutofit/>
          </a:bodyPr>
          <a:lstStyle/>
          <a:p>
            <a:pPr marL="0" indent="0">
              <a:buNone/>
            </a:pPr>
            <a:r>
              <a:rPr lang="en-US" sz="2400" b="1" dirty="0"/>
              <a:t>WEAPON</a:t>
            </a:r>
          </a:p>
          <a:p>
            <a:r>
              <a:rPr lang="en-US" sz="2400" dirty="0"/>
              <a:t>A weapon, device, instrument, material or substance, animate or inanimate, that is used for, or is readily capable of, causing death or serious bodily injury, except such term does not include a pocket knife with a blade of less than 2 ½ inches in length.</a:t>
            </a:r>
          </a:p>
          <a:p>
            <a:r>
              <a:rPr lang="en-US" sz="2400" dirty="0"/>
              <a:t>Less than 2½ blade, not a weapon: “Boy Scout” Rule</a:t>
            </a:r>
          </a:p>
          <a:p>
            <a:r>
              <a:rPr lang="en-US" sz="2400" dirty="0"/>
              <a:t>Contrast: Definition of a weapon under the Safe Schools Act (School Code) </a:t>
            </a:r>
          </a:p>
          <a:p>
            <a:endParaRPr lang="en-US" sz="2400" dirty="0"/>
          </a:p>
          <a:p>
            <a:endParaRPr lang="en-US" sz="2400" dirty="0"/>
          </a:p>
        </p:txBody>
      </p:sp>
      <p:sp>
        <p:nvSpPr>
          <p:cNvPr id="4" name="Footer Placeholder 3">
            <a:extLst>
              <a:ext uri="{FF2B5EF4-FFF2-40B4-BE49-F238E27FC236}">
                <a16:creationId xmlns:a16="http://schemas.microsoft.com/office/drawing/2014/main" id="{BD5A4113-A363-B5EC-2D09-5DD8AB46D220}"/>
              </a:ext>
            </a:extLst>
          </p:cNvPr>
          <p:cNvSpPr>
            <a:spLocks noGrp="1"/>
          </p:cNvSpPr>
          <p:nvPr>
            <p:ph type="ftr" sz="quarter" idx="11"/>
          </p:nvPr>
        </p:nvSpPr>
        <p:spPr>
          <a:xfrm>
            <a:off x="3089189" y="6459785"/>
            <a:ext cx="5844746" cy="365125"/>
          </a:xfrm>
        </p:spPr>
        <p:txBody>
          <a:bodyPr/>
          <a:lstStyle/>
          <a:p>
            <a:pPr>
              <a:defRPr/>
            </a:pPr>
            <a:r>
              <a:rPr lang="en-US"/>
              <a:t>© WBK Legal 2025 This presentation is informational only and does not constitute legal advice.</a:t>
            </a:r>
            <a:endParaRPr lang="en-US" dirty="0"/>
          </a:p>
        </p:txBody>
      </p:sp>
      <p:sp>
        <p:nvSpPr>
          <p:cNvPr id="7" name="Slide Number Placeholder 6">
            <a:extLst>
              <a:ext uri="{FF2B5EF4-FFF2-40B4-BE49-F238E27FC236}">
                <a16:creationId xmlns:a16="http://schemas.microsoft.com/office/drawing/2014/main" id="{ACD6A3F4-C27B-5A3B-9BBA-686A76574F2C}"/>
              </a:ext>
            </a:extLst>
          </p:cNvPr>
          <p:cNvSpPr>
            <a:spLocks noGrp="1"/>
          </p:cNvSpPr>
          <p:nvPr>
            <p:ph type="sldNum" sz="quarter" idx="12"/>
          </p:nvPr>
        </p:nvSpPr>
        <p:spPr/>
        <p:txBody>
          <a:bodyPr/>
          <a:lstStyle/>
          <a:p>
            <a:pPr>
              <a:defRPr/>
            </a:pPr>
            <a:fld id="{0076114A-7F68-4D52-9BC0-0E3F3CC775B2}" type="slidenum">
              <a:rPr lang="en-US" altLang="en-US" smtClean="0"/>
              <a:pPr>
                <a:defRPr/>
              </a:pPr>
              <a:t>91</a:t>
            </a:fld>
            <a:endParaRPr lang="en-US" altLang="en-US" dirty="0"/>
          </a:p>
        </p:txBody>
      </p:sp>
    </p:spTree>
    <p:extLst>
      <p:ext uri="{BB962C8B-B14F-4D97-AF65-F5344CB8AC3E}">
        <p14:creationId xmlns:p14="http://schemas.microsoft.com/office/powerpoint/2010/main" val="28218343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3781F-BC03-98DF-BDF2-66ED04D75F9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C1ED88C-0402-FBBB-EFCC-3EA47F623391}"/>
              </a:ext>
            </a:extLst>
          </p:cNvPr>
          <p:cNvSpPr>
            <a:spLocks noGrp="1"/>
          </p:cNvSpPr>
          <p:nvPr>
            <p:ph type="title"/>
          </p:nvPr>
        </p:nvSpPr>
        <p:spPr/>
        <p:txBody>
          <a:bodyPr/>
          <a:lstStyle/>
          <a:p>
            <a:r>
              <a:rPr lang="en-US" dirty="0"/>
              <a:t>Relevant Definitions </a:t>
            </a:r>
          </a:p>
        </p:txBody>
      </p:sp>
      <p:sp>
        <p:nvSpPr>
          <p:cNvPr id="6" name="Content Placeholder 5">
            <a:extLst>
              <a:ext uri="{FF2B5EF4-FFF2-40B4-BE49-F238E27FC236}">
                <a16:creationId xmlns:a16="http://schemas.microsoft.com/office/drawing/2014/main" id="{A9133050-C950-9F31-3A1C-4AFA18349A52}"/>
              </a:ext>
            </a:extLst>
          </p:cNvPr>
          <p:cNvSpPr>
            <a:spLocks noGrp="1"/>
          </p:cNvSpPr>
          <p:nvPr>
            <p:ph idx="1"/>
          </p:nvPr>
        </p:nvSpPr>
        <p:spPr>
          <a:xfrm>
            <a:off x="1219200" y="1845734"/>
            <a:ext cx="9936480" cy="4023360"/>
          </a:xfrm>
        </p:spPr>
        <p:txBody>
          <a:bodyPr>
            <a:normAutofit/>
          </a:bodyPr>
          <a:lstStyle/>
          <a:p>
            <a:pPr marL="0" indent="0">
              <a:buNone/>
            </a:pPr>
            <a:r>
              <a:rPr lang="en-US" sz="2400" b="1" dirty="0"/>
              <a:t>DRUGS</a:t>
            </a:r>
          </a:p>
          <a:p>
            <a:r>
              <a:rPr lang="en-US" sz="2400" dirty="0"/>
              <a:t>A controlled substance, which is defined as a drug or other substance identified under the Controlled Substances Act and does not include a substance that is legally possessed or used under the supervision of a licensed health-care professional, or that is legally possessed or used under any other authority under that Act or under any other provision of Federal Law.</a:t>
            </a:r>
          </a:p>
          <a:p>
            <a:endParaRPr lang="en-US" sz="2400" dirty="0"/>
          </a:p>
          <a:p>
            <a:endParaRPr lang="en-US" sz="2400" dirty="0"/>
          </a:p>
        </p:txBody>
      </p:sp>
      <p:sp>
        <p:nvSpPr>
          <p:cNvPr id="4" name="Footer Placeholder 3">
            <a:extLst>
              <a:ext uri="{FF2B5EF4-FFF2-40B4-BE49-F238E27FC236}">
                <a16:creationId xmlns:a16="http://schemas.microsoft.com/office/drawing/2014/main" id="{A3B48CBD-A92A-F86D-68F6-32F477AD475F}"/>
              </a:ext>
            </a:extLst>
          </p:cNvPr>
          <p:cNvSpPr>
            <a:spLocks noGrp="1"/>
          </p:cNvSpPr>
          <p:nvPr>
            <p:ph type="ftr" sz="quarter" idx="11"/>
          </p:nvPr>
        </p:nvSpPr>
        <p:spPr>
          <a:xfrm>
            <a:off x="3089189" y="6459785"/>
            <a:ext cx="5844746" cy="365125"/>
          </a:xfrm>
        </p:spPr>
        <p:txBody>
          <a:bodyPr/>
          <a:lstStyle/>
          <a:p>
            <a:pPr>
              <a:defRPr/>
            </a:pPr>
            <a:r>
              <a:rPr lang="en-US"/>
              <a:t>© WBK Legal 2025 This presentation is informational only and does not constitute legal advice.</a:t>
            </a:r>
            <a:endParaRPr lang="en-US" dirty="0"/>
          </a:p>
        </p:txBody>
      </p:sp>
      <p:sp>
        <p:nvSpPr>
          <p:cNvPr id="7" name="Slide Number Placeholder 6">
            <a:extLst>
              <a:ext uri="{FF2B5EF4-FFF2-40B4-BE49-F238E27FC236}">
                <a16:creationId xmlns:a16="http://schemas.microsoft.com/office/drawing/2014/main" id="{C87E2EA6-A195-1A8B-79E8-71004200798D}"/>
              </a:ext>
            </a:extLst>
          </p:cNvPr>
          <p:cNvSpPr>
            <a:spLocks noGrp="1"/>
          </p:cNvSpPr>
          <p:nvPr>
            <p:ph type="sldNum" sz="quarter" idx="12"/>
          </p:nvPr>
        </p:nvSpPr>
        <p:spPr/>
        <p:txBody>
          <a:bodyPr/>
          <a:lstStyle/>
          <a:p>
            <a:pPr>
              <a:defRPr/>
            </a:pPr>
            <a:fld id="{0076114A-7F68-4D52-9BC0-0E3F3CC775B2}" type="slidenum">
              <a:rPr lang="en-US" altLang="en-US" smtClean="0"/>
              <a:pPr>
                <a:defRPr/>
              </a:pPr>
              <a:t>92</a:t>
            </a:fld>
            <a:endParaRPr lang="en-US" altLang="en-US" dirty="0"/>
          </a:p>
        </p:txBody>
      </p:sp>
    </p:spTree>
    <p:extLst>
      <p:ext uri="{BB962C8B-B14F-4D97-AF65-F5344CB8AC3E}">
        <p14:creationId xmlns:p14="http://schemas.microsoft.com/office/powerpoint/2010/main" val="273021249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546FB-E52B-8B59-8ED4-76C7486C95A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5EFE2E6-6FC9-6C16-64FE-287ACD957C35}"/>
              </a:ext>
            </a:extLst>
          </p:cNvPr>
          <p:cNvSpPr>
            <a:spLocks noGrp="1"/>
          </p:cNvSpPr>
          <p:nvPr>
            <p:ph type="title"/>
          </p:nvPr>
        </p:nvSpPr>
        <p:spPr/>
        <p:txBody>
          <a:bodyPr/>
          <a:lstStyle/>
          <a:p>
            <a:r>
              <a:rPr lang="en-US" dirty="0"/>
              <a:t>Relevant Definitions </a:t>
            </a:r>
          </a:p>
        </p:txBody>
      </p:sp>
      <p:sp>
        <p:nvSpPr>
          <p:cNvPr id="6" name="Content Placeholder 5">
            <a:extLst>
              <a:ext uri="{FF2B5EF4-FFF2-40B4-BE49-F238E27FC236}">
                <a16:creationId xmlns:a16="http://schemas.microsoft.com/office/drawing/2014/main" id="{DCA252CC-11E8-B62D-EC20-88069FC8ABF1}"/>
              </a:ext>
            </a:extLst>
          </p:cNvPr>
          <p:cNvSpPr>
            <a:spLocks noGrp="1"/>
          </p:cNvSpPr>
          <p:nvPr>
            <p:ph idx="1"/>
          </p:nvPr>
        </p:nvSpPr>
        <p:spPr/>
        <p:txBody>
          <a:bodyPr>
            <a:normAutofit/>
          </a:bodyPr>
          <a:lstStyle/>
          <a:p>
            <a:pPr marL="0" indent="0">
              <a:buNone/>
            </a:pPr>
            <a:r>
              <a:rPr lang="en-US" sz="2400" b="1" dirty="0"/>
              <a:t>SERIOUS BODILY INJURY</a:t>
            </a:r>
          </a:p>
          <a:p>
            <a:r>
              <a:rPr lang="en-US" sz="2400" dirty="0"/>
              <a:t>A bodily injury that involves one or more of the following:</a:t>
            </a:r>
          </a:p>
          <a:p>
            <a:r>
              <a:rPr lang="en-US" sz="2400" dirty="0"/>
              <a:t>A substantial risk of death.</a:t>
            </a:r>
          </a:p>
          <a:p>
            <a:r>
              <a:rPr lang="en-US" sz="2400" dirty="0"/>
              <a:t>Extreme physical pain.</a:t>
            </a:r>
          </a:p>
          <a:p>
            <a:r>
              <a:rPr lang="en-US" sz="2400" dirty="0"/>
              <a:t>Protracted and obvious disfigurement.</a:t>
            </a:r>
          </a:p>
          <a:p>
            <a:r>
              <a:rPr lang="en-US" sz="2400" dirty="0"/>
              <a:t>Protracted loss or impairment of the function of a bodily member, organ, or mental faculty.</a:t>
            </a:r>
          </a:p>
          <a:p>
            <a:endParaRPr lang="en-US" sz="2400" dirty="0"/>
          </a:p>
          <a:p>
            <a:endParaRPr lang="en-US" sz="2400" dirty="0"/>
          </a:p>
        </p:txBody>
      </p:sp>
      <p:sp>
        <p:nvSpPr>
          <p:cNvPr id="4" name="Footer Placeholder 3">
            <a:extLst>
              <a:ext uri="{FF2B5EF4-FFF2-40B4-BE49-F238E27FC236}">
                <a16:creationId xmlns:a16="http://schemas.microsoft.com/office/drawing/2014/main" id="{AF5BFB5B-9777-9A21-38F6-CEA13663F4E3}"/>
              </a:ext>
            </a:extLst>
          </p:cNvPr>
          <p:cNvSpPr>
            <a:spLocks noGrp="1"/>
          </p:cNvSpPr>
          <p:nvPr>
            <p:ph type="ftr" sz="quarter" idx="11"/>
          </p:nvPr>
        </p:nvSpPr>
        <p:spPr>
          <a:xfrm>
            <a:off x="3089189" y="6459785"/>
            <a:ext cx="5844746" cy="365125"/>
          </a:xfrm>
        </p:spPr>
        <p:txBody>
          <a:bodyPr/>
          <a:lstStyle/>
          <a:p>
            <a:pPr>
              <a:defRPr/>
            </a:pPr>
            <a:r>
              <a:rPr lang="en-US"/>
              <a:t>© WBK Legal 2025 This presentation is informational only and does not constitute legal advice.</a:t>
            </a:r>
            <a:endParaRPr lang="en-US" dirty="0"/>
          </a:p>
        </p:txBody>
      </p:sp>
      <p:sp>
        <p:nvSpPr>
          <p:cNvPr id="7" name="Slide Number Placeholder 6">
            <a:extLst>
              <a:ext uri="{FF2B5EF4-FFF2-40B4-BE49-F238E27FC236}">
                <a16:creationId xmlns:a16="http://schemas.microsoft.com/office/drawing/2014/main" id="{9AA6A3A6-8ADC-5EDF-D570-77DDC29919EE}"/>
              </a:ext>
            </a:extLst>
          </p:cNvPr>
          <p:cNvSpPr>
            <a:spLocks noGrp="1"/>
          </p:cNvSpPr>
          <p:nvPr>
            <p:ph type="sldNum" sz="quarter" idx="12"/>
          </p:nvPr>
        </p:nvSpPr>
        <p:spPr/>
        <p:txBody>
          <a:bodyPr/>
          <a:lstStyle/>
          <a:p>
            <a:pPr>
              <a:defRPr/>
            </a:pPr>
            <a:fld id="{0076114A-7F68-4D52-9BC0-0E3F3CC775B2}" type="slidenum">
              <a:rPr lang="en-US" altLang="en-US" smtClean="0"/>
              <a:pPr>
                <a:defRPr/>
              </a:pPr>
              <a:t>93</a:t>
            </a:fld>
            <a:endParaRPr lang="en-US" altLang="en-US" dirty="0"/>
          </a:p>
        </p:txBody>
      </p:sp>
    </p:spTree>
    <p:extLst>
      <p:ext uri="{BB962C8B-B14F-4D97-AF65-F5344CB8AC3E}">
        <p14:creationId xmlns:p14="http://schemas.microsoft.com/office/powerpoint/2010/main" val="17380715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D3037-0CC9-A29B-AFFC-6486A7A00BF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5EEA36F-EBD1-9781-ED3D-D9D3C8B155C5}"/>
              </a:ext>
            </a:extLst>
          </p:cNvPr>
          <p:cNvSpPr>
            <a:spLocks noGrp="1"/>
          </p:cNvSpPr>
          <p:nvPr>
            <p:ph type="title"/>
          </p:nvPr>
        </p:nvSpPr>
        <p:spPr/>
        <p:txBody>
          <a:bodyPr/>
          <a:lstStyle/>
          <a:p>
            <a:r>
              <a:rPr lang="en-US" dirty="0"/>
              <a:t>ISS &amp; Manifestation Determinations </a:t>
            </a:r>
          </a:p>
        </p:txBody>
      </p:sp>
      <p:sp>
        <p:nvSpPr>
          <p:cNvPr id="6" name="Content Placeholder 5">
            <a:extLst>
              <a:ext uri="{FF2B5EF4-FFF2-40B4-BE49-F238E27FC236}">
                <a16:creationId xmlns:a16="http://schemas.microsoft.com/office/drawing/2014/main" id="{CCFA2689-F25E-4296-3518-F0DB8DE0C7A1}"/>
              </a:ext>
            </a:extLst>
          </p:cNvPr>
          <p:cNvSpPr>
            <a:spLocks noGrp="1"/>
          </p:cNvSpPr>
          <p:nvPr>
            <p:ph idx="1"/>
          </p:nvPr>
        </p:nvSpPr>
        <p:spPr/>
        <p:txBody>
          <a:bodyPr>
            <a:normAutofit/>
          </a:bodyPr>
          <a:lstStyle/>
          <a:p>
            <a:r>
              <a:rPr lang="en-US" sz="2400" dirty="0"/>
              <a:t>Wheth­er an ISS triggers a manifestation determination hearing turns on whether it is the educa­tional equivalent of an out-of-school suspension. </a:t>
            </a:r>
          </a:p>
          <a:p>
            <a:r>
              <a:rPr lang="en-US" sz="2400" dirty="0"/>
              <a:t>Timeline is reviewed in light of whether IEP/504 services have been provided during ISS period</a:t>
            </a:r>
          </a:p>
          <a:p>
            <a:r>
              <a:rPr lang="en-US" sz="2400" dirty="0"/>
              <a:t>In </a:t>
            </a:r>
            <a:r>
              <a:rPr lang="en-US" sz="2400" u="sng" dirty="0"/>
              <a:t>Chicago (IL) Public Schools</a:t>
            </a:r>
            <a:r>
              <a:rPr lang="en-US" sz="2400" dirty="0"/>
              <a:t>, 45 IDELR 227 (OCR 2005), the district did not change a student’s placement when it gave her five days of out-of-school suspension and 14 days of ISS, because her teachers provided the services in her IEP. As such, the district did not have to reevaluate the student or hold an MD hearing. </a:t>
            </a:r>
          </a:p>
          <a:p>
            <a:endParaRPr lang="en-US" sz="2400" dirty="0"/>
          </a:p>
          <a:p>
            <a:endParaRPr lang="en-US" sz="2400" dirty="0"/>
          </a:p>
        </p:txBody>
      </p:sp>
      <p:sp>
        <p:nvSpPr>
          <p:cNvPr id="4" name="Footer Placeholder 3">
            <a:extLst>
              <a:ext uri="{FF2B5EF4-FFF2-40B4-BE49-F238E27FC236}">
                <a16:creationId xmlns:a16="http://schemas.microsoft.com/office/drawing/2014/main" id="{8B824F6E-6618-63F2-1CFF-C69166FF038F}"/>
              </a:ext>
            </a:extLst>
          </p:cNvPr>
          <p:cNvSpPr>
            <a:spLocks noGrp="1"/>
          </p:cNvSpPr>
          <p:nvPr>
            <p:ph type="ftr" sz="quarter" idx="11"/>
          </p:nvPr>
        </p:nvSpPr>
        <p:spPr>
          <a:xfrm>
            <a:off x="3089189" y="6459785"/>
            <a:ext cx="5844746" cy="365125"/>
          </a:xfrm>
        </p:spPr>
        <p:txBody>
          <a:bodyPr/>
          <a:lstStyle/>
          <a:p>
            <a:pPr>
              <a:defRPr/>
            </a:pPr>
            <a:r>
              <a:rPr lang="en-US"/>
              <a:t>© WBK Legal 2025 This presentation is informational only and does not constitute legal advice.</a:t>
            </a:r>
            <a:endParaRPr lang="en-US" dirty="0"/>
          </a:p>
        </p:txBody>
      </p:sp>
      <p:sp>
        <p:nvSpPr>
          <p:cNvPr id="7" name="Slide Number Placeholder 6">
            <a:extLst>
              <a:ext uri="{FF2B5EF4-FFF2-40B4-BE49-F238E27FC236}">
                <a16:creationId xmlns:a16="http://schemas.microsoft.com/office/drawing/2014/main" id="{73F6BF3A-B280-48AE-DAFC-34BAA7EE771E}"/>
              </a:ext>
            </a:extLst>
          </p:cNvPr>
          <p:cNvSpPr>
            <a:spLocks noGrp="1"/>
          </p:cNvSpPr>
          <p:nvPr>
            <p:ph type="sldNum" sz="quarter" idx="12"/>
          </p:nvPr>
        </p:nvSpPr>
        <p:spPr/>
        <p:txBody>
          <a:bodyPr/>
          <a:lstStyle/>
          <a:p>
            <a:pPr>
              <a:defRPr/>
            </a:pPr>
            <a:fld id="{0076114A-7F68-4D52-9BC0-0E3F3CC775B2}" type="slidenum">
              <a:rPr lang="en-US" altLang="en-US" smtClean="0"/>
              <a:pPr>
                <a:defRPr/>
              </a:pPr>
              <a:t>94</a:t>
            </a:fld>
            <a:endParaRPr lang="en-US" altLang="en-US" dirty="0"/>
          </a:p>
        </p:txBody>
      </p:sp>
    </p:spTree>
    <p:extLst>
      <p:ext uri="{BB962C8B-B14F-4D97-AF65-F5344CB8AC3E}">
        <p14:creationId xmlns:p14="http://schemas.microsoft.com/office/powerpoint/2010/main" val="398853609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E90C9-F7A4-724E-7CE7-0841494EE98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872441F-C2D2-B5EB-813D-7C8E23368993}"/>
              </a:ext>
            </a:extLst>
          </p:cNvPr>
          <p:cNvSpPr>
            <a:spLocks noGrp="1"/>
          </p:cNvSpPr>
          <p:nvPr>
            <p:ph type="title"/>
          </p:nvPr>
        </p:nvSpPr>
        <p:spPr>
          <a:xfrm>
            <a:off x="1097280" y="286603"/>
            <a:ext cx="11323320" cy="1450757"/>
          </a:xfrm>
        </p:spPr>
        <p:txBody>
          <a:bodyPr>
            <a:normAutofit/>
          </a:bodyPr>
          <a:lstStyle/>
          <a:p>
            <a:r>
              <a:rPr lang="en-US" sz="4400" dirty="0"/>
              <a:t>IEP Team May Agree on Discipline Placement </a:t>
            </a:r>
          </a:p>
        </p:txBody>
      </p:sp>
      <p:sp>
        <p:nvSpPr>
          <p:cNvPr id="6" name="Content Placeholder 5">
            <a:extLst>
              <a:ext uri="{FF2B5EF4-FFF2-40B4-BE49-F238E27FC236}">
                <a16:creationId xmlns:a16="http://schemas.microsoft.com/office/drawing/2014/main" id="{7C5EC09A-7542-56AF-D02B-EA30820DB22F}"/>
              </a:ext>
            </a:extLst>
          </p:cNvPr>
          <p:cNvSpPr>
            <a:spLocks noGrp="1"/>
          </p:cNvSpPr>
          <p:nvPr>
            <p:ph idx="1"/>
          </p:nvPr>
        </p:nvSpPr>
        <p:spPr>
          <a:xfrm>
            <a:off x="1097280" y="1845734"/>
            <a:ext cx="10058400" cy="4351866"/>
          </a:xfrm>
        </p:spPr>
        <p:txBody>
          <a:bodyPr>
            <a:normAutofit/>
          </a:bodyPr>
          <a:lstStyle/>
          <a:p>
            <a:r>
              <a:rPr lang="en-US" sz="2400" dirty="0"/>
              <a:t>The </a:t>
            </a:r>
            <a:r>
              <a:rPr lang="en-US" sz="2400" b="1" dirty="0"/>
              <a:t>IEP team may convene and agree on a disciplinary placement</a:t>
            </a:r>
            <a:r>
              <a:rPr lang="en-US" sz="2400" dirty="0"/>
              <a:t> for a length of time agreeable to the team.</a:t>
            </a:r>
          </a:p>
          <a:p>
            <a:pPr lvl="1">
              <a:buFont typeface="Arial" panose="020B0604020202020204" pitchFamily="34" charset="0"/>
              <a:buChar char="•"/>
            </a:pPr>
            <a:r>
              <a:rPr lang="en-US" sz="2400" dirty="0"/>
              <a:t>If a student’s IEP is changed (change in placement) for disciplinary reasons, they are not entitled to the school board hearing.  The hearing is essentially “meaningless” in that the Board of School Directors cannot change the child’s placement that has already been determined by the child’s IEP team.</a:t>
            </a:r>
          </a:p>
          <a:p>
            <a:pPr lvl="1">
              <a:buFont typeface="Arial" panose="020B0604020202020204" pitchFamily="34" charset="0"/>
              <a:buChar char="•"/>
            </a:pPr>
            <a:r>
              <a:rPr lang="en-US" sz="2400" dirty="0"/>
              <a:t>“Once the IEP team changed [the student’s] placement with [the parent’s] consent, the IEP team, not the school board, became the decision-maker authorized to change [the student’s] placement again.”  Subsequent Board hearing was held to be moot as Board had no power to change student’s placement. </a:t>
            </a:r>
          </a:p>
          <a:p>
            <a:pPr marL="201168" lvl="1" indent="0">
              <a:buNone/>
            </a:pPr>
            <a:r>
              <a:rPr lang="en-US" sz="2400" dirty="0"/>
              <a:t>  </a:t>
            </a:r>
            <a:r>
              <a:rPr lang="en-US" sz="2400" u="sng" dirty="0"/>
              <a:t>Doe by Doe v. Todd County School District</a:t>
            </a:r>
            <a:r>
              <a:rPr lang="en-US" sz="2400" dirty="0"/>
              <a:t> (8th Cir. 2010).</a:t>
            </a:r>
          </a:p>
          <a:p>
            <a:endParaRPr lang="en-US" sz="2400" dirty="0"/>
          </a:p>
          <a:p>
            <a:endParaRPr lang="en-US" sz="2400" dirty="0"/>
          </a:p>
        </p:txBody>
      </p:sp>
      <p:sp>
        <p:nvSpPr>
          <p:cNvPr id="4" name="Footer Placeholder 3">
            <a:extLst>
              <a:ext uri="{FF2B5EF4-FFF2-40B4-BE49-F238E27FC236}">
                <a16:creationId xmlns:a16="http://schemas.microsoft.com/office/drawing/2014/main" id="{38FB9CDB-9568-C22D-8E3D-1C22AAB16E9E}"/>
              </a:ext>
            </a:extLst>
          </p:cNvPr>
          <p:cNvSpPr>
            <a:spLocks noGrp="1"/>
          </p:cNvSpPr>
          <p:nvPr>
            <p:ph type="ftr" sz="quarter" idx="11"/>
          </p:nvPr>
        </p:nvSpPr>
        <p:spPr>
          <a:xfrm>
            <a:off x="3089189" y="6459785"/>
            <a:ext cx="5844746" cy="365125"/>
          </a:xfrm>
        </p:spPr>
        <p:txBody>
          <a:bodyPr/>
          <a:lstStyle/>
          <a:p>
            <a:pPr>
              <a:defRPr/>
            </a:pPr>
            <a:r>
              <a:rPr lang="en-US"/>
              <a:t>© WBK Legal 2025 This presentation is informational only and does not constitute legal advice.</a:t>
            </a:r>
            <a:endParaRPr lang="en-US" dirty="0"/>
          </a:p>
        </p:txBody>
      </p:sp>
      <p:sp>
        <p:nvSpPr>
          <p:cNvPr id="7" name="Slide Number Placeholder 6">
            <a:extLst>
              <a:ext uri="{FF2B5EF4-FFF2-40B4-BE49-F238E27FC236}">
                <a16:creationId xmlns:a16="http://schemas.microsoft.com/office/drawing/2014/main" id="{037667D1-C5B9-6429-7FAE-6E39883EC4EE}"/>
              </a:ext>
            </a:extLst>
          </p:cNvPr>
          <p:cNvSpPr>
            <a:spLocks noGrp="1"/>
          </p:cNvSpPr>
          <p:nvPr>
            <p:ph type="sldNum" sz="quarter" idx="12"/>
          </p:nvPr>
        </p:nvSpPr>
        <p:spPr/>
        <p:txBody>
          <a:bodyPr/>
          <a:lstStyle/>
          <a:p>
            <a:pPr>
              <a:defRPr/>
            </a:pPr>
            <a:fld id="{0076114A-7F68-4D52-9BC0-0E3F3CC775B2}" type="slidenum">
              <a:rPr lang="en-US" altLang="en-US" smtClean="0"/>
              <a:pPr>
                <a:defRPr/>
              </a:pPr>
              <a:t>95</a:t>
            </a:fld>
            <a:endParaRPr lang="en-US" altLang="en-US" dirty="0"/>
          </a:p>
        </p:txBody>
      </p:sp>
    </p:spTree>
    <p:extLst>
      <p:ext uri="{BB962C8B-B14F-4D97-AF65-F5344CB8AC3E}">
        <p14:creationId xmlns:p14="http://schemas.microsoft.com/office/powerpoint/2010/main" val="105725133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B04A6D-D09B-D37F-DFCF-FF0DE1BB2730}"/>
              </a:ext>
            </a:extLst>
          </p:cNvPr>
          <p:cNvSpPr>
            <a:spLocks noGrp="1"/>
          </p:cNvSpPr>
          <p:nvPr>
            <p:ph type="title"/>
          </p:nvPr>
        </p:nvSpPr>
        <p:spPr/>
        <p:txBody>
          <a:bodyPr/>
          <a:lstStyle/>
          <a:p>
            <a:r>
              <a:rPr lang="en-US" dirty="0"/>
              <a:t>IEP Team &amp; LEA</a:t>
            </a:r>
          </a:p>
        </p:txBody>
      </p:sp>
      <p:sp>
        <p:nvSpPr>
          <p:cNvPr id="6" name="Text Placeholder 5">
            <a:extLst>
              <a:ext uri="{FF2B5EF4-FFF2-40B4-BE49-F238E27FC236}">
                <a16:creationId xmlns:a16="http://schemas.microsoft.com/office/drawing/2014/main" id="{BADED850-3351-6A4A-7439-59C971EE7C76}"/>
              </a:ext>
            </a:extLst>
          </p:cNvPr>
          <p:cNvSpPr>
            <a:spLocks noGrp="1"/>
          </p:cNvSpPr>
          <p:nvPr>
            <p:ph type="body" idx="1"/>
          </p:nvPr>
        </p:nvSpPr>
        <p:spPr/>
        <p:txBody>
          <a:bodyPr/>
          <a:lstStyle/>
          <a:p>
            <a:endParaRPr lang="en-US"/>
          </a:p>
        </p:txBody>
      </p:sp>
      <p:sp>
        <p:nvSpPr>
          <p:cNvPr id="4" name="Footer Placeholder 3">
            <a:extLst>
              <a:ext uri="{FF2B5EF4-FFF2-40B4-BE49-F238E27FC236}">
                <a16:creationId xmlns:a16="http://schemas.microsoft.com/office/drawing/2014/main" id="{84E75B74-E709-71B1-DD77-9B9D40473E73}"/>
              </a:ext>
            </a:extLst>
          </p:cNvPr>
          <p:cNvSpPr>
            <a:spLocks noGrp="1"/>
          </p:cNvSpPr>
          <p:nvPr>
            <p:ph type="ftr" sz="quarter" idx="11"/>
          </p:nvPr>
        </p:nvSpPr>
        <p:spPr>
          <a:xfrm>
            <a:off x="3385752" y="6459785"/>
            <a:ext cx="5795318" cy="365125"/>
          </a:xfrm>
        </p:spPr>
        <p:txBody>
          <a:bodyPr/>
          <a:lstStyle/>
          <a:p>
            <a:pPr>
              <a:defRPr/>
            </a:pPr>
            <a:r>
              <a:rPr lang="en-US"/>
              <a:t>© WBK Legal 2025 This presentation is informational only and does not constitute legal advice.</a:t>
            </a:r>
            <a:endParaRPr lang="en-US" dirty="0"/>
          </a:p>
        </p:txBody>
      </p:sp>
      <p:sp>
        <p:nvSpPr>
          <p:cNvPr id="2" name="Slide Number Placeholder 1">
            <a:extLst>
              <a:ext uri="{FF2B5EF4-FFF2-40B4-BE49-F238E27FC236}">
                <a16:creationId xmlns:a16="http://schemas.microsoft.com/office/drawing/2014/main" id="{8AAA64DB-4055-DD48-583A-270429633BBF}"/>
              </a:ext>
            </a:extLst>
          </p:cNvPr>
          <p:cNvSpPr>
            <a:spLocks noGrp="1"/>
          </p:cNvSpPr>
          <p:nvPr>
            <p:ph type="sldNum" sz="quarter" idx="12"/>
          </p:nvPr>
        </p:nvSpPr>
        <p:spPr/>
        <p:txBody>
          <a:bodyPr/>
          <a:lstStyle/>
          <a:p>
            <a:pPr>
              <a:defRPr/>
            </a:pPr>
            <a:fld id="{A57F2FBC-EC3C-4341-8D6C-74C925F1483E}" type="slidenum">
              <a:rPr lang="en-US" altLang="en-US" smtClean="0"/>
              <a:pPr>
                <a:defRPr/>
              </a:pPr>
              <a:t>96</a:t>
            </a:fld>
            <a:endParaRPr lang="en-US" altLang="en-US" dirty="0"/>
          </a:p>
        </p:txBody>
      </p:sp>
    </p:spTree>
    <p:extLst>
      <p:ext uri="{BB962C8B-B14F-4D97-AF65-F5344CB8AC3E}">
        <p14:creationId xmlns:p14="http://schemas.microsoft.com/office/powerpoint/2010/main" val="268815077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4B83C5C-6833-42B0-9DCF-6C74F6E3F7BF}"/>
              </a:ext>
            </a:extLst>
          </p:cNvPr>
          <p:cNvSpPr>
            <a:spLocks noGrp="1"/>
          </p:cNvSpPr>
          <p:nvPr>
            <p:ph type="title"/>
          </p:nvPr>
        </p:nvSpPr>
        <p:spPr>
          <a:xfrm>
            <a:off x="1097280" y="286603"/>
            <a:ext cx="10256520" cy="1450757"/>
          </a:xfrm>
        </p:spPr>
        <p:txBody>
          <a:bodyPr/>
          <a:lstStyle/>
          <a:p>
            <a:r>
              <a:rPr lang="en-US" dirty="0"/>
              <a:t>IEP Team-Who Is On It? </a:t>
            </a:r>
          </a:p>
        </p:txBody>
      </p:sp>
      <p:sp>
        <p:nvSpPr>
          <p:cNvPr id="6" name="Content Placeholder 5">
            <a:extLst>
              <a:ext uri="{FF2B5EF4-FFF2-40B4-BE49-F238E27FC236}">
                <a16:creationId xmlns:a16="http://schemas.microsoft.com/office/drawing/2014/main" id="{0684C874-0308-8706-2B97-CF3F401F710F}"/>
              </a:ext>
            </a:extLst>
          </p:cNvPr>
          <p:cNvSpPr>
            <a:spLocks noGrp="1"/>
          </p:cNvSpPr>
          <p:nvPr>
            <p:ph idx="1"/>
          </p:nvPr>
        </p:nvSpPr>
        <p:spPr/>
        <p:txBody>
          <a:bodyPr/>
          <a:lstStyle/>
          <a:p>
            <a:pPr lvl="0"/>
            <a:r>
              <a:rPr lang="en-US" dirty="0">
                <a:latin typeface="Arial" panose="020B0604020202020204" pitchFamily="34" charset="0"/>
                <a:cs typeface="Arial" panose="020B0604020202020204" pitchFamily="34" charset="0"/>
              </a:rPr>
              <a:t>1) Parent </a:t>
            </a:r>
          </a:p>
          <a:p>
            <a:pPr lvl="0"/>
            <a:r>
              <a:rPr lang="en-US" dirty="0">
                <a:latin typeface="Arial" panose="020B0604020202020204" pitchFamily="34" charset="0"/>
                <a:cs typeface="Arial" panose="020B0604020202020204" pitchFamily="34" charset="0"/>
              </a:rPr>
              <a:t>2) Special education director or another </a:t>
            </a:r>
            <a:r>
              <a:rPr lang="en-US">
                <a:latin typeface="Arial" panose="020B0604020202020204" pitchFamily="34" charset="0"/>
                <a:cs typeface="Arial" panose="020B0604020202020204" pitchFamily="34" charset="0"/>
              </a:rPr>
              <a:t>administrator </a:t>
            </a:r>
            <a:endParaRPr lang="en-US" dirty="0">
              <a:latin typeface="Arial" panose="020B0604020202020204" pitchFamily="34" charset="0"/>
              <a:cs typeface="Arial" panose="020B0604020202020204" pitchFamily="34" charset="0"/>
            </a:endParaRPr>
          </a:p>
          <a:p>
            <a:pPr lvl="0"/>
            <a:r>
              <a:rPr lang="en-US" dirty="0">
                <a:latin typeface="Arial" panose="020B0604020202020204" pitchFamily="34" charset="0"/>
                <a:cs typeface="Arial" panose="020B0604020202020204" pitchFamily="34" charset="0"/>
              </a:rPr>
              <a:t>3) Special Education teacher</a:t>
            </a:r>
          </a:p>
          <a:p>
            <a:pPr lvl="0"/>
            <a:r>
              <a:rPr lang="en-US" dirty="0">
                <a:latin typeface="Arial" panose="020B0604020202020204" pitchFamily="34" charset="0"/>
                <a:cs typeface="Arial" panose="020B0604020202020204" pitchFamily="34" charset="0"/>
              </a:rPr>
              <a:t>4) General education teacher (if the student participates in general education)</a:t>
            </a:r>
          </a:p>
          <a:p>
            <a:pPr lvl="0"/>
            <a:r>
              <a:rPr lang="en-US" dirty="0">
                <a:latin typeface="Arial" panose="020B0604020202020204" pitchFamily="34" charset="0"/>
                <a:cs typeface="Arial" panose="020B0604020202020204" pitchFamily="34" charset="0"/>
              </a:rPr>
              <a:t>5) Individual who can interpret instructional implications of evaluation results</a:t>
            </a:r>
          </a:p>
          <a:p>
            <a:pPr lvl="0"/>
            <a:r>
              <a:rPr lang="en-US" dirty="0">
                <a:latin typeface="Arial" panose="020B0604020202020204" pitchFamily="34" charset="0"/>
                <a:cs typeface="Arial" panose="020B0604020202020204" pitchFamily="34" charset="0"/>
              </a:rPr>
              <a:t>6) Any other individual selected by the parent who has specialized knowledge of the student</a:t>
            </a:r>
          </a:p>
          <a:p>
            <a:pPr lvl="0"/>
            <a:r>
              <a:rPr lang="en-US" dirty="0">
                <a:latin typeface="Arial" panose="020B0604020202020204" pitchFamily="34" charset="0"/>
                <a:cs typeface="Arial" panose="020B0604020202020204" pitchFamily="34" charset="0"/>
              </a:rPr>
              <a:t>7) The student, where appropriate</a:t>
            </a:r>
          </a:p>
          <a:p>
            <a:endParaRPr lang="en-US" dirty="0"/>
          </a:p>
        </p:txBody>
      </p:sp>
      <p:sp>
        <p:nvSpPr>
          <p:cNvPr id="4" name="Footer Placeholder 3">
            <a:extLst>
              <a:ext uri="{FF2B5EF4-FFF2-40B4-BE49-F238E27FC236}">
                <a16:creationId xmlns:a16="http://schemas.microsoft.com/office/drawing/2014/main" id="{0123EF3C-59FF-688E-EE1A-E572DE2E83FE}"/>
              </a:ext>
            </a:extLst>
          </p:cNvPr>
          <p:cNvSpPr>
            <a:spLocks noGrp="1"/>
          </p:cNvSpPr>
          <p:nvPr>
            <p:ph type="ftr" sz="quarter" idx="11"/>
          </p:nvPr>
        </p:nvSpPr>
        <p:spPr>
          <a:xfrm>
            <a:off x="3089189" y="6459785"/>
            <a:ext cx="5844746" cy="365125"/>
          </a:xfrm>
        </p:spPr>
        <p:txBody>
          <a:bodyPr/>
          <a:lstStyle/>
          <a:p>
            <a:pPr>
              <a:defRPr/>
            </a:pPr>
            <a:r>
              <a:rPr lang="en-US"/>
              <a:t>© WBK Legal 2025 This presentation is informational only and does not constitute legal advice.</a:t>
            </a:r>
            <a:endParaRPr lang="en-US" dirty="0"/>
          </a:p>
        </p:txBody>
      </p:sp>
      <p:sp>
        <p:nvSpPr>
          <p:cNvPr id="7" name="Slide Number Placeholder 6">
            <a:extLst>
              <a:ext uri="{FF2B5EF4-FFF2-40B4-BE49-F238E27FC236}">
                <a16:creationId xmlns:a16="http://schemas.microsoft.com/office/drawing/2014/main" id="{3D4BC395-6054-8A8B-EB00-35B313F32EBF}"/>
              </a:ext>
            </a:extLst>
          </p:cNvPr>
          <p:cNvSpPr>
            <a:spLocks noGrp="1"/>
          </p:cNvSpPr>
          <p:nvPr>
            <p:ph type="sldNum" sz="quarter" idx="12"/>
          </p:nvPr>
        </p:nvSpPr>
        <p:spPr/>
        <p:txBody>
          <a:bodyPr/>
          <a:lstStyle/>
          <a:p>
            <a:pPr>
              <a:defRPr/>
            </a:pPr>
            <a:fld id="{0076114A-7F68-4D52-9BC0-0E3F3CC775B2}" type="slidenum">
              <a:rPr lang="en-US" altLang="en-US" smtClean="0"/>
              <a:pPr>
                <a:defRPr/>
              </a:pPr>
              <a:t>97</a:t>
            </a:fld>
            <a:endParaRPr lang="en-US" altLang="en-US" dirty="0"/>
          </a:p>
        </p:txBody>
      </p:sp>
    </p:spTree>
    <p:extLst>
      <p:ext uri="{BB962C8B-B14F-4D97-AF65-F5344CB8AC3E}">
        <p14:creationId xmlns:p14="http://schemas.microsoft.com/office/powerpoint/2010/main" val="15328438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29DFA-CBAF-53A8-EBD7-14B4890FEBC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B12B41C-6595-A52D-C2B8-27467E776578}"/>
              </a:ext>
            </a:extLst>
          </p:cNvPr>
          <p:cNvSpPr>
            <a:spLocks noGrp="1"/>
          </p:cNvSpPr>
          <p:nvPr>
            <p:ph type="title"/>
          </p:nvPr>
        </p:nvSpPr>
        <p:spPr>
          <a:xfrm>
            <a:off x="1097280" y="286603"/>
            <a:ext cx="10256520" cy="1450757"/>
          </a:xfrm>
        </p:spPr>
        <p:txBody>
          <a:bodyPr/>
          <a:lstStyle/>
          <a:p>
            <a:r>
              <a:rPr lang="en-US" dirty="0"/>
              <a:t>IEP Team-Parent Participation</a:t>
            </a:r>
          </a:p>
        </p:txBody>
      </p:sp>
      <p:sp>
        <p:nvSpPr>
          <p:cNvPr id="6" name="Content Placeholder 5">
            <a:extLst>
              <a:ext uri="{FF2B5EF4-FFF2-40B4-BE49-F238E27FC236}">
                <a16:creationId xmlns:a16="http://schemas.microsoft.com/office/drawing/2014/main" id="{6A692A83-0B5D-0749-6671-B46702A96258}"/>
              </a:ext>
            </a:extLst>
          </p:cNvPr>
          <p:cNvSpPr>
            <a:spLocks noGrp="1"/>
          </p:cNvSpPr>
          <p:nvPr>
            <p:ph idx="1"/>
          </p:nvPr>
        </p:nvSpPr>
        <p:spPr>
          <a:xfrm>
            <a:off x="1097280" y="1845733"/>
            <a:ext cx="10058400" cy="4466167"/>
          </a:xfrm>
        </p:spPr>
        <p:txBody>
          <a:bodyPr>
            <a:normAutofit fontScale="92500" lnSpcReduction="20000"/>
          </a:bodyPr>
          <a:lstStyle/>
          <a:p>
            <a:pPr marL="285750" indent="-285750">
              <a:buFont typeface="Arial" panose="020B0604020202020204" pitchFamily="34" charset="0"/>
              <a:buChar char="•"/>
            </a:pPr>
            <a:r>
              <a:rPr lang="en-US" sz="1900" dirty="0">
                <a:latin typeface="Arial" panose="020B0604020202020204" pitchFamily="34" charset="0"/>
                <a:cs typeface="Arial" panose="020B0604020202020204" pitchFamily="34" charset="0"/>
              </a:rPr>
              <a:t>The parent notice is a critical element of the parent's ability to participate meaningfully in the IEP process. </a:t>
            </a:r>
          </a:p>
          <a:p>
            <a:pPr marL="285750" indent="-285750">
              <a:buFont typeface="Arial" panose="020B0604020202020204" pitchFamily="34" charset="0"/>
              <a:buChar char="•"/>
            </a:pPr>
            <a:r>
              <a:rPr lang="en-US" sz="1900" dirty="0">
                <a:latin typeface="Arial" panose="020B0604020202020204" pitchFamily="34" charset="0"/>
                <a:cs typeface="Arial" panose="020B0604020202020204" pitchFamily="34" charset="0"/>
              </a:rPr>
              <a:t>The IDEA requires that the district provide notice to parents early enough to ensure that parents have an opportunity to attend the meeting. 34 CFR 300.322(a)(1). </a:t>
            </a:r>
          </a:p>
          <a:p>
            <a:pPr marL="285750" indent="-285750">
              <a:spcAft>
                <a:spcPts val="600"/>
              </a:spcAft>
              <a:buFont typeface="Arial" panose="020B0604020202020204" pitchFamily="34" charset="0"/>
              <a:buChar char="•"/>
            </a:pPr>
            <a:r>
              <a:rPr lang="en-US" sz="1900" dirty="0">
                <a:latin typeface="Arial" panose="020B0604020202020204" pitchFamily="34" charset="0"/>
                <a:cs typeface="Arial" panose="020B0604020202020204" pitchFamily="34" charset="0"/>
              </a:rPr>
              <a:t>The IDEA guarantees parents the right to participate in and receive notice of meetings with regard to:</a:t>
            </a:r>
          </a:p>
          <a:p>
            <a:pPr marL="800100" marR="0" lvl="1" indent="-342900">
              <a:spcBef>
                <a:spcPts val="300"/>
              </a:spcBef>
              <a:spcAft>
                <a:spcPts val="0"/>
              </a:spcAft>
              <a:buFont typeface="Arial" panose="020B0604020202020204" pitchFamily="34" charset="0"/>
              <a:buChar char="•"/>
            </a:pPr>
            <a:r>
              <a:rPr lang="en-US" sz="1900" dirty="0">
                <a:latin typeface="Arial" panose="020B0604020202020204" pitchFamily="34" charset="0"/>
                <a:cs typeface="Arial" panose="020B0604020202020204" pitchFamily="34" charset="0"/>
              </a:rPr>
              <a:t>The identification, evaluation, and educational placement of the child; and</a:t>
            </a:r>
          </a:p>
          <a:p>
            <a:pPr marL="800100" marR="0" lvl="1" indent="-342900">
              <a:spcBef>
                <a:spcPts val="300"/>
              </a:spcBef>
              <a:spcAft>
                <a:spcPts val="0"/>
              </a:spcAft>
              <a:buFont typeface="Arial" panose="020B0604020202020204" pitchFamily="34" charset="0"/>
              <a:buChar char="•"/>
            </a:pPr>
            <a:r>
              <a:rPr lang="en-US" sz="1900" dirty="0">
                <a:latin typeface="Arial" panose="020B0604020202020204" pitchFamily="34" charset="0"/>
                <a:cs typeface="Arial" panose="020B0604020202020204" pitchFamily="34" charset="0"/>
              </a:rPr>
              <a:t>The provision of FAPE to the child.</a:t>
            </a:r>
          </a:p>
          <a:p>
            <a:pPr marL="285750" indent="-285750">
              <a:buFont typeface="Arial" panose="020B0604020202020204" pitchFamily="34" charset="0"/>
              <a:buChar char="•"/>
            </a:pPr>
            <a:r>
              <a:rPr lang="en-US" sz="1900" dirty="0">
                <a:latin typeface="Arial" panose="020B0604020202020204" pitchFamily="34" charset="0"/>
                <a:cs typeface="Arial" panose="020B0604020202020204" pitchFamily="34" charset="0"/>
              </a:rPr>
              <a:t>The IDEA requires districts to schedule IEP team meetings "at a mutually agreed time and place.” 34 CFR 300.322(a)(2).  </a:t>
            </a:r>
          </a:p>
          <a:p>
            <a:pPr marL="285750" indent="-285750">
              <a:buFont typeface="Arial" panose="020B0604020202020204" pitchFamily="34" charset="0"/>
              <a:buChar char="•"/>
            </a:pPr>
            <a:r>
              <a:rPr lang="en-US" sz="1900" dirty="0">
                <a:latin typeface="Arial" panose="020B0604020202020204" pitchFamily="34" charset="0"/>
                <a:cs typeface="Arial" panose="020B0604020202020204" pitchFamily="34" charset="0"/>
              </a:rPr>
              <a:t>The IDEA requires districts to provide for meaningful parental participation in the IEP meeting.</a:t>
            </a:r>
          </a:p>
          <a:p>
            <a:pPr marL="285750" indent="-285750">
              <a:buFont typeface="Arial" panose="020B0604020202020204" pitchFamily="34" charset="0"/>
              <a:buChar char="•"/>
            </a:pPr>
            <a:r>
              <a:rPr lang="en-US" sz="1900" dirty="0">
                <a:latin typeface="Arial" panose="020B0604020202020204" pitchFamily="34" charset="0"/>
                <a:cs typeface="Arial" panose="020B0604020202020204" pitchFamily="34" charset="0"/>
              </a:rPr>
              <a:t>This participation should at least include:</a:t>
            </a:r>
          </a:p>
          <a:p>
            <a:pPr marL="800100" marR="0" lvl="1" indent="-342900">
              <a:spcBef>
                <a:spcPts val="300"/>
              </a:spcBef>
              <a:spcAft>
                <a:spcPts val="0"/>
              </a:spcAft>
              <a:buFont typeface="Arial" panose="020B0604020202020204" pitchFamily="34" charset="0"/>
              <a:buChar char="•"/>
            </a:pPr>
            <a:r>
              <a:rPr lang="en-US" sz="1900" dirty="0">
                <a:latin typeface="Arial" panose="020B0604020202020204" pitchFamily="34" charset="0"/>
                <a:cs typeface="Arial" panose="020B0604020202020204" pitchFamily="34" charset="0"/>
              </a:rPr>
              <a:t>Considering parents' suggestions and, to the extent appropriate, incorporating them into the IEP. </a:t>
            </a:r>
          </a:p>
          <a:p>
            <a:pPr marL="800100" marR="0" lvl="1" indent="-342900">
              <a:spcBef>
                <a:spcPts val="300"/>
              </a:spcBef>
              <a:spcAft>
                <a:spcPts val="0"/>
              </a:spcAft>
              <a:buFont typeface="Arial" panose="020B0604020202020204" pitchFamily="34" charset="0"/>
              <a:buChar char="•"/>
            </a:pPr>
            <a:r>
              <a:rPr lang="en-US" sz="1900" dirty="0">
                <a:latin typeface="Arial" panose="020B0604020202020204" pitchFamily="34" charset="0"/>
                <a:cs typeface="Arial" panose="020B0604020202020204" pitchFamily="34" charset="0"/>
              </a:rPr>
              <a:t>Considering any independent educational evaluation, discussing placement options, and answering parents' questions. </a:t>
            </a:r>
          </a:p>
          <a:p>
            <a:endParaRPr lang="en-US" dirty="0"/>
          </a:p>
        </p:txBody>
      </p:sp>
      <p:sp>
        <p:nvSpPr>
          <p:cNvPr id="4" name="Footer Placeholder 3">
            <a:extLst>
              <a:ext uri="{FF2B5EF4-FFF2-40B4-BE49-F238E27FC236}">
                <a16:creationId xmlns:a16="http://schemas.microsoft.com/office/drawing/2014/main" id="{C8DFD881-D147-C042-2D11-7E35D3AFB099}"/>
              </a:ext>
            </a:extLst>
          </p:cNvPr>
          <p:cNvSpPr>
            <a:spLocks noGrp="1"/>
          </p:cNvSpPr>
          <p:nvPr>
            <p:ph type="ftr" sz="quarter" idx="11"/>
          </p:nvPr>
        </p:nvSpPr>
        <p:spPr>
          <a:xfrm>
            <a:off x="3089189" y="6459785"/>
            <a:ext cx="5844746" cy="365125"/>
          </a:xfrm>
        </p:spPr>
        <p:txBody>
          <a:bodyPr/>
          <a:lstStyle/>
          <a:p>
            <a:pPr>
              <a:defRPr/>
            </a:pPr>
            <a:r>
              <a:rPr lang="en-US"/>
              <a:t>© WBK Legal 2025 This presentation is informational only and does not constitute legal advice.</a:t>
            </a:r>
            <a:endParaRPr lang="en-US" dirty="0"/>
          </a:p>
        </p:txBody>
      </p:sp>
      <p:sp>
        <p:nvSpPr>
          <p:cNvPr id="7" name="Slide Number Placeholder 6">
            <a:extLst>
              <a:ext uri="{FF2B5EF4-FFF2-40B4-BE49-F238E27FC236}">
                <a16:creationId xmlns:a16="http://schemas.microsoft.com/office/drawing/2014/main" id="{C4055728-A457-2EE2-8491-9EB51EC9B6FA}"/>
              </a:ext>
            </a:extLst>
          </p:cNvPr>
          <p:cNvSpPr>
            <a:spLocks noGrp="1"/>
          </p:cNvSpPr>
          <p:nvPr>
            <p:ph type="sldNum" sz="quarter" idx="12"/>
          </p:nvPr>
        </p:nvSpPr>
        <p:spPr/>
        <p:txBody>
          <a:bodyPr/>
          <a:lstStyle/>
          <a:p>
            <a:pPr>
              <a:defRPr/>
            </a:pPr>
            <a:fld id="{0076114A-7F68-4D52-9BC0-0E3F3CC775B2}" type="slidenum">
              <a:rPr lang="en-US" altLang="en-US" smtClean="0"/>
              <a:pPr>
                <a:defRPr/>
              </a:pPr>
              <a:t>98</a:t>
            </a:fld>
            <a:endParaRPr lang="en-US" altLang="en-US" dirty="0"/>
          </a:p>
        </p:txBody>
      </p:sp>
    </p:spTree>
    <p:extLst>
      <p:ext uri="{BB962C8B-B14F-4D97-AF65-F5344CB8AC3E}">
        <p14:creationId xmlns:p14="http://schemas.microsoft.com/office/powerpoint/2010/main" val="293456811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41110" y="639097"/>
            <a:ext cx="3401961" cy="3686015"/>
          </a:xfrm>
        </p:spPr>
        <p:txBody>
          <a:bodyPr vert="horz" lIns="91440" tIns="45720" rIns="91440" bIns="45720" rtlCol="0" anchor="b">
            <a:normAutofit/>
          </a:bodyPr>
          <a:lstStyle/>
          <a:p>
            <a:r>
              <a:rPr lang="en-US" sz="5600" dirty="0"/>
              <a:t>Questions?</a:t>
            </a:r>
          </a:p>
        </p:txBody>
      </p:sp>
      <p:pic>
        <p:nvPicPr>
          <p:cNvPr id="6" name="Content Placeholder 5">
            <a:extLst>
              <a:ext uri="{FF2B5EF4-FFF2-40B4-BE49-F238E27FC236}">
                <a16:creationId xmlns:a16="http://schemas.microsoft.com/office/drawing/2014/main" id="{17714CEB-DCA4-4E78-81CB-C9C4E6D8C5B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p:blipFill>
        <p:spPr>
          <a:xfrm>
            <a:off x="633999" y="1456385"/>
            <a:ext cx="6912217" cy="3421547"/>
          </a:xfrm>
          <a:prstGeom prst="rect">
            <a:avLst/>
          </a:prstGeom>
          <a:noFill/>
        </p:spPr>
      </p:pic>
      <p:sp>
        <p:nvSpPr>
          <p:cNvPr id="5" name="Slide Number Placeholder 4">
            <a:extLst>
              <a:ext uri="{FF2B5EF4-FFF2-40B4-BE49-F238E27FC236}">
                <a16:creationId xmlns:a16="http://schemas.microsoft.com/office/drawing/2014/main" id="{1860CB6E-1F71-4169-8B7E-771F589B3080}"/>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a:spcAft>
                <a:spcPts val="600"/>
              </a:spcAft>
              <a:defRPr/>
            </a:pPr>
            <a:fld id="{A57F2FBC-EC3C-4341-8D6C-74C925F1483E}" type="slidenum">
              <a:rPr lang="en-US" altLang="en-US" smtClean="0"/>
              <a:pPr>
                <a:spcAft>
                  <a:spcPts val="600"/>
                </a:spcAft>
                <a:defRPr/>
              </a:pPr>
              <a:t>99</a:t>
            </a:fld>
            <a:endParaRPr lang="en-US" altLang="en-US" dirty="0"/>
          </a:p>
        </p:txBody>
      </p:sp>
      <p:sp>
        <p:nvSpPr>
          <p:cNvPr id="18" name="Footer Placeholder 3">
            <a:extLst>
              <a:ext uri="{FF2B5EF4-FFF2-40B4-BE49-F238E27FC236}">
                <a16:creationId xmlns:a16="http://schemas.microsoft.com/office/drawing/2014/main" id="{C29E76CB-4CDE-1B28-3945-447BB1359F70}"/>
              </a:ext>
            </a:extLst>
          </p:cNvPr>
          <p:cNvSpPr>
            <a:spLocks noGrp="1"/>
          </p:cNvSpPr>
          <p:nvPr>
            <p:ph type="ftr" sz="quarter" idx="11"/>
          </p:nvPr>
        </p:nvSpPr>
        <p:spPr>
          <a:xfrm>
            <a:off x="2340864" y="6459785"/>
            <a:ext cx="7729728" cy="365125"/>
          </a:xfrm>
        </p:spPr>
        <p:txBody>
          <a:bodyPr/>
          <a:lstStyle/>
          <a:p>
            <a:pPr>
              <a:defRPr/>
            </a:pPr>
            <a:r>
              <a:rPr lang="en-US"/>
              <a:t>© WBK Legal 2025 This presentation is informational only and does not constitute legal advice.</a:t>
            </a:r>
            <a:endParaRPr lang="en-US" dirty="0"/>
          </a:p>
        </p:txBody>
      </p:sp>
    </p:spTree>
    <p:extLst>
      <p:ext uri="{BB962C8B-B14F-4D97-AF65-F5344CB8AC3E}">
        <p14:creationId xmlns:p14="http://schemas.microsoft.com/office/powerpoint/2010/main" val="313035423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B019A08-55AD-4038-B865-37DA596B8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1685" y="634946"/>
            <a:ext cx="5127171" cy="1450757"/>
          </a:xfrm>
        </p:spPr>
        <p:txBody>
          <a:bodyPr>
            <a:normAutofit/>
          </a:bodyPr>
          <a:lstStyle/>
          <a:p>
            <a:r>
              <a:rPr lang="en-US"/>
              <a:t>Thank You</a:t>
            </a:r>
          </a:p>
        </p:txBody>
      </p:sp>
      <p:pic>
        <p:nvPicPr>
          <p:cNvPr id="6" name="Picture 8">
            <a:extLst>
              <a:ext uri="{FF2B5EF4-FFF2-40B4-BE49-F238E27FC236}">
                <a16:creationId xmlns:a16="http://schemas.microsoft.com/office/drawing/2014/main" id="{A87D7E5A-A610-4125-B872-6C8221AD7F6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3192" y="1170103"/>
            <a:ext cx="5451627" cy="419775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3" name="Straight Connector 12">
            <a:extLst>
              <a:ext uri="{FF2B5EF4-FFF2-40B4-BE49-F238E27FC236}">
                <a16:creationId xmlns:a16="http://schemas.microsoft.com/office/drawing/2014/main" id="{2BA067F2-7FAF-4758-9BC4-F7C88ED904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6411684" y="2198914"/>
            <a:ext cx="5127172" cy="3670180"/>
          </a:xfrm>
        </p:spPr>
        <p:txBody>
          <a:bodyPr>
            <a:normAutofit/>
          </a:bodyPr>
          <a:lstStyle/>
          <a:p>
            <a:pPr marL="109538" indent="0">
              <a:buNone/>
              <a:defRPr/>
            </a:pPr>
            <a:endParaRPr lang="en-US" dirty="0">
              <a:cs typeface="Calibri" pitchFamily="34" charset="0"/>
            </a:endParaRPr>
          </a:p>
          <a:p>
            <a:pPr marL="109538" indent="0">
              <a:buNone/>
              <a:defRPr/>
            </a:pPr>
            <a:r>
              <a:rPr lang="en-US" dirty="0">
                <a:cs typeface="Calibri" pitchFamily="34" charset="0"/>
              </a:rPr>
              <a:t>Additional comments or questions:</a:t>
            </a:r>
          </a:p>
          <a:p>
            <a:pPr marL="109538" indent="0">
              <a:spcBef>
                <a:spcPts val="0"/>
              </a:spcBef>
              <a:buNone/>
              <a:defRPr/>
            </a:pPr>
            <a:endParaRPr lang="en-US" dirty="0">
              <a:cs typeface="Calibri" pitchFamily="34" charset="0"/>
            </a:endParaRPr>
          </a:p>
          <a:p>
            <a:pPr marL="109538" indent="0">
              <a:spcBef>
                <a:spcPts val="0"/>
              </a:spcBef>
              <a:buNone/>
              <a:defRPr/>
            </a:pPr>
            <a:r>
              <a:rPr lang="en-US" dirty="0">
                <a:cs typeface="Calibri" pitchFamily="34" charset="0"/>
              </a:rPr>
              <a:t>Annemarie K. Harr Eagle, Esquire</a:t>
            </a:r>
          </a:p>
          <a:p>
            <a:pPr marL="109538" indent="0">
              <a:spcBef>
                <a:spcPts val="0"/>
              </a:spcBef>
              <a:buNone/>
              <a:defRPr/>
            </a:pPr>
            <a:r>
              <a:rPr lang="en-US" dirty="0">
                <a:cs typeface="Calibri" pitchFamily="34" charset="0"/>
                <a:hlinkClick r:id="rId4"/>
              </a:rPr>
              <a:t>aharr@wbklegal.com</a:t>
            </a:r>
            <a:endParaRPr lang="en-US" dirty="0">
              <a:cs typeface="Calibri" pitchFamily="34" charset="0"/>
            </a:endParaRPr>
          </a:p>
          <a:p>
            <a:pPr marL="109538" indent="0">
              <a:spcBef>
                <a:spcPts val="0"/>
              </a:spcBef>
              <a:buNone/>
              <a:defRPr/>
            </a:pPr>
            <a:endParaRPr lang="en-US" dirty="0">
              <a:cs typeface="Calibri" pitchFamily="34" charset="0"/>
            </a:endParaRPr>
          </a:p>
          <a:p>
            <a:pPr marL="109538" indent="0">
              <a:spcBef>
                <a:spcPts val="0"/>
              </a:spcBef>
              <a:buNone/>
              <a:defRPr/>
            </a:pPr>
            <a:r>
              <a:rPr lang="en-US" dirty="0">
                <a:cs typeface="Calibri" pitchFamily="34" charset="0"/>
              </a:rPr>
              <a:t>Weiss Burkardt Kramer, LLC</a:t>
            </a:r>
          </a:p>
          <a:p>
            <a:pPr marL="109538" indent="0">
              <a:spcBef>
                <a:spcPts val="0"/>
              </a:spcBef>
              <a:buNone/>
              <a:defRPr/>
            </a:pPr>
            <a:r>
              <a:rPr lang="en-US" dirty="0">
                <a:cs typeface="Calibri" pitchFamily="34" charset="0"/>
              </a:rPr>
              <a:t>445 Fort Pitt Blvd., Suite 503</a:t>
            </a:r>
          </a:p>
          <a:p>
            <a:pPr marL="109538" indent="0">
              <a:spcBef>
                <a:spcPts val="0"/>
              </a:spcBef>
              <a:buNone/>
              <a:defRPr/>
            </a:pPr>
            <a:r>
              <a:rPr lang="en-US" dirty="0">
                <a:cs typeface="Calibri" pitchFamily="34" charset="0"/>
              </a:rPr>
              <a:t>Pittsburgh, PA 15219</a:t>
            </a:r>
          </a:p>
          <a:p>
            <a:pPr marL="109538" indent="0">
              <a:spcBef>
                <a:spcPts val="0"/>
              </a:spcBef>
              <a:buNone/>
              <a:defRPr/>
            </a:pPr>
            <a:r>
              <a:rPr lang="en-US" dirty="0">
                <a:cs typeface="Calibri" pitchFamily="34" charset="0"/>
              </a:rPr>
              <a:t>Phone: (412) 391-9890</a:t>
            </a:r>
          </a:p>
          <a:p>
            <a:pPr marL="0" indent="0">
              <a:spcBef>
                <a:spcPts val="0"/>
              </a:spcBef>
              <a:buNone/>
            </a:pPr>
            <a:endParaRPr lang="en-US" dirty="0"/>
          </a:p>
        </p:txBody>
      </p:sp>
      <p:sp>
        <p:nvSpPr>
          <p:cNvPr id="15" name="Rectangle 14">
            <a:extLst>
              <a:ext uri="{FF2B5EF4-FFF2-40B4-BE49-F238E27FC236}">
                <a16:creationId xmlns:a16="http://schemas.microsoft.com/office/drawing/2014/main" id="{1627C7B9-FD35-4E35-B741-E4A9A5F416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476B7131-2035-43F9-84E8-2B4749D333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a:extLst>
              <a:ext uri="{FF2B5EF4-FFF2-40B4-BE49-F238E27FC236}">
                <a16:creationId xmlns:a16="http://schemas.microsoft.com/office/drawing/2014/main" id="{62CA123A-A2FA-91E7-7A65-C9668DC18CC7}"/>
              </a:ext>
            </a:extLst>
          </p:cNvPr>
          <p:cNvSpPr>
            <a:spLocks noGrp="1"/>
          </p:cNvSpPr>
          <p:nvPr>
            <p:ph type="sldNum" sz="quarter" idx="12"/>
          </p:nvPr>
        </p:nvSpPr>
        <p:spPr>
          <a:xfrm>
            <a:off x="9900458" y="6459785"/>
            <a:ext cx="1312025" cy="365125"/>
          </a:xfrm>
        </p:spPr>
        <p:txBody>
          <a:bodyPr>
            <a:normAutofit/>
          </a:bodyPr>
          <a:lstStyle/>
          <a:p>
            <a:pPr>
              <a:spcAft>
                <a:spcPts val="600"/>
              </a:spcAft>
              <a:defRPr/>
            </a:pPr>
            <a:fld id="{0076114A-7F68-4D52-9BC0-0E3F3CC775B2}" type="slidenum">
              <a:rPr lang="en-US" altLang="en-US" smtClean="0"/>
              <a:pPr>
                <a:spcAft>
                  <a:spcPts val="600"/>
                </a:spcAft>
                <a:defRPr/>
              </a:pPr>
              <a:t>100</a:t>
            </a:fld>
            <a:endParaRPr lang="en-US" altLang="en-US"/>
          </a:p>
        </p:txBody>
      </p:sp>
      <p:sp>
        <p:nvSpPr>
          <p:cNvPr id="7" name="Footer Placeholder 3">
            <a:extLst>
              <a:ext uri="{FF2B5EF4-FFF2-40B4-BE49-F238E27FC236}">
                <a16:creationId xmlns:a16="http://schemas.microsoft.com/office/drawing/2014/main" id="{CE214EC5-7E90-9E62-56A6-6E2E04B67743}"/>
              </a:ext>
            </a:extLst>
          </p:cNvPr>
          <p:cNvSpPr>
            <a:spLocks noGrp="1"/>
          </p:cNvSpPr>
          <p:nvPr>
            <p:ph type="ftr" sz="quarter" idx="11"/>
          </p:nvPr>
        </p:nvSpPr>
        <p:spPr>
          <a:xfrm>
            <a:off x="2340864" y="6459785"/>
            <a:ext cx="7729728" cy="365125"/>
          </a:xfrm>
        </p:spPr>
        <p:txBody>
          <a:bodyPr/>
          <a:lstStyle/>
          <a:p>
            <a:pPr>
              <a:defRPr/>
            </a:pPr>
            <a:r>
              <a:rPr lang="en-US"/>
              <a:t>© WBK Legal 2025 This presentation is informational only and does not constitute legal advice.</a:t>
            </a:r>
            <a:endParaRPr lang="en-US" dirty="0"/>
          </a:p>
        </p:txBody>
      </p:sp>
    </p:spTree>
    <p:extLst>
      <p:ext uri="{BB962C8B-B14F-4D97-AF65-F5344CB8AC3E}">
        <p14:creationId xmlns:p14="http://schemas.microsoft.com/office/powerpoint/2010/main" val="705060755"/>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0FE34E5E6255F41AFCC221B84FAB27B" ma:contentTypeVersion="14" ma:contentTypeDescription="Create a new document." ma:contentTypeScope="" ma:versionID="049feb1a0a9edcd9084d92bb160eb37f">
  <xsd:schema xmlns:xsd="http://www.w3.org/2001/XMLSchema" xmlns:xs="http://www.w3.org/2001/XMLSchema" xmlns:p="http://schemas.microsoft.com/office/2006/metadata/properties" xmlns:ns2="5d57ab6b-7620-4be5-802b-fa68ddee49ca" xmlns:ns3="71c476a1-b17c-429c-81cd-a81280556eb5" targetNamespace="http://schemas.microsoft.com/office/2006/metadata/properties" ma:root="true" ma:fieldsID="edd4dfcf38db182bbee11645f8a6f21a" ns2:_="" ns3:_="">
    <xsd:import namespace="5d57ab6b-7620-4be5-802b-fa68ddee49ca"/>
    <xsd:import namespace="71c476a1-b17c-429c-81cd-a81280556e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Locatio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d57ab6b-7620-4be5-802b-fa68ddee49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Location" ma:index="13" nillable="true" ma:displayName="Location" ma:descrip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22497a2b-35a7-48fa-91b2-421a4e35cbc9"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1c476a1-b17c-429c-81cd-a81280556eb5"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e2fb0681-e42d-4553-9297-fc9662afd1e1}" ma:internalName="TaxCatchAll" ma:showField="CatchAllData" ma:web="71c476a1-b17c-429c-81cd-a81280556eb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d57ab6b-7620-4be5-802b-fa68ddee49ca">
      <Terms xmlns="http://schemas.microsoft.com/office/infopath/2007/PartnerControls"/>
    </lcf76f155ced4ddcb4097134ff3c332f>
    <TaxCatchAll xmlns="71c476a1-b17c-429c-81cd-a81280556eb5" xsi:nil="true"/>
  </documentManagement>
</p:properties>
</file>

<file path=customXml/itemProps1.xml><?xml version="1.0" encoding="utf-8"?>
<ds:datastoreItem xmlns:ds="http://schemas.openxmlformats.org/officeDocument/2006/customXml" ds:itemID="{42AC9216-776D-4316-B993-CF7BAA45B1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d57ab6b-7620-4be5-802b-fa68ddee49ca"/>
    <ds:schemaRef ds:uri="71c476a1-b17c-429c-81cd-a81280556eb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B86AE34-F730-4828-BE24-76C430F27544}">
  <ds:schemaRefs>
    <ds:schemaRef ds:uri="http://schemas.microsoft.com/sharepoint/v3/contenttype/forms"/>
  </ds:schemaRefs>
</ds:datastoreItem>
</file>

<file path=customXml/itemProps3.xml><?xml version="1.0" encoding="utf-8"?>
<ds:datastoreItem xmlns:ds="http://schemas.openxmlformats.org/officeDocument/2006/customXml" ds:itemID="{A7AA557D-4860-4FFD-883A-3863A50835EE}">
  <ds:schemaRefs>
    <ds:schemaRef ds:uri="http://schemas.microsoft.com/office/2006/metadata/properties"/>
    <ds:schemaRef ds:uri="http://schemas.microsoft.com/office/infopath/2007/PartnerControls"/>
    <ds:schemaRef ds:uri="5d57ab6b-7620-4be5-802b-fa68ddee49ca"/>
    <ds:schemaRef ds:uri="71c476a1-b17c-429c-81cd-a81280556eb5"/>
  </ds:schemaRefs>
</ds:datastoreItem>
</file>

<file path=docProps/app.xml><?xml version="1.0" encoding="utf-8"?>
<Properties xmlns="http://schemas.openxmlformats.org/officeDocument/2006/extended-properties" xmlns:vt="http://schemas.openxmlformats.org/officeDocument/2006/docPropsVTypes">
  <Template/>
  <TotalTime>5270</TotalTime>
  <Words>9877</Words>
  <Application>Microsoft Macintosh PowerPoint</Application>
  <PresentationFormat>Widescreen</PresentationFormat>
  <Paragraphs>828</Paragraphs>
  <Slides>100</Slides>
  <Notes>35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100</vt:i4>
      </vt:variant>
    </vt:vector>
  </HeadingPairs>
  <TitlesOfParts>
    <vt:vector size="105" baseType="lpstr">
      <vt:lpstr>Arial</vt:lpstr>
      <vt:lpstr>Calibri</vt:lpstr>
      <vt:lpstr>Calibri Light</vt:lpstr>
      <vt:lpstr>Courier New</vt:lpstr>
      <vt:lpstr>Retrospect</vt:lpstr>
      <vt:lpstr>Presented by: Annemarie K. Harr Eagle, Esq.</vt:lpstr>
      <vt:lpstr>Topics of Discussion </vt:lpstr>
      <vt:lpstr>Title IX</vt:lpstr>
      <vt:lpstr>Background </vt:lpstr>
      <vt:lpstr>Background Overview </vt:lpstr>
      <vt:lpstr>The Final Regulations </vt:lpstr>
      <vt:lpstr>Key Terms </vt:lpstr>
      <vt:lpstr>Training Requirements </vt:lpstr>
      <vt:lpstr>Discrimination on the Basis of Sex: Defined  </vt:lpstr>
      <vt:lpstr>Sexual Assault: Defined </vt:lpstr>
      <vt:lpstr>Dating Violence: Defined </vt:lpstr>
      <vt:lpstr>Domestic Violence: Defined </vt:lpstr>
      <vt:lpstr>Stalking: Defined </vt:lpstr>
      <vt:lpstr>Educational Program or Activity: Defined</vt:lpstr>
      <vt:lpstr>Incidents Off School Grounds </vt:lpstr>
      <vt:lpstr>Reminder </vt:lpstr>
      <vt:lpstr>Response to Sexual Harassment </vt:lpstr>
      <vt:lpstr>School Liability </vt:lpstr>
      <vt:lpstr>PowerPoint Presentation</vt:lpstr>
      <vt:lpstr>Title IX Structure</vt:lpstr>
      <vt:lpstr>How to Report Sexual Harassment </vt:lpstr>
      <vt:lpstr>Formal Complaint </vt:lpstr>
      <vt:lpstr>Third Party Complaints </vt:lpstr>
      <vt:lpstr>Response to Sexual Harassment</vt:lpstr>
      <vt:lpstr>Supportive Measures </vt:lpstr>
      <vt:lpstr>Supportive Measures </vt:lpstr>
      <vt:lpstr>Emergency Removal as Supportive Measure </vt:lpstr>
      <vt:lpstr>Emergency Removal </vt:lpstr>
      <vt:lpstr>Informal Resolution Process </vt:lpstr>
      <vt:lpstr>Informal Resolution Process </vt:lpstr>
      <vt:lpstr>The Investigation </vt:lpstr>
      <vt:lpstr>The Key Players – Title IX Coordinator </vt:lpstr>
      <vt:lpstr>Title IX Coordinator Continued </vt:lpstr>
      <vt:lpstr>Title IX Coordinator Continued </vt:lpstr>
      <vt:lpstr>Investigator </vt:lpstr>
      <vt:lpstr>Decision Maker </vt:lpstr>
      <vt:lpstr>Initiating the Investigation </vt:lpstr>
      <vt:lpstr>Initial Notice </vt:lpstr>
      <vt:lpstr>Mandatory Dismissals of Complaints </vt:lpstr>
      <vt:lpstr>Discretionary Dismissals </vt:lpstr>
      <vt:lpstr>Dismissal Process </vt:lpstr>
      <vt:lpstr>Investigation </vt:lpstr>
      <vt:lpstr>Investigation Process continued </vt:lpstr>
      <vt:lpstr>Investigative Report </vt:lpstr>
      <vt:lpstr>Hearings </vt:lpstr>
      <vt:lpstr>Hearings </vt:lpstr>
      <vt:lpstr>Hearings</vt:lpstr>
      <vt:lpstr>Decision Making </vt:lpstr>
      <vt:lpstr>Relevance Determination </vt:lpstr>
      <vt:lpstr>Credibility Determinations </vt:lpstr>
      <vt:lpstr>Decision </vt:lpstr>
      <vt:lpstr>Decision Continued </vt:lpstr>
      <vt:lpstr>Decision </vt:lpstr>
      <vt:lpstr>Appeals </vt:lpstr>
      <vt:lpstr>Appeal Process </vt:lpstr>
      <vt:lpstr>Record Keeping </vt:lpstr>
      <vt:lpstr>Prohibition Against Retaliation </vt:lpstr>
      <vt:lpstr>Retaliation </vt:lpstr>
      <vt:lpstr>Retaliation Example </vt:lpstr>
      <vt:lpstr>The Title IX Process Must be Free from Bias </vt:lpstr>
      <vt:lpstr>Bias Continued </vt:lpstr>
      <vt:lpstr>Recap and To-Do List </vt:lpstr>
      <vt:lpstr>Recap and To-Do List </vt:lpstr>
      <vt:lpstr>Recap and To-Do List </vt:lpstr>
      <vt:lpstr>Recap and To-Do List </vt:lpstr>
      <vt:lpstr>Recap and To-Do List </vt:lpstr>
      <vt:lpstr>Recap and To-Do List </vt:lpstr>
      <vt:lpstr>Executive Order: Defending Women from Gender Ideology Extremism and Restoring Biological Truth to the Federal Government</vt:lpstr>
      <vt:lpstr>Executive Order: Keeping Men Out of Women’s Sports</vt:lpstr>
      <vt:lpstr>Special Education Reminders</vt:lpstr>
      <vt:lpstr>Child Find </vt:lpstr>
      <vt:lpstr>Child Find </vt:lpstr>
      <vt:lpstr>Child Find </vt:lpstr>
      <vt:lpstr>Child Find-Case Examples:  </vt:lpstr>
      <vt:lpstr>Child Find-Behavior Case Examples: </vt:lpstr>
      <vt:lpstr>Section 504</vt:lpstr>
      <vt:lpstr>Section 504: Which Students Qualify? </vt:lpstr>
      <vt:lpstr>Section 504: Cases</vt:lpstr>
      <vt:lpstr>Section 504: Cases </vt:lpstr>
      <vt:lpstr>Special Education Discipline</vt:lpstr>
      <vt:lpstr>Discipline of Students with Disabilities </vt:lpstr>
      <vt:lpstr>Discipline of Students with Disabilities </vt:lpstr>
      <vt:lpstr>Change in Placement </vt:lpstr>
      <vt:lpstr>Procedural Safeguards  </vt:lpstr>
      <vt:lpstr>Manifestation Determination Meetings </vt:lpstr>
      <vt:lpstr>“Thought to Be” Eligible </vt:lpstr>
      <vt:lpstr>“Thought to Be” Students </vt:lpstr>
      <vt:lpstr>“Thought to Be” Students </vt:lpstr>
      <vt:lpstr>Unilateral Removals </vt:lpstr>
      <vt:lpstr>Unilateral Removals </vt:lpstr>
      <vt:lpstr>Relevant Definitions </vt:lpstr>
      <vt:lpstr>Relevant Definitions </vt:lpstr>
      <vt:lpstr>Relevant Definitions </vt:lpstr>
      <vt:lpstr>ISS &amp; Manifestation Determinations </vt:lpstr>
      <vt:lpstr>IEP Team May Agree on Discipline Placement </vt:lpstr>
      <vt:lpstr>IEP Team &amp; LEA</vt:lpstr>
      <vt:lpstr>IEP Team-Who Is On It? </vt:lpstr>
      <vt:lpstr>IEP Team-Parent Participation</vt:lpstr>
      <vt:lpstr>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Jocelyn Kramer</dc:creator>
  <cp:lastModifiedBy>Microsoft Office User</cp:lastModifiedBy>
  <cp:revision>236</cp:revision>
  <cp:lastPrinted>2018-01-12T17:39:32Z</cp:lastPrinted>
  <dcterms:created xsi:type="dcterms:W3CDTF">2015-06-09T03:49:57Z</dcterms:created>
  <dcterms:modified xsi:type="dcterms:W3CDTF">2025-07-22T14:36:56Z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0x01010090FE34E5E6255F41AFCC221B84FAB27B</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