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8" r:id="rId5"/>
  </p:sldMasterIdLst>
  <p:sldIdLst>
    <p:sldId id="257" r:id="rId6"/>
    <p:sldId id="291" r:id="rId7"/>
    <p:sldId id="293" r:id="rId8"/>
    <p:sldId id="294" r:id="rId9"/>
    <p:sldId id="290" r:id="rId10"/>
    <p:sldId id="296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04" r:id="rId19"/>
    <p:sldId id="312" r:id="rId20"/>
    <p:sldId id="314" r:id="rId21"/>
    <p:sldId id="313" r:id="rId22"/>
    <p:sldId id="292" r:id="rId23"/>
    <p:sldId id="280" r:id="rId24"/>
    <p:sldId id="26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dom James H" initials="OJH" lastIdx="1" clrIdx="0">
    <p:extLst>
      <p:ext uri="{19B8F6BF-5375-455C-9EA6-DF929625EA0E}">
        <p15:presenceInfo xmlns:p15="http://schemas.microsoft.com/office/powerpoint/2012/main" userId="S::E040872@muscogee.k12.ga.us::91156f80-9939-453f-84c3-f3a8ba1899e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748" autoAdjust="0"/>
  </p:normalViewPr>
  <p:slideViewPr>
    <p:cSldViewPr snapToGrid="0">
      <p:cViewPr varScale="1">
        <p:scale>
          <a:sx n="65" d="100"/>
          <a:sy n="65" d="100"/>
        </p:scale>
        <p:origin x="6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7-20T14:51:26.660" idx="1">
    <p:pos x="10" y="1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C4E8-3E81-4541-84CC-58887A183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60D4BF-54BC-4FA0-8D1A-C01B2F421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9550F-6C8E-4378-AFEC-A6A6B775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9D57-0051-4A9F-870C-A2E0FAD0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65CFE-CB48-4AA7-84B7-045723B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A8976-23FB-4B29-B7FB-2C66FBEE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0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C8B289-682F-4B4D-8322-1EF1E44BC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4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A07D19-82D0-442C-BFC6-6A3722285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8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5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F204F7-7359-4C2C-BF53-82AF33C0BF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9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EE9395-EF50-430B-A5E4-1976C6B6B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7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03A9B7-3851-4897-BB62-615A007D8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6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D8CB4C-EA76-4A13-8FF6-19AB1AC146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1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D97488-8C58-4945-8197-90A42C0BE4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E36311-499B-4613-81E9-66F8ACC2C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4E3F10-4132-4888-B378-E7A1E5185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0247A6-3461-4347-A62F-8087BB77F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5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D2C39E9-83A5-43B4-8DFC-D009E9AFB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04EEA-620A-444D-8174-0D4A1B4A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18F22-A24C-41C9-805F-BCC3C107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F2024-C93A-40A6-8A37-B68140FA4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CEC31-7FA1-42B5-94AD-A20E51F37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7F483-2603-4728-A92D-C983FE1D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F91673-4B81-4670-8556-F3196FB9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42987-DC1D-4464-961A-B4787EB4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EE9FF-4A85-4AAC-B7AA-DBFB8CBD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3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BF9FCC-EE7F-4B25-9F65-A738DB98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E30AD2-1211-4F53-92AE-D478A08A5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34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9CBBE0-9A91-46CD-8AFD-C8A2F2307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56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C4BAE6-3DCD-4BD7-80F8-DDFBC2E57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4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C9CDB6-EC04-4005-9450-1A601FC8A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35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AF749-1B04-4927-9169-54C24792C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50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B6B77A-DE20-4B6B-A42B-F0DF02B87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04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8FABE0-E860-405D-9D30-9CC957DC6C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92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FBE69E-3236-4209-BAF0-8C91E21D0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7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87FA4E-7DAF-48A1-9D5D-02787D96F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4C0D-4C39-4FBA-A91C-AC383B005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5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894168-F21A-49B7-9FE3-5E9A7641A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BF024-0836-4BB2-BB21-6FBB1AA1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2E313A-D331-4C83-9BEA-13303266C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87C6C-8F73-4442-8DC4-4A0BD6EE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B7FAA-789C-4C76-9CC3-75C0EEE94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9CFF0-F2B1-42FF-A79B-CD31EAA1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53903-C6F5-45E2-901A-4FBD52EE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9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669F28-0699-4BF6-B858-A764909671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rgbClr val="00206E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225FC8-C36E-4A78-93D9-FCA8F84B0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50C601-3F25-4961-BD7A-6B957947F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02C28-745E-41E4-B3FC-9CA21C46B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38206-357F-48B6-9288-F28A6426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36FD1-F247-401C-94F7-EB438324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97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F880BF-2F08-4B72-B380-B25ECF5DB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5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436CF5-6203-4202-A563-8452B1A7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305" y="484812"/>
            <a:ext cx="499258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59C84-A6C8-435D-95F1-33E96A8F4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1699" y="824362"/>
            <a:ext cx="52578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2B157-4A8E-4E86-B0D8-541F93B47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72685-0C11-4F44-BF10-7FE3F344D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7D462-2043-4936-8037-067963BD2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EBCD117-C191-4930-B9D3-AB1309B2732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99220" y="2515394"/>
            <a:ext cx="5147569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45134E-2DB6-4E52-B40B-A11769AF659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54083" y="4299851"/>
            <a:ext cx="551303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9F9A9D6-63DE-4D54-BB5A-521E8249D00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67305" y="2296715"/>
            <a:ext cx="4357456" cy="37672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74144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1BF6A8-29FC-4664-BFCD-80D817D9A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8E47BB-3D4A-4148-9B2E-7CC3F61E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AEF40-ECB8-4B44-986F-BB42FA6B4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DF745-445D-4AB6-9607-A73742595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48CCE-7AD9-4618-8841-0CCBB1EE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CDDC6-5764-4D35-91C1-292A8A0D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5113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467CF6-1A20-4F0A-9ED5-5236A7F9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60D70C-D1C0-4280-9075-09738B92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5A64-6502-49D3-A8F1-AC2CE111D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0E273-33A0-40B0-833B-8DCDE4507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B1358-6810-40BA-A7BB-EE888AA80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1A484-26D0-4704-8BB3-0ECB4511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F3CD7-790A-4A36-A7CD-9F75CEC8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6242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467CF6-1A20-4F0A-9ED5-5236A7F9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60D70C-D1C0-4280-9075-09738B92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5A64-6502-49D3-A8F1-AC2CE111D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0E273-33A0-40B0-833B-8DCDE4507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B1358-6810-40BA-A7BB-EE888AA80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1A484-26D0-4704-8BB3-0ECB4511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F3CD7-790A-4A36-A7CD-9F75CEC8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4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467CF6-1A20-4F0A-9ED5-5236A7F9D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60D70C-D1C0-4280-9075-09738B92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45A64-6502-49D3-A8F1-AC2CE111DB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0E273-33A0-40B0-833B-8DCDE4507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B1358-6810-40BA-A7BB-EE888AA80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1A484-26D0-4704-8BB3-0ECB4511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F3CD7-790A-4A36-A7CD-9F75CEC8F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2357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B339-478C-4B90-87CB-4638712FB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DE683-0CF5-4B2A-BCBF-A5800F3D1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A7BEF-84F4-45FB-AC41-2AD3D68047C5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ECA87-B60A-46EC-82F5-7A9DE9053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BA4127-EAD3-4CC6-988E-39CF81EED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D7921-0521-4016-96A2-5085E5A25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8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2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C1EAFD-14BF-42A4-A31C-209DC7C2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847F5-CD35-4866-81AA-D60B43C571AC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6AFD-A166-49E7-892D-AB19927EF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7ECD5-512E-4894-9CFA-38CA6A7CF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665F-F760-4139-865B-BC687954A2F1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0919-3C94-400D-858D-9DE49B845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BA5A2-0DC4-4604-B291-56EB2D2DC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99882CB-05C8-4FB8-BCE7-C0C7A4015F88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36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0" r:id="rId5"/>
    <p:sldLayoutId id="2147483661" r:id="rId6"/>
    <p:sldLayoutId id="2147483677" r:id="rId7"/>
    <p:sldLayoutId id="2147483672" r:id="rId8"/>
    <p:sldLayoutId id="2147483652" r:id="rId9"/>
    <p:sldLayoutId id="2147483664" r:id="rId10"/>
    <p:sldLayoutId id="2147483665" r:id="rId11"/>
    <p:sldLayoutId id="2147483663" r:id="rId12"/>
    <p:sldLayoutId id="2147483653" r:id="rId13"/>
    <p:sldLayoutId id="2147483654" r:id="rId14"/>
    <p:sldLayoutId id="2147483670" r:id="rId15"/>
    <p:sldLayoutId id="2147483673" r:id="rId16"/>
    <p:sldLayoutId id="2147483674" r:id="rId17"/>
    <p:sldLayoutId id="2147483671" r:id="rId18"/>
    <p:sldLayoutId id="2147483656" r:id="rId19"/>
    <p:sldLayoutId id="2147483669" r:id="rId20"/>
    <p:sldLayoutId id="2147483676" r:id="rId21"/>
    <p:sldLayoutId id="2147483666" r:id="rId22"/>
    <p:sldLayoutId id="2147483668" r:id="rId23"/>
    <p:sldLayoutId id="2147483667" r:id="rId24"/>
    <p:sldLayoutId id="214748365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5E549A-04CB-4D27-98F5-C8DD15C7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A3C94F-D674-4D80-8FA5-731E3654BC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917FE-056A-4FBC-97E2-D9EFF9C4F3FA}" type="datetimeFigureOut">
              <a:rPr lang="en-US" smtClean="0"/>
              <a:t>8/5/2025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4DD28-4BCF-4715-A2EB-82009ED99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AE9F7-28FE-4513-A986-14780640B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17F22-CCAC-41B1-ADE3-C2CCD687172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15F6B7-5F14-4850-8AA8-25829266C2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505" y="3826276"/>
            <a:ext cx="2386531" cy="242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71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3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D760-5346-4E7A-B92B-D3C70B690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177" y="949325"/>
            <a:ext cx="11425807" cy="2306637"/>
          </a:xfrm>
        </p:spPr>
        <p:txBody>
          <a:bodyPr>
            <a:noAutofit/>
          </a:bodyPr>
          <a:lstStyle/>
          <a:p>
            <a:r>
              <a:rPr lang="en-US" sz="6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MCSD Construction Update </a:t>
            </a:r>
            <a:b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July 21, 2025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2C57784-2677-4910-8E3A-99FDFFF1A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754" y="3860799"/>
            <a:ext cx="6546166" cy="1350108"/>
          </a:xfrm>
        </p:spPr>
        <p:txBody>
          <a:bodyPr>
            <a:normAutofit/>
          </a:bodyPr>
          <a:lstStyle/>
          <a:p>
            <a:pPr algn="l"/>
            <a:r>
              <a:rPr lang="en-US" sz="3500" b="1" dirty="0">
                <a:solidFill>
                  <a:schemeClr val="accent4"/>
                </a:solidFill>
              </a:rPr>
              <a:t>Ward Odom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Executive Director of Facilities and Capital Planning</a:t>
            </a:r>
          </a:p>
        </p:txBody>
      </p:sp>
    </p:spTree>
    <p:extLst>
      <p:ext uri="{BB962C8B-B14F-4D97-AF65-F5344CB8AC3E}">
        <p14:creationId xmlns:p14="http://schemas.microsoft.com/office/powerpoint/2010/main" val="41663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HVAC Cooling Tower – Downtown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3C0B71-998E-4574-B7E5-56419FD3A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9" y="1682872"/>
            <a:ext cx="6448181" cy="460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3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HVAC Replacement – Georgetown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7B16F4-1BCB-4F10-9069-9206F453F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35" y="1710812"/>
            <a:ext cx="5184877" cy="48251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862C31-C22E-4FBF-A3CC-EF3584343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059" y="1710812"/>
            <a:ext cx="4826000" cy="473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13617"/>
            <a:ext cx="11251289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HVAC Replacement – </a:t>
            </a:r>
            <a:r>
              <a:rPr lang="en-US" b="1" dirty="0" err="1">
                <a:solidFill>
                  <a:schemeClr val="bg1"/>
                </a:solidFill>
              </a:rPr>
              <a:t>Dimon</a:t>
            </a:r>
            <a:r>
              <a:rPr lang="en-US" b="1" dirty="0">
                <a:solidFill>
                  <a:schemeClr val="bg1"/>
                </a:solidFill>
              </a:rPr>
              <a:t>, Fox, Richards and Rothschild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142D99-D5C9-49AC-A501-9DD0FF866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" y="1992924"/>
            <a:ext cx="3181350" cy="4579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E4FCE8-EF90-4CA5-9B3D-FFCC5774A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754" y="1992924"/>
            <a:ext cx="3282462" cy="45798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1E3682-5EB2-45E9-AD28-614A13138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971" y="1992924"/>
            <a:ext cx="3344984" cy="457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8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Kinnett Stadium Field and Track Project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r>
              <a:rPr lang="en-US" sz="35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A35501-368C-4182-976D-088A54840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17" y="1573457"/>
            <a:ext cx="5104662" cy="48717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5C1F5D-134F-492C-903D-6AC74D80C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354" y="1573457"/>
            <a:ext cx="4534686" cy="487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33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Allen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9232EF-9916-4ABE-9058-F817D63CE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62" y="1573457"/>
            <a:ext cx="4617398" cy="45616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2071077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115160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D968A3-A18D-44EF-AC17-44F00C219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07" y="1573456"/>
            <a:ext cx="4910015" cy="45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2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Dorothy Height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2071077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599714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FC81A-9FFC-4E46-8B81-C6A3C36DA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573456"/>
            <a:ext cx="5322277" cy="45303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150250-BE40-49DB-AB90-E842571E8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662" y="1573456"/>
            <a:ext cx="4769338" cy="453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8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Fox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1577127" y="6240774"/>
            <a:ext cx="231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190153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F13ED6-964B-4D56-BAAA-A4CA08278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86" y="1573457"/>
            <a:ext cx="4678255" cy="4667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AFDB36-647E-4B21-86CA-9D14C7E87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492" y="1573456"/>
            <a:ext cx="4720493" cy="466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43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Gentian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1938215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151076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0C37B-FFBE-4A30-A603-84EB433B1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70" y="1573456"/>
            <a:ext cx="4908061" cy="45147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BA751D-1D7B-4DB9-9F0F-AE1E111F6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015" y="1573456"/>
            <a:ext cx="4517293" cy="451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98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Georgetown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2028093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389446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5E4D7C-25C6-41A9-9CDA-F737694EF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24" y="1573456"/>
            <a:ext cx="5134708" cy="45616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F0D3A1-42B2-438A-A491-43BED2A3A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062" y="1573456"/>
            <a:ext cx="4743938" cy="45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75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Mathews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2024185" y="6295482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307903" y="6295482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DC1E38-59BD-4546-9C7E-6CAAFD555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3" y="1573457"/>
            <a:ext cx="5158154" cy="4667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167F99-75C7-4927-87FA-9245E9CB5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427" y="1573457"/>
            <a:ext cx="4736123" cy="466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09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River Road Elementary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1883506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166707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91120-AAAF-4B56-99B0-0E906D5B7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8" y="1573457"/>
            <a:ext cx="4829907" cy="4600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A948A9-8E92-44AC-A17F-6F0457E86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339" y="1573456"/>
            <a:ext cx="4829907" cy="460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18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Painting Project – Kendrick High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2025/2026</a:t>
            </a:r>
            <a:endParaRPr lang="en-US" sz="3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93E40-C6DE-4476-AFA4-56F6485F8BEB}"/>
              </a:ext>
            </a:extLst>
          </p:cNvPr>
          <p:cNvSpPr txBox="1"/>
          <p:nvPr/>
        </p:nvSpPr>
        <p:spPr>
          <a:xfrm>
            <a:off x="1917827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Hallway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9DA5A4-2960-4FD0-9711-767E170D7A6E}"/>
              </a:ext>
            </a:extLst>
          </p:cNvPr>
          <p:cNvSpPr txBox="1"/>
          <p:nvPr/>
        </p:nvSpPr>
        <p:spPr>
          <a:xfrm>
            <a:off x="7194061" y="6240774"/>
            <a:ext cx="181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Classroom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B3229A-402B-47C6-8854-3289A1920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0" y="1573456"/>
            <a:ext cx="4933205" cy="4667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D2B499-F774-4B4B-8D02-3D15F06B3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85" y="1573456"/>
            <a:ext cx="4837723" cy="466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11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93601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Playground Project – Allen, Dorothy Height, Fox, Hannan, Mathews, Midland Academy and North Columbus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Summer 2025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666DFA-9A9F-48FB-A8F4-12648FA7F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2" y="2396970"/>
            <a:ext cx="7341832" cy="41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2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Roofing Project – Eddy Middle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45B59C-4475-430A-8A9D-E5641523F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24" y="1573457"/>
            <a:ext cx="9526954" cy="474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975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Roofing Project – Fort Middle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966D8-B471-4DDD-A42A-A7543E417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1500554"/>
            <a:ext cx="9511323" cy="501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36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5" y="247894"/>
            <a:ext cx="11251289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Roofing Project – Rothschild Middle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ED691D-EB17-4F46-9EF5-E9EB3BAA7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8" y="1500554"/>
            <a:ext cx="9394093" cy="492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83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Secure Vestibules Project (Phase 1)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2025</a:t>
            </a:r>
            <a:endParaRPr lang="en-US" sz="3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1EF900-3BEF-4A47-8920-8AA51A999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10" y="1872866"/>
            <a:ext cx="8934679" cy="473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47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85" y="1165482"/>
            <a:ext cx="6459354" cy="822569"/>
          </a:xfrm>
        </p:spPr>
        <p:txBody>
          <a:bodyPr>
            <a:noAutofit/>
          </a:bodyPr>
          <a:lstStyle/>
          <a:p>
            <a:r>
              <a:rPr lang="en-US" sz="6500" b="1" dirty="0">
                <a:solidFill>
                  <a:schemeClr val="tx2"/>
                </a:solidFill>
              </a:rPr>
              <a:t>Additional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BFB0D-68CC-4E91-8DE0-45250F89F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5844" y="2047265"/>
            <a:ext cx="6127158" cy="45331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Blackmon Road Middle HVAC Cooling Tower	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 (Phase 1</a:t>
            </a:r>
            <a:r>
              <a:rPr lang="en-US" sz="1400">
                <a:solidFill>
                  <a:schemeClr val="accent4"/>
                </a:solidFill>
              </a:rPr>
              <a:t>): </a:t>
            </a:r>
            <a:r>
              <a:rPr lang="en-US" sz="1400">
                <a:solidFill>
                  <a:schemeClr val="bg1"/>
                </a:solidFill>
              </a:rPr>
              <a:t>TBD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Double Churches Elementary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lvl="1"/>
            <a:r>
              <a:rPr lang="en-US" sz="1400" dirty="0" err="1">
                <a:solidFill>
                  <a:schemeClr val="bg1"/>
                </a:solidFill>
              </a:rPr>
              <a:t>Kinnett</a:t>
            </a:r>
            <a:r>
              <a:rPr lang="en-US" sz="1400" dirty="0">
                <a:solidFill>
                  <a:schemeClr val="bg1"/>
                </a:solidFill>
              </a:rPr>
              <a:t> Stadium Upgrade</a:t>
            </a:r>
          </a:p>
          <a:p>
            <a:pPr lvl="2"/>
            <a:r>
              <a:rPr lang="en-US" sz="1400" dirty="0">
                <a:solidFill>
                  <a:schemeClr val="accent4"/>
                </a:solidFill>
              </a:rPr>
              <a:t>Estimated Completion:</a:t>
            </a:r>
            <a:r>
              <a:rPr lang="en-US" sz="1400" dirty="0">
                <a:solidFill>
                  <a:schemeClr val="bg1"/>
                </a:solidFill>
              </a:rPr>
              <a:t> TBD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16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0BF5-903A-41A3-AAC0-8FB7CD98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79" y="861035"/>
            <a:ext cx="6194736" cy="1600200"/>
          </a:xfrm>
        </p:spPr>
        <p:txBody>
          <a:bodyPr>
            <a:noAutofit/>
          </a:bodyPr>
          <a:lstStyle/>
          <a:p>
            <a:r>
              <a:rPr lang="en-US" sz="12500" b="1" dirty="0">
                <a:solidFill>
                  <a:schemeClr val="tx2"/>
                </a:solidFill>
              </a:rPr>
              <a:t>E-SPLOST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AE0EF0BC-950F-425F-8A9D-3C03B7BD2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69" y="2273667"/>
            <a:ext cx="4300546" cy="44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8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eme1">
  <a:themeElements>
    <a:clrScheme name="Custom 1">
      <a:dk1>
        <a:srgbClr val="FFC000"/>
      </a:dk1>
      <a:lt1>
        <a:sysClr val="window" lastClr="FFFFFF"/>
      </a:lt1>
      <a:dk2>
        <a:srgbClr val="FFC000"/>
      </a:dk2>
      <a:lt2>
        <a:srgbClr val="EDEDED"/>
      </a:lt2>
      <a:accent1>
        <a:srgbClr val="00206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C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F648916D-97E7-40B0-B803-7EE165A59C96}" vid="{CA8255B5-D5F5-4136-9F59-72AA5C72050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724CAC7209FB40BAE683FA9D489AD4" ma:contentTypeVersion="19" ma:contentTypeDescription="Create a new document." ma:contentTypeScope="" ma:versionID="5a4f620914fd461e28bbe3962a1aedb2">
  <xsd:schema xmlns:xsd="http://www.w3.org/2001/XMLSchema" xmlns:xs="http://www.w3.org/2001/XMLSchema" xmlns:p="http://schemas.microsoft.com/office/2006/metadata/properties" xmlns:ns1="http://schemas.microsoft.com/sharepoint/v3" xmlns:ns3="086c9293-6fde-4881-aaa9-1aab5604e956" xmlns:ns4="7c8161fa-9578-4437-9c02-b61d0e86386c" targetNamespace="http://schemas.microsoft.com/office/2006/metadata/properties" ma:root="true" ma:fieldsID="e3ed3edd0db407c4e87f20655db1997f" ns1:_="" ns3:_="" ns4:_="">
    <xsd:import namespace="http://schemas.microsoft.com/sharepoint/v3"/>
    <xsd:import namespace="086c9293-6fde-4881-aaa9-1aab5604e956"/>
    <xsd:import namespace="7c8161fa-9578-4437-9c02-b61d0e86386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c9293-6fde-4881-aaa9-1aab5604e9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161fa-9578-4437-9c02-b61d0e863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D503A4A-BB81-43DF-BD70-E09DE1C97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6c9293-6fde-4881-aaa9-1aab5604e956"/>
    <ds:schemaRef ds:uri="7c8161fa-9578-4437-9c02-b61d0e863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1BC0C5-D747-4E00-9B2F-7EC3A6346A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237A22-81D5-4C45-9FED-D7B6B978DF81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7c8161fa-9578-4437-9c02-b61d0e86386c"/>
    <ds:schemaRef ds:uri="086c9293-6fde-4881-aaa9-1aab5604e9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7079</TotalTime>
  <Words>277</Words>
  <Application>Microsoft Office PowerPoint</Application>
  <PresentationFormat>Widescreen</PresentationFormat>
  <Paragraphs>47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1_Theme1</vt:lpstr>
      <vt:lpstr>MCSD Construction Update  July 21, 2025</vt:lpstr>
      <vt:lpstr>HVAC Cooling Tower – Downtown Elementary Estimated Completion: Fall 2025</vt:lpstr>
      <vt:lpstr>HVAC Replacement – Georgetown Elementary Estimated Completion: Fall 2025</vt:lpstr>
      <vt:lpstr>HVAC Replacement – Dimon, Fox, Richards and Rothschild Estimated Completion: Winter 2025/2026</vt:lpstr>
      <vt:lpstr>Kinnett Stadium Field and Track Project Estimated Completion: Fall 2025 </vt:lpstr>
      <vt:lpstr>Painting Project – Allen Elementary Estimated Completion: Winter 2025/2026</vt:lpstr>
      <vt:lpstr>Painting Project – Dorothy Height Elementary Estimated Completion: Winter 2025/2026</vt:lpstr>
      <vt:lpstr>Painting Project – Fox Elementary Estimated Completion: Winter 2025/2026</vt:lpstr>
      <vt:lpstr>Painting Project – Gentian Elementary Estimated Completion: Winter 2025/2026</vt:lpstr>
      <vt:lpstr>Painting Project – Georgetown Elementary Estimated Completion: Winter 2025/2026</vt:lpstr>
      <vt:lpstr>Painting Project – Mathews Elementary Estimated Completion: Winter 2025/2026</vt:lpstr>
      <vt:lpstr>Painting Project – River Road Elementary Estimated Completion: Winter 2025/2026</vt:lpstr>
      <vt:lpstr>Painting Project – Kendrick High Estimated Completion: Winter 2025/2026</vt:lpstr>
      <vt:lpstr>Playground Project – Allen, Dorothy Height, Fox, Hannan, Mathews, Midland Academy and North Columbus Estimated Completion: Summer 2025</vt:lpstr>
      <vt:lpstr>Roofing Project – Eddy Middle Estimated Completion: Fall 2025</vt:lpstr>
      <vt:lpstr>Roofing Project – Fort Middle Estimated Completion: Fall 2025</vt:lpstr>
      <vt:lpstr>Roofing Project – Rothschild Middle Estimated Completion: Fall 2025</vt:lpstr>
      <vt:lpstr>Secure Vestibules Project (Phase 1) Estimated Completion: Fall 2025</vt:lpstr>
      <vt:lpstr>Additional Projects</vt:lpstr>
      <vt:lpstr>E-SPLOST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 Kimberly A</dc:creator>
  <cp:lastModifiedBy>Odom James H</cp:lastModifiedBy>
  <cp:revision>72</cp:revision>
  <dcterms:created xsi:type="dcterms:W3CDTF">2024-01-12T21:30:33Z</dcterms:created>
  <dcterms:modified xsi:type="dcterms:W3CDTF">2025-08-05T17:59:14Z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0x01010031724CAC7209FB40BAE683FA9D489AD4</vt:lpwstr>
  </property>
</Properties>
</file>