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4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9" r:id="rId1"/>
    <p:sldMasterId id="2147483690" r:id="rId2"/>
    <p:sldMasterId id="2147483702" r:id="rId3"/>
  </p:sldMasterIdLst>
  <p:notesMasterIdLst>
    <p:notesMasterId r:id="rId42"/>
  </p:notesMasterIdLst>
  <p:sldIdLst>
    <p:sldId id="257" r:id="rId4"/>
    <p:sldId id="258" r:id="rId5"/>
    <p:sldId id="323" r:id="rId6"/>
    <p:sldId id="324" r:id="rId7"/>
    <p:sldId id="407" r:id="rId8"/>
    <p:sldId id="408" r:id="rId9"/>
    <p:sldId id="329" r:id="rId10"/>
    <p:sldId id="399" r:id="rId11"/>
    <p:sldId id="290" r:id="rId12"/>
    <p:sldId id="409" r:id="rId13"/>
    <p:sldId id="411" r:id="rId14"/>
    <p:sldId id="413" r:id="rId15"/>
    <p:sldId id="412" r:id="rId16"/>
    <p:sldId id="404" r:id="rId17"/>
    <p:sldId id="414" r:id="rId18"/>
    <p:sldId id="415" r:id="rId19"/>
    <p:sldId id="416" r:id="rId20"/>
    <p:sldId id="417" r:id="rId21"/>
    <p:sldId id="418" r:id="rId22"/>
    <p:sldId id="387" r:id="rId23"/>
    <p:sldId id="401" r:id="rId24"/>
    <p:sldId id="291" r:id="rId25"/>
    <p:sldId id="332" r:id="rId26"/>
    <p:sldId id="331" r:id="rId27"/>
    <p:sldId id="333" r:id="rId28"/>
    <p:sldId id="296" r:id="rId29"/>
    <p:sldId id="295" r:id="rId30"/>
    <p:sldId id="294" r:id="rId31"/>
    <p:sldId id="313" r:id="rId32"/>
    <p:sldId id="337" r:id="rId33"/>
    <p:sldId id="314" r:id="rId34"/>
    <p:sldId id="340" r:id="rId35"/>
    <p:sldId id="281" r:id="rId36"/>
    <p:sldId id="334" r:id="rId37"/>
    <p:sldId id="335" r:id="rId38"/>
    <p:sldId id="336" r:id="rId39"/>
    <p:sldId id="341" r:id="rId40"/>
    <p:sldId id="345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D4C1981-36A7-9EC8-7079-0A2F1F0966E7}" name="Turney, Martin    AD - Staff" initials="TS" userId="S::turneym@issaquah.wednet.edu::57442518-cfdd-48d3-91a0-644cfe122310" providerId="AD"/>
  <p188:author id="{21D22383-5DE1-999D-1C6E-CD4C24008B5C}" name="Turney, Martin    AD - Staff" initials="MT" userId="S::TurneyM@issaquah.wednet.edu::57442518-cfdd-48d3-91a0-644cfe122310" providerId="AD"/>
  <p188:author id="{C069CAAE-C997-0EBB-11E5-CADFFB19C590}" name="Tow-Yick, Heather" initials="TH" userId="S::towyickh@issaquah.wednet.edu::3cdc5770-3f54-40b0-88bd-de88266049ad" providerId="AD"/>
  <p188:author id="{A6B3DFDA-8745-92C7-A411-0E20A961D383}" name="Banasick, Alicia Moriah    AD - Staff" initials="BAMAS" userId="S::BanasickA@issaquah.wednet.edu::3ec4b093-f310-47be-941d-262b74461363" providerId="AD"/>
  <p188:author id="{3502C2EB-4A4C-B440-ABB8-E0E3EF7FF962}" name="Banasick, Alicia Moriah    AD - Staff" initials="BS" userId="S::banasicka@issaquah.wednet.edu::3ec4b093-f310-47be-941d-262b7446136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F82"/>
    <a:srgbClr val="EC8272"/>
    <a:srgbClr val="A3C1CC"/>
    <a:srgbClr val="859133"/>
    <a:srgbClr val="10A2B9"/>
    <a:srgbClr val="FFE508"/>
    <a:srgbClr val="FFF9C2"/>
    <a:srgbClr val="839331"/>
    <a:srgbClr val="4D5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47" Type="http://schemas.microsoft.com/office/2018/10/relationships/authors" Target="author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ource\DATASTAFF\Accounting\BUDGET\2025-26_OTHER\BOARD%20UPDATES\Char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ource\DATASTAFF\Accounting\BUDGET\BUDGET%20GUIDE\2025-26%20Budget%20Guide\REVENUES\2025-26%20BUDGETED%20REVENUE%20CHAR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ource\DATASTAFF\Accounting\BUDGET\BUDGET%20GUIDE\2025-26%20Budget%20Guide\2-OVERVIEW\2025-26%20CHAR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../embeddings/oleObject1.bin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\\source\DATASTAFF\Accounting\BUDGET\BUDGET%20GUIDE\2025-26%20Budget%20Guide\EXPENDITURES\2025-26%20BUDGETED%20EXPENDITURE%20CHART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ource\DATASTAFF\Accounting\BUDGET\BOARD%20ADOPTION\2025-26\MEETING%201%20-%20PUBLIC%20HEARING\SPED,%20MSOC,%20Transport.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ource\DATASTAFF\Accounting\BUDGET\BOARD%20ADOPTION\2025-26\SPED,%20MSOC,%20Transport.%20Updated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\\source\DATASTAFF\Accounting\BUDGET\BOARD%20ADOPTION\2025-26\SPED,%20MSOC,%20Transport.%20Update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'Fund Balance History 031325'!$A$16</c:f>
              <c:strCache>
                <c:ptCount val="1"/>
                <c:pt idx="0">
                  <c:v>Total Fund Balance</c:v>
                </c:pt>
              </c:strCache>
            </c:strRef>
          </c:tx>
          <c:spPr>
            <a:solidFill>
              <a:srgbClr val="006F82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006F82">
                  <a:alpha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8B0-4AF5-A1BD-8E7D71805417}"/>
              </c:ext>
            </c:extLst>
          </c:dPt>
          <c:dPt>
            <c:idx val="8"/>
            <c:invertIfNegative val="0"/>
            <c:bubble3D val="0"/>
            <c:spPr>
              <a:solidFill>
                <a:srgbClr val="006F82">
                  <a:alpha val="34902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8B0-4AF5-A1BD-8E7D71805417}"/>
              </c:ext>
            </c:extLst>
          </c:dPt>
          <c:cat>
            <c:multiLvlStrRef>
              <c:f>'Fund Balance History 031325'!$D$14:$J$15</c:f>
              <c:multiLvlStrCache>
                <c:ptCount val="7"/>
                <c:lvl>
                  <c:pt idx="0">
                    <c:v>2018-19</c:v>
                  </c:pt>
                  <c:pt idx="1">
                    <c:v>2019-20</c:v>
                  </c:pt>
                  <c:pt idx="2">
                    <c:v>2020-21</c:v>
                  </c:pt>
                  <c:pt idx="3">
                    <c:v>2021-22</c:v>
                  </c:pt>
                  <c:pt idx="4">
                    <c:v>2022-23</c:v>
                  </c:pt>
                  <c:pt idx="5">
                    <c:v>2023-24</c:v>
                  </c:pt>
                  <c:pt idx="6">
                    <c:v>2024-25</c:v>
                  </c:pt>
                </c:lvl>
                <c:lvl>
                  <c:pt idx="0">
                    <c:v>Actual</c:v>
                  </c:pt>
                  <c:pt idx="1">
                    <c:v>Actual</c:v>
                  </c:pt>
                  <c:pt idx="2">
                    <c:v>Actual</c:v>
                  </c:pt>
                  <c:pt idx="3">
                    <c:v>Actual</c:v>
                  </c:pt>
                  <c:pt idx="4">
                    <c:v>Actual</c:v>
                  </c:pt>
                  <c:pt idx="5">
                    <c:v>Actual</c:v>
                  </c:pt>
                  <c:pt idx="6">
                    <c:v>Projected</c:v>
                  </c:pt>
                </c:lvl>
              </c:multiLvlStrCache>
            </c:multiLvlStrRef>
          </c:cat>
          <c:val>
            <c:numRef>
              <c:f>'Fund Balance History 031325'!$D$16:$J$16</c:f>
              <c:numCache>
                <c:formatCode>#,##0</c:formatCode>
                <c:ptCount val="7"/>
                <c:pt idx="0">
                  <c:v>47839966</c:v>
                </c:pt>
                <c:pt idx="1">
                  <c:v>42317931</c:v>
                </c:pt>
                <c:pt idx="2">
                  <c:v>38434516</c:v>
                </c:pt>
                <c:pt idx="3">
                  <c:v>38478867</c:v>
                </c:pt>
                <c:pt idx="4">
                  <c:v>44440114</c:v>
                </c:pt>
                <c:pt idx="5">
                  <c:v>52084637</c:v>
                </c:pt>
                <c:pt idx="6">
                  <c:v>46284637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B0-4AF5-A1BD-8E7D718054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55321664"/>
        <c:axId val="555320024"/>
      </c:barChart>
      <c:lineChart>
        <c:grouping val="standard"/>
        <c:varyColors val="0"/>
        <c:ser>
          <c:idx val="1"/>
          <c:order val="1"/>
          <c:tx>
            <c:strRef>
              <c:f>'Fund Balance History 031325'!$A$17</c:f>
              <c:strCache>
                <c:ptCount val="1"/>
                <c:pt idx="0">
                  <c:v>Percentage of Exp</c:v>
                </c:pt>
              </c:strCache>
            </c:strRef>
          </c:tx>
          <c:spPr>
            <a:ln w="28575" cap="rnd">
              <a:solidFill>
                <a:srgbClr val="EA8371"/>
              </a:solidFill>
              <a:round/>
            </a:ln>
            <a:effectLst/>
          </c:spPr>
          <c:marker>
            <c:symbol val="none"/>
          </c:marker>
          <c:cat>
            <c:multiLvlStrRef>
              <c:f>'Fund Balance History 031325'!$D$14:$J$15</c:f>
              <c:multiLvlStrCache>
                <c:ptCount val="7"/>
                <c:lvl>
                  <c:pt idx="0">
                    <c:v>2018-19</c:v>
                  </c:pt>
                  <c:pt idx="1">
                    <c:v>2019-20</c:v>
                  </c:pt>
                  <c:pt idx="2">
                    <c:v>2020-21</c:v>
                  </c:pt>
                  <c:pt idx="3">
                    <c:v>2021-22</c:v>
                  </c:pt>
                  <c:pt idx="4">
                    <c:v>2022-23</c:v>
                  </c:pt>
                  <c:pt idx="5">
                    <c:v>2023-24</c:v>
                  </c:pt>
                  <c:pt idx="6">
                    <c:v>2024-25</c:v>
                  </c:pt>
                </c:lvl>
                <c:lvl>
                  <c:pt idx="0">
                    <c:v>Actual</c:v>
                  </c:pt>
                  <c:pt idx="1">
                    <c:v>Actual</c:v>
                  </c:pt>
                  <c:pt idx="2">
                    <c:v>Actual</c:v>
                  </c:pt>
                  <c:pt idx="3">
                    <c:v>Actual</c:v>
                  </c:pt>
                  <c:pt idx="4">
                    <c:v>Actual</c:v>
                  </c:pt>
                  <c:pt idx="5">
                    <c:v>Actual</c:v>
                  </c:pt>
                  <c:pt idx="6">
                    <c:v>Projected</c:v>
                  </c:pt>
                </c:lvl>
              </c:multiLvlStrCache>
            </c:multiLvlStrRef>
          </c:cat>
          <c:val>
            <c:numRef>
              <c:f>'Fund Balance History 031325'!$D$17:$J$17</c:f>
              <c:numCache>
                <c:formatCode>0%</c:formatCode>
                <c:ptCount val="7"/>
                <c:pt idx="0">
                  <c:v>0.16501872267056555</c:v>
                </c:pt>
                <c:pt idx="1">
                  <c:v>0.1377271745394939</c:v>
                </c:pt>
                <c:pt idx="2">
                  <c:v>0.12138882145243746</c:v>
                </c:pt>
                <c:pt idx="3">
                  <c:v>0.11650880061724837</c:v>
                </c:pt>
                <c:pt idx="4">
                  <c:v>0.11958793236534003</c:v>
                </c:pt>
                <c:pt idx="5">
                  <c:v>0.13426977735616261</c:v>
                </c:pt>
                <c:pt idx="6">
                  <c:v>0.11310153176889332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B0-4AF5-A1BD-8E7D718054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5315104"/>
        <c:axId val="555320680"/>
      </c:lineChart>
      <c:catAx>
        <c:axId val="555321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5320024"/>
        <c:crosses val="autoZero"/>
        <c:auto val="1"/>
        <c:lblAlgn val="ctr"/>
        <c:lblOffset val="100"/>
        <c:noMultiLvlLbl val="0"/>
      </c:catAx>
      <c:valAx>
        <c:axId val="555320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,,&quot;M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5321664"/>
        <c:crosses val="autoZero"/>
        <c:crossBetween val="between"/>
      </c:valAx>
      <c:valAx>
        <c:axId val="555320680"/>
        <c:scaling>
          <c:orientation val="minMax"/>
        </c:scaling>
        <c:delete val="0"/>
        <c:axPos val="r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5315104"/>
        <c:crosses val="max"/>
        <c:crossBetween val="between"/>
      </c:valAx>
      <c:catAx>
        <c:axId val="5553151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55320680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0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6F8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A2C1C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94B-4C0A-BC36-439F1B1C5B88}"/>
              </c:ext>
            </c:extLst>
          </c:dPt>
          <c:dPt>
            <c:idx val="2"/>
            <c:invertIfNegative val="0"/>
            <c:bubble3D val="0"/>
            <c:spPr>
              <a:solidFill>
                <a:srgbClr val="EA837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94B-4C0A-BC36-439F1B1C5B88}"/>
              </c:ext>
            </c:extLst>
          </c:dPt>
          <c:dPt>
            <c:idx val="3"/>
            <c:invertIfNegative val="0"/>
            <c:bubble3D val="0"/>
            <c:spPr>
              <a:solidFill>
                <a:srgbClr val="FFE60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94B-4C0A-BC36-439F1B1C5B88}"/>
              </c:ext>
            </c:extLst>
          </c:dPt>
          <c:dPt>
            <c:idx val="4"/>
            <c:invertIfNegative val="0"/>
            <c:bubble3D val="0"/>
            <c:spPr>
              <a:solidFill>
                <a:srgbClr val="006F8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94B-4C0A-BC36-439F1B1C5B88}"/>
              </c:ext>
            </c:extLst>
          </c:dPt>
          <c:dPt>
            <c:idx val="5"/>
            <c:invertIfNegative val="0"/>
            <c:bubble3D val="0"/>
            <c:spPr>
              <a:solidFill>
                <a:srgbClr val="8599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94B-4C0A-BC36-439F1B1C5B88}"/>
              </c:ext>
            </c:extLst>
          </c:dPt>
          <c:dLbls>
            <c:dLbl>
              <c:idx val="0"/>
              <c:layout>
                <c:manualLayout>
                  <c:x val="-1.7849174475680664E-3"/>
                  <c:y val="-1.3984074406978481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94B-4C0A-BC36-439F1B1C5B88}"/>
                </c:ext>
              </c:extLst>
            </c:dLbl>
            <c:dLbl>
              <c:idx val="1"/>
              <c:layout>
                <c:manualLayout>
                  <c:x val="-3.2723108518605606E-17"/>
                  <c:y val="9.15331807780320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4B-4C0A-BC36-439F1B1C5B88}"/>
                </c:ext>
              </c:extLst>
            </c:dLbl>
            <c:dLbl>
              <c:idx val="2"/>
              <c:layout>
                <c:manualLayout>
                  <c:x val="-6.8557695348322426E-4"/>
                  <c:y val="2.19775731694865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94B-4C0A-BC36-439F1B1C5B88}"/>
                </c:ext>
              </c:extLst>
            </c:dLbl>
            <c:dLbl>
              <c:idx val="3"/>
              <c:layout>
                <c:manualLayout>
                  <c:x val="-2.0255299412873943E-3"/>
                  <c:y val="2.08388139125618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94B-4C0A-BC36-439F1B1C5B88}"/>
                </c:ext>
              </c:extLst>
            </c:dLbl>
            <c:dLbl>
              <c:idx val="4"/>
              <c:layout>
                <c:manualLayout>
                  <c:x val="0"/>
                  <c:y val="3.27861763275002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94B-4C0A-BC36-439F1B1C5B88}"/>
                </c:ext>
              </c:extLst>
            </c:dLbl>
            <c:dLbl>
              <c:idx val="5"/>
              <c:layout>
                <c:manualLayout>
                  <c:x val="-1.8450705709979025E-3"/>
                  <c:y val="-6.78498711688498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94B-4C0A-BC36-439F1B1C5B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'2025-26'!$C$4:$C$9</c:f>
              <c:strCache>
                <c:ptCount val="6"/>
                <c:pt idx="0">
                  <c:v>State Funding</c:v>
                </c:pt>
                <c:pt idx="1">
                  <c:v>Local EP&amp;O Levy</c:v>
                </c:pt>
                <c:pt idx="2">
                  <c:v>Local Fees, Tuition, Gifts</c:v>
                </c:pt>
                <c:pt idx="3">
                  <c:v>Other Financing Sources</c:v>
                </c:pt>
                <c:pt idx="4">
                  <c:v>Federal Funding</c:v>
                </c:pt>
                <c:pt idx="5">
                  <c:v>Other Funding</c:v>
                </c:pt>
              </c:strCache>
            </c:strRef>
          </c:cat>
          <c:val>
            <c:numRef>
              <c:f>'2025-26'!$E$4:$E$9</c:f>
              <c:numCache>
                <c:formatCode>0.0%</c:formatCode>
                <c:ptCount val="6"/>
                <c:pt idx="0">
                  <c:v>0.67754502290018404</c:v>
                </c:pt>
                <c:pt idx="1">
                  <c:v>0.16573569963232268</c:v>
                </c:pt>
                <c:pt idx="2">
                  <c:v>9.36231161260586E-2</c:v>
                </c:pt>
                <c:pt idx="3">
                  <c:v>3.7897811450668388E-2</c:v>
                </c:pt>
                <c:pt idx="4">
                  <c:v>2.1085867005067691E-2</c:v>
                </c:pt>
                <c:pt idx="5">
                  <c:v>4.1124828856985594E-3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594B-4C0A-BC36-439F1B1C5B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741526464"/>
        <c:axId val="741524496"/>
      </c:barChart>
      <c:catAx>
        <c:axId val="741526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1524496"/>
        <c:crosses val="autoZero"/>
        <c:auto val="1"/>
        <c:lblAlgn val="ctr"/>
        <c:lblOffset val="100"/>
        <c:noMultiLvlLbl val="0"/>
      </c:catAx>
      <c:valAx>
        <c:axId val="74152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1526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6F82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4"/>
            <c:invertIfNegative val="0"/>
            <c:bubble3D val="0"/>
            <c:spPr>
              <a:solidFill>
                <a:srgbClr val="006F82">
                  <a:alpha val="50000"/>
                </a:srgbClr>
              </a:solidFill>
              <a:ln>
                <a:solidFill>
                  <a:srgbClr val="006F82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2E0-4BD0-9DB8-72BAD2A1294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'Oct 1'!$D$2:$H$2</c:f>
              <c:strCache>
                <c:ptCount val="5"/>
                <c:pt idx="0">
                  <c:v>2021-22                      Oct 1</c:v>
                </c:pt>
                <c:pt idx="1">
                  <c:v>2022-23                    Oct 1</c:v>
                </c:pt>
                <c:pt idx="2">
                  <c:v>2023-24                     Oct 1</c:v>
                </c:pt>
                <c:pt idx="3">
                  <c:v>2024-25                        Oct 1</c:v>
                </c:pt>
                <c:pt idx="4">
                  <c:v>2025-26         Projection</c:v>
                </c:pt>
              </c:strCache>
            </c:strRef>
          </c:cat>
          <c:val>
            <c:numRef>
              <c:f>'Oct 1'!$D$3:$H$3</c:f>
              <c:numCache>
                <c:formatCode>_(* #,##0_);_(* \(#,##0\);_(* "-"??_);_(@_)</c:formatCode>
                <c:ptCount val="5"/>
                <c:pt idx="0">
                  <c:v>19281.419999999998</c:v>
                </c:pt>
                <c:pt idx="1">
                  <c:v>19209.14</c:v>
                </c:pt>
                <c:pt idx="2">
                  <c:v>19155.599999999999</c:v>
                </c:pt>
                <c:pt idx="3">
                  <c:v>18834.71</c:v>
                </c:pt>
                <c:pt idx="4" formatCode="#,##0">
                  <c:v>18489.46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E0-4BD0-9DB8-72BAD2A129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60874960"/>
        <c:axId val="358169208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spPr>
                  <a:gradFill rotWithShape="1">
                    <a:gsLst>
                      <a:gs pos="0">
                        <a:schemeClr val="accent2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2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2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'Oct 1'!$D$2:$H$2</c15:sqref>
                        </c15:formulaRef>
                      </c:ext>
                    </c:extLst>
                    <c:strCache>
                      <c:ptCount val="5"/>
                      <c:pt idx="0">
                        <c:v>2021-22                      Oct 1</c:v>
                      </c:pt>
                      <c:pt idx="1">
                        <c:v>2022-23                    Oct 1</c:v>
                      </c:pt>
                      <c:pt idx="2">
                        <c:v>2023-24                     Oct 1</c:v>
                      </c:pt>
                      <c:pt idx="3">
                        <c:v>2024-25                        Oct 1</c:v>
                      </c:pt>
                      <c:pt idx="4">
                        <c:v>2025-26         Projection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'Oct 1'!$B$4:$G$4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72E0-4BD0-9DB8-72BAD2A12941}"/>
                  </c:ext>
                </c:extLst>
              </c15:ser>
            </c15:filteredBarSeries>
            <c15:filteredBarSeries>
              <c15:ser>
                <c:idx val="2"/>
                <c:order val="2"/>
                <c:spPr>
                  <a:gradFill rotWithShape="1">
                    <a:gsLst>
                      <a:gs pos="0">
                        <a:schemeClr val="accent3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3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3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dLbls>
                  <c:dLbl>
                    <c:idx val="0"/>
                    <c:layout>
                      <c:manualLayout>
                        <c:x val="-5.4359375290854592E-2"/>
                        <c:y val="-2.0775485076527232E-2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4-72E0-4BD0-9DB8-72BAD2A12941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'Oct 1'!$D$2:$H$2</c15:sqref>
                        </c15:formulaRef>
                      </c:ext>
                    </c:extLst>
                    <c:strCache>
                      <c:ptCount val="5"/>
                      <c:pt idx="0">
                        <c:v>2021-22                      Oct 1</c:v>
                      </c:pt>
                      <c:pt idx="1">
                        <c:v>2022-23                    Oct 1</c:v>
                      </c:pt>
                      <c:pt idx="2">
                        <c:v>2023-24                     Oct 1</c:v>
                      </c:pt>
                      <c:pt idx="3">
                        <c:v>2024-25                        Oct 1</c:v>
                      </c:pt>
                      <c:pt idx="4">
                        <c:v>2025-26         Projection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'Oct 1'!$B$5:$G$5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72E0-4BD0-9DB8-72BAD2A12941}"/>
                  </c:ext>
                </c:extLst>
              </c15:ser>
            </c15:filteredBarSeries>
          </c:ext>
        </c:extLst>
      </c:barChart>
      <c:catAx>
        <c:axId val="46087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69208"/>
        <c:crosses val="autoZero"/>
        <c:auto val="1"/>
        <c:lblAlgn val="ctr"/>
        <c:lblOffset val="100"/>
        <c:noMultiLvlLbl val="0"/>
      </c:catAx>
      <c:valAx>
        <c:axId val="358169208"/>
        <c:scaling>
          <c:orientation val="minMax"/>
          <c:max val="25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874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Enrollment!$A$3</c:f>
              <c:strCache>
                <c:ptCount val="1"/>
                <c:pt idx="0">
                  <c:v>Elementary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Enrollment!$C$2:$H$2</c:f>
              <c:strCache>
                <c:ptCount val="6"/>
                <c:pt idx="0">
                  <c:v>2020-21</c:v>
                </c:pt>
                <c:pt idx="1">
                  <c:v>2021-22</c:v>
                </c:pt>
                <c:pt idx="2">
                  <c:v>2022-23</c:v>
                </c:pt>
                <c:pt idx="3">
                  <c:v>2023-24</c:v>
                </c:pt>
                <c:pt idx="4">
                  <c:v>2024-25</c:v>
                </c:pt>
                <c:pt idx="5">
                  <c:v>2025-26           Projection</c:v>
                </c:pt>
              </c:strCache>
            </c:strRef>
          </c:cat>
          <c:val>
            <c:numRef>
              <c:f>Enrollment!$C$3:$H$3</c:f>
              <c:numCache>
                <c:formatCode>#,##0</c:formatCode>
                <c:ptCount val="6"/>
                <c:pt idx="0">
                  <c:v>8620.2000000000007</c:v>
                </c:pt>
                <c:pt idx="1">
                  <c:v>8165.7000000000007</c:v>
                </c:pt>
                <c:pt idx="2">
                  <c:v>8213.0399999999991</c:v>
                </c:pt>
                <c:pt idx="3">
                  <c:v>8060.4000000000005</c:v>
                </c:pt>
                <c:pt idx="4">
                  <c:v>7857.27</c:v>
                </c:pt>
                <c:pt idx="5">
                  <c:v>7690.4618306052189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A6-40F7-8750-029C2B1098D4}"/>
            </c:ext>
          </c:extLst>
        </c:ser>
        <c:ser>
          <c:idx val="1"/>
          <c:order val="1"/>
          <c:tx>
            <c:strRef>
              <c:f>Enrollment!$A$4</c:f>
              <c:strCache>
                <c:ptCount val="1"/>
                <c:pt idx="0">
                  <c:v>Middle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3.7268847795163651E-2"/>
                  <c:y val="-3.03529435818765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A6-40F7-8750-029C2B1098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Enrollment!$C$2:$H$2</c:f>
              <c:strCache>
                <c:ptCount val="6"/>
                <c:pt idx="0">
                  <c:v>2020-21</c:v>
                </c:pt>
                <c:pt idx="1">
                  <c:v>2021-22</c:v>
                </c:pt>
                <c:pt idx="2">
                  <c:v>2022-23</c:v>
                </c:pt>
                <c:pt idx="3">
                  <c:v>2023-24</c:v>
                </c:pt>
                <c:pt idx="4">
                  <c:v>2024-25</c:v>
                </c:pt>
                <c:pt idx="5">
                  <c:v>2025-26           Projection</c:v>
                </c:pt>
              </c:strCache>
            </c:strRef>
          </c:cat>
          <c:val>
            <c:numRef>
              <c:f>Enrollment!$C$4:$H$4</c:f>
              <c:numCache>
                <c:formatCode>#,##0</c:formatCode>
                <c:ptCount val="6"/>
                <c:pt idx="0">
                  <c:v>4955.5</c:v>
                </c:pt>
                <c:pt idx="1">
                  <c:v>4711.7</c:v>
                </c:pt>
                <c:pt idx="2">
                  <c:v>4654.46</c:v>
                </c:pt>
                <c:pt idx="3">
                  <c:v>4610.6099999999997</c:v>
                </c:pt>
                <c:pt idx="4">
                  <c:v>4449.43</c:v>
                </c:pt>
                <c:pt idx="5">
                  <c:v>4379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2-EDA6-40F7-8750-029C2B1098D4}"/>
            </c:ext>
          </c:extLst>
        </c:ser>
        <c:ser>
          <c:idx val="2"/>
          <c:order val="2"/>
          <c:tx>
            <c:strRef>
              <c:f>Enrollment!$A$5</c:f>
              <c:strCache>
                <c:ptCount val="1"/>
                <c:pt idx="0">
                  <c:v>High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Enrollment!$C$2:$H$2</c:f>
              <c:strCache>
                <c:ptCount val="6"/>
                <c:pt idx="0">
                  <c:v>2020-21</c:v>
                </c:pt>
                <c:pt idx="1">
                  <c:v>2021-22</c:v>
                </c:pt>
                <c:pt idx="2">
                  <c:v>2022-23</c:v>
                </c:pt>
                <c:pt idx="3">
                  <c:v>2023-24</c:v>
                </c:pt>
                <c:pt idx="4">
                  <c:v>2024-25</c:v>
                </c:pt>
                <c:pt idx="5">
                  <c:v>2025-26           Projection</c:v>
                </c:pt>
              </c:strCache>
            </c:strRef>
          </c:cat>
          <c:val>
            <c:numRef>
              <c:f>Enrollment!$C$5:$H$5</c:f>
              <c:numCache>
                <c:formatCode>#,##0</c:formatCode>
                <c:ptCount val="6"/>
                <c:pt idx="0">
                  <c:v>5565.9</c:v>
                </c:pt>
                <c:pt idx="1">
                  <c:v>5699.4</c:v>
                </c:pt>
                <c:pt idx="2">
                  <c:v>5658.71</c:v>
                </c:pt>
                <c:pt idx="3">
                  <c:v>5743.4400000000005</c:v>
                </c:pt>
                <c:pt idx="4">
                  <c:v>5670.82</c:v>
                </c:pt>
                <c:pt idx="5">
                  <c:v>5565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3-EDA6-40F7-8750-029C2B1098D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460874960"/>
        <c:axId val="358169208"/>
        <c:extLst/>
      </c:lineChart>
      <c:catAx>
        <c:axId val="46087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69208"/>
        <c:crosses val="autoZero"/>
        <c:auto val="1"/>
        <c:lblAlgn val="ctr"/>
        <c:lblOffset val="100"/>
        <c:noMultiLvlLbl val="0"/>
      </c:catAx>
      <c:valAx>
        <c:axId val="358169208"/>
        <c:scaling>
          <c:orientation val="minMax"/>
          <c:max val="10000"/>
          <c:min val="4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87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755099078223944E-2"/>
          <c:y val="3.0174441535237569E-2"/>
          <c:w val="0.89830635012420423"/>
          <c:h val="0.871010796272624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6F8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6F8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F4E-4FF9-B289-BEC71D8DE943}"/>
              </c:ext>
            </c:extLst>
          </c:dPt>
          <c:dPt>
            <c:idx val="1"/>
            <c:invertIfNegative val="0"/>
            <c:bubble3D val="0"/>
            <c:spPr>
              <a:solidFill>
                <a:srgbClr val="006F8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F4E-4FF9-B289-BEC71D8DE943}"/>
              </c:ext>
            </c:extLst>
          </c:dPt>
          <c:dPt>
            <c:idx val="2"/>
            <c:invertIfNegative val="0"/>
            <c:bubble3D val="0"/>
            <c:spPr>
              <a:solidFill>
                <a:srgbClr val="006F8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F4E-4FF9-B289-BEC71D8DE943}"/>
              </c:ext>
            </c:extLst>
          </c:dPt>
          <c:dPt>
            <c:idx val="4"/>
            <c:invertIfNegative val="0"/>
            <c:bubble3D val="0"/>
            <c:spPr>
              <a:solidFill>
                <a:srgbClr val="006F82">
                  <a:alpha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F4E-4FF9-B289-BEC71D8DE9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SPED!$T$6:$X$6</c:f>
              <c:strCache>
                <c:ptCount val="5"/>
                <c:pt idx="0">
                  <c:v>2021-22</c:v>
                </c:pt>
                <c:pt idx="1">
                  <c:v>2022-23</c:v>
                </c:pt>
                <c:pt idx="2">
                  <c:v>2023-24</c:v>
                </c:pt>
                <c:pt idx="3">
                  <c:v>2024-25 </c:v>
                </c:pt>
                <c:pt idx="4">
                  <c:v>2025-26 Projection</c:v>
                </c:pt>
              </c:strCache>
            </c:strRef>
          </c:cat>
          <c:val>
            <c:numRef>
              <c:f>SPED!$T$7:$X$7</c:f>
              <c:numCache>
                <c:formatCode>#,##0</c:formatCode>
                <c:ptCount val="5"/>
                <c:pt idx="0">
                  <c:v>1743</c:v>
                </c:pt>
                <c:pt idx="1">
                  <c:v>1871.7777777777778</c:v>
                </c:pt>
                <c:pt idx="2">
                  <c:v>2019</c:v>
                </c:pt>
                <c:pt idx="3" formatCode="_(* #,##0_);_(* \(#,##0\);_(* &quot;-&quot;_);_(@_)">
                  <c:v>2015.67</c:v>
                </c:pt>
                <c:pt idx="4" formatCode="_(* #,##0_);_(* \(#,##0\);_(* &quot;-&quot;_);_(@_)">
                  <c:v>2015.67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F4E-4FF9-B289-BEC71D8DE94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2118888"/>
        <c:axId val="542119872"/>
      </c:barChart>
      <c:catAx>
        <c:axId val="542118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2119872"/>
        <c:crosses val="autoZero"/>
        <c:auto val="1"/>
        <c:lblAlgn val="ctr"/>
        <c:lblOffset val="100"/>
        <c:noMultiLvlLbl val="0"/>
      </c:catAx>
      <c:valAx>
        <c:axId val="542119872"/>
        <c:scaling>
          <c:orientation val="minMax"/>
          <c:max val="2200"/>
          <c:min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2118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6F8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A2C1C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DC9-4414-B452-7DA2220DA2CC}"/>
              </c:ext>
            </c:extLst>
          </c:dPt>
          <c:dPt>
            <c:idx val="2"/>
            <c:invertIfNegative val="0"/>
            <c:bubble3D val="0"/>
            <c:spPr>
              <a:solidFill>
                <a:srgbClr val="EA837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DC9-4414-B452-7DA2220DA2CC}"/>
              </c:ext>
            </c:extLst>
          </c:dPt>
          <c:dPt>
            <c:idx val="3"/>
            <c:invertIfNegative val="0"/>
            <c:bubble3D val="0"/>
            <c:spPr>
              <a:solidFill>
                <a:srgbClr val="FFE60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DC9-4414-B452-7DA2220DA2CC}"/>
              </c:ext>
            </c:extLst>
          </c:dPt>
          <c:dPt>
            <c:idx val="4"/>
            <c:invertIfNegative val="0"/>
            <c:bubble3D val="0"/>
            <c:spPr>
              <a:solidFill>
                <a:srgbClr val="D5C5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DC9-4414-B452-7DA2220DA2CC}"/>
              </c:ext>
            </c:extLst>
          </c:dPt>
          <c:dPt>
            <c:idx val="5"/>
            <c:invertIfNegative val="0"/>
            <c:bubble3D val="0"/>
            <c:spPr>
              <a:solidFill>
                <a:srgbClr val="0FA1B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DC9-4414-B452-7DA2220DA2CC}"/>
              </c:ext>
            </c:extLst>
          </c:dPt>
          <c:dLbls>
            <c:dLbl>
              <c:idx val="1"/>
              <c:layout>
                <c:manualLayout>
                  <c:x val="-3.2723108518605606E-17"/>
                  <c:y val="3.051106025934401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DC9-4414-B452-7DA2220DA2CC}"/>
                </c:ext>
              </c:extLst>
            </c:dLbl>
            <c:dLbl>
              <c:idx val="2"/>
              <c:layout>
                <c:manualLayout>
                  <c:x val="-6.8557695348322426E-4"/>
                  <c:y val="5.2488633428830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DC9-4414-B452-7DA2220DA2CC}"/>
                </c:ext>
              </c:extLst>
            </c:dLbl>
            <c:dLbl>
              <c:idx val="3"/>
              <c:layout>
                <c:manualLayout>
                  <c:x val="-2.0255299412873943E-3"/>
                  <c:y val="5.13498741719070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DC9-4414-B452-7DA2220DA2CC}"/>
                </c:ext>
              </c:extLst>
            </c:dLbl>
            <c:dLbl>
              <c:idx val="4"/>
              <c:layout>
                <c:manualLayout>
                  <c:x val="-1.7849174475680499E-3"/>
                  <c:y val="3.27861763275013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DC9-4414-B452-7DA2220DA2CC}"/>
                </c:ext>
              </c:extLst>
            </c:dLbl>
            <c:dLbl>
              <c:idx val="5"/>
              <c:layout>
                <c:manualLayout>
                  <c:x val="-3.6299880185659524E-3"/>
                  <c:y val="8.47054301278712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DC9-4414-B452-7DA2220DA2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'2025-26'!$C$4:$C$9</c:f>
              <c:strCache>
                <c:ptCount val="6"/>
                <c:pt idx="0">
                  <c:v>Classroom</c:v>
                </c:pt>
                <c:pt idx="1">
                  <c:v>Classroom Support Services</c:v>
                </c:pt>
                <c:pt idx="2">
                  <c:v>Special Services</c:v>
                </c:pt>
                <c:pt idx="3">
                  <c:v>Other Instructional Programs</c:v>
                </c:pt>
                <c:pt idx="4">
                  <c:v>Community Services</c:v>
                </c:pt>
                <c:pt idx="5">
                  <c:v>Vocational Education</c:v>
                </c:pt>
              </c:strCache>
            </c:strRef>
          </c:cat>
          <c:val>
            <c:numRef>
              <c:f>'2025-26'!$E$4:$E$9</c:f>
              <c:numCache>
                <c:formatCode>0.0%</c:formatCode>
                <c:ptCount val="6"/>
                <c:pt idx="0">
                  <c:v>0.56226706586465502</c:v>
                </c:pt>
                <c:pt idx="1">
                  <c:v>0.18472305526478691</c:v>
                </c:pt>
                <c:pt idx="2">
                  <c:v>0.13842261380440643</c:v>
                </c:pt>
                <c:pt idx="3">
                  <c:v>5.0843632859391086E-2</c:v>
                </c:pt>
                <c:pt idx="4">
                  <c:v>3.3986782875357557E-2</c:v>
                </c:pt>
                <c:pt idx="5">
                  <c:v>2.9756849331403025E-2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DC9-4414-B452-7DA2220DA2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741526464"/>
        <c:axId val="741524496"/>
      </c:barChart>
      <c:catAx>
        <c:axId val="741526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1524496"/>
        <c:crosses val="autoZero"/>
        <c:auto val="1"/>
        <c:lblAlgn val="ctr"/>
        <c:lblOffset val="100"/>
        <c:noMultiLvlLbl val="0"/>
      </c:catAx>
      <c:valAx>
        <c:axId val="74152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1526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Special</a:t>
            </a:r>
            <a:r>
              <a:rPr lang="en-US" baseline="0"/>
              <a:t> Education Budget by Funding Source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SPED!$B$2</c:f>
              <c:strCache>
                <c:ptCount val="1"/>
                <c:pt idx="0">
                  <c:v>State</c:v>
                </c:pt>
              </c:strCache>
            </c:strRef>
          </c:tx>
          <c:spPr>
            <a:solidFill>
              <a:srgbClr val="006F8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28500249128051819"/>
                  <c:y val="9.987514296432045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aseline="0"/>
                      <a:t>State (63%): </a:t>
                    </a:r>
                  </a:p>
                  <a:p>
                    <a:pPr>
                      <a:defRPr sz="1200"/>
                    </a:pPr>
                    <a:r>
                      <a:rPr lang="en-US" sz="1200" baseline="0"/>
                      <a:t> </a:t>
                    </a:r>
                    <a:fld id="{AE5FAEB9-88F6-4987-99FF-0DE26FE596DC}" type="VALUE">
                      <a:rPr lang="en-US" sz="1200" baseline="0"/>
                      <a:pPr>
                        <a:defRPr sz="1200"/>
                      </a:pPr>
                      <a:t>[VALUE]</a:t>
                    </a:fld>
                    <a:endParaRPr lang="en-US" sz="1200" baseline="0"/>
                  </a:p>
                </c:rich>
              </c:tx>
              <c:numFmt formatCode="&quot;$&quot;#,##0.0,,\ &quot;M&quot;" sourceLinked="0"/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C5D-447D-83D4-3389D8CC838D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Lit>
              <c:ptCount val="1"/>
              <c:pt idx="0">
                <c:v>Total Special Education Budget</c:v>
              </c:pt>
            </c:strLit>
          </c:cat>
          <c:val>
            <c:numRef>
              <c:f>SPED!$C$2</c:f>
              <c:numCache>
                <c:formatCode>#,,"M"</c:formatCode>
                <c:ptCount val="1"/>
                <c:pt idx="0">
                  <c:v>37484847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5D-447D-83D4-3389D8CC838D}"/>
            </c:ext>
          </c:extLst>
        </c:ser>
        <c:ser>
          <c:idx val="1"/>
          <c:order val="1"/>
          <c:tx>
            <c:strRef>
              <c:f>SPED!$B$3</c:f>
              <c:strCache>
                <c:ptCount val="1"/>
                <c:pt idx="0">
                  <c:v>Federal</c:v>
                </c:pt>
              </c:strCache>
            </c:strRef>
          </c:tx>
          <c:spPr>
            <a:solidFill>
              <a:srgbClr val="EA837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28898854010961633"/>
                  <c:y val="-1.3316685728576061E-2"/>
                </c:manualLayout>
              </c:layout>
              <c:tx>
                <c:rich>
                  <a:bodyPr/>
                  <a:lstStyle/>
                  <a:p>
                    <a:r>
                      <a:rPr lang="en-US" sz="1100" baseline="0"/>
                      <a:t>Federal (7%):  </a:t>
                    </a:r>
                  </a:p>
                  <a:p>
                    <a:fld id="{A2B0881A-4ECF-492C-9144-5E98AAC704C9}" type="VALUE">
                      <a:rPr lang="en-US" sz="1100" baseline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C5D-447D-83D4-3389D8CC838D}"/>
                </c:ext>
              </c:extLst>
            </c:dLbl>
            <c:numFmt formatCode="&quot;$&quot;#,##0.0,,\ &quot;M&quot;" sourceLinked="0"/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Lit>
              <c:ptCount val="1"/>
              <c:pt idx="0">
                <c:v>Total Special Education Budget</c:v>
              </c:pt>
            </c:strLit>
          </c:cat>
          <c:val>
            <c:numRef>
              <c:f>SPED!$C$3</c:f>
              <c:numCache>
                <c:formatCode>#,,"M"</c:formatCode>
                <c:ptCount val="1"/>
                <c:pt idx="0">
                  <c:v>4306339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C5D-447D-83D4-3389D8CC838D}"/>
            </c:ext>
          </c:extLst>
        </c:ser>
        <c:ser>
          <c:idx val="2"/>
          <c:order val="2"/>
          <c:tx>
            <c:strRef>
              <c:f>SPED!$B$4</c:f>
              <c:strCache>
                <c:ptCount val="1"/>
                <c:pt idx="0">
                  <c:v>Local Levy</c:v>
                </c:pt>
              </c:strCache>
            </c:strRef>
          </c:tx>
          <c:spPr>
            <a:solidFill>
              <a:srgbClr val="A2C1CD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2909815645241654"/>
                  <c:y val="-1.3316685728576061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/>
                      <a:t>Local Levy (28%):</a:t>
                    </a:r>
                    <a:r>
                      <a:rPr lang="en-US" sz="1200" baseline="0"/>
                      <a:t> </a:t>
                    </a:r>
                  </a:p>
                  <a:p>
                    <a:pPr>
                      <a:defRPr sz="1200"/>
                    </a:pPr>
                    <a:fld id="{092DC273-3D27-4345-8637-33574294965C}" type="VALUE">
                      <a:rPr lang="en-US" sz="1200" baseline="0"/>
                      <a:pPr>
                        <a:defRPr sz="1200"/>
                      </a:pPr>
                      <a:t>[VALUE]</a:t>
                    </a:fld>
                    <a:endParaRPr lang="en-US"/>
                  </a:p>
                </c:rich>
              </c:tx>
              <c:numFmt formatCode="&quot;$&quot;#,##0.0,,\ &quot;M&quot;" sourceLinked="0"/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DC5D-447D-83D4-3389D8CC838D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Lit>
              <c:ptCount val="1"/>
              <c:pt idx="0">
                <c:v>Total Special Education Budget</c:v>
              </c:pt>
            </c:strLit>
          </c:cat>
          <c:val>
            <c:numRef>
              <c:f>SPED!$C$4</c:f>
              <c:numCache>
                <c:formatCode>#,,"M"</c:formatCode>
                <c:ptCount val="1"/>
                <c:pt idx="0">
                  <c:v>16048352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C5D-447D-83D4-3389D8CC83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76089016"/>
        <c:axId val="576090000"/>
      </c:barChart>
      <c:catAx>
        <c:axId val="576089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6090000"/>
        <c:crosses val="autoZero"/>
        <c:auto val="1"/>
        <c:lblAlgn val="ctr"/>
        <c:lblOffset val="100"/>
        <c:noMultiLvlLbl val="0"/>
      </c:catAx>
      <c:valAx>
        <c:axId val="57609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,,&quot;M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608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083087147738822"/>
          <c:y val="0.9205156388483372"/>
          <c:w val="0.36019161281969791"/>
          <c:h val="5.61801611266545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7933477341880936E-2"/>
          <c:y val="3.5733472968272541E-2"/>
          <c:w val="0.88610782059322235"/>
          <c:h val="0.8579184566323169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6F8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A44-4676-978A-A2E1669BDEE3}"/>
              </c:ext>
            </c:extLst>
          </c:dPt>
          <c:dPt>
            <c:idx val="1"/>
            <c:invertIfNegative val="0"/>
            <c:bubble3D val="0"/>
            <c:spPr>
              <a:solidFill>
                <a:srgbClr val="EA837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A44-4676-978A-A2E1669BDEE3}"/>
              </c:ext>
            </c:extLst>
          </c:dPt>
          <c:dLbls>
            <c:numFmt formatCode="&quot;$&quot;#,##0.0,,\ 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MSOC!$B$2:$B$3</c:f>
              <c:strCache>
                <c:ptCount val="2"/>
                <c:pt idx="0">
                  <c:v>2025-26 Budget</c:v>
                </c:pt>
                <c:pt idx="1">
                  <c:v>State Funded</c:v>
                </c:pt>
              </c:strCache>
            </c:strRef>
          </c:cat>
          <c:val>
            <c:numRef>
              <c:f>MSOC!$C$2:$C$3</c:f>
              <c:numCache>
                <c:formatCode>#,,"M"</c:formatCode>
                <c:ptCount val="2"/>
                <c:pt idx="0">
                  <c:v>44371471</c:v>
                </c:pt>
                <c:pt idx="1">
                  <c:v>27895016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44-4676-978A-A2E1669BDEE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36885136"/>
        <c:axId val="636886448"/>
      </c:barChart>
      <c:catAx>
        <c:axId val="63688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6886448"/>
        <c:crosses val="autoZero"/>
        <c:auto val="1"/>
        <c:lblAlgn val="ctr"/>
        <c:lblOffset val="100"/>
        <c:noMultiLvlLbl val="0"/>
      </c:catAx>
      <c:valAx>
        <c:axId val="63688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,,&quot;M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6885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7933477341880936E-2"/>
          <c:y val="3.5733472968272541E-2"/>
          <c:w val="0.88610782059322235"/>
          <c:h val="0.8579184566323169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2C1C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9AE-4482-8854-695FF0FCE466}"/>
              </c:ext>
            </c:extLst>
          </c:dPt>
          <c:dPt>
            <c:idx val="1"/>
            <c:invertIfNegative val="0"/>
            <c:bubble3D val="0"/>
            <c:spPr>
              <a:solidFill>
                <a:srgbClr val="EA837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9AE-4482-8854-695FF0FCE466}"/>
              </c:ext>
            </c:extLst>
          </c:dPt>
          <c:dLbls>
            <c:numFmt formatCode="&quot;$&quot;#,##0.0,,\ 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Transportation!$B$2:$B$3</c:f>
              <c:strCache>
                <c:ptCount val="2"/>
                <c:pt idx="0">
                  <c:v>2025-26 Budget</c:v>
                </c:pt>
                <c:pt idx="1">
                  <c:v>State Funded</c:v>
                </c:pt>
              </c:strCache>
            </c:strRef>
          </c:cat>
          <c:val>
            <c:numRef>
              <c:f>Transportation!$C$2:$C$3</c:f>
              <c:numCache>
                <c:formatCode>#,,"M"</c:formatCode>
                <c:ptCount val="2"/>
                <c:pt idx="0">
                  <c:v>15394291</c:v>
                </c:pt>
                <c:pt idx="1">
                  <c:v>13067084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AE-4482-8854-695FF0FCE46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36885136"/>
        <c:axId val="636886448"/>
      </c:barChart>
      <c:catAx>
        <c:axId val="63688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6886448"/>
        <c:crosses val="autoZero"/>
        <c:auto val="1"/>
        <c:lblAlgn val="ctr"/>
        <c:lblOffset val="100"/>
        <c:noMultiLvlLbl val="0"/>
      </c:catAx>
      <c:valAx>
        <c:axId val="63688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,&quot;M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6885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B88248-C19E-4F13-BEFF-CF16DBD2504A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1EE62-7565-48E4-957F-452D87FA7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52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316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1EE62-7565-48E4-957F-452D87FA722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18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800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990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3834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446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635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5916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4543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2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505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0021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4910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1065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0089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8191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7189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9755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1450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2326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460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8015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9558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312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0896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0008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4852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0463"/>
            <a:ext cx="55784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BC85F-1700-4A27-89BE-5F819B92EBF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177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(White Backgroun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BEBA3-6862-4F75-8408-5083E7E870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Normal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A3043-0C61-4E35-A21F-4D5B29CA0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9FD4C-642D-4355-908A-16FAD8AFB3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10DF5-3D0B-486F-B4FF-09D1EEB00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867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ide Borders (White Backgroun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6B3FF-EC4E-4C73-B0D4-E3FDB61FC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62FD2F-0471-4707-AC84-287FCFA30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C4CE1B-AC7B-446B-83AE-2D0D98520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10DF5-3D0B-486F-B4FF-09D1EEB00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509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rders Content (White Backgroun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10AD7-A8C4-4B80-9361-D43BA60C6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EE0EB-8984-4F8A-BFEB-73DCBF027D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D6C41D-94AD-4C06-B850-8C3FD63718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FE7892-8167-4DA4-A48D-009337391A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10DF5-3D0B-486F-B4FF-09D1EEB00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567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(White Backgroun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7E6A2-6304-4A6D-B2E6-6DF22EA9F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E6983-A584-43E2-BF44-137A3D876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530" y="987425"/>
            <a:ext cx="621685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A6055-B331-408A-8EAD-5111B2DF6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72E0CA-4E69-4D8F-8B75-458DE94951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10DF5-3D0B-486F-B4FF-09D1EEB00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969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car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7E6A2-6304-4A6D-B2E6-6DF22EA9F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006" y="457200"/>
            <a:ext cx="507399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A6055-B331-408A-8EAD-5111B2DF6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1006" y="2057400"/>
            <a:ext cx="507399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FE56FD-7944-4EFC-879F-3A34482517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10DF5-3D0B-486F-B4FF-09D1EEB00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29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Banner Content (White Backgroun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D6DC9-60CD-4CD4-946B-07186B254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D621C4-686D-4D83-A082-B06E79EDDC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10DF5-3D0B-486F-B4FF-09D1EEB00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87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losing Slide Green Bor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6B3FF-EC4E-4C73-B0D4-E3FDB61FC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62FD2F-0471-4707-AC84-287FCFA30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66CF86-7007-4D22-A525-923B01C073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10DF5-3D0B-486F-B4FF-09D1EEB00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968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49184E-0A94-4BBE-891C-07ED0B781E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33652" y="6233405"/>
            <a:ext cx="2743200" cy="365125"/>
          </a:xfrm>
        </p:spPr>
        <p:txBody>
          <a:bodyPr/>
          <a:lstStyle/>
          <a:p>
            <a:fld id="{A3C10DF5-3D0B-486F-B4FF-09D1EEB00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85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 With Us Blue Icon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C6B4CD-B17B-4983-89B4-B698600227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248773"/>
            <a:ext cx="2743200" cy="365125"/>
          </a:xfrm>
        </p:spPr>
        <p:txBody>
          <a:bodyPr/>
          <a:lstStyle/>
          <a:p>
            <a:fld id="{A3C10DF5-3D0B-486F-B4FF-09D1EEB00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89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35215-5456-4D87-80CF-B14A6D289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419A4B-A2F0-420F-8449-594D94C98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19A6FC-E73A-4E3C-8753-BE8213094D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41AF7-9F40-4FAB-B075-0BF8114DA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406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C817F-80C2-4EA5-9FA3-70E7A209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A3503-22F1-4214-BCB8-0B411ADDE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54D42E-38A8-450B-9BDB-10F8597D6D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41AF7-9F40-4FAB-B075-0BF8114DA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23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BF4D1-B51A-4D17-AB74-75EE05462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E32A1EA-F864-407D-ADF5-D8EC90196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ADAEDA2-65EA-4F21-BD36-30AA0D018B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825625"/>
            <a:ext cx="52578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C99AC9-70AF-4F1A-8D55-79592DE76A9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5F41AF7-9F40-4FAB-B075-0BF8114DA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73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BF4D1-B51A-4D17-AB74-75EE05462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ADAEDA2-65EA-4F21-BD36-30AA0D018B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1690688"/>
            <a:ext cx="10515600" cy="4486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10A8A1-EDAD-4371-84D4-2C92DFAF721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5F41AF7-9F40-4FAB-B075-0BF8114DA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399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add closing slide information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additional notes for closing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1FC818-A50A-43BA-B24E-271F03DD2A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41AF7-9F40-4FAB-B075-0BF8114DA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4281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5D5A9B-985E-411E-96A4-4A0BDDD9BB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41AF7-9F40-4FAB-B075-0BF8114DA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202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35215-5456-4D87-80CF-B14A6D289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419A4B-A2F0-420F-8449-594D94C98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C25B5-D620-4CFE-B771-D86C6F916E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33C9F-AD1F-4AC1-9BE2-E29441DE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806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Top Banner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6E91B-42EE-4101-8E28-63AC02B45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01AC3-C3A2-4B9C-9EC7-AD03FC87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C4376-7C82-4552-A286-0191F5BF88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33C9F-AD1F-4AC1-9BE2-E29441DE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1278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Bottom Banner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6E91B-42EE-4101-8E28-63AC02B45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01AC3-C3A2-4B9C-9EC7-AD03FC87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C3525B-E734-4D17-A1C2-4A636479B9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833C9F-AD1F-4AC1-9BE2-E29441DE35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4060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card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5040D-D8E2-48AC-A780-DBC55DBE68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503311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Postcard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075C01-3368-45A5-B824-4D23BD59537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503311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EAE509-5E78-4678-A796-B8278C127F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833C9F-AD1F-4AC1-9BE2-E29441DE35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304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Blue Bann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EFB8B84-31DA-4ACC-9361-8E68E23ED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E3C9285-A68F-4D4D-B08C-7513AE818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D8B5E070-1D74-4B55-8749-2780A6D781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825625"/>
            <a:ext cx="52578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616EC7-9FAD-4CAF-A1F2-85A98171D83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833C9F-AD1F-4AC1-9BE2-E29441DE35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0891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Blue Bann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EFB8B84-31DA-4ACC-9361-8E68E23ED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D8B5E070-1D74-4B55-8749-2780A6D781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1690688"/>
            <a:ext cx="10515600" cy="4486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31D87B-D830-48D5-97F3-600350B45B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833C9F-AD1F-4AC1-9BE2-E29441DE35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1012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ord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C08F9-9C2E-47DA-988E-0B69CD527B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 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5D3050-FEB2-4592-9053-1CA1E56F7B5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/>
            </a:lvl1pPr>
            <a:lvl3pPr>
              <a:defRPr/>
            </a:lvl3pPr>
          </a:lstStyle>
          <a:p>
            <a:pPr lvl="0"/>
            <a:r>
              <a:rPr lang="en-US"/>
              <a:t>Edit Master text styles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 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D8F6B1-CFF1-45A8-9B76-541AC4391C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33C9F-AD1F-4AC1-9BE2-E29441DE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1353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add closing slide information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additional notes for closing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D377B6-A978-4FBD-85B4-A9B3B9270B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33C9F-AD1F-4AC1-9BE2-E29441DE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53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B9ADC3-FC7F-4596-9969-E16817E18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82138-48F6-4D95-8631-9F42963F3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8B770C-66D0-47D6-A2F8-70242159F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10DF5-3D0B-486F-B4FF-09D1EEB00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339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729" r:id="rId7"/>
    <p:sldLayoutId id="2147483688" r:id="rId8"/>
    <p:sldLayoutId id="2147483689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EF5F94-E632-4BF1-9898-2EDF9E938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C61328-1FC7-40F9-80EA-C49CD3C0F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9D5D4-AF28-49E3-BD48-1034104689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41AF7-9F40-4FAB-B075-0BF8114DA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301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719" r:id="rId3"/>
    <p:sldLayoutId id="2147483721" r:id="rId4"/>
    <p:sldLayoutId id="2147483727" r:id="rId5"/>
    <p:sldLayoutId id="2147483700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8761F5-598F-4236-AF4A-E4033CB7E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257847-0608-4AA4-BDA1-4B3E18A9E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3BC48-F81F-4F0E-8D7C-8AD774A9AA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33C9F-AD1F-4AC1-9BE2-E29441DE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52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08" r:id="rId2"/>
    <p:sldLayoutId id="2147483718" r:id="rId3"/>
    <p:sldLayoutId id="2147483698" r:id="rId4"/>
    <p:sldLayoutId id="2147483720" r:id="rId5"/>
    <p:sldLayoutId id="2147483722" r:id="rId6"/>
    <p:sldLayoutId id="2147483701" r:id="rId7"/>
    <p:sldLayoutId id="2147483728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sd411.org/uploaded/events/documents/events/1469/2025-26_Board_Update_041025_FINAL.pdf" TargetMode="Externa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d411.org/about-us/departments/capital-projects/capital-projects-oversight-committee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d411.org/about-us/departments/finance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banasicka@issaquah.wednet.edu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B1B3231-31E5-2496-38CE-D56A104A85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96000" y="1825625"/>
            <a:ext cx="5242223" cy="3514471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7EE496B-E947-71A9-2CF7-FBC8DA6B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5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2025-26  Budget Overview</a:t>
            </a:r>
            <a:endParaRPr lang="en-US" sz="5500">
              <a:latin typeface="Calibri"/>
              <a:ea typeface="Calibri"/>
              <a:cs typeface="Calibri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AC55204-B64B-DD14-681F-8068EBB59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br>
              <a:rPr lang="en-US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b="1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 sz="25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Public Hearing</a:t>
            </a:r>
            <a:br>
              <a:rPr lang="en-US" sz="25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r>
              <a:rPr lang="en-US" sz="25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August 7</a:t>
            </a:r>
            <a:r>
              <a:rPr lang="en-US" sz="2500" baseline="300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th</a:t>
            </a:r>
            <a:r>
              <a:rPr lang="en-US" sz="25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 2025</a:t>
            </a:r>
          </a:p>
          <a:p>
            <a:endParaRPr lang="en-US" b="1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endParaRPr lang="en-US" b="1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 sz="15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Martin Turney, Chief of Finance &amp; Operations</a:t>
            </a:r>
          </a:p>
          <a:p>
            <a:pPr marL="0" indent="0" algn="ctr">
              <a:buNone/>
            </a:pPr>
            <a:r>
              <a:rPr lang="en-US" sz="15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Moriah Banasick, Executive Director of Finance &amp; Budget</a:t>
            </a: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7229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7EE496B-E947-71A9-2CF7-FBC8DA6B0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28" y="457200"/>
            <a:ext cx="5757672" cy="531812"/>
          </a:xfrm>
        </p:spPr>
        <p:txBody>
          <a:bodyPr>
            <a:normAutofit/>
          </a:bodyPr>
          <a:lstStyle/>
          <a:p>
            <a:pPr algn="ctr"/>
            <a:r>
              <a:rPr lang="en-US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Outline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AC55204-B64B-DD14-681F-8068EBB593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8608" y="1537652"/>
            <a:ext cx="3917112" cy="4869078"/>
          </a:xfrm>
        </p:spPr>
        <p:txBody>
          <a:bodyPr>
            <a:normAutofit fontScale="925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19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Budget Timeline </a:t>
            </a:r>
            <a:br>
              <a:rPr lang="en-US" sz="19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1900" b="1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9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Summary of 2024-25</a:t>
            </a:r>
            <a:br>
              <a:rPr lang="en-US" sz="19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1900" b="1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9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2025-26 General Fund</a:t>
            </a:r>
          </a:p>
          <a:p>
            <a:pPr lvl="1">
              <a:spcBef>
                <a:spcPts val="0"/>
              </a:spcBef>
              <a:buFont typeface="Calibri" panose="020F0502020204030204" pitchFamily="34" charset="0"/>
              <a:buChar char="−"/>
            </a:pPr>
            <a:r>
              <a:rPr lang="en-US" sz="19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Summary of Budget Factors</a:t>
            </a:r>
          </a:p>
          <a:p>
            <a:pPr lvl="1">
              <a:spcBef>
                <a:spcPts val="0"/>
              </a:spcBef>
              <a:buFont typeface="Calibri" panose="020F0502020204030204" pitchFamily="34" charset="0"/>
              <a:buChar char="−"/>
            </a:pPr>
            <a:r>
              <a:rPr lang="en-US" sz="19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Revenues/Enrollment</a:t>
            </a:r>
          </a:p>
          <a:p>
            <a:pPr lvl="1">
              <a:spcBef>
                <a:spcPts val="0"/>
              </a:spcBef>
              <a:buFont typeface="Calibri" panose="020F0502020204030204" pitchFamily="34" charset="0"/>
              <a:buChar char="−"/>
            </a:pPr>
            <a:r>
              <a:rPr lang="en-US" sz="19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Expenditures</a:t>
            </a:r>
          </a:p>
          <a:p>
            <a:pPr lvl="1">
              <a:spcBef>
                <a:spcPts val="0"/>
              </a:spcBef>
              <a:buFont typeface="Calibri" panose="020F0502020204030204" pitchFamily="34" charset="0"/>
              <a:buChar char="−"/>
            </a:pPr>
            <a:r>
              <a:rPr lang="en-US" sz="19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Fund Balance</a:t>
            </a:r>
            <a:br>
              <a:rPr lang="en-US" sz="1900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1900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9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2025-26 Other Funds</a:t>
            </a:r>
          </a:p>
          <a:p>
            <a:pPr lvl="1">
              <a:spcBef>
                <a:spcPts val="0"/>
              </a:spcBef>
              <a:buFont typeface="Calibri" panose="020F0502020204030204" pitchFamily="34" charset="0"/>
              <a:buChar char="−"/>
            </a:pPr>
            <a:r>
              <a:rPr lang="en-US" sz="19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Capital Projects</a:t>
            </a:r>
          </a:p>
          <a:p>
            <a:pPr lvl="1">
              <a:spcBef>
                <a:spcPts val="0"/>
              </a:spcBef>
              <a:buFont typeface="Calibri" panose="020F0502020204030204" pitchFamily="34" charset="0"/>
              <a:buChar char="−"/>
            </a:pPr>
            <a:r>
              <a:rPr lang="en-US" sz="19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Transportation</a:t>
            </a:r>
          </a:p>
          <a:p>
            <a:pPr lvl="1">
              <a:spcBef>
                <a:spcPts val="0"/>
              </a:spcBef>
              <a:buFont typeface="Calibri" panose="020F0502020204030204" pitchFamily="34" charset="0"/>
              <a:buChar char="−"/>
            </a:pPr>
            <a:r>
              <a:rPr lang="en-US" sz="19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Associated Student Body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−"/>
            </a:pPr>
            <a:r>
              <a:rPr lang="en-US" sz="19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Debt Service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9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Next Steps</a:t>
            </a:r>
          </a:p>
          <a:p>
            <a:pPr marL="0" indent="0">
              <a:buNone/>
            </a:pPr>
            <a:r>
              <a:rPr lang="en-US" sz="19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Appendix</a:t>
            </a: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413695-07EE-39F1-B456-801E72E6D7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10DF5-3D0B-486F-B4FF-09D1EEB00B8D}" type="slidenum">
              <a:rPr lang="en-US" smtClean="0">
                <a:latin typeface="Calibri"/>
                <a:ea typeface="Calibri"/>
                <a:cs typeface="Calibri"/>
              </a:rPr>
              <a:t>2</a:t>
            </a:fld>
            <a:endParaRPr lang="en-US">
              <a:latin typeface="Calibri"/>
              <a:ea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C3F1E0-A5DE-EDF7-BDDE-44058374E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3472" y="1514690"/>
            <a:ext cx="5328366" cy="38286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DF7F88-4E83-F79B-70E6-975E48715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4127" y="480184"/>
            <a:ext cx="1467055" cy="48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44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44DE5-31F4-4368-88C8-41C52C841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>
                <a:solidFill>
                  <a:srgbClr val="006F82"/>
                </a:solidFill>
                <a:latin typeface="Calibri"/>
                <a:ea typeface="Calibri"/>
                <a:cs typeface="Arial"/>
              </a:rPr>
              <a:t>Budget Timeline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A6B3D777-F932-4371-A28A-9C9D492DC9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1451373"/>
              </p:ext>
            </p:extLst>
          </p:nvPr>
        </p:nvGraphicFramePr>
        <p:xfrm>
          <a:off x="2192274" y="1754696"/>
          <a:ext cx="7807452" cy="4037055"/>
        </p:xfrm>
        <a:graphic>
          <a:graphicData uri="http://schemas.openxmlformats.org/drawingml/2006/table">
            <a:tbl>
              <a:tblPr firstRow="1" firstCol="1" bandRow="1"/>
              <a:tblGrid>
                <a:gridCol w="6145595">
                  <a:extLst>
                    <a:ext uri="{9D8B030D-6E8A-4147-A177-3AD203B41FA5}">
                      <a16:colId xmlns:a16="http://schemas.microsoft.com/office/drawing/2014/main" val="2662700582"/>
                    </a:ext>
                  </a:extLst>
                </a:gridCol>
                <a:gridCol w="1661857">
                  <a:extLst>
                    <a:ext uri="{9D8B030D-6E8A-4147-A177-3AD203B41FA5}">
                      <a16:colId xmlns:a16="http://schemas.microsoft.com/office/drawing/2014/main" val="1838904735"/>
                    </a:ext>
                  </a:extLst>
                </a:gridCol>
              </a:tblGrid>
              <a:tr h="407925">
                <a:tc>
                  <a:txBody>
                    <a:bodyPr/>
                    <a:lstStyle/>
                    <a:p>
                      <a:pPr marL="0" marR="0" lvl="0" indent="0" algn="just"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Financial Advisory Core Team (FACT) Launch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F82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December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F82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099724"/>
                  </a:ext>
                </a:extLst>
              </a:tr>
              <a:tr h="407925">
                <a:tc>
                  <a:txBody>
                    <a:bodyPr/>
                    <a:lstStyle/>
                    <a:p>
                      <a:pPr marL="0" marR="0" lvl="0" indent="0" algn="just"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Board of Directors’ Budget Guidelines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F82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January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F82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4719282"/>
                  </a:ext>
                </a:extLst>
              </a:tr>
              <a:tr h="407925">
                <a:tc>
                  <a:txBody>
                    <a:bodyPr/>
                    <a:lstStyle/>
                    <a:p>
                      <a:pPr marL="0" marR="0" lvl="0" indent="0" algn="just"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Budget Process with updates on District website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F82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February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F82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025651"/>
                  </a:ext>
                </a:extLst>
              </a:tr>
              <a:tr h="407925">
                <a:tc>
                  <a:txBody>
                    <a:bodyPr/>
                    <a:lstStyle/>
                    <a:p>
                      <a:pPr marL="0" marR="0" lvl="0" indent="0" algn="just"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Legislature Regular Session ends (SINE DIE)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F82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March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F82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7685885"/>
                  </a:ext>
                </a:extLst>
              </a:tr>
              <a:tr h="407925">
                <a:tc>
                  <a:txBody>
                    <a:bodyPr/>
                    <a:lstStyle/>
                    <a:p>
                      <a:pPr marL="0" marR="0" lvl="0" indent="0" algn="just"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Superintendent’s Budget Review and Program Changes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F82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April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F82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594536"/>
                  </a:ext>
                </a:extLst>
              </a:tr>
              <a:tr h="393860">
                <a:tc>
                  <a:txBody>
                    <a:bodyPr/>
                    <a:lstStyle/>
                    <a:p>
                      <a:pPr marL="0" marR="0" lvl="0" indent="0" algn="just"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Board of Directors’ Meeting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F82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June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F82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143695"/>
                  </a:ext>
                </a:extLst>
              </a:tr>
              <a:tr h="393860">
                <a:tc>
                  <a:txBody>
                    <a:bodyPr/>
                    <a:lstStyle/>
                    <a:p>
                      <a:pPr marL="0" marR="0" lvl="0" indent="0" algn="just"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District Budget Completed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F82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July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F82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470368"/>
                  </a:ext>
                </a:extLst>
              </a:tr>
              <a:tr h="393860">
                <a:tc>
                  <a:txBody>
                    <a:bodyPr/>
                    <a:lstStyle/>
                    <a:p>
                      <a:pPr marL="0" marR="0" lvl="0" indent="0" algn="just"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FACT Team – Final Meeting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F82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July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F82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576085"/>
                  </a:ext>
                </a:extLst>
              </a:tr>
              <a:tr h="407925">
                <a:tc>
                  <a:txBody>
                    <a:bodyPr/>
                    <a:lstStyle/>
                    <a:p>
                      <a:pPr marL="0" marR="0" lvl="0" indent="0" algn="just"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 Hearing – Proposed 2025-26 Budget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F82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August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F82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392681"/>
                  </a:ext>
                </a:extLst>
              </a:tr>
              <a:tr h="407925">
                <a:tc>
                  <a:txBody>
                    <a:bodyPr/>
                    <a:lstStyle/>
                    <a:p>
                      <a:pPr marL="0" marR="0" lvl="0" indent="0" algn="just"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Budget Adoption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F82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August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F82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82157"/>
                  </a:ext>
                </a:extLst>
              </a:tr>
            </a:tbl>
          </a:graphicData>
        </a:graphic>
      </p:graphicFrame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E02774F4-C3B9-5080-6F27-2C519C3259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3C10DF5-3D0B-486F-B4FF-09D1EEB00B8D}" type="slidenum">
              <a:rPr lang="en-US" smtClean="0">
                <a:latin typeface="Calibri"/>
                <a:ea typeface="Calibri"/>
                <a:cs typeface="Calibri"/>
              </a:rPr>
              <a:t>3</a:t>
            </a:fld>
            <a:endParaRPr lang="en-US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06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7EE496B-E947-71A9-2CF7-FBC8DA6B0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184" y="457200"/>
            <a:ext cx="5766816" cy="557784"/>
          </a:xfrm>
        </p:spPr>
        <p:txBody>
          <a:bodyPr>
            <a:normAutofit/>
          </a:bodyPr>
          <a:lstStyle/>
          <a:p>
            <a:pPr algn="ctr"/>
            <a:r>
              <a:rPr lang="en-US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Summary of 2024-25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AC55204-B64B-DD14-681F-8068EBB593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2272" y="1663562"/>
            <a:ext cx="5120640" cy="3530874"/>
          </a:xfrm>
        </p:spPr>
        <p:txBody>
          <a:bodyPr>
            <a:normAutofit lnSpcReduction="10000"/>
          </a:bodyPr>
          <a:lstStyle/>
          <a:p>
            <a:pPr marL="6" indent="0">
              <a:buNone/>
            </a:pPr>
            <a:r>
              <a:rPr lang="en-US" sz="20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Ending Fund Balance</a:t>
            </a:r>
            <a:br>
              <a:rPr lang="en-US" sz="20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2000" b="1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342906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Estimated decrease in ending fund balance of $5.8M</a:t>
            </a:r>
            <a:br>
              <a:rPr lang="en-US" sz="2000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2000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−"/>
            </a:pPr>
            <a:r>
              <a:rPr lang="en-US" sz="18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Due to planned single year increase in curriculum investment in Elementary Literacy, Middle School Math, and High School World History</a:t>
            </a:r>
            <a:br>
              <a:rPr lang="en-US" sz="1800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1800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Projected ending fund balance - </a:t>
            </a:r>
            <a:r>
              <a:rPr lang="en-US" sz="20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$46.3M</a:t>
            </a:r>
            <a:br>
              <a:rPr lang="en-US" sz="20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1800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−"/>
            </a:pPr>
            <a:r>
              <a:rPr lang="en-US" sz="18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11% of 2024-25 budgeted expenditures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413695-07EE-39F1-B456-801E72E6D7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10DF5-3D0B-486F-B4FF-09D1EEB00B8D}" type="slidenum">
              <a:rPr lang="en-US" smtClean="0">
                <a:latin typeface="Calibri"/>
                <a:ea typeface="Calibri"/>
                <a:cs typeface="Calibri"/>
              </a:rPr>
              <a:t>4</a:t>
            </a:fld>
            <a:endParaRPr lang="en-US"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578235-0A75-2384-40FA-00DE9BB8E3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382" y="1507471"/>
            <a:ext cx="5379444" cy="3843057"/>
          </a:xfrm>
          <a:prstGeom prst="rect">
            <a:avLst/>
          </a:prstGeom>
          <a:ln w="25400">
            <a:solidFill>
              <a:srgbClr val="006F82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4716DE-6BE7-1452-9E4B-3FD37B841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0576" y="493170"/>
            <a:ext cx="1467055" cy="48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591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452A0-EB19-4869-A66B-C74C09D5D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2024-25 Fund Balance Projection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415624-19AF-478C-9B75-63B0BC8544CD}"/>
              </a:ext>
            </a:extLst>
          </p:cNvPr>
          <p:cNvSpPr txBox="1"/>
          <p:nvPr/>
        </p:nvSpPr>
        <p:spPr>
          <a:xfrm>
            <a:off x="3426193" y="5863201"/>
            <a:ext cx="53396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2024-25 Estimated fund balance decline of $5.8M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E4F9E40-BE4C-4F8B-B349-AD6EEB6926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4700790"/>
              </p:ext>
            </p:extLst>
          </p:nvPr>
        </p:nvGraphicFramePr>
        <p:xfrm>
          <a:off x="1869561" y="1872910"/>
          <a:ext cx="8452878" cy="3808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67DA5DFE-7F26-CCA7-791D-44D2D1D74451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5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3126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413695-07EE-39F1-B456-801E72E6D72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10DF5-3D0B-486F-B4FF-09D1EEB00B8D}" type="slidenum">
              <a:rPr lang="en-US" smtClean="0">
                <a:latin typeface="Calibri"/>
                <a:ea typeface="Calibri"/>
                <a:cs typeface="Calibri"/>
              </a:rPr>
              <a:t>6</a:t>
            </a:fld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B0082E-5737-18FC-47B3-DB7255FC5686}"/>
              </a:ext>
            </a:extLst>
          </p:cNvPr>
          <p:cNvSpPr/>
          <p:nvPr/>
        </p:nvSpPr>
        <p:spPr>
          <a:xfrm>
            <a:off x="1" y="2"/>
            <a:ext cx="3692323" cy="6858000"/>
          </a:xfrm>
          <a:prstGeom prst="rect">
            <a:avLst/>
          </a:prstGeom>
          <a:solidFill>
            <a:srgbClr val="006F82"/>
          </a:solidFill>
          <a:ln>
            <a:solidFill>
              <a:srgbClr val="006F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>
              <a:latin typeface="Calibri"/>
              <a:ea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E287E3-FF99-455B-58F8-53B0747D1F95}"/>
              </a:ext>
            </a:extLst>
          </p:cNvPr>
          <p:cNvSpPr txBox="1"/>
          <p:nvPr/>
        </p:nvSpPr>
        <p:spPr>
          <a:xfrm>
            <a:off x="312013" y="2151727"/>
            <a:ext cx="306829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General Fund </a:t>
            </a:r>
          </a:p>
          <a:p>
            <a:pPr algn="ctr"/>
            <a:r>
              <a:rPr lang="en-US" sz="32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Revenues</a:t>
            </a:r>
          </a:p>
          <a:p>
            <a:pPr algn="ctr"/>
            <a:endParaRPr lang="en-US" sz="32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en-US" sz="32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$399,760,537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C0E129F-34AC-139A-F6A1-EF2D986D0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324" y="-29122"/>
            <a:ext cx="8499676" cy="1193292"/>
          </a:xfrm>
        </p:spPr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Summary of Budget Factors</a:t>
            </a:r>
            <a:b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r>
              <a:rPr lang="en-US" sz="2400" b="1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2025-26</a:t>
            </a:r>
            <a:r>
              <a:rPr lang="en-US" sz="24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b="1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Budgeted</a:t>
            </a:r>
            <a:r>
              <a:rPr lang="en-US" sz="24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b="1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Revenues</a:t>
            </a:r>
            <a:endParaRPr lang="en-US" sz="3200" b="1" i="1">
              <a:latin typeface="Calibri"/>
              <a:ea typeface="Calibri"/>
              <a:cs typeface="Calibri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AFC14B9-EEBE-153E-D360-E50BFFEAB70A}"/>
              </a:ext>
            </a:extLst>
          </p:cNvPr>
          <p:cNvSpPr txBox="1">
            <a:spLocks/>
          </p:cNvSpPr>
          <p:nvPr/>
        </p:nvSpPr>
        <p:spPr>
          <a:xfrm>
            <a:off x="4322199" y="1389889"/>
            <a:ext cx="7116945" cy="4966459"/>
          </a:xfrm>
          <a:prstGeom prst="rect">
            <a:avLst/>
          </a:prstGeom>
        </p:spPr>
        <p:txBody>
          <a:bodyPr vert="horz" lIns="91440" tIns="45721" rIns="91440" bIns="4572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Projected Enrollment: 	18,489</a:t>
            </a:r>
            <a:br>
              <a:rPr lang="en-US" sz="20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2000" b="1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lvl="1">
              <a:spcBef>
                <a:spcPts val="0"/>
              </a:spcBef>
            </a:pPr>
            <a:r>
              <a:rPr lang="en-US" sz="16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Equivalent to decline of 0.91%</a:t>
            </a:r>
          </a:p>
          <a:p>
            <a:pPr lvl="1">
              <a:spcBef>
                <a:spcPts val="0"/>
              </a:spcBef>
            </a:pPr>
            <a:r>
              <a:rPr lang="en-US" sz="16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Approximately $4M decrease in revenue</a:t>
            </a:r>
            <a:br>
              <a:rPr lang="en-US" sz="1400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1400" i="1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6" indent="0">
              <a:buNone/>
            </a:pPr>
            <a:r>
              <a:rPr lang="en-US" sz="20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Increases from the State Legislation</a:t>
            </a:r>
            <a:br>
              <a:rPr lang="en-US" sz="20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2000" b="1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lvl="1">
              <a:spcBef>
                <a:spcPts val="0"/>
              </a:spcBef>
            </a:pPr>
            <a:r>
              <a:rPr lang="en-US" sz="16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Special Education: </a:t>
            </a:r>
            <a:r>
              <a:rPr lang="en-US" sz="16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Increased multiplier to 1.16 resulting in approximately $1.4 million net gain—but a continued $9.5 million local gap</a:t>
            </a:r>
            <a:br>
              <a:rPr lang="en-US" sz="1600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1600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lvl="1">
              <a:spcBef>
                <a:spcPts val="0"/>
              </a:spcBef>
            </a:pPr>
            <a:r>
              <a:rPr lang="en-US" sz="16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Materials, Supplies, and Operating Costs (MSOC): </a:t>
            </a:r>
            <a:r>
              <a:rPr lang="en-US" sz="16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Raised by $47 per student for an estimated gain of $860,000, still $8.7 million below actual costs</a:t>
            </a:r>
            <a:br>
              <a:rPr lang="en-US" sz="1600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1600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lvl="1">
              <a:spcBef>
                <a:spcPts val="0"/>
              </a:spcBef>
            </a:pPr>
            <a:r>
              <a:rPr lang="en-US" sz="16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Salary Funding: </a:t>
            </a:r>
            <a:r>
              <a:rPr lang="en-US" sz="16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2.5% cost of living adjustment/implicit price deflator (IPD), approximately $2.7M</a:t>
            </a:r>
            <a:br>
              <a:rPr lang="en-US" sz="1600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1600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lvl="1">
              <a:spcBef>
                <a:spcPts val="0"/>
              </a:spcBef>
            </a:pPr>
            <a:r>
              <a:rPr lang="en-US" sz="16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Local Levy Capacity: </a:t>
            </a:r>
            <a:r>
              <a:rPr lang="en-US" sz="16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Estimated to increase $4M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07E3B4A-02AD-CAFD-FEEA-07E15ECCC24A}"/>
              </a:ext>
            </a:extLst>
          </p:cNvPr>
          <p:cNvCxnSpPr>
            <a:cxnSpLocks/>
          </p:cNvCxnSpPr>
          <p:nvPr/>
        </p:nvCxnSpPr>
        <p:spPr>
          <a:xfrm>
            <a:off x="4386207" y="1176196"/>
            <a:ext cx="7052937" cy="0"/>
          </a:xfrm>
          <a:prstGeom prst="line">
            <a:avLst/>
          </a:prstGeom>
          <a:ln w="28575">
            <a:solidFill>
              <a:srgbClr val="006F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081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4D9E5-BB82-497E-9817-3B92B2006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6199"/>
            <a:ext cx="12192000" cy="1224489"/>
          </a:xfrm>
        </p:spPr>
        <p:txBody>
          <a:bodyPr>
            <a:noAutofit/>
          </a:bodyPr>
          <a:lstStyle/>
          <a:p>
            <a:pPr algn="ctr"/>
            <a:r>
              <a:rPr lang="en-US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Revenues</a:t>
            </a:r>
            <a:br>
              <a:rPr lang="en-US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r>
              <a:rPr lang="en-US" sz="32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General Fund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A274CF-E422-4A4D-9E2E-4AF6006F7DBD}"/>
              </a:ext>
            </a:extLst>
          </p:cNvPr>
          <p:cNvSpPr txBox="1"/>
          <p:nvPr/>
        </p:nvSpPr>
        <p:spPr>
          <a:xfrm>
            <a:off x="7802628" y="2544949"/>
            <a:ext cx="3877308" cy="3046988"/>
          </a:xfrm>
          <a:prstGeom prst="rect">
            <a:avLst/>
          </a:prstGeom>
          <a:noFill/>
          <a:ln w="28575">
            <a:solidFill>
              <a:srgbClr val="006F82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Three Primary Sources:</a:t>
            </a:r>
            <a:br>
              <a:rPr lang="en-US" sz="2000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r>
              <a:rPr lang="en-US" sz="12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Other Financing Sources excluded</a:t>
            </a:r>
            <a:br>
              <a:rPr lang="en-US" sz="12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2000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285753" indent="-285753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State of Washington – 67.8%</a:t>
            </a:r>
            <a:br>
              <a:rPr lang="en-US" sz="2000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2000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285753" indent="-285753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Local:  Educational Programs/Operations (EP&amp;O) Levy and Local Fees – 26%</a:t>
            </a:r>
          </a:p>
          <a:p>
            <a:pPr marL="285753" indent="-285753">
              <a:buFont typeface="Arial" panose="020B0604020202020204" pitchFamily="34" charset="0"/>
              <a:buChar char="•"/>
            </a:pPr>
            <a:endParaRPr lang="en-US" sz="2000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285753" indent="-285753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Federal Government – 2.1%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E41149-ACD1-4EC9-86DD-690EECADAAB9}"/>
              </a:ext>
            </a:extLst>
          </p:cNvPr>
          <p:cNvSpPr txBox="1"/>
          <p:nvPr/>
        </p:nvSpPr>
        <p:spPr>
          <a:xfrm>
            <a:off x="852648" y="6015312"/>
            <a:ext cx="63231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Other financing sources represents the transfer in from the Capital Project Fund for allowable costs accounted for in the General Fund. This is not considered a primary funding source.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794A604-503B-4A2A-A95C-BA60D71344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7365639"/>
              </p:ext>
            </p:extLst>
          </p:nvPr>
        </p:nvGraphicFramePr>
        <p:xfrm>
          <a:off x="512064" y="2175973"/>
          <a:ext cx="7004304" cy="3784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EB475E7F-71F1-EE8F-BD52-51E93C29A1F9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7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3043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3F0EA-FE6F-434B-91F3-304EAC886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36293"/>
            <a:ext cx="12192000" cy="646332"/>
          </a:xfrm>
        </p:spPr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Federal Programs – Annual Funding Reminder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222FE7C-61B8-0493-5261-CCD4E3A67963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407316" cy="47388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4" indent="-228604" algn="l" defTabSz="914411" rtl="0" eaLnBrk="1" latinLnBrk="0" hangingPunct="1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9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11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	Special Education (IDEA)			$4.3M</a:t>
            </a:r>
          </a:p>
          <a:p>
            <a:pPr marL="0" marR="0" lvl="0" indent="0" algn="l" defTabSz="914411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	Title I    					$1.4M</a:t>
            </a:r>
          </a:p>
          <a:p>
            <a:pPr marL="0" indent="0">
              <a:buNone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	Child Nutrition</a:t>
            </a:r>
            <a:r>
              <a:rPr lang="en-US" sz="24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                                                      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$1.9M</a:t>
            </a:r>
            <a:endParaRPr lang="en-US" sz="2400" b="0" i="0" u="none" strike="noStrike" kern="1200" cap="none" spc="0" normalizeH="0" baseline="0" noProof="0">
              <a:ln>
                <a:noFill/>
              </a:ln>
              <a:solidFill>
                <a:srgbClr val="006F82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457200" marR="0" lvl="1" indent="0" algn="l" defTabSz="914411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					</a:t>
            </a:r>
            <a:endParaRPr lang="en-US" sz="2000" b="0" i="0" u="none" strike="noStrike" kern="1200" cap="none" spc="0" normalizeH="0" baseline="0" noProof="0">
              <a:ln>
                <a:noFill/>
              </a:ln>
              <a:solidFill>
                <a:srgbClr val="006F82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11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	Title II, III, IV					$719K</a:t>
            </a:r>
          </a:p>
          <a:p>
            <a:pPr marL="0" marR="0" lvl="0" indent="0" algn="l" defTabSz="914411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	NJROTC - Liberty				$168K		</a:t>
            </a:r>
          </a:p>
          <a:p>
            <a:pPr marL="0" indent="0">
              <a:buNone/>
              <a:defRPr/>
            </a:pPr>
            <a:r>
              <a:rPr kumimoji="0" lang="en-US" sz="2400" b="0" i="0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	</a:t>
            </a:r>
            <a:r>
              <a:rPr kumimoji="0" lang="en-US" sz="2400" b="0" i="0" u="sng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Career &amp; Technical Education (CTE)</a:t>
            </a:r>
            <a:r>
              <a:rPr lang="en-US" sz="2400" u="sng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                 </a:t>
            </a:r>
            <a:r>
              <a:rPr kumimoji="0" lang="en-US" sz="2400" b="0" i="0" u="sng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$200K</a:t>
            </a:r>
            <a:endParaRPr lang="en-US" sz="2400" b="0" i="0" u="sng" strike="noStrike" kern="1200" cap="none" spc="0" normalizeH="0" baseline="0" noProof="0">
              <a:ln>
                <a:noFill/>
              </a:ln>
              <a:solidFill>
                <a:srgbClr val="006F82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indent="0">
              <a:buNone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	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Total Federal Funding</a:t>
            </a:r>
            <a:r>
              <a:rPr lang="en-US" sz="24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                                       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$8.7M</a:t>
            </a:r>
            <a:r>
              <a:rPr lang="en-US" sz="24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   </a:t>
            </a:r>
            <a:endParaRPr lang="en-US" sz="2400" b="1" i="0" u="none" strike="noStrike" kern="1200" cap="none" spc="0" normalizeH="0" baseline="0" noProof="0">
              <a:ln>
                <a:noFill/>
              </a:ln>
              <a:solidFill>
                <a:srgbClr val="006F82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48F466-1DAB-4635-FF21-7B065445238C}"/>
              </a:ext>
            </a:extLst>
          </p:cNvPr>
          <p:cNvSpPr txBox="1"/>
          <p:nvPr/>
        </p:nvSpPr>
        <p:spPr>
          <a:xfrm>
            <a:off x="8541778" y="1706410"/>
            <a:ext cx="1964098" cy="1569660"/>
          </a:xfrm>
          <a:prstGeom prst="rect">
            <a:avLst/>
          </a:prstGeom>
          <a:noFill/>
          <a:ln w="28575">
            <a:solidFill>
              <a:srgbClr val="EA837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600" b="1">
                <a:solidFill>
                  <a:srgbClr val="EA8371"/>
                </a:solidFill>
                <a:latin typeface="Calibri" panose="020F0502020204030204"/>
              </a:rPr>
              <a:t>Accounts for $7.5M</a:t>
            </a:r>
          </a:p>
          <a:p>
            <a:pPr algn="ctr"/>
            <a:endParaRPr lang="en-US" sz="1600" b="1">
              <a:solidFill>
                <a:srgbClr val="EA8371"/>
              </a:solidFill>
              <a:latin typeface="Calibri" panose="020F0502020204030204"/>
            </a:endParaRPr>
          </a:p>
          <a:p>
            <a:pPr algn="ctr"/>
            <a:r>
              <a:rPr lang="en-US" sz="1600" b="1">
                <a:solidFill>
                  <a:srgbClr val="EA8371"/>
                </a:solidFill>
                <a:latin typeface="Calibri" panose="020F0502020204030204"/>
              </a:rPr>
              <a:t>87% of all Federal Funding</a:t>
            </a:r>
            <a:endParaRPr lang="en-US" sz="1600" b="1">
              <a:solidFill>
                <a:srgbClr val="EA8371"/>
              </a:solidFill>
              <a:latin typeface="Calibri" panose="020F0502020204030204"/>
              <a:ea typeface="Calibri"/>
              <a:cs typeface="Calibri"/>
            </a:endParaRPr>
          </a:p>
          <a:p>
            <a:pPr algn="ctr"/>
            <a:endParaRPr lang="en-US" sz="1600" b="1">
              <a:solidFill>
                <a:srgbClr val="EA8371"/>
              </a:solidFill>
              <a:latin typeface="Calibri" panose="020F0502020204030204"/>
              <a:ea typeface="Calibri"/>
              <a:cs typeface="Calibri"/>
            </a:endParaRPr>
          </a:p>
          <a:p>
            <a:pPr algn="ctr"/>
            <a:r>
              <a:rPr lang="en-US" sz="1600" b="1">
                <a:solidFill>
                  <a:srgbClr val="EA8371"/>
                </a:solidFill>
                <a:latin typeface="Calibri" panose="020F0502020204030204"/>
                <a:ea typeface="Calibri"/>
                <a:cs typeface="Calibri"/>
              </a:rPr>
              <a:t>1.8% of total budget</a:t>
            </a: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7CECC64C-35F9-B420-B61B-EAAD5431654A}"/>
              </a:ext>
            </a:extLst>
          </p:cNvPr>
          <p:cNvSpPr/>
          <p:nvPr/>
        </p:nvSpPr>
        <p:spPr>
          <a:xfrm>
            <a:off x="8228155" y="1833499"/>
            <a:ext cx="313623" cy="1325512"/>
          </a:xfrm>
          <a:prstGeom prst="rightBrace">
            <a:avLst/>
          </a:prstGeom>
          <a:noFill/>
          <a:ln w="19050" cap="flat" cmpd="sng" algn="ctr">
            <a:solidFill>
              <a:srgbClr val="EA837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7A486E-7E36-A059-F858-B2CD012544F6}"/>
              </a:ext>
            </a:extLst>
          </p:cNvPr>
          <p:cNvSpPr txBox="1"/>
          <p:nvPr/>
        </p:nvSpPr>
        <p:spPr>
          <a:xfrm>
            <a:off x="8700595" y="4911270"/>
            <a:ext cx="2363646" cy="40011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b="1">
                <a:solidFill>
                  <a:srgbClr val="EA8371"/>
                </a:solidFill>
                <a:latin typeface="Calibri" panose="020F0502020204030204"/>
                <a:ea typeface="Calibri"/>
                <a:cs typeface="Calibri"/>
              </a:rPr>
              <a:t>2.1% of total budget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738C4E-C19F-EBC8-CC9D-714907B085C3}"/>
              </a:ext>
            </a:extLst>
          </p:cNvPr>
          <p:cNvSpPr txBox="1"/>
          <p:nvPr/>
        </p:nvSpPr>
        <p:spPr>
          <a:xfrm>
            <a:off x="1776245" y="5807717"/>
            <a:ext cx="732331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Federal programs outlook remains uncertain beyond 2025–26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1E583B81-EB88-3633-0F83-9AF4AD8A36E7}"/>
              </a:ext>
            </a:extLst>
          </p:cNvPr>
          <p:cNvSpPr/>
          <p:nvPr/>
        </p:nvSpPr>
        <p:spPr>
          <a:xfrm>
            <a:off x="8228155" y="4960449"/>
            <a:ext cx="509016" cy="301752"/>
          </a:xfrm>
          <a:prstGeom prst="rightArrow">
            <a:avLst/>
          </a:prstGeom>
          <a:solidFill>
            <a:srgbClr val="EC8272"/>
          </a:solidFill>
          <a:ln>
            <a:solidFill>
              <a:srgbClr val="EC827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8573EA3A-5092-941E-531F-042FC58516E9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8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8071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FAFED-AA67-4104-8F19-755DB336C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Enrollment</a:t>
            </a:r>
            <a:b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r>
              <a:rPr lang="en-US" sz="30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Historical &amp; Projection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E0C3B24-F8B1-4B93-8B46-64AB6C2FE73A}"/>
              </a:ext>
            </a:extLst>
          </p:cNvPr>
          <p:cNvSpPr txBox="1">
            <a:spLocks/>
          </p:cNvSpPr>
          <p:nvPr/>
        </p:nvSpPr>
        <p:spPr>
          <a:xfrm>
            <a:off x="1500732" y="1690689"/>
            <a:ext cx="9190540" cy="4476996"/>
          </a:xfrm>
          <a:prstGeom prst="rect">
            <a:avLst/>
          </a:prstGeom>
        </p:spPr>
        <p:txBody>
          <a:bodyPr vert="horz" lIns="91440" tIns="45721" rIns="91440" bIns="4572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en-US" sz="2201" b="1">
              <a:latin typeface="Calibri"/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41883E-490B-4673-806D-CDDCE7284579}"/>
              </a:ext>
            </a:extLst>
          </p:cNvPr>
          <p:cNvSpPr txBox="1"/>
          <p:nvPr/>
        </p:nvSpPr>
        <p:spPr>
          <a:xfrm>
            <a:off x="2926816" y="6246654"/>
            <a:ext cx="63383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*Full Time Equivalent (FTE) basis - Includes Running Start, Alternative Learning, Transition to Kindergarten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7BBC030-3C49-44F2-AC14-21F6E46B8C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4454717"/>
              </p:ext>
            </p:extLst>
          </p:nvPr>
        </p:nvGraphicFramePr>
        <p:xfrm>
          <a:off x="2096283" y="1690688"/>
          <a:ext cx="7999433" cy="4476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5BD35F8-8681-57F2-B600-1526A49668F9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9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459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E0C3B24-F8B1-4B93-8B46-64AB6C2FE73A}"/>
              </a:ext>
            </a:extLst>
          </p:cNvPr>
          <p:cNvSpPr txBox="1">
            <a:spLocks/>
          </p:cNvSpPr>
          <p:nvPr/>
        </p:nvSpPr>
        <p:spPr>
          <a:xfrm>
            <a:off x="1500732" y="1690689"/>
            <a:ext cx="9190540" cy="4476996"/>
          </a:xfrm>
          <a:prstGeom prst="rect">
            <a:avLst/>
          </a:prstGeom>
        </p:spPr>
        <p:txBody>
          <a:bodyPr vert="horz" lIns="91440" tIns="45721" rIns="91440" bIns="4572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en-US" sz="2201" b="1">
              <a:latin typeface="Calibri"/>
              <a:ea typeface="Calibri"/>
              <a:cs typeface="Calibri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5BD35F8-8681-57F2-B600-1526A49668F9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10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4FABA31-D8C8-802F-E55E-CE7D69266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Enrollment Trend</a:t>
            </a:r>
            <a:b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r>
              <a:rPr lang="en-US" sz="32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School Levels</a:t>
            </a:r>
            <a:endParaRPr lang="en-US" sz="3200" i="1"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DA980B1-8541-4A12-BCE4-3E8DD36FDE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2266992"/>
              </p:ext>
            </p:extLst>
          </p:nvPr>
        </p:nvGraphicFramePr>
        <p:xfrm>
          <a:off x="2295023" y="1809748"/>
          <a:ext cx="7875672" cy="3772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71759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E0C3B24-F8B1-4B93-8B46-64AB6C2FE73A}"/>
              </a:ext>
            </a:extLst>
          </p:cNvPr>
          <p:cNvSpPr txBox="1">
            <a:spLocks/>
          </p:cNvSpPr>
          <p:nvPr/>
        </p:nvSpPr>
        <p:spPr>
          <a:xfrm>
            <a:off x="1500732" y="1690689"/>
            <a:ext cx="9190540" cy="4476996"/>
          </a:xfrm>
          <a:prstGeom prst="rect">
            <a:avLst/>
          </a:prstGeom>
        </p:spPr>
        <p:txBody>
          <a:bodyPr vert="horz" lIns="91440" tIns="45721" rIns="91440" bIns="4572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en-US" sz="2201" b="1">
              <a:latin typeface="Calibri"/>
              <a:ea typeface="Calibri"/>
              <a:cs typeface="Calibri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5BD35F8-8681-57F2-B600-1526A49668F9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11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4FABA31-D8C8-802F-E55E-CE7D69266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Enrollment</a:t>
            </a:r>
            <a:b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r>
              <a:rPr lang="en-US" sz="32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Special Services</a:t>
            </a:r>
            <a:endParaRPr lang="en-US" sz="3200" i="1"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08ECDBE-1513-EAE4-4F72-897982DD07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6582311"/>
              </p:ext>
            </p:extLst>
          </p:nvPr>
        </p:nvGraphicFramePr>
        <p:xfrm>
          <a:off x="2268093" y="1785021"/>
          <a:ext cx="7655813" cy="4288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AE531DF-051B-CC23-946A-FDECC3B02A9C}"/>
              </a:ext>
            </a:extLst>
          </p:cNvPr>
          <p:cNvSpPr txBox="1"/>
          <p:nvPr/>
        </p:nvSpPr>
        <p:spPr>
          <a:xfrm>
            <a:off x="3253528" y="6168986"/>
            <a:ext cx="48071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n-US" sz="11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Increase of 15.6% from 2020-21 to 2024-25</a:t>
            </a:r>
          </a:p>
          <a:p>
            <a:pPr marL="171450" indent="-171450">
              <a:buFontTx/>
              <a:buChar char="-"/>
            </a:pPr>
            <a:r>
              <a:rPr lang="en-US" sz="11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Estimating enrollment to remain flat for 2025-26  </a:t>
            </a:r>
          </a:p>
        </p:txBody>
      </p:sp>
    </p:spTree>
    <p:extLst>
      <p:ext uri="{BB962C8B-B14F-4D97-AF65-F5344CB8AC3E}">
        <p14:creationId xmlns:p14="http://schemas.microsoft.com/office/powerpoint/2010/main" val="778788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7EE496B-E947-71A9-2CF7-FBC8DA6B0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184" y="182880"/>
            <a:ext cx="5766816" cy="1939549"/>
          </a:xfrm>
        </p:spPr>
        <p:txBody>
          <a:bodyPr>
            <a:noAutofit/>
          </a:bodyPr>
          <a:lstStyle/>
          <a:p>
            <a:pPr algn="ctr"/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Local Levy</a:t>
            </a:r>
            <a:br>
              <a:rPr lang="en-US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Calibri"/>
                <a:cs typeface="Calibri"/>
              </a:rPr>
            </a:br>
            <a:r>
              <a:rPr kumimoji="0" lang="en-US" sz="2000" i="1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Educational Programs &amp; Operations (EP&amp;O)</a:t>
            </a:r>
            <a:br>
              <a:rPr lang="en-US" sz="2000" i="1">
                <a:latin typeface="Calibri"/>
                <a:ea typeface="Calibri"/>
                <a:cs typeface="Calibri"/>
              </a:rPr>
            </a:br>
            <a:br>
              <a:rPr lang="en-US" sz="1200" i="1">
                <a:latin typeface="Calibri"/>
                <a:ea typeface="Calibri"/>
                <a:cs typeface="Calibri"/>
              </a:rPr>
            </a:br>
            <a:r>
              <a:rPr lang="en-US" sz="12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Annual levy increases help sustain enrichment programs and student supports beyond what is funded through state apportionment and base salaries</a:t>
            </a:r>
            <a:br>
              <a:rPr lang="en-US" sz="2000" i="1">
                <a:latin typeface="Calibri"/>
                <a:ea typeface="Calibri"/>
                <a:cs typeface="Calibri"/>
              </a:rPr>
            </a:br>
            <a:endParaRPr lang="en-US" sz="280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413695-07EE-39F1-B456-801E72E6D7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10DF5-3D0B-486F-B4FF-09D1EEB00B8D}" type="slidenum">
              <a:rPr lang="en-US" smtClean="0">
                <a:latin typeface="Calibri"/>
                <a:ea typeface="Calibri"/>
                <a:cs typeface="Calibri"/>
              </a:rPr>
              <a:t>12</a:t>
            </a:fld>
            <a:endParaRPr lang="en-US">
              <a:latin typeface="Calibri"/>
              <a:ea typeface="Calibri"/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4716DE-6BE7-1452-9E4B-3FD37B841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0576" y="493170"/>
            <a:ext cx="1467055" cy="48584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C945CA2-926A-5B10-C7A0-F4AE7F053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9945" y="1487254"/>
            <a:ext cx="4188315" cy="3883489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A1D217B-248D-C2A4-A96E-F5108A075B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796351"/>
              </p:ext>
            </p:extLst>
          </p:nvPr>
        </p:nvGraphicFramePr>
        <p:xfrm>
          <a:off x="1072324" y="2119221"/>
          <a:ext cx="4280536" cy="3802044"/>
        </p:xfrm>
        <a:graphic>
          <a:graphicData uri="http://schemas.openxmlformats.org/drawingml/2006/table">
            <a:tbl>
              <a:tblPr/>
              <a:tblGrid>
                <a:gridCol w="1070134">
                  <a:extLst>
                    <a:ext uri="{9D8B030D-6E8A-4147-A177-3AD203B41FA5}">
                      <a16:colId xmlns:a16="http://schemas.microsoft.com/office/drawing/2014/main" val="999257505"/>
                    </a:ext>
                  </a:extLst>
                </a:gridCol>
                <a:gridCol w="1070134">
                  <a:extLst>
                    <a:ext uri="{9D8B030D-6E8A-4147-A177-3AD203B41FA5}">
                      <a16:colId xmlns:a16="http://schemas.microsoft.com/office/drawing/2014/main" val="2927252372"/>
                    </a:ext>
                  </a:extLst>
                </a:gridCol>
                <a:gridCol w="1070134">
                  <a:extLst>
                    <a:ext uri="{9D8B030D-6E8A-4147-A177-3AD203B41FA5}">
                      <a16:colId xmlns:a16="http://schemas.microsoft.com/office/drawing/2014/main" val="2544086958"/>
                    </a:ext>
                  </a:extLst>
                </a:gridCol>
                <a:gridCol w="1070134">
                  <a:extLst>
                    <a:ext uri="{9D8B030D-6E8A-4147-A177-3AD203B41FA5}">
                      <a16:colId xmlns:a16="http://schemas.microsoft.com/office/drawing/2014/main" val="350016195"/>
                    </a:ext>
                  </a:extLst>
                </a:gridCol>
              </a:tblGrid>
              <a:tr h="226551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Calendar Year Levy Amounts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F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028378"/>
                  </a:ext>
                </a:extLst>
              </a:tr>
              <a:tr h="226551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2026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039406"/>
                  </a:ext>
                </a:extLst>
              </a:tr>
              <a:tr h="226551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$62,039,358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$70,000,000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133193"/>
                  </a:ext>
                </a:extLst>
              </a:tr>
              <a:tr h="2265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5901493"/>
                  </a:ext>
                </a:extLst>
              </a:tr>
              <a:tr h="2265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Budget Year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F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874254"/>
                  </a:ext>
                </a:extLst>
              </a:tr>
              <a:tr h="2265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2024-2025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648560"/>
                  </a:ext>
                </a:extLst>
              </a:tr>
              <a:tr h="2265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100" b="0" i="1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Anticipated Collection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824343"/>
                  </a:ext>
                </a:extLst>
              </a:tr>
              <a:tr h="2265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1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Fall 2025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1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Spring 2026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642636"/>
                  </a:ext>
                </a:extLst>
              </a:tr>
              <a:tr h="2265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1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1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53%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2337482"/>
                  </a:ext>
                </a:extLst>
              </a:tr>
              <a:tr h="4452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  $29,394,248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  $36,831,298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255011"/>
                  </a:ext>
                </a:extLst>
              </a:tr>
              <a:tr h="2265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669544"/>
                  </a:ext>
                </a:extLst>
              </a:tr>
              <a:tr h="2265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Budgeted Levy Revenue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612264"/>
                  </a:ext>
                </a:extLst>
              </a:tr>
              <a:tr h="2265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6F82"/>
                          </a:solidFill>
                          <a:effectLst/>
                          <a:latin typeface="Calibri" panose="020F0502020204030204" pitchFamily="34" charset="0"/>
                        </a:rPr>
                        <a:t>$66,225,546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618142"/>
                  </a:ext>
                </a:extLst>
              </a:tr>
              <a:tr h="2127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471531"/>
                  </a:ext>
                </a:extLst>
              </a:tr>
              <a:tr h="2127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899194"/>
                  </a:ext>
                </a:extLst>
              </a:tr>
              <a:tr h="2127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859933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6C3F7F04-3D30-3A16-701B-8864FF350A00}"/>
              </a:ext>
            </a:extLst>
          </p:cNvPr>
          <p:cNvSpPr txBox="1"/>
          <p:nvPr/>
        </p:nvSpPr>
        <p:spPr>
          <a:xfrm>
            <a:off x="1755647" y="5734616"/>
            <a:ext cx="2913889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2025 Voter Approved Levy $67,000,000</a:t>
            </a:r>
          </a:p>
          <a:p>
            <a:pPr marL="628650" lvl="1" indent="-171450">
              <a:buFont typeface="Arial" panose="020B0604020202020204" pitchFamily="34" charset="0"/>
              <a:buChar char="−"/>
            </a:pPr>
            <a:r>
              <a:rPr lang="en-US" sz="11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Maximum Authority $62,039,358</a:t>
            </a:r>
            <a:br>
              <a:rPr lang="en-US" sz="11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1100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r>
              <a:rPr lang="en-US" sz="11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2026 Voter Approved Levy $70,000,000</a:t>
            </a:r>
          </a:p>
          <a:p>
            <a:pPr marL="628650" lvl="1" indent="-171450">
              <a:buFont typeface="Arial" panose="020B0604020202020204" pitchFamily="34" charset="0"/>
              <a:buChar char="−"/>
            </a:pPr>
            <a:r>
              <a:rPr lang="en-US" sz="11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Maximum Authority $70,000,000</a:t>
            </a:r>
          </a:p>
          <a:p>
            <a:endParaRPr lang="en-US" sz="1200" i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0054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413695-07EE-39F1-B456-801E72E6D72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3C10DF5-3D0B-486F-B4FF-09D1EEB00B8D}" type="slidenum">
              <a:rPr lang="en-US" smtClean="0">
                <a:latin typeface="Calibri"/>
                <a:ea typeface="Calibri"/>
                <a:cs typeface="Calibri"/>
              </a:rPr>
              <a:t>13</a:t>
            </a:fld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B0082E-5737-18FC-47B3-DB7255FC5686}"/>
              </a:ext>
            </a:extLst>
          </p:cNvPr>
          <p:cNvSpPr/>
          <p:nvPr/>
        </p:nvSpPr>
        <p:spPr>
          <a:xfrm>
            <a:off x="1" y="2"/>
            <a:ext cx="3692323" cy="6858000"/>
          </a:xfrm>
          <a:prstGeom prst="rect">
            <a:avLst/>
          </a:prstGeom>
          <a:solidFill>
            <a:srgbClr val="006F82"/>
          </a:solidFill>
          <a:ln>
            <a:solidFill>
              <a:srgbClr val="006F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>
              <a:latin typeface="Calibri"/>
              <a:ea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E287E3-FF99-455B-58F8-53B0747D1F95}"/>
              </a:ext>
            </a:extLst>
          </p:cNvPr>
          <p:cNvSpPr txBox="1"/>
          <p:nvPr/>
        </p:nvSpPr>
        <p:spPr>
          <a:xfrm>
            <a:off x="312013" y="2151727"/>
            <a:ext cx="306829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General Fund </a:t>
            </a:r>
          </a:p>
          <a:p>
            <a:pPr algn="ctr"/>
            <a:r>
              <a:rPr lang="en-US" sz="32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Expenditures</a:t>
            </a:r>
          </a:p>
          <a:p>
            <a:pPr algn="ctr"/>
            <a:endParaRPr lang="en-US" sz="32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en-US" sz="32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$417,847,463*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C0E129F-34AC-139A-F6A1-EF2D986D0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324" y="-29122"/>
            <a:ext cx="8499676" cy="1193292"/>
          </a:xfrm>
        </p:spPr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Summary of Budget Factors</a:t>
            </a:r>
            <a:b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r>
              <a:rPr lang="en-US" sz="2400" b="1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2025-26</a:t>
            </a:r>
            <a:r>
              <a:rPr lang="en-US" sz="24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b="1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Budgeted</a:t>
            </a:r>
            <a:r>
              <a:rPr lang="en-US" sz="24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b="1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Expenditures</a:t>
            </a:r>
            <a:endParaRPr lang="en-US" sz="3200" b="1" i="1">
              <a:latin typeface="Calibri"/>
              <a:ea typeface="Calibri"/>
              <a:cs typeface="Calibri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07E3B4A-02AD-CAFD-FEEA-07E15ECCC24A}"/>
              </a:ext>
            </a:extLst>
          </p:cNvPr>
          <p:cNvCxnSpPr>
            <a:cxnSpLocks/>
          </p:cNvCxnSpPr>
          <p:nvPr/>
        </p:nvCxnSpPr>
        <p:spPr>
          <a:xfrm>
            <a:off x="4386207" y="1176196"/>
            <a:ext cx="7052937" cy="0"/>
          </a:xfrm>
          <a:prstGeom prst="line">
            <a:avLst/>
          </a:prstGeom>
          <a:ln w="28575">
            <a:solidFill>
              <a:srgbClr val="006F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3F67661-6C05-A829-FFD8-410B86F8CD38}"/>
              </a:ext>
            </a:extLst>
          </p:cNvPr>
          <p:cNvSpPr txBox="1"/>
          <p:nvPr/>
        </p:nvSpPr>
        <p:spPr>
          <a:xfrm>
            <a:off x="221470" y="4935751"/>
            <a:ext cx="3335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*Budgeted expenditures include capacity. Actual expenditures projected to be approximately $406M.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6BFD24-E767-CB79-9370-26084B9CDE14}"/>
              </a:ext>
            </a:extLst>
          </p:cNvPr>
          <p:cNvSpPr txBox="1"/>
          <p:nvPr/>
        </p:nvSpPr>
        <p:spPr>
          <a:xfrm>
            <a:off x="4897210" y="1557598"/>
            <a:ext cx="6541934" cy="4355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"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Curriculum Implementations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MS 6th &amp; 7th grade Social Studies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HS Global Studies &amp; Civics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MS/HS Spanish/French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HS Advanced Math &amp; Bridge to Algebra</a:t>
            </a:r>
          </a:p>
          <a:p>
            <a:pPr marL="914406" lvl="2"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6F82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6"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Materials, Supplies, Operating Costs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Costs continue to outpace state increases	</a:t>
            </a:r>
          </a:p>
          <a:p>
            <a:pPr marL="1200150" lvl="2" indent="-285750">
              <a:buFont typeface="Calibri" panose="020F0502020204030204" pitchFamily="34" charset="0"/>
              <a:buChar char="−"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Example: Insurance increase of $670K (11%)</a:t>
            </a:r>
          </a:p>
          <a:p>
            <a:pPr marL="6"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6F82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6"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Collective Bargaining Costs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5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Ongoing Issaquah Education Association (IEA) contract bargaining introduces financial uncertainty, affecting planning timelines and implementation of initiatives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Estimated cost growth exceeds state revenue</a:t>
            </a:r>
          </a:p>
          <a:p>
            <a:pPr marL="6"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6F82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6"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Enrollment-Driven Funding Pressures</a:t>
            </a:r>
          </a:p>
          <a:p>
            <a:pPr marL="742956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006F8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Continued declines, close monitoring and realignment </a:t>
            </a:r>
          </a:p>
        </p:txBody>
      </p:sp>
    </p:spTree>
    <p:extLst>
      <p:ext uri="{BB962C8B-B14F-4D97-AF65-F5344CB8AC3E}">
        <p14:creationId xmlns:p14="http://schemas.microsoft.com/office/powerpoint/2010/main" val="2637761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CAD21-9A52-88B5-27C2-CEFB48EC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12F05-050D-BC9A-1AB9-3BB36C9BE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182" y="492208"/>
            <a:ext cx="11565636" cy="1070788"/>
          </a:xfrm>
        </p:spPr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Strategic Budget Alignment for 2025-26</a:t>
            </a:r>
            <a:b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r>
              <a:rPr lang="en-US" sz="32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Start, Stop, Continue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3A8D223-6760-4B76-8BF4-8D81A76C0E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3144" y="1994027"/>
            <a:ext cx="8905712" cy="4481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80000"/>
              </a:lnSpc>
              <a:spcAft>
                <a:spcPct val="0"/>
              </a:spcAft>
              <a:buSzPts val="1000"/>
              <a:tabLst>
                <a:tab pos="457200" algn="l"/>
              </a:tabLst>
            </a:pPr>
            <a:r>
              <a:rPr lang="en-US" altLang="en-US" sz="24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Realigning investments to reflect equity priorities, enrollment shifts, and fiscal sustainability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  <a:buSzPts val="1000"/>
              <a:tabLst>
                <a:tab pos="457200" algn="l"/>
              </a:tabLst>
            </a:pPr>
            <a:endParaRPr lang="en-US" sz="2400" b="1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fontAlgn="base">
              <a:lnSpc>
                <a:spcPct val="80000"/>
              </a:lnSpc>
              <a:spcAft>
                <a:spcPct val="0"/>
              </a:spcAft>
              <a:buSzPts val="1000"/>
              <a:tabLst>
                <a:tab pos="457200" algn="l"/>
              </a:tabLst>
            </a:pPr>
            <a:r>
              <a:rPr lang="en-US" sz="24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Investments to Advance Strategic Goals</a:t>
            </a:r>
          </a:p>
          <a:p>
            <a:pPr fontAlgn="base">
              <a:lnSpc>
                <a:spcPct val="80000"/>
              </a:lnSpc>
              <a:spcAft>
                <a:spcPct val="0"/>
              </a:spcAft>
              <a:buSzPts val="1000"/>
              <a:tabLst>
                <a:tab pos="457200" algn="l"/>
              </a:tabLst>
            </a:pPr>
            <a:r>
              <a:rPr lang="en-US" sz="24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Refocused funding to support students and operational equity</a:t>
            </a:r>
            <a:br>
              <a:rPr lang="en-US" sz="17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2200" i="1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1257300" lvl="2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Expansion of Dual Language to middle school</a:t>
            </a:r>
          </a:p>
          <a:p>
            <a:pPr marL="1257300" lvl="2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Development of new CTE (Aerospace) and AP pathways</a:t>
            </a:r>
          </a:p>
          <a:p>
            <a:pPr marL="1257300" lvl="2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Increased capacity for preschool and care programs</a:t>
            </a:r>
          </a:p>
          <a:p>
            <a:pPr marL="1257300" lvl="2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Targeted paraeducator support for student transportation</a:t>
            </a:r>
          </a:p>
          <a:p>
            <a:pPr marL="1257300" lvl="2" indent="-342900"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Launch of the Equity-Based Budget Framework to guide resource allocation</a:t>
            </a:r>
            <a:br>
              <a:rPr lang="en-US" sz="2200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2200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1714500" lvl="3" indent="-342900">
              <a:lnSpc>
                <a:spcPct val="80000"/>
              </a:lnSpc>
              <a:buSzPct val="120000"/>
              <a:buFont typeface="Symbol" panose="05050102010706020507" pitchFamily="18" charset="2"/>
              <a:buChar char="®"/>
              <a:tabLst>
                <a:tab pos="457200" algn="l"/>
              </a:tabLst>
            </a:pPr>
            <a:r>
              <a:rPr lang="en-US" sz="2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Estimated net increase: $2.1M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18D3C872-7CD7-FB80-B67F-3521212C3BAB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14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06252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CAD21-9A52-88B5-27C2-CEFB48EC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12F05-050D-BC9A-1AB9-3BB36C9BE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182" y="492208"/>
            <a:ext cx="11565636" cy="1070788"/>
          </a:xfrm>
        </p:spPr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Strategic Budget Alignment for 2025-26</a:t>
            </a:r>
            <a:b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r>
              <a:rPr lang="en-US" sz="32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Start, Stop, Continue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3A8D223-6760-4B76-8BF4-8D81A76C0E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5253" y="2487735"/>
            <a:ext cx="8681493" cy="2412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80000"/>
              </a:lnSpc>
              <a:spcAft>
                <a:spcPct val="0"/>
              </a:spcAft>
              <a:buSzPts val="1000"/>
              <a:tabLst>
                <a:tab pos="457200" algn="l"/>
              </a:tabLst>
            </a:pPr>
            <a:r>
              <a:rPr lang="en-US" sz="24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Structural Reductions for Sustainability</a:t>
            </a:r>
          </a:p>
          <a:p>
            <a:pPr fontAlgn="base">
              <a:spcAft>
                <a:spcPct val="0"/>
              </a:spcAft>
              <a:buSzPts val="1000"/>
              <a:tabLst>
                <a:tab pos="457200" algn="l"/>
              </a:tabLst>
            </a:pPr>
            <a:r>
              <a:rPr lang="en-US" sz="24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Rebalancing to maintain long-term fiscal health</a:t>
            </a:r>
            <a:br>
              <a:rPr lang="en-US" sz="24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2400" b="1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1257300" lvl="2" indent="-342900" fontAlgn="base">
              <a:spcBef>
                <a:spcPct val="0"/>
              </a:spcBef>
              <a:spcAft>
                <a:spcPct val="0"/>
              </a:spcAft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Return curriculum investment to baseline of $3M annually</a:t>
            </a:r>
          </a:p>
          <a:p>
            <a:pPr marL="1257300" lvl="2" indent="-342900" fontAlgn="base">
              <a:spcBef>
                <a:spcPct val="0"/>
              </a:spcBef>
              <a:spcAft>
                <a:spcPct val="0"/>
              </a:spcAft>
              <a:buSzPct val="100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altLang="en-US" sz="22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Sunset obsolete supplies and outdated contracts</a:t>
            </a:r>
            <a:br>
              <a:rPr lang="en-US" altLang="en-US" sz="2200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altLang="en-US" sz="2200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1714500" lvl="3" indent="-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SzPct val="120000"/>
              <a:buFont typeface="Symbol" panose="05050102010706020507" pitchFamily="18" charset="2"/>
              <a:buChar char="®"/>
              <a:tabLst>
                <a:tab pos="457200" algn="l"/>
              </a:tabLst>
            </a:pPr>
            <a:r>
              <a:rPr lang="en-US" altLang="en-US" sz="2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Estimated decrease of $2.7M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3710E0-0617-4EFB-9C28-01900E544AFC}"/>
              </a:ext>
            </a:extLst>
          </p:cNvPr>
          <p:cNvSpPr txBox="1"/>
          <p:nvPr/>
        </p:nvSpPr>
        <p:spPr>
          <a:xfrm>
            <a:off x="1568931" y="6150348"/>
            <a:ext cx="56259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- See </a:t>
            </a:r>
            <a:r>
              <a:rPr lang="en-US" sz="1100" i="1">
                <a:solidFill>
                  <a:srgbClr val="006F82"/>
                </a:solidFill>
                <a:latin typeface="Calibri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April 10, 2025 board meeting </a:t>
            </a:r>
            <a:r>
              <a:rPr lang="en-US" sz="11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for details on “continue” items</a:t>
            </a:r>
          </a:p>
          <a:p>
            <a:r>
              <a:rPr lang="en-US" sz="11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- Does not include all budget adjustments (e.g. enrollment related staffing adjustments)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18D3C872-7CD7-FB80-B67F-3521212C3BAB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15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343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E0C3B24-F8B1-4B93-8B46-64AB6C2FE73A}"/>
              </a:ext>
            </a:extLst>
          </p:cNvPr>
          <p:cNvSpPr txBox="1">
            <a:spLocks/>
          </p:cNvSpPr>
          <p:nvPr/>
        </p:nvSpPr>
        <p:spPr>
          <a:xfrm>
            <a:off x="1500732" y="1690689"/>
            <a:ext cx="9190540" cy="4476996"/>
          </a:xfrm>
          <a:prstGeom prst="rect">
            <a:avLst/>
          </a:prstGeom>
        </p:spPr>
        <p:txBody>
          <a:bodyPr vert="horz" lIns="91440" tIns="45721" rIns="91440" bIns="4572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en-US" sz="2201" b="1">
              <a:latin typeface="Calibri"/>
              <a:ea typeface="Calibri"/>
              <a:cs typeface="Calibri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5BD35F8-8681-57F2-B600-1526A49668F9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16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4FABA31-D8C8-802F-E55E-CE7D69266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Expenditures</a:t>
            </a:r>
            <a:b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r>
              <a:rPr lang="en-US" sz="32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General Fund</a:t>
            </a:r>
            <a:endParaRPr lang="en-US" sz="3200" i="1">
              <a:latin typeface="Calibri"/>
              <a:ea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6F83BF-90D6-33C3-6841-182D44A98EBD}"/>
              </a:ext>
            </a:extLst>
          </p:cNvPr>
          <p:cNvSpPr txBox="1"/>
          <p:nvPr/>
        </p:nvSpPr>
        <p:spPr>
          <a:xfrm>
            <a:off x="8476189" y="2866636"/>
            <a:ext cx="3475019" cy="2740237"/>
          </a:xfrm>
          <a:prstGeom prst="rect">
            <a:avLst/>
          </a:prstGeom>
          <a:noFill/>
          <a:ln w="28575">
            <a:solidFill>
              <a:srgbClr val="006F82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1" b="1">
                <a:solidFill>
                  <a:srgbClr val="006F82"/>
                </a:solidFill>
                <a:latin typeface="Calibri" panose="020F0502020204030204"/>
              </a:rPr>
              <a:t>Three Primary Categories:</a:t>
            </a:r>
          </a:p>
          <a:p>
            <a:endParaRPr lang="en-US" sz="2201">
              <a:solidFill>
                <a:srgbClr val="006F82"/>
              </a:solidFill>
              <a:latin typeface="Calibri" panose="020F0502020204030204"/>
            </a:endParaRPr>
          </a:p>
          <a:p>
            <a:pPr marL="285753" indent="-285753">
              <a:buFont typeface="Arial" panose="020B0604020202020204" pitchFamily="34" charset="0"/>
              <a:buChar char="•"/>
            </a:pPr>
            <a:r>
              <a:rPr lang="en-US" sz="2201">
                <a:solidFill>
                  <a:srgbClr val="006F82"/>
                </a:solidFill>
                <a:latin typeface="Calibri" panose="020F0502020204030204"/>
              </a:rPr>
              <a:t>Classroom – 56.2%</a:t>
            </a:r>
            <a:br>
              <a:rPr lang="en-US" sz="2201">
                <a:solidFill>
                  <a:srgbClr val="006F82"/>
                </a:solidFill>
                <a:latin typeface="Calibri" panose="020F0502020204030204"/>
              </a:rPr>
            </a:br>
            <a:endParaRPr lang="en-US" sz="2201">
              <a:solidFill>
                <a:srgbClr val="006F82"/>
              </a:solidFill>
              <a:latin typeface="Calibri" panose="020F0502020204030204"/>
            </a:endParaRPr>
          </a:p>
          <a:p>
            <a:pPr marL="285753" indent="-285753">
              <a:buFont typeface="Arial" panose="020B0604020202020204" pitchFamily="34" charset="0"/>
              <a:buChar char="•"/>
            </a:pPr>
            <a:r>
              <a:rPr lang="en-US" sz="2201">
                <a:solidFill>
                  <a:srgbClr val="006F82"/>
                </a:solidFill>
                <a:latin typeface="Calibri" panose="020F0502020204030204"/>
              </a:rPr>
              <a:t>Support Services– 18.5%</a:t>
            </a:r>
          </a:p>
          <a:p>
            <a:pPr marL="285753" indent="-285753">
              <a:buFont typeface="Arial" panose="020B0604020202020204" pitchFamily="34" charset="0"/>
              <a:buChar char="•"/>
            </a:pPr>
            <a:endParaRPr lang="en-US" sz="2201">
              <a:solidFill>
                <a:srgbClr val="006F82"/>
              </a:solidFill>
              <a:latin typeface="Calibri" panose="020F0502020204030204"/>
            </a:endParaRPr>
          </a:p>
          <a:p>
            <a:pPr marL="285753" indent="-285753">
              <a:buFont typeface="Arial" panose="020B0604020202020204" pitchFamily="34" charset="0"/>
              <a:buChar char="•"/>
            </a:pPr>
            <a:r>
              <a:rPr lang="en-US" sz="2201">
                <a:solidFill>
                  <a:srgbClr val="006F82"/>
                </a:solidFill>
                <a:latin typeface="Calibri" panose="020F0502020204030204"/>
              </a:rPr>
              <a:t>Special Services– 13.8%</a:t>
            </a:r>
            <a:br>
              <a:rPr lang="en-US" sz="1801">
                <a:solidFill>
                  <a:srgbClr val="000000"/>
                </a:solidFill>
                <a:latin typeface="Calibri" panose="020F0502020204030204"/>
              </a:rPr>
            </a:br>
            <a:endParaRPr lang="en-US" sz="1801">
              <a:solidFill>
                <a:srgbClr val="000000"/>
              </a:solidFill>
              <a:latin typeface="Calibri" panose="020F0502020204030204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FE63BCD-2CBD-3EE3-D7B7-47730F3DFE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2190024"/>
              </p:ext>
            </p:extLst>
          </p:nvPr>
        </p:nvGraphicFramePr>
        <p:xfrm>
          <a:off x="658368" y="1998257"/>
          <a:ext cx="7368327" cy="4476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83524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5BD35F8-8681-57F2-B600-1526A49668F9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17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4FABA31-D8C8-802F-E55E-CE7D69266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Expenditures</a:t>
            </a:r>
            <a:b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r>
              <a:rPr lang="en-US" sz="32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Special Services</a:t>
            </a:r>
            <a:endParaRPr lang="en-US" sz="3200" i="1">
              <a:latin typeface="Calibri"/>
              <a:ea typeface="Calibri"/>
              <a:cs typeface="Calibri"/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7F56CAD6-A5B9-4A11-8692-EEE4F6676727}"/>
              </a:ext>
            </a:extLst>
          </p:cNvPr>
          <p:cNvSpPr txBox="1"/>
          <p:nvPr/>
        </p:nvSpPr>
        <p:spPr>
          <a:xfrm>
            <a:off x="5241578" y="2389477"/>
            <a:ext cx="1708843" cy="29247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Calibri"/>
                <a:cs typeface="Calibri"/>
              </a:rPr>
              <a:t>$57.8M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911AE226-254C-421D-AB71-64E41DA7EE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4273943"/>
              </p:ext>
            </p:extLst>
          </p:nvPr>
        </p:nvGraphicFramePr>
        <p:xfrm>
          <a:off x="2494848" y="1963637"/>
          <a:ext cx="7202302" cy="44093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35677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E0C3B24-F8B1-4B93-8B46-64AB6C2FE73A}"/>
              </a:ext>
            </a:extLst>
          </p:cNvPr>
          <p:cNvSpPr txBox="1">
            <a:spLocks/>
          </p:cNvSpPr>
          <p:nvPr/>
        </p:nvSpPr>
        <p:spPr>
          <a:xfrm>
            <a:off x="1500732" y="1690689"/>
            <a:ext cx="9190540" cy="4476996"/>
          </a:xfrm>
          <a:prstGeom prst="rect">
            <a:avLst/>
          </a:prstGeom>
        </p:spPr>
        <p:txBody>
          <a:bodyPr vert="horz" lIns="91440" tIns="45721" rIns="91440" bIns="4572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en-US" sz="2201" b="1">
              <a:latin typeface="Calibri"/>
              <a:ea typeface="Calibri"/>
              <a:cs typeface="Calibri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5BD35F8-8681-57F2-B600-1526A49668F9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18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4FABA31-D8C8-802F-E55E-CE7D69266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Expenditures</a:t>
            </a:r>
            <a:b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r>
              <a:rPr lang="en-US" sz="32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Materials, Supplies, and Operating Costs</a:t>
            </a:r>
            <a:endParaRPr lang="en-US" sz="3200" i="1">
              <a:latin typeface="Calibri"/>
              <a:ea typeface="Calibri"/>
              <a:cs typeface="Calibri"/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53D58D35-1228-B159-56E5-6B78CA79BF30}"/>
              </a:ext>
            </a:extLst>
          </p:cNvPr>
          <p:cNvSpPr txBox="1"/>
          <p:nvPr/>
        </p:nvSpPr>
        <p:spPr>
          <a:xfrm>
            <a:off x="4323710" y="1609814"/>
            <a:ext cx="3544575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Calibri"/>
                <a:cs typeface="Calibri"/>
              </a:rPr>
              <a:t>2025-26 Budget vs State Funded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69BF21-0DBD-EACB-C1DC-09D39E9B3F5B}"/>
              </a:ext>
            </a:extLst>
          </p:cNvPr>
          <p:cNvSpPr txBox="1"/>
          <p:nvPr/>
        </p:nvSpPr>
        <p:spPr>
          <a:xfrm>
            <a:off x="3056887" y="6492875"/>
            <a:ext cx="25336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>
                <a:solidFill>
                  <a:srgbClr val="000000"/>
                </a:solidFill>
                <a:latin typeface="Calibri" panose="020F0502020204030204"/>
              </a:rPr>
              <a:t>See Appendix H for additional detail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894CC296-EA1F-42E0-8462-57940A8447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162661"/>
              </p:ext>
            </p:extLst>
          </p:nvPr>
        </p:nvGraphicFramePr>
        <p:xfrm>
          <a:off x="2980715" y="2026839"/>
          <a:ext cx="6285932" cy="4169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06326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E0C3B24-F8B1-4B93-8B46-64AB6C2FE73A}"/>
              </a:ext>
            </a:extLst>
          </p:cNvPr>
          <p:cNvSpPr txBox="1">
            <a:spLocks/>
          </p:cNvSpPr>
          <p:nvPr/>
        </p:nvSpPr>
        <p:spPr>
          <a:xfrm>
            <a:off x="1500732" y="1690689"/>
            <a:ext cx="9190540" cy="4476996"/>
          </a:xfrm>
          <a:prstGeom prst="rect">
            <a:avLst/>
          </a:prstGeom>
        </p:spPr>
        <p:txBody>
          <a:bodyPr vert="horz" lIns="91440" tIns="45721" rIns="91440" bIns="4572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en-US" sz="2201" b="1">
              <a:latin typeface="Calibri"/>
              <a:ea typeface="Calibri"/>
              <a:cs typeface="Calibri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5BD35F8-8681-57F2-B600-1526A49668F9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19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4FABA31-D8C8-802F-E55E-CE7D69266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Expenditures</a:t>
            </a:r>
            <a:b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r>
              <a:rPr lang="en-US" sz="32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Transportation</a:t>
            </a:r>
            <a:endParaRPr lang="en-US" sz="3200" i="1">
              <a:latin typeface="Calibri"/>
              <a:ea typeface="Calibri"/>
              <a:cs typeface="Calibri"/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53D58D35-1228-B159-56E5-6B78CA79BF30}"/>
              </a:ext>
            </a:extLst>
          </p:cNvPr>
          <p:cNvSpPr txBox="1"/>
          <p:nvPr/>
        </p:nvSpPr>
        <p:spPr>
          <a:xfrm>
            <a:off x="4403609" y="1632980"/>
            <a:ext cx="3544575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Calibri"/>
                <a:cs typeface="Calibri"/>
              </a:rPr>
              <a:t>2025-26 Budget vs State Funded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67506A07-5C38-498A-A495-985C265847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2326058"/>
              </p:ext>
            </p:extLst>
          </p:nvPr>
        </p:nvGraphicFramePr>
        <p:xfrm>
          <a:off x="3053902" y="2248326"/>
          <a:ext cx="6084196" cy="4128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32032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452A0-EB19-4869-A66B-C74C09D5D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147" y="1033716"/>
            <a:ext cx="9597705" cy="521843"/>
          </a:xfrm>
        </p:spPr>
        <p:txBody>
          <a:bodyPr>
            <a:noAutofit/>
          </a:bodyPr>
          <a:lstStyle/>
          <a:p>
            <a:pPr algn="ctr"/>
            <a: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2025-26 Ending Fund Balance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29C214-C849-44E9-95BD-7E0C9872F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1652" y="2369693"/>
            <a:ext cx="8068696" cy="36476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Projected ending fund balance is </a:t>
            </a:r>
            <a:r>
              <a:rPr lang="en-US" sz="24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$40 million</a:t>
            </a:r>
            <a:r>
              <a:rPr lang="en-US" sz="24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, but subject to change due to:</a:t>
            </a:r>
            <a:br>
              <a:rPr lang="en-US" sz="2400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2400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lvl="1"/>
            <a:r>
              <a:rPr lang="en-US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Ongoing collective bargaining negotiations with IEA</a:t>
            </a:r>
          </a:p>
          <a:p>
            <a:pPr lvl="1"/>
            <a:r>
              <a:rPr lang="en-US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Potential adjustments in federal funding levels</a:t>
            </a:r>
          </a:p>
          <a:p>
            <a:pPr lvl="1"/>
            <a:r>
              <a:rPr lang="en-US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Evolving costs (e.g., insurance, operating costs)</a:t>
            </a:r>
          </a:p>
          <a:p>
            <a:pPr marL="0" indent="0">
              <a:buNone/>
            </a:pPr>
            <a:endParaRPr lang="en-US" sz="2400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4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The district will actively monitor and adjust to maintain compliance with fund balance policy (3–7% unrestricted)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BA5577D6-B3AC-C83B-DCC5-A7E492B910E6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20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04581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CAD21-9A52-88B5-27C2-CEFB48EC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12F05-050D-BC9A-1AB9-3BB36C9BE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76588" y="441007"/>
            <a:ext cx="13021153" cy="73447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Navigating Financial Complexity: Strategic Response in Uncertain Times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D252707-3EB7-483D-8C71-CBB7AFC576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6303" y="1429302"/>
            <a:ext cx="9619393" cy="4408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685800" lvl="1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Persistent Funding Gaps: </a:t>
            </a:r>
            <a:r>
              <a:rPr lang="en-US" altLang="en-US" dirty="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State increases (SPED, MSOC) help, but fall short of covering actual cost growth</a:t>
            </a:r>
          </a:p>
          <a:p>
            <a:pPr marL="1200150" lvl="2" indent="-28575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−"/>
            </a:pPr>
            <a:r>
              <a:rPr lang="en-US" altLang="en-US" dirty="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MSOC Example: Insurance premiums rose over 11%, a $670K increase</a:t>
            </a:r>
          </a:p>
          <a:p>
            <a:pPr marL="685800" marR="0" lvl="1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altLang="en-US" b="1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685800" lvl="1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Expenditures Outpace State Support: </a:t>
            </a:r>
            <a:r>
              <a:rPr lang="en-US" altLang="en-US" dirty="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Staffing levels and operating costs exceed state apportionment, collective bargaining outcomes will further shape financial obligations</a:t>
            </a:r>
          </a:p>
          <a:p>
            <a:pPr marL="685800" lvl="1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685800" lvl="1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Enrollment &amp; Broader Funding Declines Continue:</a:t>
            </a:r>
            <a:r>
              <a:rPr lang="en-US" altLang="en-US" dirty="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 Continued declines are driving structural budget pressure and revenue loss</a:t>
            </a:r>
          </a:p>
          <a:p>
            <a:pPr marL="685800" marR="0" lvl="1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685800" lvl="1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Federal Support Uncertainty: </a:t>
            </a:r>
            <a:r>
              <a:rPr lang="en-US" dirty="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Potential loss of </a:t>
            </a:r>
            <a:r>
              <a:rPr lang="en-US" b="0" i="0" u="none" strike="noStrike" dirty="0">
                <a:solidFill>
                  <a:srgbClr val="006F82"/>
                </a:solidFill>
                <a:effectLst/>
                <a:latin typeface="Calibri"/>
                <a:ea typeface="Calibri"/>
                <a:cs typeface="Calibri"/>
              </a:rPr>
              <a:t>federal programs</a:t>
            </a:r>
            <a:r>
              <a:rPr lang="en-US" dirty="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 that could reduce</a:t>
            </a:r>
            <a:r>
              <a:rPr lang="en-US" b="0" i="0" u="none" strike="noStrike" dirty="0">
                <a:solidFill>
                  <a:srgbClr val="006F82"/>
                </a:solidFill>
                <a:effectLst/>
                <a:latin typeface="Calibri"/>
                <a:ea typeface="Calibri"/>
                <a:cs typeface="Calibri"/>
              </a:rPr>
              <a:t> district revenues and increase reliance on local funds</a:t>
            </a:r>
            <a:r>
              <a:rPr lang="en-US" dirty="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 beyond 2025-26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,Sans-Serif" panose="020B0604020202020204" pitchFamily="34" charset="0"/>
              <a:buChar char="•"/>
            </a:pPr>
            <a:r>
              <a:rPr lang="en-US" b="1" dirty="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Strategic Response Is Underway</a:t>
            </a:r>
            <a:r>
              <a:rPr lang="en-US" dirty="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: The 2025–26 budget emphasizes sustainability, compliance, and the foundation for a 2–4 yr financial plan aligned with long-term projections 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3BBD68-7090-2C18-FAA9-2DE455166BC9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21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81923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3192F-86AF-44AC-9E88-46D30F6A2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42" y="224581"/>
            <a:ext cx="11245516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2025-26 General Fund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2B7B98-1856-4DD5-A456-5EDAD55353F6}"/>
              </a:ext>
            </a:extLst>
          </p:cNvPr>
          <p:cNvSpPr txBox="1"/>
          <p:nvPr/>
        </p:nvSpPr>
        <p:spPr>
          <a:xfrm>
            <a:off x="811599" y="2059619"/>
            <a:ext cx="184731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1"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0887706-B517-4F27-A42C-5C230C1DFD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067259"/>
              </p:ext>
            </p:extLst>
          </p:nvPr>
        </p:nvGraphicFramePr>
        <p:xfrm>
          <a:off x="476360" y="2560359"/>
          <a:ext cx="4804228" cy="1669996"/>
        </p:xfrm>
        <a:graphic>
          <a:graphicData uri="http://schemas.openxmlformats.org/drawingml/2006/table">
            <a:tbl>
              <a:tblPr/>
              <a:tblGrid>
                <a:gridCol w="2989943">
                  <a:extLst>
                    <a:ext uri="{9D8B030D-6E8A-4147-A177-3AD203B41FA5}">
                      <a16:colId xmlns:a16="http://schemas.microsoft.com/office/drawing/2014/main" val="1732510251"/>
                    </a:ext>
                  </a:extLst>
                </a:gridCol>
                <a:gridCol w="1814285">
                  <a:extLst>
                    <a:ext uri="{9D8B030D-6E8A-4147-A177-3AD203B41FA5}">
                      <a16:colId xmlns:a16="http://schemas.microsoft.com/office/drawing/2014/main" val="1961921767"/>
                    </a:ext>
                  </a:extLst>
                </a:gridCol>
              </a:tblGrid>
              <a:tr h="4174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Beginning Fund Balance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6F82"/>
                          </a:solidFill>
                          <a:effectLst/>
                          <a:latin typeface="Arial"/>
                          <a:cs typeface="Arial"/>
                        </a:rPr>
                        <a:t> $       46,284,637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3687"/>
                  </a:ext>
                </a:extLst>
              </a:tr>
              <a:tr h="4174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Revenues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6F82"/>
                          </a:solidFill>
                          <a:effectLst/>
                          <a:latin typeface="Arial"/>
                          <a:cs typeface="Arial"/>
                        </a:rPr>
                        <a:t> $     399,760,537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5759904"/>
                  </a:ext>
                </a:extLst>
              </a:tr>
              <a:tr h="4174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Expenditures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6F8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417,847,463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2922092"/>
                  </a:ext>
                </a:extLst>
              </a:tr>
              <a:tr h="4174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Ending Fund Balance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6F8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28,197,711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125817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48517D0-DC47-4A41-826C-0F5B28218D8A}"/>
              </a:ext>
            </a:extLst>
          </p:cNvPr>
          <p:cNvSpPr txBox="1"/>
          <p:nvPr/>
        </p:nvSpPr>
        <p:spPr>
          <a:xfrm>
            <a:off x="348345" y="5833131"/>
            <a:ext cx="7100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*Although the budget shows a draw-down of fund balance from $46.3 to $28.2M, the district is projecting a decrease of $6.3 million to $40 million.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4F80B9-A1A1-46BD-9FB0-777A842884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969785"/>
              </p:ext>
            </p:extLst>
          </p:nvPr>
        </p:nvGraphicFramePr>
        <p:xfrm>
          <a:off x="476360" y="4552956"/>
          <a:ext cx="4804229" cy="417499"/>
        </p:xfrm>
        <a:graphic>
          <a:graphicData uri="http://schemas.openxmlformats.org/drawingml/2006/table">
            <a:tbl>
              <a:tblPr/>
              <a:tblGrid>
                <a:gridCol w="2989943">
                  <a:extLst>
                    <a:ext uri="{9D8B030D-6E8A-4147-A177-3AD203B41FA5}">
                      <a16:colId xmlns:a16="http://schemas.microsoft.com/office/drawing/2014/main" val="1732510251"/>
                    </a:ext>
                  </a:extLst>
                </a:gridCol>
                <a:gridCol w="1814286">
                  <a:extLst>
                    <a:ext uri="{9D8B030D-6E8A-4147-A177-3AD203B41FA5}">
                      <a16:colId xmlns:a16="http://schemas.microsoft.com/office/drawing/2014/main" val="1961921767"/>
                    </a:ext>
                  </a:extLst>
                </a:gridCol>
              </a:tblGrid>
              <a:tr h="4174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Projected Ending Fund Balance*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F82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i="0" u="none" strike="noStrike">
                          <a:solidFill>
                            <a:srgbClr val="006F8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    40,000,000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1258170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D0127E81-9C05-4708-A268-0DEBEA5560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39" y="1711445"/>
            <a:ext cx="5535522" cy="3690348"/>
          </a:xfrm>
          <a:prstGeom prst="rect">
            <a:avLst/>
          </a:prstGeom>
          <a:ln w="25400">
            <a:solidFill>
              <a:srgbClr val="006F82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B42E7-F042-C2BD-B97D-AA2538DB8C08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22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88293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3192F-86AF-44AC-9E88-46D30F6A2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42" y="330231"/>
            <a:ext cx="11245516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Capital Projects Fund</a:t>
            </a:r>
            <a:b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r>
              <a:rPr lang="en-US" sz="32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Key Budget Development Factors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2B7B98-1856-4DD5-A456-5EDAD55353F6}"/>
              </a:ext>
            </a:extLst>
          </p:cNvPr>
          <p:cNvSpPr txBox="1"/>
          <p:nvPr/>
        </p:nvSpPr>
        <p:spPr>
          <a:xfrm>
            <a:off x="990600" y="1858477"/>
            <a:ext cx="10210799" cy="5324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Capital Projects Oversight Committee</a:t>
            </a:r>
            <a:br>
              <a:rPr lang="en-US" sz="20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2000" b="1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800110" lvl="1" indent="-342904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Started in early spring</a:t>
            </a:r>
          </a:p>
          <a:p>
            <a:pPr marL="800110" lvl="1" indent="-342904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Includes a broad cross-section of the community, including individuals with construction, finance, engineering, and educational backgrounds</a:t>
            </a:r>
          </a:p>
          <a:p>
            <a:pPr marL="800110" lvl="1" indent="-342904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Support the district’s long-term facilities planning efforts through feedback and oversight of current projects</a:t>
            </a:r>
          </a:p>
          <a:p>
            <a:pPr marL="1257310" lvl="2" indent="-342904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More information available on the website, </a:t>
            </a:r>
            <a:r>
              <a:rPr lang="en-US" sz="1400" u="sng">
                <a:solidFill>
                  <a:srgbClr val="0563C1"/>
                </a:solidFill>
                <a:effectLst/>
                <a:latin typeface="Calibri"/>
                <a:ea typeface="Calibri"/>
                <a:cs typeface="Calibri"/>
                <a:hlinkClick r:id="rId3"/>
              </a:rPr>
              <a:t>Capital Projects Oversight Committee</a:t>
            </a:r>
            <a:endParaRPr lang="en-US" sz="1400">
              <a:effectLst/>
              <a:latin typeface="Calibri"/>
              <a:ea typeface="Calibri"/>
              <a:cs typeface="Calibri"/>
            </a:endParaRPr>
          </a:p>
          <a:p>
            <a:pPr marL="800110" lvl="1" indent="-342904">
              <a:buFont typeface="Arial" panose="020B0604020202020204" pitchFamily="34" charset="0"/>
              <a:buChar char="•"/>
            </a:pPr>
            <a:endParaRPr lang="en-US" sz="2000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endParaRPr lang="en-US" sz="2000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r>
              <a:rPr lang="en-US" sz="20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New High School Project</a:t>
            </a:r>
            <a:br>
              <a:rPr lang="en-US" sz="20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2000" b="1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800110" lvl="1" indent="-342904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Planning continues for a new high school, scheduled to open in August 2027</a:t>
            </a:r>
          </a:p>
          <a:p>
            <a:pPr marL="800110" lvl="1" indent="-342904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Currently funded with $146 million in available resources</a:t>
            </a:r>
          </a:p>
          <a:p>
            <a:pPr marL="800110" lvl="1" indent="-342904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Expanding access to modern, purpose-built environments that support innovative teaching and learning</a:t>
            </a:r>
          </a:p>
          <a:p>
            <a:endParaRPr lang="en-US" sz="2201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4978DF-037F-2C88-CBF2-DA3D389BE142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23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1185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3192F-86AF-44AC-9E88-46D30F6A2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42" y="354688"/>
            <a:ext cx="11245516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2025-26 Capital Projects Fund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2B7B98-1856-4DD5-A456-5EDAD55353F6}"/>
              </a:ext>
            </a:extLst>
          </p:cNvPr>
          <p:cNvSpPr txBox="1"/>
          <p:nvPr/>
        </p:nvSpPr>
        <p:spPr>
          <a:xfrm>
            <a:off x="683583" y="2059619"/>
            <a:ext cx="184731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1"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0887706-B517-4F27-A42C-5C230C1DFD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888941"/>
              </p:ext>
            </p:extLst>
          </p:nvPr>
        </p:nvGraphicFramePr>
        <p:xfrm>
          <a:off x="473242" y="2831715"/>
          <a:ext cx="4847194" cy="1669996"/>
        </p:xfrm>
        <a:graphic>
          <a:graphicData uri="http://schemas.openxmlformats.org/drawingml/2006/table">
            <a:tbl>
              <a:tblPr/>
              <a:tblGrid>
                <a:gridCol w="2693797">
                  <a:extLst>
                    <a:ext uri="{9D8B030D-6E8A-4147-A177-3AD203B41FA5}">
                      <a16:colId xmlns:a16="http://schemas.microsoft.com/office/drawing/2014/main" val="1732510251"/>
                    </a:ext>
                  </a:extLst>
                </a:gridCol>
                <a:gridCol w="2153397">
                  <a:extLst>
                    <a:ext uri="{9D8B030D-6E8A-4147-A177-3AD203B41FA5}">
                      <a16:colId xmlns:a16="http://schemas.microsoft.com/office/drawing/2014/main" val="1961921767"/>
                    </a:ext>
                  </a:extLst>
                </a:gridCol>
              </a:tblGrid>
              <a:tr h="4174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Beginning Fund Balance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6F8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137,508,660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3687"/>
                  </a:ext>
                </a:extLst>
              </a:tr>
              <a:tr h="4174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Revenues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6F8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         39,905,999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5759904"/>
                  </a:ext>
                </a:extLst>
              </a:tr>
              <a:tr h="4174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Expenditures/Other Uses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6F8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     (176,337,453)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2922092"/>
                  </a:ext>
                </a:extLst>
              </a:tr>
              <a:tr h="4174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Ending Fund Balance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6F8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1,077,206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1258170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BBFCD7FE-7B2D-42B1-B9BF-A021BB635D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081" y="2059619"/>
            <a:ext cx="5709037" cy="3214189"/>
          </a:xfrm>
          <a:prstGeom prst="rect">
            <a:avLst/>
          </a:prstGeom>
          <a:ln w="25400">
            <a:solidFill>
              <a:srgbClr val="006F82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8247D3-06B9-51E8-A7D5-52643834849D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24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63131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3192F-86AF-44AC-9E88-46D30F6A2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42" y="357123"/>
            <a:ext cx="11245516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Transportation Fund</a:t>
            </a:r>
            <a:b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r>
              <a:rPr lang="en-US" sz="32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Key Budget Development Factors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2B7B98-1856-4DD5-A456-5EDAD55353F6}"/>
              </a:ext>
            </a:extLst>
          </p:cNvPr>
          <p:cNvSpPr txBox="1"/>
          <p:nvPr/>
        </p:nvSpPr>
        <p:spPr>
          <a:xfrm>
            <a:off x="974667" y="2346682"/>
            <a:ext cx="4586678" cy="2801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Electric Bus Grants</a:t>
            </a:r>
          </a:p>
          <a:p>
            <a:endParaRPr lang="en-US" sz="2201" b="1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r>
              <a:rPr lang="en-US" sz="220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Dept of Ecology </a:t>
            </a:r>
          </a:p>
          <a:p>
            <a:pPr marL="800110" lvl="1" indent="-342904">
              <a:buFont typeface="Arial" panose="020B0604020202020204" pitchFamily="34" charset="0"/>
              <a:buChar char="•"/>
            </a:pPr>
            <a:r>
              <a:rPr lang="en-US" sz="220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$846,952 awarded</a:t>
            </a:r>
          </a:p>
          <a:p>
            <a:pPr marL="800110" lvl="1" indent="-342904">
              <a:buFont typeface="Arial" panose="020B0604020202020204" pitchFamily="34" charset="0"/>
              <a:buChar char="•"/>
            </a:pPr>
            <a:r>
              <a:rPr lang="en-US" sz="220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Three large electric buses </a:t>
            </a:r>
          </a:p>
          <a:p>
            <a:pPr marL="800110" lvl="1" indent="-342904">
              <a:buFont typeface="Arial" panose="020B0604020202020204" pitchFamily="34" charset="0"/>
              <a:buChar char="•"/>
            </a:pPr>
            <a:r>
              <a:rPr lang="en-US" sz="220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Infrastructure</a:t>
            </a:r>
          </a:p>
          <a:p>
            <a:endParaRPr lang="en-US" sz="2201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r>
              <a:rPr lang="en-US" sz="220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Originally awarded in 2024-25</a:t>
            </a:r>
          </a:p>
        </p:txBody>
      </p:sp>
      <p:pic>
        <p:nvPicPr>
          <p:cNvPr id="4098" name="Picture 2" descr="Blue Bird All American RE Electric School Bus | Blue Bird Electric School Bus">
            <a:extLst>
              <a:ext uri="{FF2B5EF4-FFF2-40B4-BE49-F238E27FC236}">
                <a16:creationId xmlns:a16="http://schemas.microsoft.com/office/drawing/2014/main" id="{76156BD0-D758-4F74-8021-7DD8EB413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502" y="1914017"/>
            <a:ext cx="4953001" cy="366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975CB5-D10A-9EE7-CC20-68C7DC9159D5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25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10808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3192F-86AF-44AC-9E88-46D30F6A2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42" y="224012"/>
            <a:ext cx="11245516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2025-26 Transportation Fund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2B7B98-1856-4DD5-A456-5EDAD55353F6}"/>
              </a:ext>
            </a:extLst>
          </p:cNvPr>
          <p:cNvSpPr txBox="1"/>
          <p:nvPr/>
        </p:nvSpPr>
        <p:spPr>
          <a:xfrm>
            <a:off x="683583" y="2059619"/>
            <a:ext cx="184731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1"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011DB0-2E42-4E45-9917-305D2B75A7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453" y="1879091"/>
            <a:ext cx="5882293" cy="3921530"/>
          </a:xfrm>
          <a:prstGeom prst="rect">
            <a:avLst/>
          </a:prstGeom>
          <a:ln w="28575">
            <a:solidFill>
              <a:srgbClr val="006F82"/>
            </a:solidFill>
          </a:ln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5E1E594-3F7C-474D-AF07-5FC9220133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4226123"/>
              </p:ext>
            </p:extLst>
          </p:nvPr>
        </p:nvGraphicFramePr>
        <p:xfrm>
          <a:off x="473242" y="3004858"/>
          <a:ext cx="4811477" cy="1669996"/>
        </p:xfrm>
        <a:graphic>
          <a:graphicData uri="http://schemas.openxmlformats.org/drawingml/2006/table">
            <a:tbl>
              <a:tblPr/>
              <a:tblGrid>
                <a:gridCol w="2788107">
                  <a:extLst>
                    <a:ext uri="{9D8B030D-6E8A-4147-A177-3AD203B41FA5}">
                      <a16:colId xmlns:a16="http://schemas.microsoft.com/office/drawing/2014/main" val="1732510251"/>
                    </a:ext>
                  </a:extLst>
                </a:gridCol>
                <a:gridCol w="2023370">
                  <a:extLst>
                    <a:ext uri="{9D8B030D-6E8A-4147-A177-3AD203B41FA5}">
                      <a16:colId xmlns:a16="http://schemas.microsoft.com/office/drawing/2014/main" val="1961921767"/>
                    </a:ext>
                  </a:extLst>
                </a:gridCol>
              </a:tblGrid>
              <a:tr h="4174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Beginning Fund Balance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F8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800" b="0" i="0" u="none" strike="noStrike" kern="1200">
                          <a:solidFill>
                            <a:srgbClr val="006F8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         11,155,492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3687"/>
                  </a:ext>
                </a:extLst>
              </a:tr>
              <a:tr h="4174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Revenues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F8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800" b="0" i="0" u="none" strike="noStrike" kern="1200">
                          <a:solidFill>
                            <a:srgbClr val="006F8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$           3,486,956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5759904"/>
                  </a:ext>
                </a:extLst>
              </a:tr>
              <a:tr h="4174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Expenditures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F8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800" b="0" i="0" u="none" strike="noStrike" kern="1200" dirty="0">
                          <a:solidFill>
                            <a:srgbClr val="006F8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         (4,800,000)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2922092"/>
                  </a:ext>
                </a:extLst>
              </a:tr>
              <a:tr h="4174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Ending Fund Balance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F8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800" b="0" i="0" u="none" strike="noStrike" kern="1200" dirty="0">
                          <a:solidFill>
                            <a:srgbClr val="006F8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$           9,842,448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1258170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437434-9D87-1BE0-2270-722A1FD72944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26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53339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3192F-86AF-44AC-9E88-46D30F6A2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42" y="272800"/>
            <a:ext cx="11245516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2025-26 Debt Service Fund</a:t>
            </a:r>
            <a:endParaRPr lang="en-US" sz="3200">
              <a:latin typeface="Calibri"/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2B7B98-1856-4DD5-A456-5EDAD55353F6}"/>
              </a:ext>
            </a:extLst>
          </p:cNvPr>
          <p:cNvSpPr txBox="1"/>
          <p:nvPr/>
        </p:nvSpPr>
        <p:spPr>
          <a:xfrm>
            <a:off x="683583" y="2059619"/>
            <a:ext cx="184731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1"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0887706-B517-4F27-A42C-5C230C1DFD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413312"/>
              </p:ext>
            </p:extLst>
          </p:nvPr>
        </p:nvGraphicFramePr>
        <p:xfrm>
          <a:off x="473242" y="3009064"/>
          <a:ext cx="4773313" cy="1669996"/>
        </p:xfrm>
        <a:graphic>
          <a:graphicData uri="http://schemas.openxmlformats.org/drawingml/2006/table">
            <a:tbl>
              <a:tblPr/>
              <a:tblGrid>
                <a:gridCol w="2765992">
                  <a:extLst>
                    <a:ext uri="{9D8B030D-6E8A-4147-A177-3AD203B41FA5}">
                      <a16:colId xmlns:a16="http://schemas.microsoft.com/office/drawing/2014/main" val="1732510251"/>
                    </a:ext>
                  </a:extLst>
                </a:gridCol>
                <a:gridCol w="2007321">
                  <a:extLst>
                    <a:ext uri="{9D8B030D-6E8A-4147-A177-3AD203B41FA5}">
                      <a16:colId xmlns:a16="http://schemas.microsoft.com/office/drawing/2014/main" val="1961921767"/>
                    </a:ext>
                  </a:extLst>
                </a:gridCol>
              </a:tblGrid>
              <a:tr h="4174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Beginning Fund Balance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F8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800" b="0" i="0" u="none" strike="noStrike" kern="1200">
                          <a:solidFill>
                            <a:srgbClr val="006F8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         32,715,262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3687"/>
                  </a:ext>
                </a:extLst>
              </a:tr>
              <a:tr h="4174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Revenues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F8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800" b="0" i="0" u="none" strike="noStrike" kern="1200">
                          <a:solidFill>
                            <a:srgbClr val="006F8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$         68,718,530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5759904"/>
                  </a:ext>
                </a:extLst>
              </a:tr>
              <a:tr h="4174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Expenditures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F8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800" b="0" i="0" u="none" strike="noStrike" kern="1200" dirty="0">
                          <a:solidFill>
                            <a:srgbClr val="006F8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       (66,925,531)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2922092"/>
                  </a:ext>
                </a:extLst>
              </a:tr>
              <a:tr h="4174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Ending Fund Balance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F8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800" b="0" i="0" u="none" strike="noStrike" kern="1200" dirty="0">
                          <a:solidFill>
                            <a:srgbClr val="006F8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$         34,508,259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125817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76F1AACD-51E9-4337-A65D-30707EE91E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845" y="1848892"/>
            <a:ext cx="5985510" cy="3990340"/>
          </a:xfrm>
          <a:prstGeom prst="rect">
            <a:avLst/>
          </a:prstGeom>
          <a:ln w="25400">
            <a:solidFill>
              <a:srgbClr val="006F82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4E37F7-8DB8-6FEA-13BE-FBD384EF3473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27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20513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3192F-86AF-44AC-9E88-46D30F6A2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42" y="360725"/>
            <a:ext cx="11245516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2025-26 Associated Student Body Fund</a:t>
            </a:r>
            <a:endParaRPr lang="en-US" sz="3200">
              <a:latin typeface="Calibri"/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2B7B98-1856-4DD5-A456-5EDAD55353F6}"/>
              </a:ext>
            </a:extLst>
          </p:cNvPr>
          <p:cNvSpPr txBox="1"/>
          <p:nvPr/>
        </p:nvSpPr>
        <p:spPr>
          <a:xfrm>
            <a:off x="683583" y="2059619"/>
            <a:ext cx="184731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1"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0887706-B517-4F27-A42C-5C230C1DFD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791283"/>
              </p:ext>
            </p:extLst>
          </p:nvPr>
        </p:nvGraphicFramePr>
        <p:xfrm>
          <a:off x="473242" y="3205821"/>
          <a:ext cx="4678680" cy="1669996"/>
        </p:xfrm>
        <a:graphic>
          <a:graphicData uri="http://schemas.openxmlformats.org/drawingml/2006/table">
            <a:tbl>
              <a:tblPr/>
              <a:tblGrid>
                <a:gridCol w="2711745">
                  <a:extLst>
                    <a:ext uri="{9D8B030D-6E8A-4147-A177-3AD203B41FA5}">
                      <a16:colId xmlns:a16="http://schemas.microsoft.com/office/drawing/2014/main" val="1732510251"/>
                    </a:ext>
                  </a:extLst>
                </a:gridCol>
                <a:gridCol w="1966935">
                  <a:extLst>
                    <a:ext uri="{9D8B030D-6E8A-4147-A177-3AD203B41FA5}">
                      <a16:colId xmlns:a16="http://schemas.microsoft.com/office/drawing/2014/main" val="1961921767"/>
                    </a:ext>
                  </a:extLst>
                </a:gridCol>
              </a:tblGrid>
              <a:tr h="4174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Beginning Fund Balance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6F8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3,209,341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3687"/>
                  </a:ext>
                </a:extLst>
              </a:tr>
              <a:tr h="4174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Revenues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6F8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15,109,730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5759904"/>
                  </a:ext>
                </a:extLst>
              </a:tr>
              <a:tr h="4174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Expenditures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6F8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(15,109,730)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2922092"/>
                  </a:ext>
                </a:extLst>
              </a:tr>
              <a:tr h="4174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Ending Fund Balance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6F8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3,209,341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125817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E560BFF3-E671-4AF3-9961-C39F2FF40C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541" y="2059619"/>
            <a:ext cx="5944117" cy="3962400"/>
          </a:xfrm>
          <a:prstGeom prst="rect">
            <a:avLst/>
          </a:prstGeom>
          <a:ln w="25400">
            <a:solidFill>
              <a:srgbClr val="006F82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26D983-7ADD-64D9-4FC8-1F12FA1EA8BF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28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33854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20CF6-EFF0-4DD3-82AA-5BF85955B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42" y="298595"/>
            <a:ext cx="11245516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Next Steps and Additional Information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959FDA-2EBB-4E43-B9A7-A0C1AF6C0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89" y="1898602"/>
            <a:ext cx="9909021" cy="41260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9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August 21</a:t>
            </a:r>
            <a:r>
              <a:rPr lang="en-US" sz="1900" b="1" baseline="300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st</a:t>
            </a:r>
            <a:r>
              <a:rPr lang="en-US" sz="19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  - Board of Directors Meeting</a:t>
            </a:r>
            <a:br>
              <a:rPr lang="en-US" sz="19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1900" b="1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800110" lvl="2" indent="-342904">
              <a:lnSpc>
                <a:spcPct val="110000"/>
              </a:lnSpc>
              <a:spcBef>
                <a:spcPts val="0"/>
              </a:spcBef>
            </a:pPr>
            <a:r>
              <a:rPr lang="en-US" sz="19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2025-26 Budget Resolution Presented to Board for Possible Action.  Resolution will include:</a:t>
            </a:r>
            <a:br>
              <a:rPr lang="en-US" sz="1900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1900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1257315" lvl="3" indent="-342904">
              <a:lnSpc>
                <a:spcPct val="110000"/>
              </a:lnSpc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en-US" sz="19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Total Revenue and Expenditures by Fund</a:t>
            </a:r>
          </a:p>
          <a:p>
            <a:pPr marL="1257315" lvl="3" indent="-342904">
              <a:lnSpc>
                <a:spcPct val="110000"/>
              </a:lnSpc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en-US" sz="19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Four Year Financial Forecast</a:t>
            </a:r>
          </a:p>
          <a:p>
            <a:pPr marL="1257315" lvl="3" indent="-342904">
              <a:lnSpc>
                <a:spcPct val="110000"/>
              </a:lnSpc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en-US" sz="19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MSOC Certification as attachment for signature</a:t>
            </a:r>
            <a:br>
              <a:rPr lang="en-US" sz="1900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1900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19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Additional Information</a:t>
            </a:r>
            <a:br>
              <a:rPr lang="en-US" sz="19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</a:br>
            <a:endParaRPr lang="en-US" sz="1900" b="1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800110" lvl="2" indent="-342904">
              <a:lnSpc>
                <a:spcPct val="110000"/>
              </a:lnSpc>
              <a:spcBef>
                <a:spcPts val="0"/>
              </a:spcBef>
            </a:pPr>
            <a:r>
              <a:rPr lang="en-US" sz="19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Supplemental budget information, including the full </a:t>
            </a:r>
            <a:r>
              <a:rPr lang="en-US" sz="19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Draft Budget (F195) </a:t>
            </a:r>
            <a:r>
              <a:rPr lang="en-US" sz="19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and </a:t>
            </a:r>
            <a:r>
              <a:rPr lang="en-US" sz="1900" b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Annual Budget Guide</a:t>
            </a:r>
            <a:r>
              <a:rPr lang="en-US" sz="19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, are available on the </a:t>
            </a:r>
            <a:r>
              <a:rPr lang="en-US" sz="1900">
                <a:solidFill>
                  <a:srgbClr val="006F82"/>
                </a:solidFill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Finance &amp; Budget webpage</a:t>
            </a:r>
            <a:r>
              <a:rPr lang="en-US" sz="19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800110" lvl="2" indent="-342904">
              <a:lnSpc>
                <a:spcPct val="110000"/>
              </a:lnSpc>
              <a:spcBef>
                <a:spcPts val="0"/>
              </a:spcBef>
            </a:pPr>
            <a:endParaRPr lang="en-US" sz="1801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ED9B5CAB-6325-5B50-4592-B260386EB6D4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29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44552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959FDA-2EBB-4E43-B9A7-A0C1AF6C0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1638" y="1080655"/>
            <a:ext cx="7022242" cy="4982795"/>
          </a:xfrm>
        </p:spPr>
        <p:txBody>
          <a:bodyPr>
            <a:normAutofit/>
          </a:bodyPr>
          <a:lstStyle/>
          <a:p>
            <a:pPr marL="457206" lvl="2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US" sz="3200">
              <a:solidFill>
                <a:srgbClr val="006F82"/>
              </a:solidFill>
              <a:latin typeface="Calibri"/>
              <a:ea typeface="Calibri"/>
              <a:cs typeface="Calibri"/>
            </a:endParaRPr>
          </a:p>
          <a:p>
            <a:pPr marL="457206" lvl="2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400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Thank you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73945A0-9E20-41ED-8C7E-209A0CE56209}"/>
              </a:ext>
            </a:extLst>
          </p:cNvPr>
          <p:cNvGrpSpPr/>
          <p:nvPr/>
        </p:nvGrpSpPr>
        <p:grpSpPr>
          <a:xfrm>
            <a:off x="1339280" y="3732346"/>
            <a:ext cx="3881944" cy="2044999"/>
            <a:chOff x="1933159" y="3183578"/>
            <a:chExt cx="3526607" cy="204499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C24BA55-1E44-4F42-9836-3B84D9355BE3}"/>
                </a:ext>
              </a:extLst>
            </p:cNvPr>
            <p:cNvSpPr txBox="1"/>
            <p:nvPr/>
          </p:nvSpPr>
          <p:spPr>
            <a:xfrm>
              <a:off x="1933159" y="4459136"/>
              <a:ext cx="352660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solidFill>
                    <a:srgbClr val="006F82"/>
                  </a:solidFill>
                  <a:latin typeface="Calibri"/>
                  <a:ea typeface="Calibri"/>
                  <a:cs typeface="Calibri"/>
                </a:rPr>
                <a:t>Moriah Banasick</a:t>
              </a:r>
            </a:p>
            <a:p>
              <a:r>
                <a:rPr lang="en-US" sz="1600">
                  <a:solidFill>
                    <a:srgbClr val="006F82"/>
                  </a:solidFill>
                  <a:latin typeface="Calibri"/>
                  <a:ea typeface="Calibri"/>
                  <a:cs typeface="Calibri"/>
                </a:rPr>
                <a:t>Executive Director of Finance &amp; Budget</a:t>
              </a:r>
            </a:p>
            <a:p>
              <a:r>
                <a:rPr lang="en-US" sz="1200">
                  <a:latin typeface="Calibri"/>
                  <a:ea typeface="Calibri"/>
                  <a:cs typeface="Calibri"/>
                  <a:hlinkClick r:id="rId3"/>
                </a:rPr>
                <a:t>banasicka@issaquah.wednet.edu</a:t>
              </a:r>
              <a:endParaRPr lang="en-US" sz="12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2DD1433-9A1D-44A5-99F1-7CEBF082ABFC}"/>
                </a:ext>
              </a:extLst>
            </p:cNvPr>
            <p:cNvSpPr txBox="1"/>
            <p:nvPr/>
          </p:nvSpPr>
          <p:spPr>
            <a:xfrm>
              <a:off x="1933160" y="3183578"/>
              <a:ext cx="352660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solidFill>
                    <a:srgbClr val="006F82"/>
                  </a:solidFill>
                  <a:latin typeface="Calibri"/>
                  <a:ea typeface="Calibri"/>
                  <a:cs typeface="Calibri"/>
                </a:rPr>
                <a:t>Martin Turney</a:t>
              </a:r>
            </a:p>
            <a:p>
              <a:r>
                <a:rPr lang="en-US" sz="1600">
                  <a:solidFill>
                    <a:srgbClr val="006F82"/>
                  </a:solidFill>
                  <a:latin typeface="Calibri"/>
                  <a:ea typeface="Calibri"/>
                  <a:cs typeface="Calibri"/>
                </a:rPr>
                <a:t>Chief of Finance &amp; Operations</a:t>
              </a:r>
            </a:p>
            <a:p>
              <a:r>
                <a:rPr lang="en-US" sz="1200">
                  <a:latin typeface="Calibri"/>
                  <a:ea typeface="Calibri"/>
                  <a:cs typeface="Calibri"/>
                  <a:hlinkClick r:id="rId3"/>
                </a:rPr>
                <a:t>turneym@issaquah.wednet.edu</a:t>
              </a:r>
              <a:endParaRPr lang="en-US" sz="1200"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BF0DE0E-E839-0BD0-7964-2F4FB1127616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30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19611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D500A08C-2A8B-44A4-A186-38C653018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20625"/>
            <a:ext cx="3057699" cy="844376"/>
          </a:xfrm>
        </p:spPr>
        <p:txBody>
          <a:bodyPr>
            <a:normAutofit/>
          </a:bodyPr>
          <a:lstStyle/>
          <a:p>
            <a:pPr algn="ctr"/>
            <a:r>
              <a:rPr lang="en-US" sz="2400" b="1" i="1">
                <a:solidFill>
                  <a:srgbClr val="006F82"/>
                </a:solidFill>
                <a:latin typeface="Calibri"/>
                <a:ea typeface="Calibri"/>
                <a:cs typeface="Arial"/>
              </a:rPr>
              <a:t>Appendix A</a:t>
            </a:r>
            <a:r>
              <a:rPr lang="en-US" sz="2400" i="1">
                <a:solidFill>
                  <a:srgbClr val="006F82"/>
                </a:solidFill>
                <a:latin typeface="Calibri"/>
                <a:ea typeface="Calibri"/>
                <a:cs typeface="Arial"/>
              </a:rPr>
              <a:t> </a:t>
            </a:r>
            <a:endParaRPr lang="en-US" sz="2400">
              <a:latin typeface="Calibri"/>
              <a:ea typeface="Calibri"/>
              <a:cs typeface="Arial"/>
            </a:endParaRP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1226C67-791B-E4A0-9C0B-5A66CA37BE16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/>
              <a:pPr algn="r"/>
              <a:t>31</a:t>
            </a:fld>
            <a:endParaRPr lang="en-US" sz="12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7CA45D-E0B0-452E-B2A3-EF7FA8623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4736" y="420625"/>
            <a:ext cx="4825864" cy="643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7013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D500A08C-2A8B-44A4-A186-38C653018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6131"/>
            <a:ext cx="3057699" cy="1131166"/>
          </a:xfrm>
        </p:spPr>
        <p:txBody>
          <a:bodyPr>
            <a:normAutofit/>
          </a:bodyPr>
          <a:lstStyle/>
          <a:p>
            <a:pPr algn="ctr"/>
            <a:r>
              <a:rPr lang="en-US" sz="2400" b="1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Appendix B</a:t>
            </a:r>
            <a:r>
              <a:rPr lang="en-US" sz="2400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 </a:t>
            </a:r>
            <a:endParaRPr lang="en-US" sz="2400"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970B99-66D9-47F4-840F-AC17A5DEB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277" y="448056"/>
            <a:ext cx="5341446" cy="6345936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36DD06A3-F9CA-502B-F343-2B8BEC98BAD7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32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48891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3192F-86AF-44AC-9E88-46D30F6A2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6131"/>
            <a:ext cx="3057699" cy="1131166"/>
          </a:xfrm>
        </p:spPr>
        <p:txBody>
          <a:bodyPr>
            <a:normAutofit/>
          </a:bodyPr>
          <a:lstStyle/>
          <a:p>
            <a:pPr algn="ctr"/>
            <a:r>
              <a:rPr lang="en-US" sz="2400" b="1" i="1">
                <a:solidFill>
                  <a:srgbClr val="006F82"/>
                </a:solidFill>
                <a:latin typeface="Calibri"/>
                <a:ea typeface="Calibri"/>
                <a:cs typeface="Calibri"/>
              </a:rPr>
              <a:t>Appendix C </a:t>
            </a:r>
            <a:endParaRPr lang="en-US" sz="2400">
              <a:latin typeface="Calibri"/>
              <a:ea typeface="Calibri"/>
              <a:cs typeface="Calibri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12AEAA2F-C3BA-39B3-B66F-C71DAD5FB549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>
                <a:latin typeface="Calibri"/>
                <a:ea typeface="Calibri"/>
                <a:cs typeface="Calibri"/>
              </a:rPr>
              <a:pPr algn="r"/>
              <a:t>33</a:t>
            </a:fld>
            <a:endParaRPr lang="en-US" sz="1200"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C44AAC-61F4-460D-8096-A425A5EBB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799" y="781714"/>
            <a:ext cx="5937504" cy="586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022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3192F-86AF-44AC-9E88-46D30F6A2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6131"/>
            <a:ext cx="3057699" cy="1131166"/>
          </a:xfrm>
        </p:spPr>
        <p:txBody>
          <a:bodyPr>
            <a:normAutofit/>
          </a:bodyPr>
          <a:lstStyle/>
          <a:p>
            <a:pPr algn="ctr"/>
            <a:r>
              <a:rPr lang="en-US" sz="2400" b="1" i="1">
                <a:solidFill>
                  <a:srgbClr val="006F82"/>
                </a:solidFill>
                <a:latin typeface="Calibri"/>
                <a:ea typeface="Calibri"/>
                <a:cs typeface="Arial"/>
              </a:rPr>
              <a:t>Appendix</a:t>
            </a:r>
            <a:r>
              <a:rPr lang="en-US" sz="2400" b="1" i="1">
                <a:solidFill>
                  <a:srgbClr val="006F82"/>
                </a:solidFill>
                <a:latin typeface="Arial"/>
                <a:cs typeface="Arial"/>
              </a:rPr>
              <a:t> D</a:t>
            </a:r>
            <a:r>
              <a:rPr lang="en-US" sz="2400" i="1">
                <a:latin typeface="Arial"/>
                <a:cs typeface="Arial"/>
              </a:rPr>
              <a:t> </a:t>
            </a:r>
            <a:endParaRPr lang="en-US" sz="2400">
              <a:latin typeface="Arial"/>
              <a:cs typeface="Arial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B6CE3EC-8BDF-B564-7A6E-96561179FC04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/>
              <a:pPr algn="r"/>
              <a:t>34</a:t>
            </a:fld>
            <a:endParaRPr lang="en-US" sz="12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1D7A60-E636-4608-9E5F-ED352B740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7248" y="901986"/>
            <a:ext cx="5937504" cy="557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7305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3192F-86AF-44AC-9E88-46D30F6A2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6131"/>
            <a:ext cx="3057699" cy="1131166"/>
          </a:xfrm>
        </p:spPr>
        <p:txBody>
          <a:bodyPr>
            <a:normAutofit/>
          </a:bodyPr>
          <a:lstStyle/>
          <a:p>
            <a:pPr algn="ctr"/>
            <a:r>
              <a:rPr lang="en-US" sz="2400" b="1" i="1">
                <a:solidFill>
                  <a:srgbClr val="006F82"/>
                </a:solidFill>
                <a:latin typeface="Calibri"/>
                <a:ea typeface="Calibri"/>
                <a:cs typeface="Arial"/>
              </a:rPr>
              <a:t>Appendix</a:t>
            </a:r>
            <a:r>
              <a:rPr lang="en-US" sz="2400" b="1" i="1">
                <a:solidFill>
                  <a:srgbClr val="006F82"/>
                </a:solidFill>
                <a:latin typeface="Arial"/>
                <a:cs typeface="Arial"/>
              </a:rPr>
              <a:t> E</a:t>
            </a:r>
            <a:r>
              <a:rPr lang="en-US" sz="2400" i="1">
                <a:latin typeface="Arial"/>
                <a:cs typeface="Arial"/>
              </a:rPr>
              <a:t> </a:t>
            </a:r>
            <a:endParaRPr lang="en-US" sz="2400">
              <a:latin typeface="Arial"/>
              <a:cs typeface="Arial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989EA80-39EE-1E5E-08F1-C8DC3108E57A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/>
              <a:pPr algn="r"/>
              <a:t>35</a:t>
            </a:fld>
            <a:endParaRPr lang="en-US" sz="12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691CF3-A47D-491D-8DA9-65C387418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799" y="948896"/>
            <a:ext cx="5937504" cy="564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5535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3192F-86AF-44AC-9E88-46D30F6A2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6131"/>
            <a:ext cx="3057699" cy="1131166"/>
          </a:xfrm>
        </p:spPr>
        <p:txBody>
          <a:bodyPr>
            <a:normAutofit/>
          </a:bodyPr>
          <a:lstStyle/>
          <a:p>
            <a:pPr algn="ctr"/>
            <a:r>
              <a:rPr lang="en-US" sz="2400" b="1" i="1">
                <a:solidFill>
                  <a:srgbClr val="006F82"/>
                </a:solidFill>
                <a:latin typeface="Calibri"/>
                <a:ea typeface="Calibri"/>
                <a:cs typeface="Arial"/>
              </a:rPr>
              <a:t>Appendix</a:t>
            </a:r>
            <a:r>
              <a:rPr lang="en-US" sz="2400" b="1" i="1">
                <a:solidFill>
                  <a:srgbClr val="006F82"/>
                </a:solidFill>
                <a:latin typeface="Arial"/>
                <a:cs typeface="Arial"/>
              </a:rPr>
              <a:t> F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F6FBC0-2011-405A-AF3E-4DFB1E12BE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8218" y="895340"/>
            <a:ext cx="6035563" cy="5425910"/>
          </a:xfrm>
          <a:prstGeom prst="rect">
            <a:avLst/>
          </a:prstGeom>
        </p:spPr>
      </p:pic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EEE1B84C-234D-6A96-94E5-DED9B4F5139F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/>
              <a:pPr algn="r"/>
              <a:t>36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5587096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BAA578B-7A4A-4307-906C-49448FBA7C25}"/>
              </a:ext>
            </a:extLst>
          </p:cNvPr>
          <p:cNvSpPr/>
          <p:nvPr/>
        </p:nvSpPr>
        <p:spPr>
          <a:xfrm>
            <a:off x="8791575" y="5829300"/>
            <a:ext cx="2228850" cy="6572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23192F-86AF-44AC-9E88-46D30F6A2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6131"/>
            <a:ext cx="3057699" cy="1131166"/>
          </a:xfrm>
        </p:spPr>
        <p:txBody>
          <a:bodyPr>
            <a:normAutofit/>
          </a:bodyPr>
          <a:lstStyle/>
          <a:p>
            <a:pPr algn="ctr"/>
            <a:r>
              <a:rPr lang="en-US" sz="2400" b="1" i="1">
                <a:solidFill>
                  <a:srgbClr val="006F82"/>
                </a:solidFill>
                <a:latin typeface="Calibri"/>
                <a:ea typeface="Calibri"/>
                <a:cs typeface="Arial"/>
              </a:rPr>
              <a:t>Appendix</a:t>
            </a:r>
            <a:r>
              <a:rPr lang="en-US" sz="2400" b="1" i="1">
                <a:solidFill>
                  <a:srgbClr val="006F82"/>
                </a:solidFill>
                <a:latin typeface="Arial"/>
                <a:cs typeface="Arial"/>
              </a:rPr>
              <a:t> G</a:t>
            </a:r>
            <a:r>
              <a:rPr lang="en-US" sz="2400" i="1">
                <a:latin typeface="Arial"/>
                <a:cs typeface="Arial"/>
              </a:rPr>
              <a:t> </a:t>
            </a:r>
            <a:endParaRPr lang="en-US" sz="2400">
              <a:latin typeface="Arial"/>
              <a:cs typeface="Arial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DB21CD2-0D15-4E36-9074-83B4F52AE9F5}"/>
              </a:ext>
            </a:extLst>
          </p:cNvPr>
          <p:cNvSpPr txBox="1">
            <a:spLocks/>
          </p:cNvSpPr>
          <p:nvPr/>
        </p:nvSpPr>
        <p:spPr>
          <a:xfrm>
            <a:off x="3600450" y="832312"/>
            <a:ext cx="5191125" cy="489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1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i="1">
                <a:solidFill>
                  <a:srgbClr val="006F82"/>
                </a:solidFill>
              </a:rPr>
              <a:t>Administrative Cost Comparison</a:t>
            </a:r>
            <a:endParaRPr lang="en-US" sz="2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2159D6-B3B5-4322-89F1-7723A746B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9094" y="525231"/>
            <a:ext cx="6873836" cy="6332769"/>
          </a:xfrm>
          <a:prstGeom prst="rect">
            <a:avLst/>
          </a:prstGeom>
        </p:spPr>
      </p:pic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FCEBBE69-D40D-632B-85FF-441AE6CD35F3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/>
              <a:pPr algn="r"/>
              <a:t>37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8320720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BAA578B-7A4A-4307-906C-49448FBA7C25}"/>
              </a:ext>
            </a:extLst>
          </p:cNvPr>
          <p:cNvSpPr/>
          <p:nvPr/>
        </p:nvSpPr>
        <p:spPr>
          <a:xfrm>
            <a:off x="8791575" y="5829300"/>
            <a:ext cx="2228850" cy="6572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23192F-86AF-44AC-9E88-46D30F6A2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6131"/>
            <a:ext cx="3057699" cy="1131166"/>
          </a:xfrm>
        </p:spPr>
        <p:txBody>
          <a:bodyPr>
            <a:normAutofit/>
          </a:bodyPr>
          <a:lstStyle/>
          <a:p>
            <a:pPr algn="ctr"/>
            <a:r>
              <a:rPr lang="en-US" sz="2400" b="1" i="1">
                <a:solidFill>
                  <a:srgbClr val="006F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Appendix H</a:t>
            </a:r>
            <a:r>
              <a:rPr lang="en-US" sz="2400" i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F9FA13D1-E740-72CA-C127-D4DCF99CE045}"/>
              </a:ext>
            </a:extLst>
          </p:cNvPr>
          <p:cNvSpPr txBox="1">
            <a:spLocks/>
          </p:cNvSpPr>
          <p:nvPr/>
        </p:nvSpPr>
        <p:spPr>
          <a:xfrm>
            <a:off x="8610600" y="6475254"/>
            <a:ext cx="27432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3C10DF5-3D0B-486F-B4FF-09D1EEB00B8D}" type="slidenum">
              <a:rPr lang="en-US" sz="1200" smtClean="0"/>
              <a:pPr algn="r"/>
              <a:t>38</a:t>
            </a:fld>
            <a:endParaRPr lang="en-US" sz="1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8EC156-9E85-4BD9-8B73-E281825BF0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3028" y="1050523"/>
            <a:ext cx="7292972" cy="554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54594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D Communications Template" id="{E76DAA74-91DC-45B5-A8CE-03914D7FCB05}" vid="{40F48CE9-4940-4418-8AE4-FD3FFCAE6ADB}"/>
    </a:ext>
  </a:extLst>
</a:theme>
</file>

<file path=ppt/theme/theme2.xml><?xml version="1.0" encoding="utf-8"?>
<a:theme xmlns:a="http://schemas.openxmlformats.org/drawingml/2006/main" name="1_Custom Design">
  <a:themeElements>
    <a:clrScheme name="Custom 1">
      <a:dk1>
        <a:srgbClr val="FFFFFF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FA1B8"/>
    </a:accent1>
    <a:accent2>
      <a:srgbClr val="EA8371"/>
    </a:accent2>
    <a:accent3>
      <a:srgbClr val="FFE607"/>
    </a:accent3>
    <a:accent4>
      <a:srgbClr val="859900"/>
    </a:accent4>
    <a:accent5>
      <a:srgbClr val="A2C1CD"/>
    </a:accent5>
    <a:accent6>
      <a:srgbClr val="006F8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ISD Presentation 1">
    <a:dk1>
      <a:srgbClr val="000000"/>
    </a:dk1>
    <a:lt1>
      <a:srgbClr val="FFFFFF"/>
    </a:lt1>
    <a:dk2>
      <a:srgbClr val="006F82"/>
    </a:dk2>
    <a:lt2>
      <a:srgbClr val="FFFFFF"/>
    </a:lt2>
    <a:accent1>
      <a:srgbClr val="EA8371"/>
    </a:accent1>
    <a:accent2>
      <a:srgbClr val="E6F1F3"/>
    </a:accent2>
    <a:accent3>
      <a:srgbClr val="0FA1CD"/>
    </a:accent3>
    <a:accent4>
      <a:srgbClr val="FFF9C2"/>
    </a:accent4>
    <a:accent5>
      <a:srgbClr val="006F82"/>
    </a:accent5>
    <a:accent6>
      <a:srgbClr val="859234"/>
    </a:accent6>
    <a:hlink>
      <a:srgbClr val="00B0F0"/>
    </a:hlink>
    <a:folHlink>
      <a:srgbClr val="EA8371"/>
    </a:folHlink>
  </a:clrScheme>
  <a:fontScheme name="Calibri">
    <a:majorFont>
      <a:latin typeface="Calibri" panose="020F05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ISD Presentation 1">
    <a:dk1>
      <a:srgbClr val="000000"/>
    </a:dk1>
    <a:lt1>
      <a:srgbClr val="FFFFFF"/>
    </a:lt1>
    <a:dk2>
      <a:srgbClr val="006F82"/>
    </a:dk2>
    <a:lt2>
      <a:srgbClr val="FFFFFF"/>
    </a:lt2>
    <a:accent1>
      <a:srgbClr val="EA8371"/>
    </a:accent1>
    <a:accent2>
      <a:srgbClr val="E6F1F3"/>
    </a:accent2>
    <a:accent3>
      <a:srgbClr val="0FA1CD"/>
    </a:accent3>
    <a:accent4>
      <a:srgbClr val="FFF9C2"/>
    </a:accent4>
    <a:accent5>
      <a:srgbClr val="006F82"/>
    </a:accent5>
    <a:accent6>
      <a:srgbClr val="859234"/>
    </a:accent6>
    <a:hlink>
      <a:srgbClr val="00B0F0"/>
    </a:hlink>
    <a:folHlink>
      <a:srgbClr val="EA8371"/>
    </a:folHlink>
  </a:clrScheme>
  <a:fontScheme name="Calibri">
    <a:majorFont>
      <a:latin typeface="Calibri" panose="020F05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ISD Communications Template</Template>
  <TotalTime>40</TotalTime>
  <Words>1707</Words>
  <Application>Microsoft Office PowerPoint</Application>
  <PresentationFormat>Widescreen</PresentationFormat>
  <Paragraphs>386</Paragraphs>
  <Slides>38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</vt:lpstr>
      <vt:lpstr>Arial,Sans-Serif</vt:lpstr>
      <vt:lpstr>Calibri</vt:lpstr>
      <vt:lpstr>Myriad Pro</vt:lpstr>
      <vt:lpstr>Symbol</vt:lpstr>
      <vt:lpstr>Wingdings</vt:lpstr>
      <vt:lpstr>Custom Design</vt:lpstr>
      <vt:lpstr>1_Custom Design</vt:lpstr>
      <vt:lpstr>2_Custom Design</vt:lpstr>
      <vt:lpstr>2025-26  Budget Overview</vt:lpstr>
      <vt:lpstr>Outline</vt:lpstr>
      <vt:lpstr>Budget Timeline</vt:lpstr>
      <vt:lpstr>Summary of 2024-25</vt:lpstr>
      <vt:lpstr>2024-25 Fund Balance Projection</vt:lpstr>
      <vt:lpstr>Summary of Budget Factors 2025-26 Budgeted Revenues</vt:lpstr>
      <vt:lpstr>Revenues General Fund</vt:lpstr>
      <vt:lpstr>Federal Programs – Annual Funding Reminder</vt:lpstr>
      <vt:lpstr>Enrollment Historical &amp; Projection</vt:lpstr>
      <vt:lpstr>Enrollment Trend School Levels</vt:lpstr>
      <vt:lpstr>Enrollment Special Services</vt:lpstr>
      <vt:lpstr>Local Levy Educational Programs &amp; Operations (EP&amp;O)  Annual levy increases help sustain enrichment programs and student supports beyond what is funded through state apportionment and base salaries </vt:lpstr>
      <vt:lpstr>Summary of Budget Factors 2025-26 Budgeted Expenditures</vt:lpstr>
      <vt:lpstr>Strategic Budget Alignment for 2025-26 Start, Stop, Continue</vt:lpstr>
      <vt:lpstr>Strategic Budget Alignment for 2025-26 Start, Stop, Continue</vt:lpstr>
      <vt:lpstr>Expenditures General Fund</vt:lpstr>
      <vt:lpstr>Expenditures Special Services</vt:lpstr>
      <vt:lpstr>Expenditures Materials, Supplies, and Operating Costs</vt:lpstr>
      <vt:lpstr>Expenditures Transportation</vt:lpstr>
      <vt:lpstr>2025-26 Ending Fund Balance</vt:lpstr>
      <vt:lpstr>Navigating Financial Complexity: Strategic Response in Uncertain Times</vt:lpstr>
      <vt:lpstr>2025-26 General Fund</vt:lpstr>
      <vt:lpstr>Capital Projects Fund Key Budget Development Factors</vt:lpstr>
      <vt:lpstr>2025-26 Capital Projects Fund</vt:lpstr>
      <vt:lpstr>Transportation Fund Key Budget Development Factors</vt:lpstr>
      <vt:lpstr>2025-26 Transportation Fund</vt:lpstr>
      <vt:lpstr>2025-26 Debt Service Fund</vt:lpstr>
      <vt:lpstr>2025-26 Associated Student Body Fund</vt:lpstr>
      <vt:lpstr>Next Steps and Additional Information</vt:lpstr>
      <vt:lpstr>PowerPoint Presentation</vt:lpstr>
      <vt:lpstr>Appendix A </vt:lpstr>
      <vt:lpstr>Appendix B </vt:lpstr>
      <vt:lpstr>Appendix C </vt:lpstr>
      <vt:lpstr>Appendix D </vt:lpstr>
      <vt:lpstr>Appendix E </vt:lpstr>
      <vt:lpstr>Appendix F</vt:lpstr>
      <vt:lpstr>Appendix G </vt:lpstr>
      <vt:lpstr>Appendix H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Putney, Jared</dc:creator>
  <cp:lastModifiedBy>Banasick, Alicia Moriah    AD - Staff</cp:lastModifiedBy>
  <cp:revision>122</cp:revision>
  <dcterms:created xsi:type="dcterms:W3CDTF">2023-12-20T20:52:37Z</dcterms:created>
  <dcterms:modified xsi:type="dcterms:W3CDTF">2025-08-05T05:07:54Z</dcterms:modified>
</cp:coreProperties>
</file>