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sldIdLst>
    <p:sldId id="256"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1BB11E-48E1-0615-5A00-1884C103C980}" v="1" dt="2025-07-17T16:31:41.6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6" autoAdjust="0"/>
    <p:restoredTop sz="94641" autoAdjust="0"/>
  </p:normalViewPr>
  <p:slideViewPr>
    <p:cSldViewPr snapToGrid="0">
      <p:cViewPr>
        <p:scale>
          <a:sx n="142" d="100"/>
          <a:sy n="142" d="100"/>
        </p:scale>
        <p:origin x="1134"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CECD31-6A55-4DDC-84AE-D41AF125ED74}" type="datetimeFigureOut">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3897475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CD31-6A55-4DDC-84AE-D41AF125ED74}" type="datetimeFigureOut">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2318516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CECD31-6A55-4DDC-84AE-D41AF125ED74}" type="datetimeFigureOut">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4278453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CECD31-6A55-4DDC-84AE-D41AF125ED74}" type="datetimeFigureOut">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283237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CECD31-6A55-4DDC-84AE-D41AF125ED74}" type="datetimeFigureOut">
              <a:rPr lang="en-US" smtClean="0"/>
              <a:t>7/30/2025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3508177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CECD31-6A55-4DDC-84AE-D41AF125ED74}" type="datetimeFigureOut">
              <a:rPr lang="en-US" smtClean="0"/>
              <a:t>7/30/2025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6866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ECD31-6A55-4DDC-84AE-D41AF125ED74}" type="datetimeFigureOut">
              <a:rPr lang="en-US" smtClean="0"/>
              <a:t>7/30/2025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47241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2ACECD31-6A55-4DDC-84AE-D41AF125ED74}" type="datetimeFigureOut">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448566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2ACECD31-6A55-4DDC-84AE-D41AF125ED74}" type="datetimeFigureOut">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2024993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CD31-6A55-4DDC-84AE-D41AF125ED74}" type="datetimeFigureOut">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3000348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CECD31-6A55-4DDC-84AE-D41AF125ED74}" type="datetimeFigureOut">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33886-0F85-4502-ABDA-E9749DEB21B0}" type="slidenum">
              <a:rPr lang="en-US" smtClean="0"/>
              <a:t>‹#›</a:t>
            </a:fld>
            <a:endParaRPr lang="en-US"/>
          </a:p>
        </p:txBody>
      </p:sp>
    </p:spTree>
    <p:extLst>
      <p:ext uri="{BB962C8B-B14F-4D97-AF65-F5344CB8AC3E}">
        <p14:creationId xmlns:p14="http://schemas.microsoft.com/office/powerpoint/2010/main" val="3259427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2ACECD31-6A55-4DDC-84AE-D41AF125ED74}" type="datetimeFigureOut">
              <a:rPr lang="en-US" smtClean="0"/>
              <a:t>7/30/2025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E8133886-0F85-4502-ABDA-E9749DEB21B0}" type="slidenum">
              <a:rPr lang="en-US" smtClean="0"/>
              <a:t>‹#›</a:t>
            </a:fld>
            <a:endParaRPr lang="en-US"/>
          </a:p>
        </p:txBody>
      </p:sp>
    </p:spTree>
    <p:extLst>
      <p:ext uri="{BB962C8B-B14F-4D97-AF65-F5344CB8AC3E}">
        <p14:creationId xmlns:p14="http://schemas.microsoft.com/office/powerpoint/2010/main" val="189755100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apps.apple.com/us/app/taher-food-4-life/id1022478099" TargetMode="External"/><Relationship Id="rId4" Type="http://schemas.openxmlformats.org/officeDocument/2006/relationships/image" Target="../media/image3.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9D84E-CEAE-8CCA-D1E8-FE3FB9B8BD64}"/>
              </a:ext>
            </a:extLst>
          </p:cNvPr>
          <p:cNvSpPr>
            <a:spLocks noGrp="1"/>
          </p:cNvSpPr>
          <p:nvPr>
            <p:ph type="title"/>
          </p:nvPr>
        </p:nvSpPr>
        <p:spPr>
          <a:xfrm>
            <a:off x="373168" y="1212644"/>
            <a:ext cx="4946880" cy="543892"/>
          </a:xfrm>
        </p:spPr>
        <p:txBody>
          <a:bodyPr/>
          <a:lstStyle/>
          <a:p>
            <a:pPr marR="424329">
              <a:lnSpc>
                <a:spcPct val="115000"/>
              </a:lnSpc>
              <a:spcBef>
                <a:spcPts val="0"/>
              </a:spcBef>
              <a:tabLst>
                <a:tab pos="249606" algn="l"/>
                <a:tab pos="4293215" algn="l"/>
              </a:tabLst>
            </a:pPr>
            <a:r>
              <a:rPr lang="en-US" sz="1200" b="1" dirty="0">
                <a:solidFill>
                  <a:srgbClr val="009900"/>
                </a:solidFill>
                <a:uFill>
                  <a:solidFill>
                    <a:srgbClr val="000000"/>
                  </a:solidFill>
                </a:uFill>
                <a:latin typeface="Calibri" panose="020F0502020204030204" pitchFamily="34" charset="0"/>
                <a:ea typeface="Arial Unicode MS"/>
                <a:cs typeface="Arial Unicode MS"/>
              </a:rPr>
              <a:t>YOUR FOOD SERVICE PROGRAM FOR THE 2025-2026 SCHOOL YEAR</a:t>
            </a:r>
            <a:br>
              <a:rPr lang="en-US" sz="1572" dirty="0">
                <a:solidFill>
                  <a:srgbClr val="000000"/>
                </a:solidFill>
                <a:uFill>
                  <a:solidFill>
                    <a:srgbClr val="000000"/>
                  </a:solidFill>
                </a:uFill>
                <a:latin typeface="Calibri" panose="020F0502020204030204" pitchFamily="34" charset="0"/>
                <a:ea typeface="Arial Unicode MS"/>
                <a:cs typeface="Arial Unicode MS"/>
              </a:rPr>
            </a:br>
            <a:r>
              <a:rPr lang="en-US" sz="1100" b="1" i="1" dirty="0">
                <a:solidFill>
                  <a:srgbClr val="000000"/>
                </a:solidFill>
                <a:uFill>
                  <a:solidFill>
                    <a:srgbClr val="000000"/>
                  </a:solidFill>
                </a:uFill>
                <a:latin typeface="Calibri" panose="020F0502020204030204" pitchFamily="34" charset="0"/>
                <a:ea typeface="Arial Unicode MS"/>
                <a:cs typeface="Arial Unicode MS"/>
              </a:rPr>
              <a:t>Taher, Inc. welcomes you to the new school year!</a:t>
            </a:r>
            <a:r>
              <a:rPr lang="en-US" sz="1100" dirty="0">
                <a:solidFill>
                  <a:srgbClr val="000000"/>
                </a:solidFill>
                <a:uFill>
                  <a:solidFill>
                    <a:srgbClr val="000000"/>
                  </a:solidFill>
                </a:uFill>
                <a:latin typeface="Calibri" panose="020F0502020204030204" pitchFamily="34" charset="0"/>
                <a:ea typeface="Arial Unicode MS"/>
                <a:cs typeface="Arial Unicode MS"/>
              </a:rPr>
              <a:t> </a:t>
            </a:r>
            <a:endParaRPr lang="en-US" sz="1100" dirty="0"/>
          </a:p>
        </p:txBody>
      </p:sp>
      <p:sp>
        <p:nvSpPr>
          <p:cNvPr id="8" name="TextBox 7">
            <a:extLst>
              <a:ext uri="{FF2B5EF4-FFF2-40B4-BE49-F238E27FC236}">
                <a16:creationId xmlns:a16="http://schemas.microsoft.com/office/drawing/2014/main" id="{C4B4EA1E-7D96-6F87-A508-ED788AD0AAF6}"/>
              </a:ext>
            </a:extLst>
          </p:cNvPr>
          <p:cNvSpPr txBox="1"/>
          <p:nvPr/>
        </p:nvSpPr>
        <p:spPr>
          <a:xfrm>
            <a:off x="6114775" y="817332"/>
            <a:ext cx="1775858" cy="334259"/>
          </a:xfrm>
          <a:prstGeom prst="rect">
            <a:avLst/>
          </a:prstGeom>
          <a:noFill/>
        </p:spPr>
        <p:txBody>
          <a:bodyPr wrap="square" rtlCol="0">
            <a:spAutoFit/>
          </a:bodyPr>
          <a:lstStyle/>
          <a:p>
            <a:r>
              <a:rPr lang="en-US" sz="1572" b="1" dirty="0">
                <a:solidFill>
                  <a:schemeClr val="bg1"/>
                </a:solidFill>
                <a:latin typeface="Rockwell" panose="02060603020205020403" pitchFamily="18" charset="0"/>
              </a:rPr>
              <a:t>August 2024</a:t>
            </a:r>
          </a:p>
        </p:txBody>
      </p:sp>
      <p:sp>
        <p:nvSpPr>
          <p:cNvPr id="9" name="TextBox 8">
            <a:extLst>
              <a:ext uri="{FF2B5EF4-FFF2-40B4-BE49-F238E27FC236}">
                <a16:creationId xmlns:a16="http://schemas.microsoft.com/office/drawing/2014/main" id="{C48D45C1-08AB-39BD-0B56-5859BCD65BBF}"/>
              </a:ext>
            </a:extLst>
          </p:cNvPr>
          <p:cNvSpPr txBox="1"/>
          <p:nvPr/>
        </p:nvSpPr>
        <p:spPr>
          <a:xfrm>
            <a:off x="352368" y="1803740"/>
            <a:ext cx="4860652" cy="1277273"/>
          </a:xfrm>
          <a:prstGeom prst="rect">
            <a:avLst/>
          </a:prstGeom>
          <a:noFill/>
        </p:spPr>
        <p:txBody>
          <a:bodyPr wrap="square" rtlCol="0">
            <a:spAutoFit/>
          </a:bodyPr>
          <a:lstStyle/>
          <a:p>
            <a:r>
              <a:rPr lang="en-US" sz="1100" dirty="0">
                <a:solidFill>
                  <a:srgbClr val="000000"/>
                </a:solidFill>
                <a:uFill>
                  <a:solidFill>
                    <a:srgbClr val="000000"/>
                  </a:solidFill>
                </a:uFill>
                <a:latin typeface="Calibri" panose="020F0502020204030204" pitchFamily="34" charset="0"/>
                <a:ea typeface="Arial Unicode MS"/>
                <a:cs typeface="Arial Unicode MS"/>
              </a:rPr>
              <a:t>We are excited to be starting our 2025-2026 year serving the students and families of the Monroe-Gregg School District. Headquartered in Minnetonka, Minnesota, Taher, Inc. has maintained a matchless reputation based on standards of quality, driven by trained chefs, providing value, integrity, and customized professional services.  Our lunch and a la carte items will be prepared and served on‐site by your local food service team, including </a:t>
            </a:r>
            <a:r>
              <a:rPr lang="de-DE" sz="1100" dirty="0">
                <a:solidFill>
                  <a:srgbClr val="000000"/>
                </a:solidFill>
                <a:uFill>
                  <a:solidFill>
                    <a:srgbClr val="000000"/>
                  </a:solidFill>
                </a:uFill>
                <a:latin typeface="Calibri" panose="020F0502020204030204" pitchFamily="34" charset="0"/>
                <a:ea typeface="Arial Unicode MS"/>
                <a:cs typeface="Arial Unicode MS"/>
              </a:rPr>
              <a:t>new Food Service Director, Alexa Beltz. </a:t>
            </a:r>
            <a:r>
              <a:rPr lang="en-US" sz="1100" dirty="0">
                <a:solidFill>
                  <a:srgbClr val="000000"/>
                </a:solidFill>
                <a:uFill>
                  <a:solidFill>
                    <a:srgbClr val="000000"/>
                  </a:solidFill>
                </a:uFill>
                <a:latin typeface="Calibri" panose="020F0502020204030204" pitchFamily="34" charset="0"/>
                <a:ea typeface="Arial Unicode MS"/>
                <a:cs typeface="Arial Unicode MS"/>
              </a:rPr>
              <a:t>We are looking forward to the start of the school year with you!</a:t>
            </a:r>
          </a:p>
        </p:txBody>
      </p:sp>
      <p:sp>
        <p:nvSpPr>
          <p:cNvPr id="10" name="TextBox 9">
            <a:extLst>
              <a:ext uri="{FF2B5EF4-FFF2-40B4-BE49-F238E27FC236}">
                <a16:creationId xmlns:a16="http://schemas.microsoft.com/office/drawing/2014/main" id="{764D3433-A9FA-3403-6705-2842992A4F1F}"/>
              </a:ext>
            </a:extLst>
          </p:cNvPr>
          <p:cNvSpPr txBox="1"/>
          <p:nvPr/>
        </p:nvSpPr>
        <p:spPr>
          <a:xfrm>
            <a:off x="5121942" y="1316309"/>
            <a:ext cx="2911918" cy="658835"/>
          </a:xfrm>
          <a:prstGeom prst="rect">
            <a:avLst/>
          </a:prstGeom>
          <a:noFill/>
        </p:spPr>
        <p:txBody>
          <a:bodyPr wrap="square" rtlCol="0">
            <a:spAutoFit/>
          </a:bodyPr>
          <a:lstStyle/>
          <a:p>
            <a:pPr algn="ctr">
              <a:lnSpc>
                <a:spcPct val="115000"/>
              </a:lnSpc>
            </a:pPr>
            <a:r>
              <a:rPr lang="en-US" sz="917" b="1" i="1" dirty="0">
                <a:solidFill>
                  <a:srgbClr val="000000"/>
                </a:solidFill>
                <a:uFill>
                  <a:solidFill>
                    <a:srgbClr val="000000"/>
                  </a:solidFill>
                </a:uFill>
                <a:ea typeface="Arial Unicode MS"/>
                <a:cs typeface="Arial Unicode MS"/>
              </a:rPr>
              <a:t>For Parents &amp; Students at</a:t>
            </a:r>
            <a:endParaRPr lang="en-US" sz="917" dirty="0">
              <a:solidFill>
                <a:srgbClr val="000000"/>
              </a:solidFill>
              <a:uFill>
                <a:solidFill>
                  <a:srgbClr val="000000"/>
                </a:solidFill>
              </a:uFill>
              <a:ea typeface="Arial Unicode MS"/>
              <a:cs typeface="Arial Unicode MS"/>
            </a:endParaRPr>
          </a:p>
          <a:p>
            <a:pPr algn="ctr">
              <a:lnSpc>
                <a:spcPct val="115000"/>
              </a:lnSpc>
            </a:pPr>
            <a:r>
              <a:rPr lang="en-US" sz="917" b="1" i="1" dirty="0">
                <a:solidFill>
                  <a:srgbClr val="000000"/>
                </a:solidFill>
                <a:uFill>
                  <a:solidFill>
                    <a:srgbClr val="000000"/>
                  </a:solidFill>
                </a:uFill>
                <a:ea typeface="Arial Unicode MS"/>
                <a:cs typeface="Arial Unicode MS"/>
              </a:rPr>
              <a:t>Monroe-Gregg School District</a:t>
            </a:r>
            <a:endParaRPr lang="en-US" sz="917" dirty="0">
              <a:solidFill>
                <a:srgbClr val="000000"/>
              </a:solidFill>
              <a:uFill>
                <a:solidFill>
                  <a:srgbClr val="000000"/>
                </a:solidFill>
              </a:uFill>
              <a:ea typeface="Arial Unicode MS"/>
              <a:cs typeface="Arial Unicode MS"/>
            </a:endParaRPr>
          </a:p>
          <a:p>
            <a:endParaRPr lang="en-US" sz="1572" dirty="0"/>
          </a:p>
        </p:txBody>
      </p:sp>
      <p:sp>
        <p:nvSpPr>
          <p:cNvPr id="11" name="TextBox 10">
            <a:extLst>
              <a:ext uri="{FF2B5EF4-FFF2-40B4-BE49-F238E27FC236}">
                <a16:creationId xmlns:a16="http://schemas.microsoft.com/office/drawing/2014/main" id="{21FBB32D-8583-8640-72C8-5745C95C9791}"/>
              </a:ext>
            </a:extLst>
          </p:cNvPr>
          <p:cNvSpPr txBox="1"/>
          <p:nvPr/>
        </p:nvSpPr>
        <p:spPr>
          <a:xfrm>
            <a:off x="1937002" y="3612504"/>
            <a:ext cx="4848628" cy="1208151"/>
          </a:xfrm>
          <a:prstGeom prst="rect">
            <a:avLst/>
          </a:prstGeom>
          <a:noFill/>
        </p:spPr>
        <p:txBody>
          <a:bodyPr wrap="square" rtlCol="0">
            <a:spAutoFit/>
          </a:bodyPr>
          <a:lstStyle/>
          <a:p>
            <a:pPr marL="149763" marR="465930" indent="-149763" fontAlgn="base">
              <a:lnSpc>
                <a:spcPct val="115000"/>
              </a:lnSpc>
              <a:spcAft>
                <a:spcPts val="263"/>
              </a:spcAft>
              <a:buClr>
                <a:srgbClr val="004821"/>
              </a:buClr>
              <a:buFont typeface="Courier New" panose="02070309020205020404" pitchFamily="49" charset="0"/>
              <a:buChar char="o"/>
              <a:tabLst>
                <a:tab pos="1497633" algn="l"/>
              </a:tabLst>
            </a:pPr>
            <a:r>
              <a:rPr lang="en-US" sz="1100" kern="0" dirty="0">
                <a:solidFill>
                  <a:srgbClr val="000000"/>
                </a:solidFill>
                <a:uFill>
                  <a:solidFill>
                    <a:srgbClr val="000000"/>
                  </a:solidFill>
                </a:uFill>
                <a:ea typeface="Courier New" panose="02070309020205020404" pitchFamily="49" charset="0"/>
                <a:cs typeface="Courier New" panose="02070309020205020404" pitchFamily="49" charset="0"/>
              </a:rPr>
              <a:t>Hot Entrees with Sides</a:t>
            </a:r>
            <a:endParaRPr lang="en-US" sz="1100" kern="0" dirty="0">
              <a:solidFill>
                <a:srgbClr val="000000"/>
              </a:solidFill>
              <a:highlight>
                <a:srgbClr val="FFFF00"/>
              </a:highlight>
              <a:uFill>
                <a:solidFill>
                  <a:srgbClr val="000000"/>
                </a:solidFill>
              </a:uFill>
              <a:ea typeface="Courier New" panose="02070309020205020404" pitchFamily="49" charset="0"/>
              <a:cs typeface="Courier New" panose="02070309020205020404" pitchFamily="49" charset="0"/>
            </a:endParaRPr>
          </a:p>
          <a:p>
            <a:pPr marL="149763" marR="465930" indent="-149763" fontAlgn="base">
              <a:lnSpc>
                <a:spcPct val="115000"/>
              </a:lnSpc>
              <a:spcAft>
                <a:spcPts val="263"/>
              </a:spcAft>
              <a:buClr>
                <a:srgbClr val="004821"/>
              </a:buClr>
              <a:buFont typeface="Courier New" panose="02070309020205020404" pitchFamily="49" charset="0"/>
              <a:buChar char="o"/>
              <a:tabLst>
                <a:tab pos="1497633" algn="l"/>
              </a:tabLst>
            </a:pPr>
            <a:r>
              <a:rPr lang="en-US" sz="1100" kern="0" dirty="0">
                <a:solidFill>
                  <a:srgbClr val="000000"/>
                </a:solidFill>
                <a:uFill>
                  <a:solidFill>
                    <a:srgbClr val="000000"/>
                  </a:solidFill>
                </a:uFill>
                <a:ea typeface="Courier New" panose="02070309020205020404" pitchFamily="49" charset="0"/>
                <a:cs typeface="Courier New" panose="02070309020205020404" pitchFamily="49" charset="0"/>
              </a:rPr>
              <a:t>Daily Grab and Go Specials</a:t>
            </a:r>
          </a:p>
          <a:p>
            <a:pPr marL="149763" marR="465930" indent="-149763" fontAlgn="base">
              <a:lnSpc>
                <a:spcPct val="115000"/>
              </a:lnSpc>
              <a:spcAft>
                <a:spcPts val="263"/>
              </a:spcAft>
              <a:buClr>
                <a:srgbClr val="004821"/>
              </a:buClr>
              <a:buFont typeface="Courier New" panose="02070309020205020404" pitchFamily="49" charset="0"/>
              <a:buChar char="o"/>
              <a:tabLst>
                <a:tab pos="1497633" algn="l"/>
              </a:tabLst>
            </a:pPr>
            <a:r>
              <a:rPr lang="en-US" sz="1100" kern="0" dirty="0">
                <a:solidFill>
                  <a:srgbClr val="000000"/>
                </a:solidFill>
                <a:uFill>
                  <a:solidFill>
                    <a:srgbClr val="000000"/>
                  </a:solidFill>
                </a:uFill>
                <a:ea typeface="Courier New" panose="02070309020205020404" pitchFamily="49" charset="0"/>
                <a:cs typeface="Courier New" panose="02070309020205020404" pitchFamily="49" charset="0"/>
              </a:rPr>
              <a:t>Fruit and Vegetable Bar with a Composed Salad</a:t>
            </a:r>
          </a:p>
          <a:p>
            <a:pPr marL="149763" marR="465930" indent="-149763" fontAlgn="base">
              <a:lnSpc>
                <a:spcPct val="115000"/>
              </a:lnSpc>
              <a:spcAft>
                <a:spcPts val="263"/>
              </a:spcAft>
              <a:buClr>
                <a:srgbClr val="004821"/>
              </a:buClr>
              <a:buFont typeface="Courier New" panose="02070309020205020404" pitchFamily="49" charset="0"/>
              <a:buChar char="o"/>
              <a:tabLst>
                <a:tab pos="1497633" algn="l"/>
              </a:tabLst>
            </a:pPr>
            <a:r>
              <a:rPr lang="en-US" sz="1100" kern="0" dirty="0">
                <a:solidFill>
                  <a:srgbClr val="000000"/>
                </a:solidFill>
                <a:uFill>
                  <a:solidFill>
                    <a:srgbClr val="000000"/>
                  </a:solidFill>
                </a:uFill>
                <a:ea typeface="Courier New" panose="02070309020205020404" pitchFamily="49" charset="0"/>
                <a:cs typeface="Courier New" panose="02070309020205020404" pitchFamily="49" charset="0"/>
              </a:rPr>
              <a:t>Deli Sandwich, Wrap or Salad Special of the Day</a:t>
            </a:r>
          </a:p>
          <a:p>
            <a:pPr marL="149763" marR="465930" indent="-149763" fontAlgn="base">
              <a:lnSpc>
                <a:spcPct val="115000"/>
              </a:lnSpc>
              <a:spcAft>
                <a:spcPts val="263"/>
              </a:spcAft>
              <a:buClr>
                <a:srgbClr val="004821"/>
              </a:buClr>
              <a:buFont typeface="Courier New" panose="02070309020205020404" pitchFamily="49" charset="0"/>
              <a:buChar char="o"/>
              <a:tabLst>
                <a:tab pos="1497633" algn="l"/>
              </a:tabLst>
            </a:pPr>
            <a:r>
              <a:rPr lang="en-US" sz="1100" kern="0" dirty="0">
                <a:solidFill>
                  <a:srgbClr val="000000"/>
                </a:solidFill>
                <a:uFill>
                  <a:solidFill>
                    <a:srgbClr val="000000"/>
                  </a:solidFill>
                </a:uFill>
                <a:ea typeface="Courier New" panose="02070309020205020404" pitchFamily="49" charset="0"/>
                <a:cs typeface="Courier New" panose="02070309020205020404" pitchFamily="49" charset="0"/>
              </a:rPr>
              <a:t>Monthly Limited Time Offers and Promotions Created by our Chefs</a:t>
            </a:r>
          </a:p>
        </p:txBody>
      </p:sp>
      <p:pic>
        <p:nvPicPr>
          <p:cNvPr id="12" name="officeArt object" descr="Image">
            <a:extLst>
              <a:ext uri="{FF2B5EF4-FFF2-40B4-BE49-F238E27FC236}">
                <a16:creationId xmlns:a16="http://schemas.microsoft.com/office/drawing/2014/main" id="{6794E067-7D07-D0AE-0EFE-E2DEDA760019}"/>
              </a:ext>
            </a:extLst>
          </p:cNvPr>
          <p:cNvPicPr>
            <a:picLocks noChangeAspect="1"/>
          </p:cNvPicPr>
          <p:nvPr/>
        </p:nvPicPr>
        <p:blipFill>
          <a:blip r:embed="rId2"/>
          <a:srcRect t="20" b="20"/>
          <a:stretch>
            <a:fillRect/>
          </a:stretch>
        </p:blipFill>
        <p:spPr>
          <a:xfrm rot="21261248">
            <a:off x="377528" y="3253801"/>
            <a:ext cx="1413745" cy="1828800"/>
          </a:xfrm>
          <a:prstGeom prst="rect">
            <a:avLst/>
          </a:prstGeom>
          <a:ln w="28575" cap="flat">
            <a:solidFill>
              <a:srgbClr val="92D050"/>
            </a:solidFill>
            <a:prstDash val="solid"/>
            <a:round/>
          </a:ln>
          <a:effectLst/>
        </p:spPr>
      </p:pic>
      <p:sp>
        <p:nvSpPr>
          <p:cNvPr id="13" name="TextBox 12">
            <a:extLst>
              <a:ext uri="{FF2B5EF4-FFF2-40B4-BE49-F238E27FC236}">
                <a16:creationId xmlns:a16="http://schemas.microsoft.com/office/drawing/2014/main" id="{A1B909F5-8E83-71C7-89BC-20E37A88058F}"/>
              </a:ext>
            </a:extLst>
          </p:cNvPr>
          <p:cNvSpPr txBox="1"/>
          <p:nvPr/>
        </p:nvSpPr>
        <p:spPr>
          <a:xfrm>
            <a:off x="802786" y="3187116"/>
            <a:ext cx="4410233" cy="292259"/>
          </a:xfrm>
          <a:prstGeom prst="rect">
            <a:avLst/>
          </a:prstGeom>
          <a:noFill/>
        </p:spPr>
        <p:txBody>
          <a:bodyPr wrap="square" rtlCol="0">
            <a:spAutoFit/>
          </a:bodyPr>
          <a:lstStyle/>
          <a:p>
            <a:pPr marL="1048343" marR="374409">
              <a:lnSpc>
                <a:spcPct val="115000"/>
              </a:lnSpc>
            </a:pPr>
            <a:r>
              <a:rPr lang="en-US" sz="960" b="1" i="1" dirty="0">
                <a:solidFill>
                  <a:srgbClr val="009900"/>
                </a:solidFill>
                <a:uFill>
                  <a:solidFill>
                    <a:srgbClr val="000000"/>
                  </a:solidFill>
                </a:uFill>
                <a:ea typeface="Arial Unicode MS"/>
                <a:cs typeface="Arial Unicode MS"/>
              </a:rPr>
              <a:t> </a:t>
            </a:r>
            <a:r>
              <a:rPr lang="en-US" sz="1200" b="1" i="1" dirty="0">
                <a:solidFill>
                  <a:srgbClr val="009900"/>
                </a:solidFill>
                <a:uFill>
                  <a:solidFill>
                    <a:srgbClr val="000000"/>
                  </a:solidFill>
                </a:uFill>
                <a:ea typeface="Arial Unicode MS"/>
                <a:cs typeface="Arial Unicode MS"/>
              </a:rPr>
              <a:t>HIGHLIGHTS of the Dining Program include</a:t>
            </a:r>
            <a:r>
              <a:rPr lang="en-US" sz="1200" b="1" dirty="0">
                <a:solidFill>
                  <a:srgbClr val="009900"/>
                </a:solidFill>
                <a:uFill>
                  <a:solidFill>
                    <a:srgbClr val="000000"/>
                  </a:solidFill>
                </a:uFill>
                <a:ea typeface="Arial Unicode MS"/>
                <a:cs typeface="Arial Unicode MS"/>
              </a:rPr>
              <a:t>:</a:t>
            </a:r>
            <a:endParaRPr lang="en-US" sz="1200" dirty="0">
              <a:solidFill>
                <a:srgbClr val="000000"/>
              </a:solidFill>
              <a:uFill>
                <a:solidFill>
                  <a:srgbClr val="000000"/>
                </a:solidFill>
              </a:uFill>
              <a:ea typeface="Arial Unicode MS"/>
              <a:cs typeface="Arial Unicode MS"/>
            </a:endParaRPr>
          </a:p>
        </p:txBody>
      </p:sp>
      <p:sp>
        <p:nvSpPr>
          <p:cNvPr id="14" name="TextBox 13">
            <a:extLst>
              <a:ext uri="{FF2B5EF4-FFF2-40B4-BE49-F238E27FC236}">
                <a16:creationId xmlns:a16="http://schemas.microsoft.com/office/drawing/2014/main" id="{9D183462-CA6F-642E-1163-B9AB82DBFBB6}"/>
              </a:ext>
            </a:extLst>
          </p:cNvPr>
          <p:cNvSpPr txBox="1"/>
          <p:nvPr/>
        </p:nvSpPr>
        <p:spPr>
          <a:xfrm>
            <a:off x="95205" y="3400088"/>
            <a:ext cx="5103621" cy="275588"/>
          </a:xfrm>
          <a:prstGeom prst="rect">
            <a:avLst/>
          </a:prstGeom>
          <a:noFill/>
        </p:spPr>
        <p:txBody>
          <a:bodyPr wrap="square" rtlCol="0">
            <a:spAutoFit/>
          </a:bodyPr>
          <a:lstStyle/>
          <a:p>
            <a:pPr marL="1747238" marR="465930" indent="249606">
              <a:lnSpc>
                <a:spcPct val="115000"/>
              </a:lnSpc>
            </a:pPr>
            <a:r>
              <a:rPr lang="en-US" sz="1100" b="1" dirty="0">
                <a:solidFill>
                  <a:srgbClr val="0070C0"/>
                </a:solidFill>
                <a:uFill>
                  <a:solidFill>
                    <a:srgbClr val="000000"/>
                  </a:solidFill>
                </a:uFill>
                <a:ea typeface="Arial Unicode MS"/>
                <a:cs typeface="Arial Unicode MS"/>
              </a:rPr>
              <a:t>LUNCH ~ each day we will offer:</a:t>
            </a:r>
            <a:endParaRPr lang="en-US" sz="1100" dirty="0">
              <a:solidFill>
                <a:srgbClr val="000000"/>
              </a:solidFill>
              <a:uFill>
                <a:solidFill>
                  <a:srgbClr val="000000"/>
                </a:solidFill>
              </a:uFill>
              <a:ea typeface="Arial Unicode MS"/>
              <a:cs typeface="Arial Unicode MS"/>
            </a:endParaRPr>
          </a:p>
        </p:txBody>
      </p:sp>
      <p:sp>
        <p:nvSpPr>
          <p:cNvPr id="15" name="TextBox 14">
            <a:extLst>
              <a:ext uri="{FF2B5EF4-FFF2-40B4-BE49-F238E27FC236}">
                <a16:creationId xmlns:a16="http://schemas.microsoft.com/office/drawing/2014/main" id="{72E1935A-7484-EC53-C44C-C6BCCEF218FC}"/>
              </a:ext>
            </a:extLst>
          </p:cNvPr>
          <p:cNvSpPr txBox="1"/>
          <p:nvPr/>
        </p:nvSpPr>
        <p:spPr>
          <a:xfrm>
            <a:off x="1935086" y="4968401"/>
            <a:ext cx="5458161" cy="261610"/>
          </a:xfrm>
          <a:prstGeom prst="rect">
            <a:avLst/>
          </a:prstGeom>
          <a:noFill/>
        </p:spPr>
        <p:txBody>
          <a:bodyPr wrap="square" rtlCol="0">
            <a:spAutoFit/>
          </a:bodyPr>
          <a:lstStyle/>
          <a:p>
            <a:r>
              <a:rPr lang="en-US" sz="960" b="1" i="1" dirty="0">
                <a:solidFill>
                  <a:srgbClr val="0070C0"/>
                </a:solidFill>
                <a:uFill>
                  <a:solidFill>
                    <a:srgbClr val="000000"/>
                  </a:solidFill>
                </a:uFill>
                <a:ea typeface="Arial Unicode MS"/>
                <a:cs typeface="Arial Unicode MS"/>
              </a:rPr>
              <a:t> </a:t>
            </a:r>
            <a:r>
              <a:rPr lang="en-US" sz="1100" b="1" i="1" dirty="0">
                <a:solidFill>
                  <a:srgbClr val="0070C0"/>
                </a:solidFill>
                <a:uFill>
                  <a:solidFill>
                    <a:srgbClr val="000000"/>
                  </a:solidFill>
                </a:uFill>
                <a:ea typeface="Arial Unicode MS"/>
                <a:cs typeface="Arial Unicode MS"/>
              </a:rPr>
              <a:t>Check out our Menus on the Food4Life App in early August.</a:t>
            </a:r>
            <a:endParaRPr lang="en-US" sz="1100" dirty="0"/>
          </a:p>
        </p:txBody>
      </p:sp>
      <p:sp>
        <p:nvSpPr>
          <p:cNvPr id="17" name="TextBox 16">
            <a:extLst>
              <a:ext uri="{FF2B5EF4-FFF2-40B4-BE49-F238E27FC236}">
                <a16:creationId xmlns:a16="http://schemas.microsoft.com/office/drawing/2014/main" id="{52E073F0-3A20-4E20-C0F4-B2E3DE0B697A}"/>
              </a:ext>
            </a:extLst>
          </p:cNvPr>
          <p:cNvSpPr txBox="1"/>
          <p:nvPr/>
        </p:nvSpPr>
        <p:spPr>
          <a:xfrm>
            <a:off x="279454" y="5426160"/>
            <a:ext cx="4388153" cy="276999"/>
          </a:xfrm>
          <a:prstGeom prst="rect">
            <a:avLst/>
          </a:prstGeom>
          <a:noFill/>
        </p:spPr>
        <p:txBody>
          <a:bodyPr wrap="square" rtlCol="0">
            <a:spAutoFit/>
          </a:bodyPr>
          <a:lstStyle/>
          <a:p>
            <a:r>
              <a:rPr lang="en-US" sz="1200" b="1" dirty="0">
                <a:solidFill>
                  <a:srgbClr val="009900"/>
                </a:solidFill>
                <a:uFill>
                  <a:solidFill>
                    <a:srgbClr val="000000"/>
                  </a:solidFill>
                </a:uFill>
                <a:ea typeface="Arial Unicode MS"/>
                <a:cs typeface="Arial Unicode MS"/>
              </a:rPr>
              <a:t>HARVEST OF THE MONTH ~ HEALTHY TO A </a:t>
            </a:r>
            <a:r>
              <a:rPr lang="ar-SA" sz="1200" b="1" dirty="0">
                <a:solidFill>
                  <a:srgbClr val="009900"/>
                </a:solidFill>
                <a:uFill>
                  <a:solidFill>
                    <a:srgbClr val="000000"/>
                  </a:solidFill>
                </a:uFill>
                <a:ea typeface="Arial Unicode MS"/>
                <a:cs typeface="Arial Unicode MS"/>
              </a:rPr>
              <a:t>“</a:t>
            </a:r>
            <a:r>
              <a:rPr lang="en-US" sz="1200" b="1" dirty="0">
                <a:solidFill>
                  <a:srgbClr val="009900"/>
                </a:solidFill>
                <a:uFill>
                  <a:solidFill>
                    <a:srgbClr val="000000"/>
                  </a:solidFill>
                </a:uFill>
                <a:ea typeface="Arial Unicode MS"/>
                <a:cs typeface="Arial Unicode MS"/>
              </a:rPr>
              <a:t>T” </a:t>
            </a:r>
            <a:r>
              <a:rPr lang="de-DE" sz="1200" b="1" dirty="0">
                <a:solidFill>
                  <a:srgbClr val="009900"/>
                </a:solidFill>
                <a:uFill>
                  <a:solidFill>
                    <a:srgbClr val="000000"/>
                  </a:solidFill>
                </a:uFill>
                <a:ea typeface="Arial Unicode MS"/>
                <a:cs typeface="Arial Unicode MS"/>
              </a:rPr>
              <a:t>NEWSLETTER</a:t>
            </a:r>
            <a:endParaRPr lang="en-US" sz="1200" dirty="0">
              <a:solidFill>
                <a:srgbClr val="000000"/>
              </a:solidFill>
              <a:uFill>
                <a:solidFill>
                  <a:srgbClr val="000000"/>
                </a:solidFill>
              </a:uFill>
              <a:ea typeface="Arial Unicode MS"/>
              <a:cs typeface="Arial Unicode MS"/>
            </a:endParaRPr>
          </a:p>
        </p:txBody>
      </p:sp>
      <p:sp>
        <p:nvSpPr>
          <p:cNvPr id="18" name="TextBox 17">
            <a:extLst>
              <a:ext uri="{FF2B5EF4-FFF2-40B4-BE49-F238E27FC236}">
                <a16:creationId xmlns:a16="http://schemas.microsoft.com/office/drawing/2014/main" id="{5CD671B9-A012-A8A0-6599-3F21CDF1DDC9}"/>
              </a:ext>
            </a:extLst>
          </p:cNvPr>
          <p:cNvSpPr txBox="1"/>
          <p:nvPr/>
        </p:nvSpPr>
        <p:spPr>
          <a:xfrm>
            <a:off x="268232" y="5651776"/>
            <a:ext cx="4951630" cy="769441"/>
          </a:xfrm>
          <a:prstGeom prst="rect">
            <a:avLst/>
          </a:prstGeom>
          <a:noFill/>
        </p:spPr>
        <p:txBody>
          <a:bodyPr wrap="square" rtlCol="0">
            <a:spAutoFit/>
          </a:bodyPr>
          <a:lstStyle/>
          <a:p>
            <a:r>
              <a:rPr lang="en-US" sz="1100" dirty="0">
                <a:solidFill>
                  <a:srgbClr val="000000"/>
                </a:solidFill>
                <a:uFill>
                  <a:solidFill>
                    <a:srgbClr val="000000"/>
                  </a:solidFill>
                </a:uFill>
                <a:latin typeface="Calibri" panose="020F0502020204030204" pitchFamily="34" charset="0"/>
                <a:ea typeface="Arial Unicode MS"/>
                <a:cs typeface="Arial Unicode MS"/>
              </a:rPr>
              <a:t>We promote our Harvest of the Month Program to expose students to fresh, healthy foods and to have the experience of trying new items they may not normally try at home. Educational flyers are hung in the café with fun facts aimed to garner interest and attention to the food we are featuring.</a:t>
            </a:r>
          </a:p>
        </p:txBody>
      </p:sp>
      <p:sp>
        <p:nvSpPr>
          <p:cNvPr id="19" name="TextBox 18">
            <a:extLst>
              <a:ext uri="{FF2B5EF4-FFF2-40B4-BE49-F238E27FC236}">
                <a16:creationId xmlns:a16="http://schemas.microsoft.com/office/drawing/2014/main" id="{8AE9ECA8-FD6D-8E07-84C2-80CEBED86CF6}"/>
              </a:ext>
            </a:extLst>
          </p:cNvPr>
          <p:cNvSpPr txBox="1"/>
          <p:nvPr/>
        </p:nvSpPr>
        <p:spPr>
          <a:xfrm>
            <a:off x="291091" y="6486082"/>
            <a:ext cx="4388153" cy="276999"/>
          </a:xfrm>
          <a:prstGeom prst="rect">
            <a:avLst/>
          </a:prstGeom>
          <a:noFill/>
        </p:spPr>
        <p:txBody>
          <a:bodyPr wrap="square" rtlCol="0">
            <a:spAutoFit/>
          </a:bodyPr>
          <a:lstStyle/>
          <a:p>
            <a:r>
              <a:rPr lang="en-US" sz="1200" b="1" dirty="0">
                <a:solidFill>
                  <a:srgbClr val="009900"/>
                </a:solidFill>
                <a:uFill>
                  <a:solidFill>
                    <a:srgbClr val="000000"/>
                  </a:solidFill>
                </a:uFill>
                <a:latin typeface="Calibri" panose="020F0502020204030204" pitchFamily="34" charset="0"/>
                <a:ea typeface="Arial Unicode MS"/>
                <a:cs typeface="Arial Unicode MS"/>
              </a:rPr>
              <a:t>FOOD4LIFE® APP</a:t>
            </a:r>
            <a:endParaRPr lang="en-US" sz="1200" dirty="0">
              <a:solidFill>
                <a:srgbClr val="000000"/>
              </a:solidFill>
              <a:uFill>
                <a:solidFill>
                  <a:srgbClr val="000000"/>
                </a:solidFill>
              </a:uFill>
              <a:latin typeface="Calibri" panose="020F0502020204030204" pitchFamily="34" charset="0"/>
              <a:ea typeface="Arial Unicode MS"/>
              <a:cs typeface="Arial Unicode MS"/>
            </a:endParaRPr>
          </a:p>
        </p:txBody>
      </p:sp>
      <p:sp>
        <p:nvSpPr>
          <p:cNvPr id="20" name="TextBox 19">
            <a:extLst>
              <a:ext uri="{FF2B5EF4-FFF2-40B4-BE49-F238E27FC236}">
                <a16:creationId xmlns:a16="http://schemas.microsoft.com/office/drawing/2014/main" id="{190758AD-8C47-62A9-D940-0F738B0BC608}"/>
              </a:ext>
            </a:extLst>
          </p:cNvPr>
          <p:cNvSpPr txBox="1"/>
          <p:nvPr/>
        </p:nvSpPr>
        <p:spPr>
          <a:xfrm>
            <a:off x="277313" y="6720413"/>
            <a:ext cx="4678940" cy="430887"/>
          </a:xfrm>
          <a:prstGeom prst="rect">
            <a:avLst/>
          </a:prstGeom>
          <a:noFill/>
        </p:spPr>
        <p:txBody>
          <a:bodyPr wrap="square" rtlCol="0">
            <a:spAutoFit/>
          </a:bodyPr>
          <a:lstStyle/>
          <a:p>
            <a:r>
              <a:rPr lang="en-US" sz="1100" dirty="0">
                <a:solidFill>
                  <a:srgbClr val="000000"/>
                </a:solidFill>
                <a:uFill>
                  <a:solidFill>
                    <a:srgbClr val="000000"/>
                  </a:solidFill>
                </a:uFill>
                <a:latin typeface="Calibri" panose="020F0502020204030204" pitchFamily="34" charset="0"/>
                <a:ea typeface="Arial Unicode MS"/>
                <a:cs typeface="Arial Unicode MS"/>
              </a:rPr>
              <a:t>Download our Food4Life App to have access to our menus and nutritional information for each school your children attend.</a:t>
            </a:r>
          </a:p>
        </p:txBody>
      </p:sp>
      <p:sp>
        <p:nvSpPr>
          <p:cNvPr id="21" name="TextBox 20">
            <a:extLst>
              <a:ext uri="{FF2B5EF4-FFF2-40B4-BE49-F238E27FC236}">
                <a16:creationId xmlns:a16="http://schemas.microsoft.com/office/drawing/2014/main" id="{CB618C8C-13B5-CAF0-FADF-C6E65FA76DB0}"/>
              </a:ext>
            </a:extLst>
          </p:cNvPr>
          <p:cNvSpPr txBox="1"/>
          <p:nvPr/>
        </p:nvSpPr>
        <p:spPr>
          <a:xfrm>
            <a:off x="262004" y="7191281"/>
            <a:ext cx="4009294" cy="276999"/>
          </a:xfrm>
          <a:prstGeom prst="rect">
            <a:avLst/>
          </a:prstGeom>
          <a:noFill/>
        </p:spPr>
        <p:txBody>
          <a:bodyPr wrap="square" rtlCol="0">
            <a:spAutoFit/>
          </a:bodyPr>
          <a:lstStyle/>
          <a:p>
            <a:r>
              <a:rPr lang="en-US" sz="1200" b="1" dirty="0">
                <a:solidFill>
                  <a:srgbClr val="009900"/>
                </a:solidFill>
                <a:uFill>
                  <a:solidFill>
                    <a:srgbClr val="000000"/>
                  </a:solidFill>
                </a:uFill>
                <a:latin typeface="Calibri" panose="020F0502020204030204" pitchFamily="34" charset="0"/>
                <a:ea typeface="Arial Unicode MS"/>
                <a:cs typeface="Arial Unicode MS"/>
              </a:rPr>
              <a:t>WHAT WE WILL FEATURE FOR YOU</a:t>
            </a:r>
            <a:endParaRPr lang="en-US" sz="1200" dirty="0">
              <a:solidFill>
                <a:srgbClr val="000000"/>
              </a:solidFill>
              <a:uFill>
                <a:solidFill>
                  <a:srgbClr val="000000"/>
                </a:solidFill>
              </a:uFill>
              <a:latin typeface="Calibri" panose="020F0502020204030204" pitchFamily="34" charset="0"/>
              <a:ea typeface="Arial Unicode MS"/>
              <a:cs typeface="Arial Unicode MS"/>
            </a:endParaRPr>
          </a:p>
        </p:txBody>
      </p:sp>
      <p:sp>
        <p:nvSpPr>
          <p:cNvPr id="22" name="TextBox 21">
            <a:extLst>
              <a:ext uri="{FF2B5EF4-FFF2-40B4-BE49-F238E27FC236}">
                <a16:creationId xmlns:a16="http://schemas.microsoft.com/office/drawing/2014/main" id="{82DB3A79-4C28-DD35-7CCA-FA52A9C15D74}"/>
              </a:ext>
            </a:extLst>
          </p:cNvPr>
          <p:cNvSpPr txBox="1"/>
          <p:nvPr/>
        </p:nvSpPr>
        <p:spPr>
          <a:xfrm>
            <a:off x="252923" y="7450008"/>
            <a:ext cx="5421078" cy="1425005"/>
          </a:xfrm>
          <a:prstGeom prst="rect">
            <a:avLst/>
          </a:prstGeom>
          <a:noFill/>
        </p:spPr>
        <p:txBody>
          <a:bodyPr wrap="square" rtlCol="0">
            <a:spAutoFit/>
          </a:bodyPr>
          <a:lstStyle/>
          <a:p>
            <a:r>
              <a:rPr lang="de-DE" sz="1100" dirty="0">
                <a:solidFill>
                  <a:srgbClr val="000000"/>
                </a:solidFill>
                <a:uFill>
                  <a:solidFill>
                    <a:srgbClr val="000000"/>
                  </a:solidFill>
                </a:uFill>
                <a:ea typeface="Arial Unicode MS"/>
                <a:cs typeface="Arial Unicode MS"/>
              </a:rPr>
              <a:t>Taher</a:t>
            </a:r>
            <a:r>
              <a:rPr lang="ar-SA" sz="1100" dirty="0">
                <a:solidFill>
                  <a:srgbClr val="000000"/>
                </a:solidFill>
                <a:uFill>
                  <a:solidFill>
                    <a:srgbClr val="000000"/>
                  </a:solidFill>
                </a:uFill>
                <a:ea typeface="Arial Unicode MS"/>
                <a:cs typeface="Arial Unicode MS"/>
              </a:rPr>
              <a:t>’</a:t>
            </a:r>
            <a:r>
              <a:rPr lang="en-US" sz="1100" dirty="0">
                <a:solidFill>
                  <a:srgbClr val="000000"/>
                </a:solidFill>
                <a:uFill>
                  <a:solidFill>
                    <a:srgbClr val="000000"/>
                  </a:solidFill>
                </a:uFill>
                <a:ea typeface="Arial Unicode MS"/>
                <a:cs typeface="Arial Unicode MS"/>
              </a:rPr>
              <a:t>s Food4Life® menu offerings incorporate the following: </a:t>
            </a:r>
          </a:p>
          <a:p>
            <a:pPr marL="149763" indent="-149763">
              <a:buFont typeface="Arial" panose="020B0604020202020204" pitchFamily="34" charset="0"/>
              <a:buChar char="•"/>
            </a:pPr>
            <a:r>
              <a:rPr lang="en-US" sz="1100" dirty="0">
                <a:solidFill>
                  <a:srgbClr val="000000"/>
                </a:solidFill>
                <a:uFill>
                  <a:solidFill>
                    <a:srgbClr val="000000"/>
                  </a:solidFill>
                </a:uFill>
                <a:ea typeface="Arial Unicode MS"/>
                <a:cs typeface="Arial Unicode MS"/>
              </a:rPr>
              <a:t>Chef-developed, made-from-scratch items that are trans-fat free.</a:t>
            </a:r>
          </a:p>
          <a:p>
            <a:pPr marL="149763" indent="-149763">
              <a:buFont typeface="Arial" panose="020B0604020202020204" pitchFamily="34" charset="0"/>
              <a:buChar char="•"/>
            </a:pPr>
            <a:r>
              <a:rPr lang="en-US" sz="1100" dirty="0">
                <a:solidFill>
                  <a:srgbClr val="000000"/>
                </a:solidFill>
                <a:uFill>
                  <a:solidFill>
                    <a:srgbClr val="000000"/>
                  </a:solidFill>
                </a:uFill>
                <a:ea typeface="Arial Unicode MS"/>
                <a:cs typeface="Arial Unicode MS"/>
              </a:rPr>
              <a:t>Fruit and vegetable selections that complement our menu offerings.</a:t>
            </a:r>
          </a:p>
          <a:p>
            <a:pPr marL="149763" indent="-149763">
              <a:buFont typeface="Arial" panose="020B0604020202020204" pitchFamily="34" charset="0"/>
              <a:buChar char="•"/>
            </a:pPr>
            <a:r>
              <a:rPr lang="en-US" sz="1100" dirty="0">
                <a:solidFill>
                  <a:srgbClr val="000000"/>
                </a:solidFill>
                <a:uFill>
                  <a:solidFill>
                    <a:srgbClr val="000000"/>
                  </a:solidFill>
                </a:uFill>
                <a:ea typeface="Arial Unicode MS"/>
                <a:cs typeface="Arial Unicode MS"/>
              </a:rPr>
              <a:t>Frequent special activities and events like our Limited Time Offering meals </a:t>
            </a:r>
            <a:br>
              <a:rPr lang="en-US" sz="1100" dirty="0">
                <a:solidFill>
                  <a:srgbClr val="000000"/>
                </a:solidFill>
                <a:uFill>
                  <a:solidFill>
                    <a:srgbClr val="000000"/>
                  </a:solidFill>
                </a:uFill>
                <a:ea typeface="Arial Unicode MS"/>
                <a:cs typeface="Arial Unicode MS"/>
              </a:rPr>
            </a:br>
            <a:r>
              <a:rPr lang="en-US" sz="1100" dirty="0">
                <a:solidFill>
                  <a:srgbClr val="000000"/>
                </a:solidFill>
                <a:uFill>
                  <a:solidFill>
                    <a:srgbClr val="000000"/>
                  </a:solidFill>
                </a:uFill>
                <a:ea typeface="Arial Unicode MS"/>
                <a:cs typeface="Arial Unicode MS"/>
              </a:rPr>
              <a:t>and seasonal specials to build excitement and fun.</a:t>
            </a:r>
          </a:p>
          <a:p>
            <a:pPr marL="149763" indent="-149763">
              <a:buFont typeface="Arial" panose="020B0604020202020204" pitchFamily="34" charset="0"/>
              <a:buChar char="•"/>
            </a:pPr>
            <a:r>
              <a:rPr lang="en-US" sz="1100" dirty="0">
                <a:solidFill>
                  <a:srgbClr val="000000"/>
                </a:solidFill>
                <a:uFill>
                  <a:solidFill>
                    <a:srgbClr val="000000"/>
                  </a:solidFill>
                </a:uFill>
                <a:ea typeface="Arial Unicode MS"/>
                <a:cs typeface="Arial Unicode MS"/>
              </a:rPr>
              <a:t>A dedicated and trained staff who focus on customer service, attention to detail </a:t>
            </a:r>
            <a:br>
              <a:rPr lang="en-US" sz="1100" dirty="0">
                <a:solidFill>
                  <a:srgbClr val="000000"/>
                </a:solidFill>
                <a:uFill>
                  <a:solidFill>
                    <a:srgbClr val="000000"/>
                  </a:solidFill>
                </a:uFill>
                <a:ea typeface="Arial Unicode MS"/>
                <a:cs typeface="Arial Unicode MS"/>
              </a:rPr>
            </a:br>
            <a:r>
              <a:rPr lang="en-US" sz="1100" dirty="0">
                <a:solidFill>
                  <a:srgbClr val="000000"/>
                </a:solidFill>
                <a:uFill>
                  <a:solidFill>
                    <a:srgbClr val="000000"/>
                  </a:solidFill>
                </a:uFill>
                <a:ea typeface="Arial Unicode MS"/>
                <a:cs typeface="Arial Unicode MS"/>
              </a:rPr>
              <a:t>and a desire to serve people in a friendly and welcoming atmosphere.</a:t>
            </a:r>
          </a:p>
          <a:p>
            <a:endParaRPr lang="en-US" sz="960" dirty="0">
              <a:solidFill>
                <a:srgbClr val="000000"/>
              </a:solidFill>
              <a:uFill>
                <a:solidFill>
                  <a:srgbClr val="000000"/>
                </a:solidFill>
              </a:uFill>
              <a:ea typeface="Arial Unicode MS"/>
              <a:cs typeface="Arial Unicode MS"/>
            </a:endParaRPr>
          </a:p>
        </p:txBody>
      </p:sp>
      <p:sp>
        <p:nvSpPr>
          <p:cNvPr id="23" name="TextBox 22">
            <a:extLst>
              <a:ext uri="{FF2B5EF4-FFF2-40B4-BE49-F238E27FC236}">
                <a16:creationId xmlns:a16="http://schemas.microsoft.com/office/drawing/2014/main" id="{1BBDAD16-D152-9B23-96E6-C9C5ED190C4F}"/>
              </a:ext>
            </a:extLst>
          </p:cNvPr>
          <p:cNvSpPr txBox="1"/>
          <p:nvPr/>
        </p:nvSpPr>
        <p:spPr>
          <a:xfrm>
            <a:off x="1013479" y="8962443"/>
            <a:ext cx="5660772" cy="387798"/>
          </a:xfrm>
          <a:prstGeom prst="rect">
            <a:avLst/>
          </a:prstGeom>
          <a:noFill/>
        </p:spPr>
        <p:txBody>
          <a:bodyPr wrap="square" rtlCol="0">
            <a:spAutoFit/>
          </a:bodyPr>
          <a:lstStyle/>
          <a:p>
            <a:pPr algn="ctr"/>
            <a:r>
              <a:rPr lang="en-US" sz="960" i="1" dirty="0">
                <a:solidFill>
                  <a:srgbClr val="000000"/>
                </a:solidFill>
                <a:uFill>
                  <a:solidFill>
                    <a:srgbClr val="000000"/>
                  </a:solidFill>
                </a:uFill>
                <a:latin typeface="Calibri" panose="020F0502020204030204" pitchFamily="34" charset="0"/>
                <a:ea typeface="Arial Unicode MS"/>
                <a:cs typeface="Arial Unicode MS"/>
              </a:rPr>
              <a:t>We look forward to serving you and your families this school year. </a:t>
            </a:r>
            <a:br>
              <a:rPr lang="en-US" sz="960" i="1" dirty="0">
                <a:solidFill>
                  <a:srgbClr val="000000"/>
                </a:solidFill>
                <a:uFill>
                  <a:solidFill>
                    <a:srgbClr val="000000"/>
                  </a:solidFill>
                </a:uFill>
                <a:latin typeface="Calibri" panose="020F0502020204030204" pitchFamily="34" charset="0"/>
                <a:ea typeface="Arial Unicode MS"/>
                <a:cs typeface="Arial Unicode MS"/>
              </a:rPr>
            </a:br>
            <a:r>
              <a:rPr lang="en-US" sz="960" i="1" dirty="0">
                <a:solidFill>
                  <a:srgbClr val="000000"/>
                </a:solidFill>
                <a:uFill>
                  <a:solidFill>
                    <a:srgbClr val="000000"/>
                  </a:solidFill>
                </a:uFill>
                <a:latin typeface="Calibri" panose="020F0502020204030204" pitchFamily="34" charset="0"/>
                <a:ea typeface="Arial Unicode MS"/>
                <a:cs typeface="Arial Unicode MS"/>
              </a:rPr>
              <a:t>Please feel free to reach out to Alexa Beltz at abeltz@m-gsd.org with any questions.</a:t>
            </a:r>
            <a:endParaRPr lang="en-US" sz="960" dirty="0">
              <a:solidFill>
                <a:srgbClr val="000000"/>
              </a:solidFill>
              <a:uFill>
                <a:solidFill>
                  <a:srgbClr val="000000"/>
                </a:solidFill>
              </a:uFill>
              <a:latin typeface="Calibri" panose="020F0502020204030204" pitchFamily="34" charset="0"/>
              <a:ea typeface="Arial Unicode MS"/>
              <a:cs typeface="Arial Unicode MS"/>
            </a:endParaRPr>
          </a:p>
        </p:txBody>
      </p:sp>
      <p:pic>
        <p:nvPicPr>
          <p:cNvPr id="24" name="Picture 23" descr="Picture 30">
            <a:extLst>
              <a:ext uri="{FF2B5EF4-FFF2-40B4-BE49-F238E27FC236}">
                <a16:creationId xmlns:a16="http://schemas.microsoft.com/office/drawing/2014/main" id="{34C095CC-B481-ED56-4B63-5D10A04AD00D}"/>
              </a:ext>
            </a:extLst>
          </p:cNvPr>
          <p:cNvPicPr>
            <a:picLocks noGrp="1" noRot="1" noMove="1" noResize="1" noEditPoints="1" noAdjustHandles="1" noChangeArrowheads="1" noChangeShapeType="1" noCrop="1"/>
          </p:cNvPicPr>
          <p:nvPr/>
        </p:nvPicPr>
        <p:blipFill>
          <a:blip r:embed="rId3"/>
          <a:stretch>
            <a:fillRect/>
          </a:stretch>
        </p:blipFill>
        <p:spPr>
          <a:xfrm flipV="1">
            <a:off x="118378" y="9316113"/>
            <a:ext cx="7604759" cy="232751"/>
          </a:xfrm>
          <a:prstGeom prst="rect">
            <a:avLst/>
          </a:prstGeom>
          <a:ln w="12700" cap="flat">
            <a:noFill/>
            <a:miter lim="400000"/>
          </a:ln>
          <a:effectLst/>
        </p:spPr>
      </p:pic>
      <p:sp>
        <p:nvSpPr>
          <p:cNvPr id="25" name="TextBox 24">
            <a:extLst>
              <a:ext uri="{FF2B5EF4-FFF2-40B4-BE49-F238E27FC236}">
                <a16:creationId xmlns:a16="http://schemas.microsoft.com/office/drawing/2014/main" id="{091F1765-D3DA-1567-0B26-46B8F8C27C84}"/>
              </a:ext>
            </a:extLst>
          </p:cNvPr>
          <p:cNvSpPr txBox="1">
            <a:spLocks noGrp="1" noRot="1" noMove="1" noResize="1" noEditPoints="1" noAdjustHandles="1" noChangeArrowheads="1" noChangeShapeType="1"/>
          </p:cNvSpPr>
          <p:nvPr/>
        </p:nvSpPr>
        <p:spPr>
          <a:xfrm>
            <a:off x="1131837" y="9522820"/>
            <a:ext cx="5453161" cy="407484"/>
          </a:xfrm>
          <a:prstGeom prst="rect">
            <a:avLst/>
          </a:prstGeom>
          <a:noFill/>
        </p:spPr>
        <p:txBody>
          <a:bodyPr wrap="square" rtlCol="0">
            <a:spAutoFit/>
          </a:bodyPr>
          <a:lstStyle/>
          <a:p>
            <a:pPr marL="103725" marR="231856" algn="ctr">
              <a:lnSpc>
                <a:spcPct val="115000"/>
              </a:lnSpc>
            </a:pPr>
            <a:r>
              <a:rPr lang="en-US" sz="917" b="1" i="1" dirty="0">
                <a:solidFill>
                  <a:srgbClr val="000000"/>
                </a:solidFill>
                <a:uFill>
                  <a:solidFill>
                    <a:srgbClr val="000000"/>
                  </a:solidFill>
                </a:uFill>
                <a:latin typeface="Calibri" panose="020F0502020204030204" pitchFamily="34" charset="0"/>
                <a:ea typeface="Arial Unicode MS"/>
                <a:cs typeface="Arial Unicode MS"/>
              </a:rPr>
              <a:t>The dining program needs the support of students and the entire school community to succeed!  </a:t>
            </a:r>
            <a:endParaRPr lang="en-US" sz="917" dirty="0">
              <a:solidFill>
                <a:srgbClr val="000000"/>
              </a:solidFill>
              <a:uFill>
                <a:solidFill>
                  <a:srgbClr val="000000"/>
                </a:solidFill>
              </a:uFill>
              <a:latin typeface="Calibri" panose="020F0502020204030204" pitchFamily="34" charset="0"/>
              <a:ea typeface="Arial Unicode MS"/>
              <a:cs typeface="Arial Unicode MS"/>
            </a:endParaRPr>
          </a:p>
          <a:p>
            <a:pPr marL="99843" marR="232966" algn="ctr">
              <a:lnSpc>
                <a:spcPct val="115000"/>
              </a:lnSpc>
              <a:spcAft>
                <a:spcPts val="524"/>
              </a:spcAft>
            </a:pPr>
            <a:r>
              <a:rPr lang="en-US" sz="917" b="1" i="1" dirty="0">
                <a:solidFill>
                  <a:srgbClr val="000000"/>
                </a:solidFill>
                <a:uFill>
                  <a:solidFill>
                    <a:srgbClr val="000000"/>
                  </a:solidFill>
                </a:uFill>
                <a:latin typeface="Calibri" panose="020F0502020204030204" pitchFamily="34" charset="0"/>
                <a:ea typeface="Arial Unicode MS"/>
                <a:cs typeface="Arial Unicode MS"/>
              </a:rPr>
              <a:t>Please support the dining program through your patronage.</a:t>
            </a:r>
            <a:endParaRPr lang="en-US" sz="917" dirty="0">
              <a:solidFill>
                <a:srgbClr val="000000"/>
              </a:solidFill>
              <a:uFill>
                <a:solidFill>
                  <a:srgbClr val="000000"/>
                </a:solidFill>
              </a:uFill>
              <a:latin typeface="Calibri" panose="020F0502020204030204" pitchFamily="34" charset="0"/>
              <a:ea typeface="Arial Unicode MS"/>
              <a:cs typeface="Arial Unicode MS"/>
            </a:endParaRPr>
          </a:p>
        </p:txBody>
      </p:sp>
      <p:sp>
        <p:nvSpPr>
          <p:cNvPr id="26" name="officeArt object" descr="Text Box 17">
            <a:extLst>
              <a:ext uri="{FF2B5EF4-FFF2-40B4-BE49-F238E27FC236}">
                <a16:creationId xmlns:a16="http://schemas.microsoft.com/office/drawing/2014/main" id="{55799E61-1282-E7D6-7D40-8277FC4A3402}"/>
              </a:ext>
            </a:extLst>
          </p:cNvPr>
          <p:cNvSpPr txBox="1"/>
          <p:nvPr/>
        </p:nvSpPr>
        <p:spPr>
          <a:xfrm>
            <a:off x="5661500" y="7268370"/>
            <a:ext cx="1580315" cy="1666951"/>
          </a:xfrm>
          <a:prstGeom prst="rect">
            <a:avLst/>
          </a:prstGeom>
          <a:solidFill>
            <a:srgbClr val="FFFFFF"/>
          </a:solidFill>
          <a:ln w="28575" cap="flat">
            <a:solidFill>
              <a:srgbClr val="00B0F0"/>
            </a:solidFill>
            <a:prstDash val="solid"/>
            <a:miter lim="800000"/>
          </a:ln>
          <a:effectLst/>
        </p:spPr>
        <p:txBody>
          <a:bodyPr wrap="square" lIns="39937" tIns="39937" rIns="39937" bIns="39937" numCol="1" anchor="t">
            <a:noAutofit/>
          </a:bodyPr>
          <a:lstStyle/>
          <a:p>
            <a:pPr marR="17750" algn="ctr">
              <a:lnSpc>
                <a:spcPct val="115000"/>
              </a:lnSpc>
              <a:spcBef>
                <a:spcPts val="524"/>
              </a:spcBef>
              <a:spcAft>
                <a:spcPts val="263"/>
              </a:spcAft>
              <a:tabLst>
                <a:tab pos="1297949" algn="r"/>
                <a:tab pos="1397791" algn="r"/>
              </a:tabLst>
            </a:pPr>
            <a:r>
              <a:rPr lang="en-US" sz="1048" b="1" dirty="0">
                <a:solidFill>
                  <a:srgbClr val="000000"/>
                </a:solidFill>
                <a:uFill>
                  <a:solidFill>
                    <a:srgbClr val="000000"/>
                  </a:solidFill>
                </a:uFill>
                <a:latin typeface="Calibri" panose="020F0502020204030204" pitchFamily="34" charset="0"/>
                <a:ea typeface="Arial Unicode MS"/>
                <a:cs typeface="Arial Unicode MS"/>
              </a:rPr>
              <a:t>2025-2026 MEAL PRICES</a:t>
            </a:r>
            <a:endParaRPr lang="en-US" sz="960" dirty="0">
              <a:solidFill>
                <a:srgbClr val="000000"/>
              </a:solidFill>
              <a:uFill>
                <a:solidFill>
                  <a:srgbClr val="000000"/>
                </a:solidFill>
              </a:uFill>
              <a:latin typeface="Calibri" panose="020F0502020204030204" pitchFamily="34" charset="0"/>
              <a:ea typeface="Arial Unicode MS"/>
              <a:cs typeface="Arial Unicode MS"/>
            </a:endParaRPr>
          </a:p>
          <a:p>
            <a:pPr marR="133123" algn="ctr">
              <a:lnSpc>
                <a:spcPct val="115000"/>
              </a:lnSpc>
              <a:tabLst>
                <a:tab pos="1245808" algn="r"/>
              </a:tabLst>
            </a:pPr>
            <a:r>
              <a:rPr lang="en-US" sz="1000" b="1" dirty="0">
                <a:solidFill>
                  <a:srgbClr val="000000"/>
                </a:solidFill>
                <a:uFill>
                  <a:solidFill>
                    <a:srgbClr val="000000"/>
                  </a:solidFill>
                </a:uFill>
                <a:latin typeface="Calibri" panose="020F0502020204030204" pitchFamily="34" charset="0"/>
                <a:ea typeface="Arial Unicode MS"/>
                <a:cs typeface="Arial Unicode MS"/>
              </a:rPr>
              <a:t>LUNCH</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Elementary School	$</a:t>
            </a:r>
            <a:r>
              <a:rPr lang="en-US" sz="1000" dirty="0" err="1">
                <a:solidFill>
                  <a:srgbClr val="000000"/>
                </a:solidFill>
                <a:uFill>
                  <a:solidFill>
                    <a:srgbClr val="000000"/>
                  </a:solidFill>
                </a:uFill>
                <a:latin typeface="Calibri" panose="020F0502020204030204" pitchFamily="34" charset="0"/>
                <a:ea typeface="Arial Unicode MS"/>
                <a:cs typeface="Arial Unicode MS"/>
              </a:rPr>
              <a:t>x.xx</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Middle School 	$</a:t>
            </a:r>
            <a:r>
              <a:rPr lang="en-US" sz="1000" dirty="0" err="1">
                <a:solidFill>
                  <a:srgbClr val="000000"/>
                </a:solidFill>
                <a:uFill>
                  <a:solidFill>
                    <a:srgbClr val="000000"/>
                  </a:solidFill>
                </a:uFill>
                <a:latin typeface="Calibri" panose="020F0502020204030204" pitchFamily="34" charset="0"/>
                <a:ea typeface="Arial Unicode MS"/>
                <a:cs typeface="Arial Unicode MS"/>
              </a:rPr>
              <a:t>x.xx</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High School	$</a:t>
            </a:r>
            <a:r>
              <a:rPr lang="en-US" sz="1000" dirty="0" err="1">
                <a:solidFill>
                  <a:srgbClr val="000000"/>
                </a:solidFill>
                <a:uFill>
                  <a:solidFill>
                    <a:srgbClr val="000000"/>
                  </a:solidFill>
                </a:uFill>
                <a:latin typeface="Calibri" panose="020F0502020204030204" pitchFamily="34" charset="0"/>
                <a:ea typeface="Arial Unicode MS"/>
                <a:cs typeface="Arial Unicode MS"/>
              </a:rPr>
              <a:t>x.xx</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Free 	$</a:t>
            </a:r>
            <a:r>
              <a:rPr lang="en-US" sz="1000" dirty="0" err="1">
                <a:solidFill>
                  <a:srgbClr val="000000"/>
                </a:solidFill>
                <a:uFill>
                  <a:solidFill>
                    <a:srgbClr val="000000"/>
                  </a:solidFill>
                </a:uFill>
                <a:latin typeface="Calibri" panose="020F0502020204030204" pitchFamily="34" charset="0"/>
                <a:ea typeface="Arial Unicode MS"/>
                <a:cs typeface="Arial Unicode MS"/>
              </a:rPr>
              <a:t>x.xx</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Reduced	$</a:t>
            </a:r>
            <a:r>
              <a:rPr lang="en-US" sz="1000" dirty="0" err="1">
                <a:solidFill>
                  <a:srgbClr val="000000"/>
                </a:solidFill>
                <a:uFill>
                  <a:solidFill>
                    <a:srgbClr val="000000"/>
                  </a:solidFill>
                </a:uFill>
                <a:latin typeface="Calibri" panose="020F0502020204030204" pitchFamily="34" charset="0"/>
                <a:ea typeface="Arial Unicode MS"/>
                <a:cs typeface="Arial Unicode MS"/>
              </a:rPr>
              <a:t>x.xx</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Adult	$</a:t>
            </a:r>
            <a:r>
              <a:rPr lang="en-US" sz="1000" dirty="0" err="1">
                <a:solidFill>
                  <a:srgbClr val="000000"/>
                </a:solidFill>
                <a:uFill>
                  <a:solidFill>
                    <a:srgbClr val="000000"/>
                  </a:solidFill>
                </a:uFill>
                <a:latin typeface="Calibri" panose="020F0502020204030204" pitchFamily="34" charset="0"/>
                <a:ea typeface="Arial Unicode MS"/>
                <a:cs typeface="Arial Unicode MS"/>
              </a:rPr>
              <a:t>x.xx</a:t>
            </a:r>
            <a:endParaRPr lang="en-US" sz="1000" dirty="0">
              <a:solidFill>
                <a:srgbClr val="000000"/>
              </a:solidFill>
              <a:uFill>
                <a:solidFill>
                  <a:srgbClr val="000000"/>
                </a:solidFill>
              </a:uFill>
              <a:latin typeface="Calibri" panose="020F0502020204030204" pitchFamily="34" charset="0"/>
              <a:ea typeface="Arial Unicode MS"/>
              <a:cs typeface="Arial Unicode MS"/>
            </a:endParaRPr>
          </a:p>
          <a:p>
            <a:pPr marL="49921" marR="133123" algn="ctr">
              <a:lnSpc>
                <a:spcPct val="115000"/>
              </a:lnSpc>
              <a:tabLst>
                <a:tab pos="1797159" algn="r"/>
              </a:tabLst>
            </a:pPr>
            <a:r>
              <a:rPr lang="en-US" sz="1000" dirty="0">
                <a:solidFill>
                  <a:srgbClr val="000000"/>
                </a:solidFill>
                <a:uFill>
                  <a:solidFill>
                    <a:srgbClr val="000000"/>
                  </a:solidFill>
                </a:uFill>
                <a:latin typeface="Calibri" panose="020F0502020204030204" pitchFamily="34" charset="0"/>
                <a:ea typeface="Arial Unicode MS"/>
                <a:cs typeface="Arial Unicode MS"/>
              </a:rPr>
              <a:t>Milk of Carton	$0.xx</a:t>
            </a:r>
            <a:br>
              <a:rPr lang="en-US" sz="874" dirty="0">
                <a:solidFill>
                  <a:srgbClr val="000000"/>
                </a:solidFill>
                <a:uFill>
                  <a:solidFill>
                    <a:srgbClr val="000000"/>
                  </a:solidFill>
                </a:uFill>
                <a:latin typeface="Calibri" panose="020F0502020204030204" pitchFamily="34" charset="0"/>
                <a:ea typeface="Arial Unicode MS"/>
                <a:cs typeface="Arial Unicode MS"/>
              </a:rPr>
            </a:br>
            <a:endParaRPr lang="en-US" sz="960" dirty="0">
              <a:solidFill>
                <a:srgbClr val="000000"/>
              </a:solidFill>
              <a:uFill>
                <a:solidFill>
                  <a:srgbClr val="000000"/>
                </a:solidFill>
              </a:uFill>
              <a:latin typeface="Calibri" panose="020F0502020204030204" pitchFamily="34" charset="0"/>
              <a:ea typeface="Arial Unicode MS"/>
              <a:cs typeface="Arial Unicode MS"/>
            </a:endParaRPr>
          </a:p>
        </p:txBody>
      </p:sp>
      <p:pic>
        <p:nvPicPr>
          <p:cNvPr id="28" name="officeArt object" descr="Picture 15">
            <a:extLst>
              <a:ext uri="{FF2B5EF4-FFF2-40B4-BE49-F238E27FC236}">
                <a16:creationId xmlns:a16="http://schemas.microsoft.com/office/drawing/2014/main" id="{EA1B8800-99EB-176F-F93C-2CEBC468CCAD}"/>
              </a:ext>
            </a:extLst>
          </p:cNvPr>
          <p:cNvPicPr/>
          <p:nvPr/>
        </p:nvPicPr>
        <p:blipFill>
          <a:blip r:embed="rId4"/>
          <a:stretch>
            <a:fillRect/>
          </a:stretch>
        </p:blipFill>
        <p:spPr>
          <a:xfrm>
            <a:off x="5331954" y="3970934"/>
            <a:ext cx="2147943" cy="364187"/>
          </a:xfrm>
          <a:prstGeom prst="rect">
            <a:avLst/>
          </a:prstGeom>
          <a:ln w="12700" cap="flat">
            <a:noFill/>
            <a:miter lim="400000"/>
          </a:ln>
          <a:effectLst/>
        </p:spPr>
      </p:pic>
      <p:grpSp>
        <p:nvGrpSpPr>
          <p:cNvPr id="5" name="Group 4">
            <a:extLst>
              <a:ext uri="{FF2B5EF4-FFF2-40B4-BE49-F238E27FC236}">
                <a16:creationId xmlns:a16="http://schemas.microsoft.com/office/drawing/2014/main" id="{16B416EA-B79E-B112-78A5-D2D9C75D66F0}"/>
              </a:ext>
            </a:extLst>
          </p:cNvPr>
          <p:cNvGrpSpPr/>
          <p:nvPr/>
        </p:nvGrpSpPr>
        <p:grpSpPr>
          <a:xfrm>
            <a:off x="5403107" y="1827253"/>
            <a:ext cx="2023745" cy="2023745"/>
            <a:chOff x="3922163" y="1486752"/>
            <a:chExt cx="2023745" cy="2023745"/>
          </a:xfrm>
        </p:grpSpPr>
        <p:sp>
          <p:nvSpPr>
            <p:cNvPr id="3" name="officeArt object" descr="Oval 38">
              <a:extLst>
                <a:ext uri="{FF2B5EF4-FFF2-40B4-BE49-F238E27FC236}">
                  <a16:creationId xmlns:a16="http://schemas.microsoft.com/office/drawing/2014/main" id="{B41B334E-8F9A-13A4-1049-D2EB3E9F56C1}"/>
                </a:ext>
              </a:extLst>
            </p:cNvPr>
            <p:cNvSpPr/>
            <p:nvPr/>
          </p:nvSpPr>
          <p:spPr>
            <a:xfrm>
              <a:off x="3922163" y="1486752"/>
              <a:ext cx="2023745" cy="2023745"/>
            </a:xfrm>
            <a:prstGeom prst="ellipse">
              <a:avLst/>
            </a:prstGeom>
            <a:solidFill>
              <a:srgbClr val="00B050"/>
            </a:solidFill>
            <a:ln w="12700" cap="flat">
              <a:noFill/>
              <a:miter lim="400000"/>
            </a:ln>
            <a:effectLst/>
          </p:spPr>
          <p:txBody>
            <a:bodyPr lIns="91440" tIns="45720" rIns="91440" bIns="45720" anchor="t"/>
            <a:lstStyle/>
            <a:p>
              <a:r>
                <a:rPr lang="en-US" dirty="0">
                  <a:ea typeface="Calibri"/>
                  <a:cs typeface="Calibri"/>
                  <a:hlinkClick r:id="rId5"/>
                </a:rPr>
                <a:t>https://apps.apple.com/us/app/taher-food-4-life/id1022478099</a:t>
              </a:r>
              <a:endParaRPr lang="en-US"/>
            </a:p>
          </p:txBody>
        </p:sp>
        <p:pic>
          <p:nvPicPr>
            <p:cNvPr id="27" name="officeArt object" descr="Picture 12">
              <a:extLst>
                <a:ext uri="{FF2B5EF4-FFF2-40B4-BE49-F238E27FC236}">
                  <a16:creationId xmlns:a16="http://schemas.microsoft.com/office/drawing/2014/main" id="{95C7884C-F26D-A41B-A0B7-CD3619E33B03}"/>
                </a:ext>
              </a:extLst>
            </p:cNvPr>
            <p:cNvPicPr/>
            <p:nvPr/>
          </p:nvPicPr>
          <p:blipFill>
            <a:blip r:embed="rId6"/>
            <a:stretch>
              <a:fillRect/>
            </a:stretch>
          </p:blipFill>
          <p:spPr>
            <a:xfrm>
              <a:off x="4029126" y="1567249"/>
              <a:ext cx="1883177" cy="1888169"/>
            </a:xfrm>
            <a:prstGeom prst="rect">
              <a:avLst/>
            </a:prstGeom>
            <a:ln w="12700" cap="flat">
              <a:noFill/>
              <a:miter lim="400000"/>
            </a:ln>
            <a:effectLst/>
          </p:spPr>
        </p:pic>
      </p:grpSp>
      <p:sp>
        <p:nvSpPr>
          <p:cNvPr id="30" name="TextBox 29">
            <a:extLst>
              <a:ext uri="{FF2B5EF4-FFF2-40B4-BE49-F238E27FC236}">
                <a16:creationId xmlns:a16="http://schemas.microsoft.com/office/drawing/2014/main" id="{94DDF50B-E2C8-07A3-A278-79F624106BF0}"/>
              </a:ext>
            </a:extLst>
          </p:cNvPr>
          <p:cNvSpPr txBox="1"/>
          <p:nvPr/>
        </p:nvSpPr>
        <p:spPr>
          <a:xfrm>
            <a:off x="6020812" y="756248"/>
            <a:ext cx="1775858" cy="334259"/>
          </a:xfrm>
          <a:prstGeom prst="rect">
            <a:avLst/>
          </a:prstGeom>
          <a:noFill/>
        </p:spPr>
        <p:txBody>
          <a:bodyPr wrap="square" rtlCol="0">
            <a:spAutoFit/>
          </a:bodyPr>
          <a:lstStyle/>
          <a:p>
            <a:r>
              <a:rPr lang="en-US" sz="1572" b="1" dirty="0">
                <a:solidFill>
                  <a:schemeClr val="bg1"/>
                </a:solidFill>
                <a:latin typeface="Rockwell" panose="02060603020205020403" pitchFamily="18" charset="0"/>
              </a:rPr>
              <a:t>August 2024</a:t>
            </a:r>
          </a:p>
        </p:txBody>
      </p:sp>
      <p:sp>
        <p:nvSpPr>
          <p:cNvPr id="36" name="TextBox 35">
            <a:extLst>
              <a:ext uri="{FF2B5EF4-FFF2-40B4-BE49-F238E27FC236}">
                <a16:creationId xmlns:a16="http://schemas.microsoft.com/office/drawing/2014/main" id="{6E8008D7-7735-8565-13FB-E16F141F2EED}"/>
              </a:ext>
            </a:extLst>
          </p:cNvPr>
          <p:cNvSpPr txBox="1"/>
          <p:nvPr/>
        </p:nvSpPr>
        <p:spPr>
          <a:xfrm>
            <a:off x="6114775" y="803004"/>
            <a:ext cx="1775858" cy="334259"/>
          </a:xfrm>
          <a:prstGeom prst="rect">
            <a:avLst/>
          </a:prstGeom>
          <a:noFill/>
        </p:spPr>
        <p:txBody>
          <a:bodyPr wrap="square" rtlCol="0">
            <a:spAutoFit/>
          </a:bodyPr>
          <a:lstStyle/>
          <a:p>
            <a:r>
              <a:rPr lang="en-US" sz="1572" b="1" dirty="0">
                <a:solidFill>
                  <a:schemeClr val="bg1"/>
                </a:solidFill>
                <a:latin typeface="Rockwell" panose="02060603020205020403" pitchFamily="18" charset="0"/>
              </a:rPr>
              <a:t>August 2024</a:t>
            </a:r>
          </a:p>
        </p:txBody>
      </p:sp>
      <p:pic>
        <p:nvPicPr>
          <p:cNvPr id="51" name="Picture 50" descr="A close up of a sign&#10;&#10;Description automatically generated">
            <a:extLst>
              <a:ext uri="{FF2B5EF4-FFF2-40B4-BE49-F238E27FC236}">
                <a16:creationId xmlns:a16="http://schemas.microsoft.com/office/drawing/2014/main" id="{21EE6D6C-5E73-105C-C218-9E1E516ADDD0}"/>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228450" y="39570"/>
            <a:ext cx="7259934" cy="1280160"/>
          </a:xfrm>
          <a:prstGeom prst="rect">
            <a:avLst/>
          </a:prstGeom>
        </p:spPr>
      </p:pic>
      <p:sp>
        <p:nvSpPr>
          <p:cNvPr id="53" name="TextBox 52">
            <a:extLst>
              <a:ext uri="{FF2B5EF4-FFF2-40B4-BE49-F238E27FC236}">
                <a16:creationId xmlns:a16="http://schemas.microsoft.com/office/drawing/2014/main" id="{A31294EB-7881-7C9D-5B93-BBA93768D188}"/>
              </a:ext>
            </a:extLst>
          </p:cNvPr>
          <p:cNvSpPr txBox="1"/>
          <p:nvPr/>
        </p:nvSpPr>
        <p:spPr>
          <a:xfrm>
            <a:off x="5786322" y="790901"/>
            <a:ext cx="1775858" cy="334259"/>
          </a:xfrm>
          <a:prstGeom prst="rect">
            <a:avLst/>
          </a:prstGeom>
          <a:noFill/>
        </p:spPr>
        <p:txBody>
          <a:bodyPr wrap="square" rtlCol="0">
            <a:spAutoFit/>
          </a:bodyPr>
          <a:lstStyle/>
          <a:p>
            <a:r>
              <a:rPr lang="en-US" sz="1572" b="1" dirty="0">
                <a:solidFill>
                  <a:schemeClr val="bg1"/>
                </a:solidFill>
                <a:latin typeface="Rockwell" panose="02060603020205020403" pitchFamily="18" charset="0"/>
              </a:rPr>
              <a:t>August 2025</a:t>
            </a:r>
          </a:p>
        </p:txBody>
      </p:sp>
      <p:pic>
        <p:nvPicPr>
          <p:cNvPr id="6" name="Picture 5" descr="Taher 44th Anniversary Logo.png">
            <a:extLst>
              <a:ext uri="{FF2B5EF4-FFF2-40B4-BE49-F238E27FC236}">
                <a16:creationId xmlns:a16="http://schemas.microsoft.com/office/drawing/2014/main" id="{5C64E597-B633-E573-BD65-D82C47608C0F}"/>
              </a:ext>
            </a:extLst>
          </p:cNvPr>
          <p:cNvPicPr>
            <a:picLocks noChangeAspect="1"/>
          </p:cNvPicPr>
          <p:nvPr/>
        </p:nvPicPr>
        <p:blipFill>
          <a:blip r:embed="rId8"/>
          <a:stretch>
            <a:fillRect/>
          </a:stretch>
        </p:blipFill>
        <p:spPr>
          <a:xfrm>
            <a:off x="794077" y="178314"/>
            <a:ext cx="904120" cy="1010773"/>
          </a:xfrm>
          <a:prstGeom prst="rect">
            <a:avLst/>
          </a:prstGeom>
        </p:spPr>
      </p:pic>
      <p:pic>
        <p:nvPicPr>
          <p:cNvPr id="7" name="Picture 6" descr="HOM Small Poster-25-26_8.5x11.jpg">
            <a:extLst>
              <a:ext uri="{FF2B5EF4-FFF2-40B4-BE49-F238E27FC236}">
                <a16:creationId xmlns:a16="http://schemas.microsoft.com/office/drawing/2014/main" id="{BFCAD220-8EFF-4482-B3DA-8A7C80401A78}"/>
              </a:ext>
            </a:extLst>
          </p:cNvPr>
          <p:cNvPicPr>
            <a:picLocks noChangeAspect="1"/>
          </p:cNvPicPr>
          <p:nvPr/>
        </p:nvPicPr>
        <p:blipFill>
          <a:blip r:embed="rId9"/>
          <a:stretch>
            <a:fillRect/>
          </a:stretch>
        </p:blipFill>
        <p:spPr>
          <a:xfrm>
            <a:off x="5766506" y="4806901"/>
            <a:ext cx="1694772" cy="2165542"/>
          </a:xfrm>
          <a:prstGeom prst="rect">
            <a:avLst/>
          </a:prstGeom>
        </p:spPr>
      </p:pic>
    </p:spTree>
    <p:extLst>
      <p:ext uri="{BB962C8B-B14F-4D97-AF65-F5344CB8AC3E}">
        <p14:creationId xmlns:p14="http://schemas.microsoft.com/office/powerpoint/2010/main" val="9834358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97A084B8B71084F9F0522DAC1089644" ma:contentTypeVersion="16" ma:contentTypeDescription="Create a new document." ma:contentTypeScope="" ma:versionID="bce8d912f33fa03582bfe9bc1b032ab9">
  <xsd:schema xmlns:xsd="http://www.w3.org/2001/XMLSchema" xmlns:xs="http://www.w3.org/2001/XMLSchema" xmlns:p="http://schemas.microsoft.com/office/2006/metadata/properties" xmlns:ns2="b2e6f064-bc1d-4802-923f-26b6af4bbadc" xmlns:ns3="3dc67333-0671-4d9c-93ea-14700168b1d9" targetNamespace="http://schemas.microsoft.com/office/2006/metadata/properties" ma:root="true" ma:fieldsID="5ec0838ad1aeff8dafd182aa429f4396" ns2:_="" ns3:_="">
    <xsd:import namespace="b2e6f064-bc1d-4802-923f-26b6af4bbadc"/>
    <xsd:import namespace="3dc67333-0671-4d9c-93ea-14700168b1d9"/>
    <xsd:element name="properties">
      <xsd:complexType>
        <xsd:sequence>
          <xsd:element name="documentManagement">
            <xsd:complexType>
              <xsd:all>
                <xsd:element ref="ns2:Timing" minOccurs="0"/>
                <xsd:element ref="ns2:ResponsibleTrainer" minOccurs="0"/>
                <xsd:element ref="ns2:TaherContact" minOccurs="0"/>
                <xsd:element ref="ns2:TrainingSection" minOccurs="0"/>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6f064-bc1d-4802-923f-26b6af4bbadc" elementFormDefault="qualified">
    <xsd:import namespace="http://schemas.microsoft.com/office/2006/documentManagement/types"/>
    <xsd:import namespace="http://schemas.microsoft.com/office/infopath/2007/PartnerControls"/>
    <xsd:element name="Timing" ma:index="8" nillable="true" ma:displayName="Timing" ma:format="Dropdown" ma:internalName="Timing">
      <xsd:simpleType>
        <xsd:restriction base="dms:Text">
          <xsd:maxLength value="255"/>
        </xsd:restriction>
      </xsd:simpleType>
    </xsd:element>
    <xsd:element name="ResponsibleTrainer" ma:index="9" nillable="true" ma:displayName="Responsible Trainer" ma:format="Dropdown" ma:internalName="ResponsibleTrainer">
      <xsd:simpleType>
        <xsd:restriction base="dms:Text">
          <xsd:maxLength value="255"/>
        </xsd:restriction>
      </xsd:simpleType>
    </xsd:element>
    <xsd:element name="TaherContact" ma:index="10" nillable="true" ma:displayName="Taher Contact" ma:format="Dropdown" ma:list="UserInfo" ma:SharePointGroup="0" ma:internalName="Taher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rainingSection" ma:index="11" nillable="true" ma:displayName="Training Section" ma:format="Dropdown" ma:internalName="TrainingSection">
      <xsd:simpleType>
        <xsd:restriction base="dms:Choice">
          <xsd:enumeration value="Section A. ADP Pre-Training Requirements"/>
          <xsd:enumeration value="Section B.  LMS Initial Training"/>
          <xsd:enumeration value="Section C.  Taher Orientation"/>
          <xsd:enumeration value="Section D.  USDA Requirements"/>
          <xsd:enumeration value="Section E.  Daily &amp; Weekly  Accounting"/>
          <xsd:enumeration value="Section F.  Key Financial Tools"/>
          <xsd:enumeration value="Section G.  Menu, Production, Marketing"/>
          <xsd:enumeration value="Section H.  Month End Reporting"/>
          <xsd:enumeration value="Section I.  Food Safety"/>
          <xsd:enumeration value="Section J.  Computer Training"/>
          <xsd:enumeration value="Section K.  Microsoft Training - Teams"/>
          <xsd:enumeration value="Section L.  ADP Recruitment Training"/>
          <xsd:enumeration value="Section M.  Additional Information"/>
          <xsd:enumeration value="Blueprints"/>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83c2bf5-6023-436a-ba18-fae7d0dbe647"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dc67333-0671-4d9c-93ea-14700168b1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83236dd-9b80-464c-8182-ad6877e0badf}" ma:internalName="TaxCatchAll" ma:showField="CatchAllData" ma:web="3dc67333-0671-4d9c-93ea-14700168b1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e6f064-bc1d-4802-923f-26b6af4bbadc">
      <Terms xmlns="http://schemas.microsoft.com/office/infopath/2007/PartnerControls"/>
    </lcf76f155ced4ddcb4097134ff3c332f>
    <Timing xmlns="b2e6f064-bc1d-4802-923f-26b6af4bbadc" xsi:nil="true"/>
    <TaxCatchAll xmlns="3dc67333-0671-4d9c-93ea-14700168b1d9" xsi:nil="true"/>
    <ResponsibleTrainer xmlns="b2e6f064-bc1d-4802-923f-26b6af4bbadc" xsi:nil="true"/>
    <TaherContact xmlns="b2e6f064-bc1d-4802-923f-26b6af4bbadc">
      <UserInfo>
        <DisplayName/>
        <AccountId xsi:nil="true"/>
        <AccountType/>
      </UserInfo>
    </TaherContact>
    <TrainingSection xmlns="b2e6f064-bc1d-4802-923f-26b6af4bbadc" xsi:nil="true"/>
  </documentManagement>
</p:properties>
</file>

<file path=customXml/itemProps1.xml><?xml version="1.0" encoding="utf-8"?>
<ds:datastoreItem xmlns:ds="http://schemas.openxmlformats.org/officeDocument/2006/customXml" ds:itemID="{EC319CA2-C6A2-4A8E-BE8D-6826D334002E}">
  <ds:schemaRefs>
    <ds:schemaRef ds:uri="http://schemas.microsoft.com/sharepoint/v3/contenttype/forms"/>
  </ds:schemaRefs>
</ds:datastoreItem>
</file>

<file path=customXml/itemProps2.xml><?xml version="1.0" encoding="utf-8"?>
<ds:datastoreItem xmlns:ds="http://schemas.openxmlformats.org/officeDocument/2006/customXml" ds:itemID="{682A82A1-170D-4C2A-86B9-1DF9F5561F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e6f064-bc1d-4802-923f-26b6af4bbadc"/>
    <ds:schemaRef ds:uri="3dc67333-0671-4d9c-93ea-14700168b1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EECE48-D227-44CB-B318-27AE2B5F2B57}">
  <ds:schemaRefs>
    <ds:schemaRef ds:uri="http://schemas.microsoft.com/office/2006/metadata/properties"/>
    <ds:schemaRef ds:uri="http://schemas.microsoft.com/office/2006/documentManagement/types"/>
    <ds:schemaRef ds:uri="http://purl.org/dc/dcmitype/"/>
    <ds:schemaRef ds:uri="http://purl.org/dc/terms/"/>
    <ds:schemaRef ds:uri="http://schemas.openxmlformats.org/package/2006/metadata/core-properties"/>
    <ds:schemaRef ds:uri="http://www.w3.org/XML/1998/namespace"/>
    <ds:schemaRef ds:uri="http://purl.org/dc/elements/1.1/"/>
    <ds:schemaRef ds:uri="b2e6f064-bc1d-4802-923f-26b6af4bbadc"/>
    <ds:schemaRef ds:uri="http://schemas.microsoft.com/office/infopath/2007/PartnerControls"/>
    <ds:schemaRef ds:uri="3dc67333-0671-4d9c-93ea-14700168b1d9"/>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101</TotalTime>
  <Words>506</Words>
  <Application>Microsoft Office PowerPoint</Application>
  <PresentationFormat>Custom</PresentationFormat>
  <Paragraphs>39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Courier New</vt:lpstr>
      <vt:lpstr>Rockwell</vt:lpstr>
      <vt:lpstr>Office Theme</vt:lpstr>
      <vt:lpstr>YOUR FOOD SERVICE PROGRAM FOR THE 2025-2026 SCHOOL YEAR Taher, Inc. welcomes you to the new school year!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FOOD SERVICE PROGRAM FOR THE 2023-2024 SCHOOL YEAR Taher, Inc. welcomes you to the 2023-2024 school year!</dc:title>
  <dc:creator>Jill Teut</dc:creator>
  <cp:lastModifiedBy>Alexa Beltz</cp:lastModifiedBy>
  <cp:revision>6</cp:revision>
  <cp:lastPrinted>2023-07-27T13:37:33Z</cp:lastPrinted>
  <dcterms:created xsi:type="dcterms:W3CDTF">2023-07-27T12:19:08Z</dcterms:created>
  <dcterms:modified xsi:type="dcterms:W3CDTF">2025-07-30T17:09:28Z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0x010100397A084B8B71084F9F0522DAC1089644</vt:lpwstr>
  </property>
  <property fmtid="{D5CDD505-2E9C-101B-9397-08002B2CF9AE}" pid="3" name="MediaServiceImageTags">
    <vt:lpwstr/>
  </property>
</Properties>
</file>