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sldIdLst>
    <p:sldId id="285" r:id="rId5"/>
    <p:sldId id="319" r:id="rId6"/>
    <p:sldId id="321" r:id="rId7"/>
    <p:sldId id="334" r:id="rId8"/>
    <p:sldId id="322" r:id="rId9"/>
    <p:sldId id="323" r:id="rId10"/>
    <p:sldId id="327" r:id="rId11"/>
    <p:sldId id="328" r:id="rId12"/>
    <p:sldId id="324" r:id="rId13"/>
    <p:sldId id="325" r:id="rId14"/>
    <p:sldId id="326" r:id="rId15"/>
    <p:sldId id="333" r:id="rId16"/>
    <p:sldId id="332" r:id="rId17"/>
    <p:sldId id="33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377D"/>
    <a:srgbClr val="95C9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760"/>
    <p:restoredTop sz="96327"/>
  </p:normalViewPr>
  <p:slideViewPr>
    <p:cSldViewPr snapToGrid="0">
      <p:cViewPr varScale="1">
        <p:scale>
          <a:sx n="99" d="100"/>
          <a:sy n="99" d="100"/>
        </p:scale>
        <p:origin x="204" y="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911201-B68B-4741-AB81-E2547CF276AA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4641DB-549A-3240-BB4D-D34764A973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266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0E160-2FB9-E3A6-AC5E-9E27050414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DC9F06-038D-D03C-C075-8A5CB7D289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99CD14-43DE-0759-0533-14A263A2D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E24D8-C03B-C140-89C2-15E861345719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2083B9-056D-49DE-4D71-306B911E3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7FAB87-E178-7E41-AE7B-57114A25B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56398-F350-F741-BF1C-09E8B0670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468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BEC41-01C0-30A8-E558-1C34484A4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9E120-D257-7D4C-07BA-B899E1A9E5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B6182A-748D-C551-E8AA-21BC66009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E24D8-C03B-C140-89C2-15E861345719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F82CC4-BA3A-996D-C49D-8154B389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DF6B5-62A8-6C65-AFB0-E414F692F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56398-F350-F741-BF1C-09E8B0670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360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F0419-5A43-919E-AE26-D04C56F39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44082E-737C-4D54-9C83-56CED85854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A4C2A-5843-6775-9AA6-7BAEAA409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E24D8-C03B-C140-89C2-15E861345719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5DA8D-420C-13C5-D591-9FC022E10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F86E2E-EE94-4F6F-8699-6E37E20A4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56398-F350-F741-BF1C-09E8B0670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710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0F17E-2BCC-CB91-A483-BC25F2268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1677F-691E-706E-6922-C06B4D24EF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3BBBC8-CE62-D586-4AC9-B372D4ACFD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A7B7F3-19BE-8D05-D6B6-8AF96636C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E24D8-C03B-C140-89C2-15E861345719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3E0345-1EE5-2230-5175-A5F8B8313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5E39C9-C77D-D407-BD67-42088207B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56398-F350-F741-BF1C-09E8B0670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284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6ECD2-E240-6764-3B71-E0728C463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49404C-7596-A5C4-5F8C-3F94546301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ECDAF0-7A7E-F27E-E8D2-C0AD837B59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47E75A-BFEB-7908-15F1-033A416969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093E59-CB9B-E413-8F6C-E401EF2A4F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BED1F4-3831-D2B9-925D-462EBAC84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E24D8-C03B-C140-89C2-15E861345719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252D6E-B8E1-BE9F-5942-14E3B8C03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0B2089-8340-6325-98F9-64A6C2483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56398-F350-F741-BF1C-09E8B0670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950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577AE-9C2B-2217-EEF3-5C97A1F4B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05DCB1-410D-2F3B-2C3F-D4D0348EC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E24D8-C03B-C140-89C2-15E861345719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ADAB1B-973A-0D40-860D-5FCE84CD0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6640E7-D45C-24C4-24DA-DAFABA15A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56398-F350-F741-BF1C-09E8B0670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382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FD9852-D592-9D81-389C-C353305FB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E24D8-C03B-C140-89C2-15E861345719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D9E46F-5C50-1394-102B-40C2355DB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639300-C0EE-7F03-2531-85CE3FFCE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56398-F350-F741-BF1C-09E8B0670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192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6FA1E-6739-503A-BA88-161313DB1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1F541-D394-4CD3-CB8C-E1DB4D3DC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1DA6A-3D46-7D2F-46E5-3D6F267286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6F9FB9-01FE-D290-984F-46FF9C861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E24D8-C03B-C140-89C2-15E861345719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C63672-653F-F16F-967A-2D5B396C4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29FE83-D138-7C5D-A6C4-CC492A3B8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56398-F350-F741-BF1C-09E8B0670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2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90B97-114E-EC6B-6C66-FF245E56F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876DDE-2275-F799-2E04-4EE6278FA1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F02843-9B5A-086A-B07F-F9E56AEA67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76E928-BBF1-887A-6E55-774DEDE0A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E24D8-C03B-C140-89C2-15E861345719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AC84AE-8704-DA5A-2DDC-DC9645BDA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C14344-D272-D974-E173-F0218E94C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56398-F350-F741-BF1C-09E8B0670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580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240E1-F745-0573-3771-771F3EC70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384DFB-04ED-B5B4-6B70-84261F2505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A234E-26BB-4CA9-6711-238B57074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E24D8-C03B-C140-89C2-15E861345719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F3299-3A4A-DAD1-E463-B975BD995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B79CCE-A6AA-83CC-7263-F3683DA28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56398-F350-F741-BF1C-09E8B0670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382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489636-8991-32B5-F953-004571E6D7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3A4841-DB3F-8290-4BA0-55835A7790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CB31A9-FE4A-060A-B70E-07FC2DF66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E24D8-C03B-C140-89C2-15E861345719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A004AD-14B4-7EA0-B13B-646611646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645F63-61E5-D78A-FEA2-55FCA2BAC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56398-F350-F741-BF1C-09E8B0670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104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8AB626-6B24-545F-18A8-AC88ECABE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6122B9-8A89-5FBE-A88F-6309E44E8D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3CAD2E-6047-DA71-6CE3-F897BC9835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3E24D8-C03B-C140-89C2-15E861345719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A496A-E2B4-8DB3-4AF4-E992320069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273896-61E8-7D35-F37A-385D43C1F7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56398-F350-F741-BF1C-09E8B0670D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350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7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21D05624-F71C-A4DC-4A25-C02E3DBF41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200"/>
            <a:ext cx="3231397" cy="695548"/>
          </a:xfrm>
          <a:prstGeom prst="rect">
            <a:avLst/>
          </a:prstGeom>
        </p:spPr>
      </p:pic>
      <p:pic>
        <p:nvPicPr>
          <p:cNvPr id="3" name="Picture 2" descr="Chart&#10;&#10;Description automatically generated with medium confidence">
            <a:extLst>
              <a:ext uri="{FF2B5EF4-FFF2-40B4-BE49-F238E27FC236}">
                <a16:creationId xmlns:a16="http://schemas.microsoft.com/office/drawing/2014/main" id="{DBF6CEBE-62E0-34DC-8A93-6ED7CE8447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29" b="20258"/>
          <a:stretch/>
        </p:blipFill>
        <p:spPr>
          <a:xfrm>
            <a:off x="0" y="4844644"/>
            <a:ext cx="12192000" cy="20309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A8B80B-FC6F-CBC9-7C2E-8E91D9F79725}"/>
              </a:ext>
            </a:extLst>
          </p:cNvPr>
          <p:cNvSpPr txBox="1"/>
          <p:nvPr/>
        </p:nvSpPr>
        <p:spPr>
          <a:xfrm>
            <a:off x="290146" y="1547604"/>
            <a:ext cx="11614639" cy="194837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effectLst>
                  <a:outerShdw sx="1000" sy="1000" algn="ctr" rotWithShape="0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The New Look of Infinite Campus</a:t>
            </a:r>
            <a:endParaRPr lang="en-US" sz="5400" dirty="0">
              <a:solidFill>
                <a:schemeClr val="bg1"/>
              </a:solidFill>
              <a:effectLst>
                <a:outerShdw sx="1000" sy="1000" algn="ctr" rotWithShape="0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6412D3-B1DD-374B-F601-F96E094C6B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7268" y="3495979"/>
            <a:ext cx="3217464" cy="1721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226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77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B992AC-9284-2469-5BB3-F259FC2E8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circle, graphics, colorfulness, graphic design&#10;&#10;Description automatically generated">
            <a:extLst>
              <a:ext uri="{FF2B5EF4-FFF2-40B4-BE49-F238E27FC236}">
                <a16:creationId xmlns:a16="http://schemas.microsoft.com/office/drawing/2014/main" id="{889E366C-8B21-C45F-0D35-173B5BED0B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l="1" r="28033" b="36820"/>
          <a:stretch/>
        </p:blipFill>
        <p:spPr>
          <a:xfrm>
            <a:off x="9765447" y="4664765"/>
            <a:ext cx="2426554" cy="219323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3078AB7B-BBB4-5331-7469-89E614488CA1}"/>
              </a:ext>
            </a:extLst>
          </p:cNvPr>
          <p:cNvSpPr txBox="1">
            <a:spLocks/>
          </p:cNvSpPr>
          <p:nvPr/>
        </p:nvSpPr>
        <p:spPr>
          <a:xfrm>
            <a:off x="889348" y="259294"/>
            <a:ext cx="10388890" cy="57766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ea typeface="Nexa XBold Italic" panose="02000000000000000000" pitchFamily="2" charset="0"/>
                <a:cs typeface="Arial" panose="020B0604020202020204" pitchFamily="34" charset="0"/>
              </a:rPr>
              <a:t>What is the “The New Look”?</a:t>
            </a: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C49E46-FB47-9325-4398-C9FFEE5F691B}"/>
              </a:ext>
            </a:extLst>
          </p:cNvPr>
          <p:cNvSpPr txBox="1"/>
          <p:nvPr/>
        </p:nvSpPr>
        <p:spPr>
          <a:xfrm>
            <a:off x="914400" y="1140503"/>
            <a:ext cx="10388890" cy="45393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“Simplified Navigation”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Responsive “User Interface” Design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is more ADA Compliant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create a list of your favorite tools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“Intuitive” Related Tools Menu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Navigable Breadcrumbs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Robust In-Tool Person Search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Unified Search Menu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 Information Card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 Menu Placements</a:t>
            </a:r>
          </a:p>
        </p:txBody>
      </p:sp>
    </p:spTree>
    <p:extLst>
      <p:ext uri="{BB962C8B-B14F-4D97-AF65-F5344CB8AC3E}">
        <p14:creationId xmlns:p14="http://schemas.microsoft.com/office/powerpoint/2010/main" val="308068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77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397448-47D8-B3BD-CF66-F56BD214C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circle, graphics, colorfulness, graphic design&#10;&#10;Description automatically generated">
            <a:extLst>
              <a:ext uri="{FF2B5EF4-FFF2-40B4-BE49-F238E27FC236}">
                <a16:creationId xmlns:a16="http://schemas.microsoft.com/office/drawing/2014/main" id="{3A4E96C5-CE54-648C-5168-371A469DD9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l="1" r="28033" b="36820"/>
          <a:stretch/>
        </p:blipFill>
        <p:spPr>
          <a:xfrm>
            <a:off x="9765447" y="4664765"/>
            <a:ext cx="2426554" cy="219323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0BD557E-F60B-7254-CFC0-21A122B37CA7}"/>
              </a:ext>
            </a:extLst>
          </p:cNvPr>
          <p:cNvSpPr txBox="1">
            <a:spLocks/>
          </p:cNvSpPr>
          <p:nvPr/>
        </p:nvSpPr>
        <p:spPr>
          <a:xfrm>
            <a:off x="889348" y="215333"/>
            <a:ext cx="10388890" cy="57766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ea typeface="Nexa XBold Italic" panose="02000000000000000000" pitchFamily="2" charset="0"/>
                <a:cs typeface="Arial" panose="020B0604020202020204" pitchFamily="34" charset="0"/>
              </a:rPr>
              <a:t>Navigation</a:t>
            </a: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1A087A-BAE2-DF3A-7C91-0D5B1283F55D}"/>
              </a:ext>
            </a:extLst>
          </p:cNvPr>
          <p:cNvSpPr txBox="1"/>
          <p:nvPr/>
        </p:nvSpPr>
        <p:spPr>
          <a:xfrm>
            <a:off x="914400" y="1105333"/>
            <a:ext cx="10388890" cy="553733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Year, Calendar and Structure Settings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Menu – Toggle the Style from List to Fly Out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default to list on smaller screens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Groupings and Menu Names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Breadcrumbs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 on right side instead of left side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 Tools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Replaces tab style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Favorite and Recent Tools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 Context Dialog Boxes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 Tool Placement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Links setup in multiple places by Campus Administrators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 tools getting updated to a newer interface</a:t>
            </a:r>
          </a:p>
        </p:txBody>
      </p:sp>
    </p:spTree>
    <p:extLst>
      <p:ext uri="{BB962C8B-B14F-4D97-AF65-F5344CB8AC3E}">
        <p14:creationId xmlns:p14="http://schemas.microsoft.com/office/powerpoint/2010/main" val="3671084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77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42FF98-4FBF-707C-AF68-6D8517EE7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circle, graphics, colorfulness, graphic design&#10;&#10;Description automatically generated">
            <a:extLst>
              <a:ext uri="{FF2B5EF4-FFF2-40B4-BE49-F238E27FC236}">
                <a16:creationId xmlns:a16="http://schemas.microsoft.com/office/drawing/2014/main" id="{A3C5F9F4-A0D3-54D4-C0F7-BA64C5BEA2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l="1" r="28033" b="36820"/>
          <a:stretch/>
        </p:blipFill>
        <p:spPr>
          <a:xfrm>
            <a:off x="9765447" y="4664765"/>
            <a:ext cx="2426554" cy="219323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750E1AD8-57F3-7F1F-2331-39231F49F262}"/>
              </a:ext>
            </a:extLst>
          </p:cNvPr>
          <p:cNvSpPr txBox="1">
            <a:spLocks/>
          </p:cNvSpPr>
          <p:nvPr/>
        </p:nvSpPr>
        <p:spPr>
          <a:xfrm>
            <a:off x="889348" y="364802"/>
            <a:ext cx="10632092" cy="57766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ea typeface="Nexa XBold Italic" panose="02000000000000000000" pitchFamily="2" charset="0"/>
                <a:cs typeface="Arial" panose="020B0604020202020204" pitchFamily="34" charset="0"/>
              </a:rPr>
              <a:t>Navigation – Year, Calendar, Structure</a:t>
            </a: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9729B7-1BAF-4DFF-22F2-24311623315C}"/>
              </a:ext>
            </a:extLst>
          </p:cNvPr>
          <p:cNvSpPr txBox="1"/>
          <p:nvPr/>
        </p:nvSpPr>
        <p:spPr>
          <a:xfrm>
            <a:off x="914400" y="1272388"/>
            <a:ext cx="10761044" cy="12879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Year and Calendar selection moved to right hand side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 sure you are in correct year, calendar and/or structure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3B3310-BF45-DEFF-88B6-63955E90E7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8432" y="2788901"/>
            <a:ext cx="5055136" cy="3492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790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77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2776FE-4E5D-2AAE-9881-AE2B192B9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circle, graphics, colorfulness, graphic design&#10;&#10;Description automatically generated">
            <a:extLst>
              <a:ext uri="{FF2B5EF4-FFF2-40B4-BE49-F238E27FC236}">
                <a16:creationId xmlns:a16="http://schemas.microsoft.com/office/drawing/2014/main" id="{3428E734-5162-8280-D345-9D3097CAFE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l="1" r="28033" b="36820"/>
          <a:stretch/>
        </p:blipFill>
        <p:spPr>
          <a:xfrm>
            <a:off x="9765447" y="4664765"/>
            <a:ext cx="2426554" cy="219323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DE3F770-C96D-7CC0-3DE7-CFC09FACAF87}"/>
              </a:ext>
            </a:extLst>
          </p:cNvPr>
          <p:cNvSpPr txBox="1">
            <a:spLocks/>
          </p:cNvSpPr>
          <p:nvPr/>
        </p:nvSpPr>
        <p:spPr>
          <a:xfrm>
            <a:off x="889348" y="364802"/>
            <a:ext cx="10388890" cy="57766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ea typeface="Nexa XBold Italic" panose="02000000000000000000" pitchFamily="2" charset="0"/>
                <a:cs typeface="Arial" panose="020B0604020202020204" pitchFamily="34" charset="0"/>
              </a:rPr>
              <a:t>Navigation – Menu Styles</a:t>
            </a: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AC58E3-C0FA-16DB-C0FD-AECA450DE5EF}"/>
              </a:ext>
            </a:extLst>
          </p:cNvPr>
          <p:cNvSpPr txBox="1"/>
          <p:nvPr/>
        </p:nvSpPr>
        <p:spPr>
          <a:xfrm>
            <a:off x="914400" y="1272388"/>
            <a:ext cx="5926015" cy="375681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“Fly Out” Version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Mouse over to get to menus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larger screens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“List View” Version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smaller screens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automatically revert to this when browser window is too small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D5D1BC6-BF32-5EBC-3C4D-4F19187464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8791" y="2986845"/>
            <a:ext cx="5089699" cy="375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635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77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2776FE-4E5D-2AAE-9881-AE2B192B9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circle, graphics, colorfulness, graphic design&#10;&#10;Description automatically generated">
            <a:extLst>
              <a:ext uri="{FF2B5EF4-FFF2-40B4-BE49-F238E27FC236}">
                <a16:creationId xmlns:a16="http://schemas.microsoft.com/office/drawing/2014/main" id="{3428E734-5162-8280-D345-9D3097CAFE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l="1" r="28033" b="36820"/>
          <a:stretch/>
        </p:blipFill>
        <p:spPr>
          <a:xfrm>
            <a:off x="9765447" y="4664765"/>
            <a:ext cx="2426554" cy="219323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DE3F770-C96D-7CC0-3DE7-CFC09FACAF87}"/>
              </a:ext>
            </a:extLst>
          </p:cNvPr>
          <p:cNvSpPr txBox="1">
            <a:spLocks/>
          </p:cNvSpPr>
          <p:nvPr/>
        </p:nvSpPr>
        <p:spPr>
          <a:xfrm>
            <a:off x="889348" y="364802"/>
            <a:ext cx="10388890" cy="57766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ea typeface="Nexa XBold Italic" panose="02000000000000000000" pitchFamily="2" charset="0"/>
                <a:cs typeface="Arial" panose="020B0604020202020204" pitchFamily="34" charset="0"/>
              </a:rPr>
              <a:t>Navigation – Groupings/Menus</a:t>
            </a: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AC58E3-C0FA-16DB-C0FD-AECA450DE5EF}"/>
              </a:ext>
            </a:extLst>
          </p:cNvPr>
          <p:cNvSpPr txBox="1"/>
          <p:nvPr/>
        </p:nvSpPr>
        <p:spPr>
          <a:xfrm>
            <a:off x="914400" y="1272388"/>
            <a:ext cx="9539654" cy="25170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Groupings now more by functionality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Attendance functions under Attendance, etc.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Numerous tools have had a name change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Alphabetized under main headings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Tool Search is best option to find a tool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726C8B-0609-5269-827A-A2BE747FE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8219" y="1272388"/>
            <a:ext cx="2695238" cy="48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063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77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73451E-42E6-C92D-0B42-C6542139B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circle, graphics, colorfulness, graphic design&#10;&#10;Description automatically generated">
            <a:extLst>
              <a:ext uri="{FF2B5EF4-FFF2-40B4-BE49-F238E27FC236}">
                <a16:creationId xmlns:a16="http://schemas.microsoft.com/office/drawing/2014/main" id="{34E10364-83B6-DCE8-D43D-9767F51449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l="1" r="28033" b="36820"/>
          <a:stretch/>
        </p:blipFill>
        <p:spPr>
          <a:xfrm>
            <a:off x="9765447" y="4664765"/>
            <a:ext cx="2426554" cy="219323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1339F979-C95A-233D-A462-57581F5A748B}"/>
              </a:ext>
            </a:extLst>
          </p:cNvPr>
          <p:cNvSpPr txBox="1">
            <a:spLocks/>
          </p:cNvSpPr>
          <p:nvPr/>
        </p:nvSpPr>
        <p:spPr>
          <a:xfrm>
            <a:off x="889348" y="364802"/>
            <a:ext cx="10388890" cy="57766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ea typeface="Nexa XBold Italic" panose="02000000000000000000" pitchFamily="2" charset="0"/>
                <a:cs typeface="Arial" panose="020B0604020202020204" pitchFamily="34" charset="0"/>
              </a:rPr>
              <a:t>Navigation – Breadcrumbs</a:t>
            </a: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31DF2C-40A7-D8C1-EB6D-A09BC995F849}"/>
              </a:ext>
            </a:extLst>
          </p:cNvPr>
          <p:cNvSpPr txBox="1"/>
          <p:nvPr/>
        </p:nvSpPr>
        <p:spPr>
          <a:xfrm>
            <a:off x="914400" y="1272387"/>
            <a:ext cx="9539654" cy="10322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Breadcrumbs will fill in at the top right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Allows you to navigate more freely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B1BD67-6A4C-DC25-7AF5-00D8948AC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194" y="2471491"/>
            <a:ext cx="6859176" cy="1288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628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77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75F233-EBAE-A6E4-D1C8-DA9313227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circle, graphics, colorfulness, graphic design&#10;&#10;Description automatically generated">
            <a:extLst>
              <a:ext uri="{FF2B5EF4-FFF2-40B4-BE49-F238E27FC236}">
                <a16:creationId xmlns:a16="http://schemas.microsoft.com/office/drawing/2014/main" id="{A289EA9D-A13C-F801-621E-6903AFBA61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l="1" r="28033" b="36820"/>
          <a:stretch/>
        </p:blipFill>
        <p:spPr>
          <a:xfrm>
            <a:off x="9765447" y="4664765"/>
            <a:ext cx="2426554" cy="219323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17334661-E33D-6A69-D3C2-FAB9B1CF1BB1}"/>
              </a:ext>
            </a:extLst>
          </p:cNvPr>
          <p:cNvSpPr txBox="1">
            <a:spLocks/>
          </p:cNvSpPr>
          <p:nvPr/>
        </p:nvSpPr>
        <p:spPr>
          <a:xfrm>
            <a:off x="889348" y="364802"/>
            <a:ext cx="10388890" cy="75182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ea typeface="Nexa XBold Italic" panose="02000000000000000000" pitchFamily="2" charset="0"/>
                <a:cs typeface="Arial" panose="020B0604020202020204" pitchFamily="34" charset="0"/>
              </a:rPr>
              <a:t>Navigation – Related Tools</a:t>
            </a: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6CADB3-BA77-1291-3054-564FE60E9196}"/>
              </a:ext>
            </a:extLst>
          </p:cNvPr>
          <p:cNvSpPr txBox="1"/>
          <p:nvPr/>
        </p:nvSpPr>
        <p:spPr>
          <a:xfrm>
            <a:off x="914400" y="1272387"/>
            <a:ext cx="10388890" cy="21566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 Tools appear on the right-hand side of a selected tool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Example:  Student Information &gt; Summary shows the rest of Student Information tools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Think of them like tabs in the old look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Toggle related tools on or off for more screen real estate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99D1F28-430C-36AB-846E-4E636EC07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293" y="3554963"/>
            <a:ext cx="4953000" cy="308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84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77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81367C-D2CD-0BFF-F864-BC3922215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circle, graphics, colorfulness, graphic design&#10;&#10;Description automatically generated">
            <a:extLst>
              <a:ext uri="{FF2B5EF4-FFF2-40B4-BE49-F238E27FC236}">
                <a16:creationId xmlns:a16="http://schemas.microsoft.com/office/drawing/2014/main" id="{D5EF1D9D-10B8-8CB8-5855-10D5664A06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l="1" r="28033" b="36820"/>
          <a:stretch/>
        </p:blipFill>
        <p:spPr>
          <a:xfrm>
            <a:off x="9765447" y="4664765"/>
            <a:ext cx="2426554" cy="219323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EB5FB44-7F00-C5CF-FD57-4A73B17280A8}"/>
              </a:ext>
            </a:extLst>
          </p:cNvPr>
          <p:cNvSpPr txBox="1">
            <a:spLocks/>
          </p:cNvSpPr>
          <p:nvPr/>
        </p:nvSpPr>
        <p:spPr>
          <a:xfrm>
            <a:off x="889348" y="364802"/>
            <a:ext cx="10388890" cy="57766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ea typeface="Nexa XBold Italic" panose="02000000000000000000" pitchFamily="2" charset="0"/>
                <a:cs typeface="Arial" panose="020B0604020202020204" pitchFamily="34" charset="0"/>
              </a:rPr>
              <a:t>Navigation – Favorites</a:t>
            </a: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B121DA-93D2-601A-6263-E0BC9C0F01A0}"/>
              </a:ext>
            </a:extLst>
          </p:cNvPr>
          <p:cNvSpPr txBox="1"/>
          <p:nvPr/>
        </p:nvSpPr>
        <p:spPr>
          <a:xfrm>
            <a:off x="914400" y="1272388"/>
            <a:ext cx="9539654" cy="20198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 your own “Favorites” menu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tool is up, click the “Star” next to the tool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arrange the tools in whatever order you like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get to be a long list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Names can be confusing at times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9E4FD8-026A-DB2C-2F22-A1EA5810D6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5015" y="3358662"/>
            <a:ext cx="9779752" cy="313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601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77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41F9B3-0669-2281-B81E-644A71CC3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circle, graphics, colorfulness, graphic design&#10;&#10;Description automatically generated">
            <a:extLst>
              <a:ext uri="{FF2B5EF4-FFF2-40B4-BE49-F238E27FC236}">
                <a16:creationId xmlns:a16="http://schemas.microsoft.com/office/drawing/2014/main" id="{84E01C5D-7C2D-D314-14EF-18C77958A9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l="1" r="28033" b="36820"/>
          <a:stretch/>
        </p:blipFill>
        <p:spPr>
          <a:xfrm>
            <a:off x="9765447" y="4664765"/>
            <a:ext cx="2426554" cy="219323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1116FA8-3C0D-A34F-C0B4-23933B9D5C17}"/>
              </a:ext>
            </a:extLst>
          </p:cNvPr>
          <p:cNvSpPr txBox="1">
            <a:spLocks/>
          </p:cNvSpPr>
          <p:nvPr/>
        </p:nvSpPr>
        <p:spPr>
          <a:xfrm>
            <a:off x="889348" y="364802"/>
            <a:ext cx="10388890" cy="57766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ea typeface="Nexa XBold Italic" panose="02000000000000000000" pitchFamily="2" charset="0"/>
                <a:cs typeface="Arial" panose="020B0604020202020204" pitchFamily="34" charset="0"/>
              </a:rPr>
              <a:t>Navigation – Recents</a:t>
            </a: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3D039F-1271-8310-8340-B75BE8DD1A34}"/>
              </a:ext>
            </a:extLst>
          </p:cNvPr>
          <p:cNvSpPr txBox="1"/>
          <p:nvPr/>
        </p:nvSpPr>
        <p:spPr>
          <a:xfrm>
            <a:off x="914400" y="1272388"/>
            <a:ext cx="9539654" cy="776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most recent 10 tools used will be displayed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C94231-1592-6EA2-F8DA-37146E7283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3634" y="1910082"/>
            <a:ext cx="2324056" cy="486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545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77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A75D7D-2355-9D4A-E4C9-E16AC60E4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circle, graphics, colorfulness, graphic design&#10;&#10;Description automatically generated">
            <a:extLst>
              <a:ext uri="{FF2B5EF4-FFF2-40B4-BE49-F238E27FC236}">
                <a16:creationId xmlns:a16="http://schemas.microsoft.com/office/drawing/2014/main" id="{6F2CFEC2-7121-6008-366C-02EB23133F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l="1" r="28033" b="36820"/>
          <a:stretch/>
        </p:blipFill>
        <p:spPr>
          <a:xfrm>
            <a:off x="9765447" y="4664765"/>
            <a:ext cx="2426554" cy="219323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EF54A86-FF11-6811-AB84-FCB145306F37}"/>
              </a:ext>
            </a:extLst>
          </p:cNvPr>
          <p:cNvSpPr txBox="1">
            <a:spLocks/>
          </p:cNvSpPr>
          <p:nvPr/>
        </p:nvSpPr>
        <p:spPr>
          <a:xfrm>
            <a:off x="889348" y="364802"/>
            <a:ext cx="10388890" cy="57766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ea typeface="Nexa XBold Italic" panose="02000000000000000000" pitchFamily="2" charset="0"/>
                <a:cs typeface="Arial" panose="020B0604020202020204" pitchFamily="34" charset="0"/>
              </a:rPr>
              <a:t>Navigation – In-Person Searching</a:t>
            </a: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04E55A-38C4-0AF8-36A5-7836D4DAFDDD}"/>
              </a:ext>
            </a:extLst>
          </p:cNvPr>
          <p:cNvSpPr txBox="1"/>
          <p:nvPr/>
        </p:nvSpPr>
        <p:spPr>
          <a:xfrm>
            <a:off x="914399" y="1272388"/>
            <a:ext cx="10722543" cy="185582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Moving between tool contexts, a Search request may be made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Example:  Course Information and you switch to Census Demographics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do a search to find the right context to edit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BB41B27-1169-654B-7B8B-BD8ADCFA74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1410" y="2972306"/>
            <a:ext cx="4269179" cy="3384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937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77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53083A-6A62-8684-395C-6D26EB1B4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circle, graphics, colorfulness, graphic design&#10;&#10;Description automatically generated">
            <a:extLst>
              <a:ext uri="{FF2B5EF4-FFF2-40B4-BE49-F238E27FC236}">
                <a16:creationId xmlns:a16="http://schemas.microsoft.com/office/drawing/2014/main" id="{F2913D64-B9A5-527E-F722-5A7914DFC5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l="1" r="28033" b="36820"/>
          <a:stretch/>
        </p:blipFill>
        <p:spPr>
          <a:xfrm>
            <a:off x="9765447" y="4664765"/>
            <a:ext cx="2426554" cy="219323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BDBE083-D3FA-A1F5-CDB6-02E736F2AC66}"/>
              </a:ext>
            </a:extLst>
          </p:cNvPr>
          <p:cNvSpPr txBox="1">
            <a:spLocks/>
          </p:cNvSpPr>
          <p:nvPr/>
        </p:nvSpPr>
        <p:spPr>
          <a:xfrm>
            <a:off x="889347" y="364802"/>
            <a:ext cx="10971476" cy="57766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ea typeface="Nexa XBold Italic" panose="02000000000000000000" pitchFamily="2" charset="0"/>
                <a:cs typeface="Arial" panose="020B0604020202020204" pitchFamily="34" charset="0"/>
              </a:rPr>
              <a:t>Navigation – Custom Tool Placements</a:t>
            </a: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E0AC8C-8457-BD1E-3532-5CD40F344A21}"/>
              </a:ext>
            </a:extLst>
          </p:cNvPr>
          <p:cNvSpPr txBox="1"/>
          <p:nvPr/>
        </p:nvSpPr>
        <p:spPr>
          <a:xfrm>
            <a:off x="914400" y="1272387"/>
            <a:ext cx="10388890" cy="1312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 Tool Placements in Custom Menus can be created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Multiple Locations – look for OAISD Reports Heading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584C07-79E3-FFED-E0BF-A25A06A7C7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228" y="2584581"/>
            <a:ext cx="3514286" cy="21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91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77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EABC32-1EC9-6219-29A0-B7DB4CB8F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circle, graphics, colorfulness, graphic design&#10;&#10;Description automatically generated">
            <a:extLst>
              <a:ext uri="{FF2B5EF4-FFF2-40B4-BE49-F238E27FC236}">
                <a16:creationId xmlns:a16="http://schemas.microsoft.com/office/drawing/2014/main" id="{4F29FBD5-6988-A2D4-BF6C-9B577B1A25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l="1" r="28033" b="36820"/>
          <a:stretch/>
        </p:blipFill>
        <p:spPr>
          <a:xfrm>
            <a:off x="9765447" y="4664765"/>
            <a:ext cx="2426554" cy="219323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D113B9C-F190-BF8B-F879-0BCCF69B26EC}"/>
              </a:ext>
            </a:extLst>
          </p:cNvPr>
          <p:cNvSpPr txBox="1">
            <a:spLocks/>
          </p:cNvSpPr>
          <p:nvPr/>
        </p:nvSpPr>
        <p:spPr>
          <a:xfrm>
            <a:off x="889348" y="364802"/>
            <a:ext cx="10388890" cy="57766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ea typeface="Nexa XBold Italic" panose="02000000000000000000" pitchFamily="2" charset="0"/>
                <a:cs typeface="Arial" panose="020B0604020202020204" pitchFamily="34" charset="0"/>
              </a:rPr>
              <a:t>Navigation – Unified Search</a:t>
            </a: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0B832F-236E-27C2-7F7D-C8CE58A21BB6}"/>
              </a:ext>
            </a:extLst>
          </p:cNvPr>
          <p:cNvSpPr txBox="1"/>
          <p:nvPr/>
        </p:nvSpPr>
        <p:spPr>
          <a:xfrm>
            <a:off x="914400" y="1272388"/>
            <a:ext cx="9539654" cy="19719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Searching is all in one place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Magnifying Glass Icon in main bar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 Address, Household, Student, Staff, All People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Advanced button to do a more specific search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Filter to use an Ad Hoc Filter to search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D3C40B-D24C-8CD8-E649-E52567102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3638" y="3325323"/>
            <a:ext cx="7478624" cy="3395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71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77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4F2E4C-A951-DE37-0917-8804D2639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circle, graphics, colorfulness, graphic design&#10;&#10;Description automatically generated">
            <a:extLst>
              <a:ext uri="{FF2B5EF4-FFF2-40B4-BE49-F238E27FC236}">
                <a16:creationId xmlns:a16="http://schemas.microsoft.com/office/drawing/2014/main" id="{02F59369-5895-C739-C33F-97DF2CE275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l="1" r="28033" b="36820"/>
          <a:stretch/>
        </p:blipFill>
        <p:spPr>
          <a:xfrm>
            <a:off x="9765447" y="4664765"/>
            <a:ext cx="2426554" cy="219323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491AE9C-5CDB-D42A-2963-8B9000859DC6}"/>
              </a:ext>
            </a:extLst>
          </p:cNvPr>
          <p:cNvSpPr txBox="1">
            <a:spLocks/>
          </p:cNvSpPr>
          <p:nvPr/>
        </p:nvSpPr>
        <p:spPr>
          <a:xfrm>
            <a:off x="889347" y="364802"/>
            <a:ext cx="10804421" cy="57766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ea typeface="Nexa XBold Italic" panose="02000000000000000000" pitchFamily="2" charset="0"/>
                <a:cs typeface="Arial" panose="020B0604020202020204" pitchFamily="34" charset="0"/>
              </a:rPr>
              <a:t>Navigation – Person Information Cards</a:t>
            </a:r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B78E53-E0BC-4315-ACA8-EA5F6D9C9909}"/>
              </a:ext>
            </a:extLst>
          </p:cNvPr>
          <p:cNvSpPr txBox="1"/>
          <p:nvPr/>
        </p:nvSpPr>
        <p:spPr>
          <a:xfrm>
            <a:off x="914400" y="1272387"/>
            <a:ext cx="10388890" cy="177854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a person is selected there is an information card available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Depending on the person it will display basic demographic information and contact information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2F14C2-7D8D-AB5F-3569-5AC85152A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1062" y="2739038"/>
            <a:ext cx="5905561" cy="3851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750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 build="p" bldLvl="2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6dbac24-5b69-4ced-929f-50a640799cf9">
      <Terms xmlns="http://schemas.microsoft.com/office/infopath/2007/PartnerControls"/>
    </lcf76f155ced4ddcb4097134ff3c332f>
    <TaxCatchAll xmlns="08ba5ed0-7b7c-400c-9948-0a9267de7791" xsi:nil="true"/>
    <SISSystem xmlns="d6dbac24-5b69-4ced-929f-50a640799cf9" xsi:nil="true"/>
    <MetaData xmlns="d6dbac24-5b69-4ced-929f-50a640799cf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397486E031F1418274938777542EE4" ma:contentTypeVersion="19" ma:contentTypeDescription="Create a new document." ma:contentTypeScope="" ma:versionID="fbaa2f456b33284cc0363a29a198ef02">
  <xsd:schema xmlns:xsd="http://www.w3.org/2001/XMLSchema" xmlns:xs="http://www.w3.org/2001/XMLSchema" xmlns:p="http://schemas.microsoft.com/office/2006/metadata/properties" xmlns:ns2="d6dbac24-5b69-4ced-929f-50a640799cf9" xmlns:ns3="08ba5ed0-7b7c-400c-9948-0a9267de7791" targetNamespace="http://schemas.microsoft.com/office/2006/metadata/properties" ma:root="true" ma:fieldsID="1da3f67a39a0cc1179a54fa208e46053" ns2:_="" ns3:_="">
    <xsd:import namespace="d6dbac24-5b69-4ced-929f-50a640799cf9"/>
    <xsd:import namespace="08ba5ed0-7b7c-400c-9948-0a9267de77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SISSystem" minOccurs="0"/>
                <xsd:element ref="ns2:MediaServiceDateTaken" minOccurs="0"/>
                <xsd:element ref="ns2:MetaData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dbac24-5b69-4ced-929f-50a640799c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bc736d74-c942-4948-96c1-f9814d46ae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SISSystem" ma:index="23" nillable="true" ma:displayName="DocType" ma:format="Dropdown" ma:internalName="SISSystem">
      <xsd:simpleType>
        <xsd:restriction base="dms:Choice">
          <xsd:enumeration value="PowerSchool"/>
          <xsd:enumeration value="Infinite Campus"/>
          <xsd:enumeration value="General"/>
          <xsd:enumeration value="SQL Script"/>
        </xsd:restriction>
      </xsd:simpleType>
    </xsd:element>
    <xsd:element name="MediaServiceDateTaken" ma:index="2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taData" ma:index="25" nillable="true" ma:displayName="Meta Data" ma:description="Meta Data Description&#10;" ma:format="Dropdown" ma:internalName="MetaData">
      <xsd:simpleType>
        <xsd:restriction base="dms:Note">
          <xsd:maxLength value="255"/>
        </xsd:restriction>
      </xsd:simpleType>
    </xsd:element>
    <xsd:element name="MediaLengthInSeconds" ma:index="26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ba5ed0-7b7c-400c-9948-0a9267de7791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e3f7a990-ccdc-430c-aa4c-05c68afef124}" ma:internalName="TaxCatchAll" ma:showField="CatchAllData" ma:web="08ba5ed0-7b7c-400c-9948-0a9267de77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5D3E65C-62CB-42D0-AFEF-3014FFDDF28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3E9A416-F9CA-4EC0-9EE1-207FF42B9E8A}">
  <ds:schemaRefs>
    <ds:schemaRef ds:uri="http://schemas.microsoft.com/office/2006/metadata/properties"/>
    <ds:schemaRef ds:uri="http://schemas.microsoft.com/office/infopath/2007/PartnerControls"/>
    <ds:schemaRef ds:uri="d6dbac24-5b69-4ced-929f-50a640799cf9"/>
    <ds:schemaRef ds:uri="08ba5ed0-7b7c-400c-9948-0a9267de7791"/>
  </ds:schemaRefs>
</ds:datastoreItem>
</file>

<file path=customXml/itemProps3.xml><?xml version="1.0" encoding="utf-8"?>
<ds:datastoreItem xmlns:ds="http://schemas.openxmlformats.org/officeDocument/2006/customXml" ds:itemID="{142826B9-8F2E-42B7-8514-81E0CD13CD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dbac24-5b69-4ced-929f-50a640799cf9"/>
    <ds:schemaRef ds:uri="08ba5ed0-7b7c-400c-9948-0a9267de77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3333</TotalTime>
  <Words>492</Words>
  <Application>Microsoft Office PowerPoint</Application>
  <PresentationFormat>Widescreen</PresentationFormat>
  <Paragraphs>74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Nathaniel Pegowski</dc:creator>
  <cp:lastModifiedBy>Greg Shepard</cp:lastModifiedBy>
  <cp:revision>99</cp:revision>
  <cp:lastPrinted>2023-05-23T12:00:05Z</cp:lastPrinted>
  <dcterms:created xsi:type="dcterms:W3CDTF">2023-04-04T18:57:10Z</dcterms:created>
  <dcterms:modified xsi:type="dcterms:W3CDTF">2025-07-31T20:42:23Z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0x01010066397486E031F1418274938777542EE4</vt:lpwstr>
  </property>
  <property fmtid="{D5CDD505-2E9C-101B-9397-08002B2CF9AE}" pid="3" name="MediaServiceImageTags">
    <vt:lpwstr/>
  </property>
</Properties>
</file>