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0"/>
  </p:notesMasterIdLst>
  <p:sldIdLst>
    <p:sldId id="256" r:id="rId5"/>
    <p:sldId id="277" r:id="rId6"/>
    <p:sldId id="257" r:id="rId7"/>
    <p:sldId id="282" r:id="rId8"/>
    <p:sldId id="271" r:id="rId9"/>
    <p:sldId id="276" r:id="rId10"/>
    <p:sldId id="280" r:id="rId11"/>
    <p:sldId id="261" r:id="rId12"/>
    <p:sldId id="258" r:id="rId13"/>
    <p:sldId id="259" r:id="rId14"/>
    <p:sldId id="260" r:id="rId15"/>
    <p:sldId id="268" r:id="rId16"/>
    <p:sldId id="272" r:id="rId17"/>
    <p:sldId id="273" r:id="rId18"/>
    <p:sldId id="279" r:id="rId19"/>
    <p:sldId id="269" r:id="rId20"/>
    <p:sldId id="288" r:id="rId21"/>
    <p:sldId id="284" r:id="rId22"/>
    <p:sldId id="287" r:id="rId23"/>
    <p:sldId id="285" r:id="rId24"/>
    <p:sldId id="289" r:id="rId25"/>
    <p:sldId id="286" r:id="rId26"/>
    <p:sldId id="291" r:id="rId27"/>
    <p:sldId id="278" r:id="rId28"/>
    <p:sldId id="283"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CC00"/>
    <a:srgbClr val="4EA72E"/>
    <a:srgbClr val="0F9ED5"/>
    <a:srgbClr val="215F9A"/>
    <a:srgbClr val="F49C0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587B0B-4A44-4FFC-BD80-A9797C1B5A4D}" v="2" dt="2025-07-30T14:51:28.10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300" autoAdjust="0"/>
    <p:restoredTop sz="80865" autoAdjust="0"/>
  </p:normalViewPr>
  <p:slideViewPr>
    <p:cSldViewPr snapToGrid="0">
      <p:cViewPr varScale="1">
        <p:scale>
          <a:sx n="87" d="100"/>
          <a:sy n="87" d="100"/>
        </p:scale>
        <p:origin x="91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therine Buckingham" userId="d94ad694-c4c5-4e51-91cd-abad5b9ff288" providerId="ADAL" clId="{51587B0B-4A44-4FFC-BD80-A9797C1B5A4D}"/>
    <pc:docChg chg="undo custSel modSld">
      <pc:chgData name="Katherine Buckingham" userId="d94ad694-c4c5-4e51-91cd-abad5b9ff288" providerId="ADAL" clId="{51587B0B-4A44-4FFC-BD80-A9797C1B5A4D}" dt="2025-07-30T14:51:48.460" v="32" actId="1076"/>
      <pc:docMkLst>
        <pc:docMk/>
      </pc:docMkLst>
      <pc:sldChg chg="modSp mod">
        <pc:chgData name="Katherine Buckingham" userId="d94ad694-c4c5-4e51-91cd-abad5b9ff288" providerId="ADAL" clId="{51587B0B-4A44-4FFC-BD80-A9797C1B5A4D}" dt="2025-07-30T14:51:48.460" v="32" actId="1076"/>
        <pc:sldMkLst>
          <pc:docMk/>
          <pc:sldMk cId="1568223429" sldId="282"/>
        </pc:sldMkLst>
        <pc:spChg chg="mod">
          <ac:chgData name="Katherine Buckingham" userId="d94ad694-c4c5-4e51-91cd-abad5b9ff288" providerId="ADAL" clId="{51587B0B-4A44-4FFC-BD80-A9797C1B5A4D}" dt="2025-07-30T14:51:36.258" v="28" actId="122"/>
          <ac:spMkLst>
            <pc:docMk/>
            <pc:sldMk cId="1568223429" sldId="282"/>
            <ac:spMk id="5" creationId="{D5AA68A9-F49D-3405-A0D5-52DD95B535EE}"/>
          </ac:spMkLst>
        </pc:spChg>
        <pc:spChg chg="mod">
          <ac:chgData name="Katherine Buckingham" userId="d94ad694-c4c5-4e51-91cd-abad5b9ff288" providerId="ADAL" clId="{51587B0B-4A44-4FFC-BD80-A9797C1B5A4D}" dt="2025-07-30T14:51:45.774" v="31" actId="122"/>
          <ac:spMkLst>
            <pc:docMk/>
            <pc:sldMk cId="1568223429" sldId="282"/>
            <ac:spMk id="12" creationId="{AB9BF46D-F306-2C4A-E581-6338B1E04A53}"/>
          </ac:spMkLst>
        </pc:spChg>
        <pc:picChg chg="mod">
          <ac:chgData name="Katherine Buckingham" userId="d94ad694-c4c5-4e51-91cd-abad5b9ff288" providerId="ADAL" clId="{51587B0B-4A44-4FFC-BD80-A9797C1B5A4D}" dt="2025-07-30T14:51:48.460" v="32" actId="1076"/>
          <ac:picMkLst>
            <pc:docMk/>
            <pc:sldMk cId="1568223429" sldId="282"/>
            <ac:picMk id="3" creationId="{1FC368A5-9BDA-6250-54D6-7805E3AA41EF}"/>
          </ac:picMkLst>
        </pc:picChg>
      </pc:sldChg>
      <pc:sldChg chg="modSp mod">
        <pc:chgData name="Katherine Buckingham" userId="d94ad694-c4c5-4e51-91cd-abad5b9ff288" providerId="ADAL" clId="{51587B0B-4A44-4FFC-BD80-A9797C1B5A4D}" dt="2025-07-30T14:50:06.081" v="18" actId="1076"/>
        <pc:sldMkLst>
          <pc:docMk/>
          <pc:sldMk cId="4070477497" sldId="283"/>
        </pc:sldMkLst>
        <pc:spChg chg="mod">
          <ac:chgData name="Katherine Buckingham" userId="d94ad694-c4c5-4e51-91cd-abad5b9ff288" providerId="ADAL" clId="{51587B0B-4A44-4FFC-BD80-A9797C1B5A4D}" dt="2025-07-30T14:49:52.704" v="15" actId="14100"/>
          <ac:spMkLst>
            <pc:docMk/>
            <pc:sldMk cId="4070477497" sldId="283"/>
            <ac:spMk id="5" creationId="{A261B84B-71BB-5777-7C79-6551254AFC63}"/>
          </ac:spMkLst>
        </pc:spChg>
        <pc:spChg chg="mod">
          <ac:chgData name="Katherine Buckingham" userId="d94ad694-c4c5-4e51-91cd-abad5b9ff288" providerId="ADAL" clId="{51587B0B-4A44-4FFC-BD80-A9797C1B5A4D}" dt="2025-07-30T14:50:01.087" v="17" actId="14100"/>
          <ac:spMkLst>
            <pc:docMk/>
            <pc:sldMk cId="4070477497" sldId="283"/>
            <ac:spMk id="12" creationId="{A52B95D8-3F40-4645-7A56-33374CCF7306}"/>
          </ac:spMkLst>
        </pc:spChg>
        <pc:picChg chg="mod">
          <ac:chgData name="Katherine Buckingham" userId="d94ad694-c4c5-4e51-91cd-abad5b9ff288" providerId="ADAL" clId="{51587B0B-4A44-4FFC-BD80-A9797C1B5A4D}" dt="2025-07-30T14:50:06.081" v="18" actId="1076"/>
          <ac:picMkLst>
            <pc:docMk/>
            <pc:sldMk cId="4070477497" sldId="283"/>
            <ac:picMk id="3" creationId="{E1AF8CA9-4F08-A1E5-2CFF-D521063729B9}"/>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11-27T01:14:35.850"/>
    </inkml:context>
    <inkml:brush xml:id="br0">
      <inkml:brushProperty name="width" value="0.3" units="cm"/>
      <inkml:brushProperty name="height" value="0.6" units="cm"/>
      <inkml:brushProperty name="color" value="#0069AF"/>
      <inkml:brushProperty name="tip" value="rectangle"/>
      <inkml:brushProperty name="rasterOp" value="maskPen"/>
      <inkml:brushProperty name="ignorePressure" value="1"/>
    </inkml:brush>
  </inkml:definitions>
  <inkml:trace contextRef="#ctx0" brushRef="#br0">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2B8C89-E4C1-47F2-BCA4-6D691D512185}" type="datetimeFigureOut">
              <a:rPr lang="en-US" smtClean="0"/>
              <a:t>7/30/2025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25C6DF-BAEF-4745-85C4-42BFB19CA414}" type="slidenum">
              <a:rPr lang="en-US" smtClean="0"/>
              <a:t>‹#›</a:t>
            </a:fld>
            <a:endParaRPr lang="en-US" dirty="0"/>
          </a:p>
        </p:txBody>
      </p:sp>
    </p:spTree>
    <p:extLst>
      <p:ext uri="{BB962C8B-B14F-4D97-AF65-F5344CB8AC3E}">
        <p14:creationId xmlns:p14="http://schemas.microsoft.com/office/powerpoint/2010/main" val="36208094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25C6DF-BAEF-4745-85C4-42BFB19CA414}" type="slidenum">
              <a:rPr lang="en-US" smtClean="0"/>
              <a:t>1</a:t>
            </a:fld>
            <a:endParaRPr lang="en-US" dirty="0"/>
          </a:p>
        </p:txBody>
      </p:sp>
    </p:spTree>
    <p:extLst>
      <p:ext uri="{BB962C8B-B14F-4D97-AF65-F5344CB8AC3E}">
        <p14:creationId xmlns:p14="http://schemas.microsoft.com/office/powerpoint/2010/main" val="17186332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Warm-up questions:</a:t>
            </a:r>
          </a:p>
          <a:p>
            <a:pPr marL="0" indent="0">
              <a:buNone/>
            </a:pPr>
            <a:r>
              <a:rPr lang="en-US" dirty="0"/>
              <a:t>Stand up if you …</a:t>
            </a:r>
          </a:p>
          <a:p>
            <a:pPr marL="0" indent="0">
              <a:buNone/>
            </a:pPr>
            <a:endParaRPr lang="en-US" dirty="0"/>
          </a:p>
          <a:p>
            <a:pPr marL="0" indent="0">
              <a:buNone/>
            </a:pPr>
            <a:r>
              <a:rPr lang="en-US" dirty="0">
                <a:effectLst/>
                <a:latin typeface="Segoe UI" panose="020B0502040204020203" pitchFamily="34" charset="0"/>
              </a:rPr>
              <a:t>- Have a Medford library card</a:t>
            </a:r>
            <a:br>
              <a:rPr lang="en-US" dirty="0">
                <a:effectLst/>
                <a:latin typeface="Segoe UI" panose="020B0502040204020203" pitchFamily="34" charset="0"/>
              </a:rPr>
            </a:br>
            <a:r>
              <a:rPr lang="en-US" dirty="0">
                <a:effectLst/>
                <a:latin typeface="Segoe UI" panose="020B0502040204020203" pitchFamily="34" charset="0"/>
              </a:rPr>
              <a:t>- Have had eggplant parm from Bob's Italian</a:t>
            </a:r>
            <a:br>
              <a:rPr lang="en-US">
                <a:effectLst/>
                <a:latin typeface="Segoe UI" panose="020B0502040204020203" pitchFamily="34" charset="0"/>
              </a:rPr>
            </a:br>
            <a:r>
              <a:rPr lang="en-US">
                <a:effectLst/>
                <a:latin typeface="Segoe UI" panose="020B0502040204020203" pitchFamily="34" charset="0"/>
              </a:rPr>
              <a:t>- </a:t>
            </a:r>
            <a:r>
              <a:rPr lang="en-US" dirty="0">
                <a:effectLst/>
                <a:latin typeface="Segoe UI" panose="020B0502040204020203" pitchFamily="34" charset="0"/>
              </a:rPr>
              <a:t>If you went to school in Medford</a:t>
            </a:r>
            <a:br>
              <a:rPr lang="en-US" dirty="0">
                <a:effectLst/>
                <a:latin typeface="Segoe UI" panose="020B0502040204020203" pitchFamily="34" charset="0"/>
              </a:rPr>
            </a:br>
            <a:r>
              <a:rPr lang="en-US" dirty="0">
                <a:effectLst/>
                <a:latin typeface="Segoe UI" panose="020B0502040204020203" pitchFamily="34" charset="0"/>
              </a:rPr>
              <a:t>- If you’ve ever paid rent in Medford</a:t>
            </a:r>
            <a:br>
              <a:rPr lang="en-US" dirty="0">
                <a:effectLst/>
                <a:latin typeface="Segoe UI" panose="020B0502040204020203" pitchFamily="34" charset="0"/>
              </a:rPr>
            </a:br>
            <a:r>
              <a:rPr lang="en-US" dirty="0">
                <a:effectLst/>
                <a:latin typeface="Segoe UI" panose="020B0502040204020203" pitchFamily="34" charset="0"/>
              </a:rPr>
              <a:t>- If you've worked in Medford</a:t>
            </a:r>
            <a:br>
              <a:rPr lang="en-US" dirty="0">
                <a:effectLst/>
                <a:latin typeface="Segoe UI" panose="020B0502040204020203" pitchFamily="34" charset="0"/>
              </a:rPr>
            </a:br>
            <a:r>
              <a:rPr lang="en-US" dirty="0">
                <a:effectLst/>
                <a:latin typeface="Segoe UI" panose="020B0502040204020203" pitchFamily="34" charset="0"/>
              </a:rPr>
              <a:t>- Have kayaked on the Mystic River</a:t>
            </a:r>
            <a:br>
              <a:rPr lang="en-US" dirty="0">
                <a:effectLst/>
                <a:latin typeface="Segoe UI" panose="020B0502040204020203" pitchFamily="34" charset="0"/>
              </a:rPr>
            </a:br>
            <a:r>
              <a:rPr lang="en-US" dirty="0">
                <a:effectLst/>
                <a:latin typeface="Segoe UI" panose="020B0502040204020203" pitchFamily="34" charset="0"/>
              </a:rPr>
              <a:t>- Have been to the Chevalier</a:t>
            </a:r>
            <a:br>
              <a:rPr lang="en-US">
                <a:effectLst/>
                <a:latin typeface="Segoe UI" panose="020B0502040204020203" pitchFamily="34" charset="0"/>
              </a:rPr>
            </a:br>
            <a:r>
              <a:rPr lang="en-US">
                <a:effectLst/>
                <a:latin typeface="Segoe UI" panose="020B0502040204020203" pitchFamily="34" charset="0"/>
              </a:rPr>
              <a:t>- </a:t>
            </a:r>
            <a:r>
              <a:rPr lang="en-US" dirty="0">
                <a:effectLst/>
                <a:latin typeface="Segoe UI" panose="020B0502040204020203" pitchFamily="34" charset="0"/>
              </a:rPr>
              <a:t>Have you ever been to a city meeting before</a:t>
            </a:r>
            <a:endParaRPr lang="en-US" dirty="0"/>
          </a:p>
          <a:p>
            <a:pPr marL="0" indent="0">
              <a:buNone/>
            </a:pPr>
            <a:endParaRPr lang="en-US" dirty="0"/>
          </a:p>
        </p:txBody>
      </p:sp>
      <p:sp>
        <p:nvSpPr>
          <p:cNvPr id="4" name="Slide Number Placeholder 3"/>
          <p:cNvSpPr>
            <a:spLocks noGrp="1"/>
          </p:cNvSpPr>
          <p:nvPr>
            <p:ph type="sldNum" sz="quarter" idx="5"/>
          </p:nvPr>
        </p:nvSpPr>
        <p:spPr/>
        <p:txBody>
          <a:bodyPr/>
          <a:lstStyle/>
          <a:p>
            <a:fld id="{3025C6DF-BAEF-4745-85C4-42BFB19CA414}" type="slidenum">
              <a:rPr lang="en-US" smtClean="0"/>
              <a:t>3</a:t>
            </a:fld>
            <a:endParaRPr lang="en-US" dirty="0"/>
          </a:p>
        </p:txBody>
      </p:sp>
    </p:spTree>
    <p:extLst>
      <p:ext uri="{BB962C8B-B14F-4D97-AF65-F5344CB8AC3E}">
        <p14:creationId xmlns:p14="http://schemas.microsoft.com/office/powerpoint/2010/main" val="13537593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25C6DF-BAEF-4745-85C4-42BFB19CA414}" type="slidenum">
              <a:rPr lang="en-US" smtClean="0"/>
              <a:t>4</a:t>
            </a:fld>
            <a:endParaRPr lang="en-US" dirty="0"/>
          </a:p>
        </p:txBody>
      </p:sp>
    </p:spTree>
    <p:extLst>
      <p:ext uri="{BB962C8B-B14F-4D97-AF65-F5344CB8AC3E}">
        <p14:creationId xmlns:p14="http://schemas.microsoft.com/office/powerpoint/2010/main" val="22085168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a:p>
            <a:pPr marL="171450" indent="-171450">
              <a:buFont typeface="Arial" panose="020B0604020202020204" pitchFamily="34" charset="0"/>
              <a:buChar char="•"/>
            </a:pPr>
            <a:r>
              <a:rPr lang="en-US" dirty="0"/>
              <a:t>The Affordable Housing Trust was created by City Council in 2024</a:t>
            </a:r>
            <a:r>
              <a:rPr lang="en-US" b="1" dirty="0"/>
              <a:t>. It is a way to pool money from different sources to spend on affordable housing projects.</a:t>
            </a:r>
            <a:r>
              <a:rPr lang="en-US" dirty="0"/>
              <a:t> It is also possible for the Trust to hold and convey property that is meant to be dedicated to affordable housing. </a:t>
            </a:r>
          </a:p>
          <a:p>
            <a:pPr marL="171450" indent="-171450">
              <a:buFont typeface="Arial" panose="020B0604020202020204" pitchFamily="34" charset="0"/>
              <a:buChar char="•"/>
            </a:pPr>
            <a:r>
              <a:rPr lang="en-US" dirty="0"/>
              <a:t>The Board of Trustees was appointed last fall. This board has the responsibility of determining how to spend money that comes into the Trust. The Board can also have other roles, such as advocating for policies or being a liaison to affordable housing developers.</a:t>
            </a:r>
          </a:p>
          <a:p>
            <a:pPr marL="171450" indent="-171450">
              <a:buFont typeface="Arial" panose="020B0604020202020204" pitchFamily="34" charset="0"/>
              <a:buChar char="•"/>
            </a:pPr>
            <a:r>
              <a:rPr lang="en-US" dirty="0"/>
              <a:t>The role of the Trust is to fund and facilitate affordable housing – not to acquire and own property long-term. </a:t>
            </a:r>
          </a:p>
          <a:p>
            <a:pPr marL="171450" indent="-171450">
              <a:buFont typeface="Arial" panose="020B0604020202020204" pitchFamily="34" charset="0"/>
              <a:buChar char="•"/>
            </a:pPr>
            <a:r>
              <a:rPr lang="en-US" b="1" dirty="0"/>
              <a:t>The first job of the AHT Board is to prepare an Action Plan </a:t>
            </a:r>
            <a:r>
              <a:rPr lang="en-US" dirty="0"/>
              <a:t>which is kind of like a business plan – </a:t>
            </a:r>
            <a:r>
              <a:rPr lang="en-US" b="1" dirty="0"/>
              <a:t>setting goals and guiding what the Trust focuses on in the next five years.</a:t>
            </a:r>
          </a:p>
          <a:p>
            <a:pPr marL="171450" indent="-171450">
              <a:buFont typeface="Arial" panose="020B0604020202020204" pitchFamily="34" charset="0"/>
              <a:buChar char="•"/>
            </a:pPr>
            <a:r>
              <a:rPr lang="en-US" dirty="0"/>
              <a:t>This is why we are here today. Your input will help to set the direction for the Trust Board to act on.</a:t>
            </a:r>
          </a:p>
        </p:txBody>
      </p:sp>
      <p:sp>
        <p:nvSpPr>
          <p:cNvPr id="4" name="Slide Number Placeholder 3"/>
          <p:cNvSpPr>
            <a:spLocks noGrp="1"/>
          </p:cNvSpPr>
          <p:nvPr>
            <p:ph type="sldNum" sz="quarter" idx="5"/>
          </p:nvPr>
        </p:nvSpPr>
        <p:spPr/>
        <p:txBody>
          <a:bodyPr/>
          <a:lstStyle/>
          <a:p>
            <a:fld id="{3025C6DF-BAEF-4745-85C4-42BFB19CA414}" type="slidenum">
              <a:rPr lang="en-US" smtClean="0"/>
              <a:t>5</a:t>
            </a:fld>
            <a:endParaRPr lang="en-US" dirty="0"/>
          </a:p>
        </p:txBody>
      </p:sp>
    </p:spTree>
    <p:extLst>
      <p:ext uri="{BB962C8B-B14F-4D97-AF65-F5344CB8AC3E}">
        <p14:creationId xmlns:p14="http://schemas.microsoft.com/office/powerpoint/2010/main" val="2642451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025C6DF-BAEF-4745-85C4-42BFB19CA414}" type="slidenum">
              <a:rPr lang="en-US" smtClean="0"/>
              <a:t>6</a:t>
            </a:fld>
            <a:endParaRPr lang="en-US" dirty="0"/>
          </a:p>
        </p:txBody>
      </p:sp>
    </p:spTree>
    <p:extLst>
      <p:ext uri="{BB962C8B-B14F-4D97-AF65-F5344CB8AC3E}">
        <p14:creationId xmlns:p14="http://schemas.microsoft.com/office/powerpoint/2010/main" val="385956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Before we get into talking about the AHT Action Plan, we’ll start with an overview of what the City has done to support affordable housing in recent years, to put this effort in context.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Adopting CPA gave Medford the first local dedicated revenue stream for affordable housing. To date, the CPC has dedicated almost one-third of CPA revenue on affordable housing – about $3.7M. But it has been challenging to find partners to apply for affordable housing and to collaborate successfully. (We will hopefully see some of our first units be completed this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While trying to recruit partners to use our affordable housing funds, the CPC heard feedback that Medford would be a more inviting place to build affordable housing if we had a housing plan and zoning that articulated what the City wants development to look like, and more funds to put on the table.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Over the past five years we have made significant progress – adopting a Housing Production Plan in 2021, the Comprehensive Plan in 2023, and have been tackling zoning one step at a time, implementing the vision described in these plans.</a:t>
            </a:r>
          </a:p>
          <a:p>
            <a:endParaRPr lang="en-US" dirty="0"/>
          </a:p>
        </p:txBody>
      </p:sp>
      <p:sp>
        <p:nvSpPr>
          <p:cNvPr id="4" name="Slide Number Placeholder 3"/>
          <p:cNvSpPr>
            <a:spLocks noGrp="1"/>
          </p:cNvSpPr>
          <p:nvPr>
            <p:ph type="sldNum" sz="quarter" idx="5"/>
          </p:nvPr>
        </p:nvSpPr>
        <p:spPr/>
        <p:txBody>
          <a:bodyPr/>
          <a:lstStyle/>
          <a:p>
            <a:fld id="{3025C6DF-BAEF-4745-85C4-42BFB19CA414}" type="slidenum">
              <a:rPr lang="en-US" smtClean="0"/>
              <a:t>7</a:t>
            </a:fld>
            <a:endParaRPr lang="en-US" dirty="0"/>
          </a:p>
        </p:txBody>
      </p:sp>
    </p:spTree>
    <p:extLst>
      <p:ext uri="{BB962C8B-B14F-4D97-AF65-F5344CB8AC3E}">
        <p14:creationId xmlns:p14="http://schemas.microsoft.com/office/powerpoint/2010/main" val="401694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t>Summarizing some of the goals that are tackled in the plans and initiatives over the past five years</a:t>
            </a:r>
            <a:r>
              <a:rPr lang="en-US" dirty="0"/>
              <a:t>, we have been amending zoning, exploring opportunities to build on City-owned lots, fostering partnerships with nonprofits and the Medford Housing Authority to develop affordable housing, developing housing stability programs to help households access and stay in their homes, and building capacity to advocate for affordable housing. </a:t>
            </a:r>
          </a:p>
          <a:p>
            <a:pPr marL="171450" indent="-171450">
              <a:buFont typeface="Arial" panose="020B0604020202020204" pitchFamily="34" charset="0"/>
              <a:buChar char="•"/>
            </a:pPr>
            <a:r>
              <a:rPr lang="en-US" dirty="0"/>
              <a:t>On this list I have highlighted in blue the types of initiatives that the AHT might have a role in carrying out.</a:t>
            </a:r>
          </a:p>
        </p:txBody>
      </p:sp>
      <p:sp>
        <p:nvSpPr>
          <p:cNvPr id="4" name="Slide Number Placeholder 3"/>
          <p:cNvSpPr>
            <a:spLocks noGrp="1"/>
          </p:cNvSpPr>
          <p:nvPr>
            <p:ph type="sldNum" sz="quarter" idx="5"/>
          </p:nvPr>
        </p:nvSpPr>
        <p:spPr/>
        <p:txBody>
          <a:bodyPr/>
          <a:lstStyle/>
          <a:p>
            <a:fld id="{3025C6DF-BAEF-4745-85C4-42BFB19CA414}" type="slidenum">
              <a:rPr lang="en-US" smtClean="0"/>
              <a:t>8</a:t>
            </a:fld>
            <a:endParaRPr lang="en-US" dirty="0"/>
          </a:p>
        </p:txBody>
      </p:sp>
    </p:spTree>
    <p:extLst>
      <p:ext uri="{BB962C8B-B14F-4D97-AF65-F5344CB8AC3E}">
        <p14:creationId xmlns:p14="http://schemas.microsoft.com/office/powerpoint/2010/main" val="18416860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That brings us to developing this Housing Trust Action Plan. Before coming to talk to you all we have delved into data to understand our housing needs. Here are some of the big takeaways.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This may or may not be an actual photo of my new next door neighbors.</a:t>
            </a:r>
          </a:p>
          <a:p>
            <a:pPr marL="171450" indent="-171450">
              <a:buFont typeface="Arial" panose="020B0604020202020204" pitchFamily="34" charset="0"/>
              <a:buChar char="•"/>
            </a:pPr>
            <a:r>
              <a:rPr lang="en-US" dirty="0"/>
              <a:t>Growth in young adults (ages 20-34) while all other ages declined or stayed the same.</a:t>
            </a:r>
          </a:p>
          <a:p>
            <a:pPr marL="171450" indent="-171450">
              <a:buFont typeface="Arial" panose="020B0604020202020204" pitchFamily="34" charset="0"/>
              <a:buChar char="•"/>
            </a:pPr>
            <a:r>
              <a:rPr lang="en-US" dirty="0"/>
              <a:t>Corresponding growth in nonfamily households</a:t>
            </a:r>
          </a:p>
          <a:p>
            <a:pPr marL="171450" indent="-171450">
              <a:buFont typeface="Arial" panose="020B0604020202020204" pitchFamily="34" charset="0"/>
              <a:buChar char="•"/>
            </a:pPr>
            <a:r>
              <a:rPr lang="en-US" dirty="0"/>
              <a:t>Increasing racial/ethnic diversity might be due to Medford’s relative affordability compared to some neighboring communities.</a:t>
            </a:r>
          </a:p>
          <a:p>
            <a:pPr marL="171450" indent="-171450">
              <a:buFont typeface="Arial" panose="020B0604020202020204" pitchFamily="34" charset="0"/>
              <a:buChar char="•"/>
            </a:pPr>
            <a:r>
              <a:rPr lang="en-US" dirty="0"/>
              <a:t>Smaller than average share of people with disabilities might be due to the age and condition of our housing stock.</a:t>
            </a:r>
          </a:p>
        </p:txBody>
      </p:sp>
      <p:sp>
        <p:nvSpPr>
          <p:cNvPr id="4" name="Slide Number Placeholder 3"/>
          <p:cNvSpPr>
            <a:spLocks noGrp="1"/>
          </p:cNvSpPr>
          <p:nvPr>
            <p:ph type="sldNum" sz="quarter" idx="5"/>
          </p:nvPr>
        </p:nvSpPr>
        <p:spPr/>
        <p:txBody>
          <a:bodyPr/>
          <a:lstStyle/>
          <a:p>
            <a:fld id="{3025C6DF-BAEF-4745-85C4-42BFB19CA414}" type="slidenum">
              <a:rPr lang="en-US" smtClean="0"/>
              <a:t>9</a:t>
            </a:fld>
            <a:endParaRPr lang="en-US" dirty="0"/>
          </a:p>
        </p:txBody>
      </p:sp>
    </p:spTree>
    <p:extLst>
      <p:ext uri="{BB962C8B-B14F-4D97-AF65-F5344CB8AC3E}">
        <p14:creationId xmlns:p14="http://schemas.microsoft.com/office/powerpoint/2010/main" val="35289774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This table illustrates our assessor’s database. The bars represent periods of time, the colors different types of housing. Here’s what it tells us:</a:t>
            </a:r>
          </a:p>
          <a:p>
            <a:pPr marL="171450" indent="-171450">
              <a:buFont typeface="Arial" panose="020B0604020202020204" pitchFamily="34" charset="0"/>
              <a:buChar char="•"/>
            </a:pPr>
            <a:r>
              <a:rPr lang="en-US" dirty="0"/>
              <a:t>We have </a:t>
            </a:r>
            <a:r>
              <a:rPr lang="en-US" b="1" dirty="0"/>
              <a:t>diverse </a:t>
            </a:r>
            <a:r>
              <a:rPr lang="en-US" dirty="0"/>
              <a:t>housing – </a:t>
            </a:r>
            <a:r>
              <a:rPr lang="en-US" b="1" dirty="0"/>
              <a:t>majority is multifamily. 47% is renter-occupied</a:t>
            </a:r>
          </a:p>
          <a:p>
            <a:pPr marL="171450" indent="-171450">
              <a:buFont typeface="Arial" panose="020B0604020202020204" pitchFamily="34" charset="0"/>
              <a:buChar char="•"/>
            </a:pPr>
            <a:r>
              <a:rPr lang="en-US" b="1" dirty="0"/>
              <a:t>Most small multifamily is around 100 years old.</a:t>
            </a:r>
          </a:p>
          <a:p>
            <a:pPr marL="171450" indent="-171450">
              <a:buFont typeface="Arial" panose="020B0604020202020204" pitchFamily="34" charset="0"/>
              <a:buChar char="•"/>
            </a:pPr>
            <a:r>
              <a:rPr lang="en-US" dirty="0"/>
              <a:t>Assessed </a:t>
            </a:r>
            <a:r>
              <a:rPr lang="en-US" b="1" dirty="0"/>
              <a:t>values have increased by 50-60% </a:t>
            </a:r>
            <a:r>
              <a:rPr lang="en-US" dirty="0"/>
              <a:t>between 2017-2024. </a:t>
            </a:r>
          </a:p>
          <a:p>
            <a:pPr marL="171450" indent="-171450">
              <a:buFont typeface="Arial" panose="020B0604020202020204" pitchFamily="34" charset="0"/>
              <a:buChar char="•"/>
            </a:pPr>
            <a:r>
              <a:rPr lang="en-US" dirty="0"/>
              <a:t>Newer units are increasingly large and expensive. </a:t>
            </a:r>
          </a:p>
          <a:p>
            <a:pPr marL="171450" indent="-171450">
              <a:buFont typeface="Arial" panose="020B0604020202020204" pitchFamily="34" charset="0"/>
              <a:buChar char="•"/>
            </a:pPr>
            <a:r>
              <a:rPr lang="en-US" dirty="0"/>
              <a:t>Value per unit is lower as the number of units increases.</a:t>
            </a:r>
          </a:p>
          <a:p>
            <a:pPr marL="171450" indent="-171450">
              <a:buFont typeface="Arial" panose="020B0604020202020204" pitchFamily="34" charset="0"/>
              <a:buChar char="•"/>
            </a:pPr>
            <a:r>
              <a:rPr lang="en-US" b="1" dirty="0"/>
              <a:t>Lack of smaller-sized units </a:t>
            </a:r>
            <a:r>
              <a:rPr lang="en-US" dirty="0"/>
              <a:t>– only 15% have one bedroom, compared to 28% of 1-person households. Moreover, a lot of those roommates would probably prefer living alone if they could.</a:t>
            </a:r>
          </a:p>
        </p:txBody>
      </p:sp>
      <p:sp>
        <p:nvSpPr>
          <p:cNvPr id="4" name="Slide Number Placeholder 3"/>
          <p:cNvSpPr>
            <a:spLocks noGrp="1"/>
          </p:cNvSpPr>
          <p:nvPr>
            <p:ph type="sldNum" sz="quarter" idx="5"/>
          </p:nvPr>
        </p:nvSpPr>
        <p:spPr/>
        <p:txBody>
          <a:bodyPr/>
          <a:lstStyle/>
          <a:p>
            <a:fld id="{3025C6DF-BAEF-4745-85C4-42BFB19CA414}" type="slidenum">
              <a:rPr lang="en-US" smtClean="0"/>
              <a:t>10</a:t>
            </a:fld>
            <a:endParaRPr lang="en-US" dirty="0"/>
          </a:p>
        </p:txBody>
      </p:sp>
    </p:spTree>
    <p:extLst>
      <p:ext uri="{BB962C8B-B14F-4D97-AF65-F5344CB8AC3E}">
        <p14:creationId xmlns:p14="http://schemas.microsoft.com/office/powerpoint/2010/main" val="4141020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pictures represent two groups who are most feeling it.</a:t>
            </a:r>
          </a:p>
          <a:p>
            <a:endParaRPr lang="en-US" dirty="0"/>
          </a:p>
          <a:p>
            <a:r>
              <a:rPr lang="en-US" dirty="0"/>
              <a:t>Additional data for context:</a:t>
            </a:r>
          </a:p>
          <a:p>
            <a:r>
              <a:rPr lang="en-US" dirty="0"/>
              <a:t>Median household income for all households is around $115,000</a:t>
            </a:r>
          </a:p>
          <a:p>
            <a:r>
              <a:rPr lang="en-US" dirty="0"/>
              <a:t>We have about 22,000 households. </a:t>
            </a:r>
          </a:p>
          <a:p>
            <a:r>
              <a:rPr lang="en-US" dirty="0"/>
              <a:t>25% are below 50% AMI, and 15% are 50-80% AMI</a:t>
            </a:r>
          </a:p>
          <a:p>
            <a:r>
              <a:rPr lang="en-US" dirty="0"/>
              <a:t>Renters in the $50k-$75K income range have the highest rate of housing cost burden.</a:t>
            </a:r>
          </a:p>
          <a:p>
            <a:endParaRPr lang="en-US" dirty="0"/>
          </a:p>
        </p:txBody>
      </p:sp>
      <p:sp>
        <p:nvSpPr>
          <p:cNvPr id="4" name="Slide Number Placeholder 3"/>
          <p:cNvSpPr>
            <a:spLocks noGrp="1"/>
          </p:cNvSpPr>
          <p:nvPr>
            <p:ph type="sldNum" sz="quarter" idx="5"/>
          </p:nvPr>
        </p:nvSpPr>
        <p:spPr/>
        <p:txBody>
          <a:bodyPr/>
          <a:lstStyle/>
          <a:p>
            <a:fld id="{3025C6DF-BAEF-4745-85C4-42BFB19CA414}" type="slidenum">
              <a:rPr lang="en-US" smtClean="0"/>
              <a:t>11</a:t>
            </a:fld>
            <a:endParaRPr lang="en-US" dirty="0"/>
          </a:p>
        </p:txBody>
      </p:sp>
    </p:spTree>
    <p:extLst>
      <p:ext uri="{BB962C8B-B14F-4D97-AF65-F5344CB8AC3E}">
        <p14:creationId xmlns:p14="http://schemas.microsoft.com/office/powerpoint/2010/main" val="1994410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chart may be hard to read from where you are, but it illustrates how far out of reach housing is becoming in Medford. </a:t>
            </a:r>
          </a:p>
          <a:p>
            <a:pPr marL="171450" indent="-171450">
              <a:buFont typeface="Arial" panose="020B0604020202020204" pitchFamily="34" charset="0"/>
              <a:buChar char="•"/>
            </a:pPr>
            <a:r>
              <a:rPr lang="en-US" dirty="0"/>
              <a:t>The blue columns represent the average wage for each industry in the greater Boston region. The yellow column represents the average income of senior-headed households.</a:t>
            </a:r>
          </a:p>
          <a:p>
            <a:pPr marL="171450" indent="-171450">
              <a:buFont typeface="Arial" panose="020B0604020202020204" pitchFamily="34" charset="0"/>
              <a:buChar char="•"/>
            </a:pPr>
            <a:r>
              <a:rPr lang="en-US" dirty="0"/>
              <a:t>The orange row shows the income needed to be able to afford the average priced condo. Red shows the income needed to be able to afford the average market rate rent in Medford, and the green line is the income needed to be able to afford to rent a room. </a:t>
            </a:r>
          </a:p>
          <a:p>
            <a:pPr marL="171450" indent="-171450">
              <a:buFont typeface="Arial" panose="020B0604020202020204" pitchFamily="34" charset="0"/>
              <a:buChar char="•"/>
            </a:pPr>
            <a:r>
              <a:rPr lang="en-US" dirty="0"/>
              <a:t>There are no industries for which the average income is sufficient for a single income household to be able to buy a condo in Medford.  About 29% of jobs pay enough to afford market rent on one income but homeownership would be out of reach.</a:t>
            </a:r>
          </a:p>
          <a:p>
            <a:pPr marL="171450" indent="-171450">
              <a:buFont typeface="Arial" panose="020B0604020202020204" pitchFamily="34" charset="0"/>
              <a:buChar char="•"/>
            </a:pPr>
            <a:r>
              <a:rPr lang="en-US" dirty="0"/>
              <a:t>About 64% of jobs pay less than what is needed to be able to afford rent on one income. This is why we see so much of our housing stock being occupied by roommates. In fact, apartments are priced under the assumption that each bedroom will rent to one of these workers. This puts families with children – especially single-parent families at a severe disadvantage.</a:t>
            </a:r>
          </a:p>
          <a:p>
            <a:pPr marL="171450" indent="-171450">
              <a:buFont typeface="Arial" panose="020B0604020202020204" pitchFamily="34" charset="0"/>
              <a:buChar char="•"/>
            </a:pPr>
            <a:r>
              <a:rPr lang="en-US" dirty="0"/>
              <a:t>About 7% of jobs pay less than a person needs to be able to rent a room. </a:t>
            </a:r>
          </a:p>
        </p:txBody>
      </p:sp>
      <p:sp>
        <p:nvSpPr>
          <p:cNvPr id="4" name="Slide Number Placeholder 3"/>
          <p:cNvSpPr>
            <a:spLocks noGrp="1"/>
          </p:cNvSpPr>
          <p:nvPr>
            <p:ph type="sldNum" sz="quarter" idx="5"/>
          </p:nvPr>
        </p:nvSpPr>
        <p:spPr/>
        <p:txBody>
          <a:bodyPr/>
          <a:lstStyle/>
          <a:p>
            <a:fld id="{3025C6DF-BAEF-4745-85C4-42BFB19CA414}" type="slidenum">
              <a:rPr lang="en-US" smtClean="0"/>
              <a:t>12</a:t>
            </a:fld>
            <a:endParaRPr lang="en-US" dirty="0"/>
          </a:p>
        </p:txBody>
      </p:sp>
    </p:spTree>
    <p:extLst>
      <p:ext uri="{BB962C8B-B14F-4D97-AF65-F5344CB8AC3E}">
        <p14:creationId xmlns:p14="http://schemas.microsoft.com/office/powerpoint/2010/main" val="557606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turn to talk about affordable housing, and what resources we currently have to address this need. First we will start with some definitions.</a:t>
            </a:r>
          </a:p>
          <a:p>
            <a:pPr marL="171450" indent="-171450">
              <a:buFontTx/>
              <a:buChar char="-"/>
            </a:pPr>
            <a:r>
              <a:rPr lang="en-US" dirty="0"/>
              <a:t>Naturally occurring affordable housing is really just housing that has depreciated in value. When it changes hands, or the owner invests in repairs and updates, it will almost inevitably rise to market level.</a:t>
            </a:r>
          </a:p>
          <a:p>
            <a:pPr marL="171450" indent="-171450">
              <a:buFontTx/>
              <a:buChar char="-"/>
            </a:pPr>
            <a:r>
              <a:rPr lang="en-US" dirty="0"/>
              <a:t>“Affordable housing” is defined as housing that costs less than 30% of someone’s income. Since many households don’t have a high enough income to afford housing, as we saw earlier, some kind of housing program, subsidy, or restriction is needed so that lower income households can afford housing. </a:t>
            </a:r>
          </a:p>
          <a:p>
            <a:pPr marL="171450" indent="-171450">
              <a:buFontTx/>
              <a:buChar char="-"/>
            </a:pPr>
            <a:r>
              <a:rPr lang="en-US" dirty="0"/>
              <a:t>One method of creating affordable housing is to require a portion of new units being constructed to be priced at a level that lower income households can afford. This is what Inclusionary Zoning and Chapter 40B both aim to create.</a:t>
            </a:r>
          </a:p>
          <a:p>
            <a:pPr marL="171450" indent="-171450">
              <a:buFontTx/>
              <a:buChar char="-"/>
            </a:pPr>
            <a:r>
              <a:rPr lang="en-US" dirty="0"/>
              <a:t>AMI means Area Median Income. I will get into this more on the next slide.</a:t>
            </a:r>
          </a:p>
          <a:p>
            <a:pPr marL="171450" indent="-171450">
              <a:buFontTx/>
              <a:buChar char="-"/>
            </a:pPr>
            <a:r>
              <a:rPr lang="en-US" dirty="0"/>
              <a:t>The most deeply affordable housing is typically provided by housing authorities. The cost of rent is set at 30% of a household’s income no matter what their income is, and the government subsidizes the remaining cost. This may be provided through public housing or housing vouchers.</a:t>
            </a:r>
          </a:p>
        </p:txBody>
      </p:sp>
      <p:sp>
        <p:nvSpPr>
          <p:cNvPr id="4" name="Slide Number Placeholder 3"/>
          <p:cNvSpPr>
            <a:spLocks noGrp="1"/>
          </p:cNvSpPr>
          <p:nvPr>
            <p:ph type="sldNum" sz="quarter" idx="5"/>
          </p:nvPr>
        </p:nvSpPr>
        <p:spPr/>
        <p:txBody>
          <a:bodyPr/>
          <a:lstStyle/>
          <a:p>
            <a:fld id="{3025C6DF-BAEF-4745-85C4-42BFB19CA414}" type="slidenum">
              <a:rPr lang="en-US" smtClean="0"/>
              <a:t>13</a:t>
            </a:fld>
            <a:endParaRPr lang="en-US" dirty="0"/>
          </a:p>
        </p:txBody>
      </p:sp>
    </p:spTree>
    <p:extLst>
      <p:ext uri="{BB962C8B-B14F-4D97-AF65-F5344CB8AC3E}">
        <p14:creationId xmlns:p14="http://schemas.microsoft.com/office/powerpoint/2010/main" val="4683958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Income limits define who housing is affordable for. Various programs set affordability at specific levels depending on the number of people in a household and specific program guidelines. These are based on median incomes for the greater Boston Region which is defined by HUD. This table shows examples of typical income limits. </a:t>
            </a:r>
          </a:p>
        </p:txBody>
      </p:sp>
      <p:sp>
        <p:nvSpPr>
          <p:cNvPr id="4" name="Slide Number Placeholder 3"/>
          <p:cNvSpPr>
            <a:spLocks noGrp="1"/>
          </p:cNvSpPr>
          <p:nvPr>
            <p:ph type="sldNum" sz="quarter" idx="5"/>
          </p:nvPr>
        </p:nvSpPr>
        <p:spPr/>
        <p:txBody>
          <a:bodyPr/>
          <a:lstStyle/>
          <a:p>
            <a:fld id="{3025C6DF-BAEF-4745-85C4-42BFB19CA414}" type="slidenum">
              <a:rPr lang="en-US" smtClean="0"/>
              <a:t>14</a:t>
            </a:fld>
            <a:endParaRPr lang="en-US" dirty="0"/>
          </a:p>
        </p:txBody>
      </p:sp>
    </p:spTree>
    <p:extLst>
      <p:ext uri="{BB962C8B-B14F-4D97-AF65-F5344CB8AC3E}">
        <p14:creationId xmlns:p14="http://schemas.microsoft.com/office/powerpoint/2010/main" val="41145043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state maintains a list of housing units in every community that are affordable to households earning up to 80% AMI. This is called the Subsidized Housing Inventory. The state has set a goal that each community should have at least 10% of its housing eligible to include on this list.</a:t>
            </a:r>
          </a:p>
          <a:p>
            <a:endParaRPr lang="en-US" dirty="0"/>
          </a:p>
          <a:p>
            <a:r>
              <a:rPr lang="en-US" dirty="0"/>
              <a:t>What our affordable housing inventory looks like today:</a:t>
            </a:r>
          </a:p>
          <a:p>
            <a:pPr marL="171450" indent="-171450">
              <a:buFontTx/>
              <a:buChar char="-"/>
            </a:pPr>
            <a:r>
              <a:rPr lang="en-US" dirty="0"/>
              <a:t>Public housing units are those subsidized units I mentioned earlier. These are affordable to people at the 30% AMI level.</a:t>
            </a:r>
          </a:p>
          <a:p>
            <a:pPr marL="171450" indent="-171450">
              <a:buFontTx/>
              <a:buChar char="-"/>
            </a:pPr>
            <a:r>
              <a:rPr lang="en-US" dirty="0"/>
              <a:t>Mixed income developments are the affordable units included in private developments. 289 are in the </a:t>
            </a:r>
            <a:r>
              <a:rPr lang="en-US" dirty="0" err="1"/>
              <a:t>Fellsway</a:t>
            </a:r>
            <a:r>
              <a:rPr lang="en-US" dirty="0"/>
              <a:t> 40B development that was approved but not built yet. The remainder were created through development agreements that predate the Inclusionary Zoning ordinance (which has not yet created any units in its first five years. First two inclusionary developments are still in the permitting pipeline.) Additional 350 40B units are in the pipeline but won’t show up on the SHI until they are built. This will bring Medford up to 9.5% AMI. These are all affordable at the 80% AMI level.</a:t>
            </a:r>
          </a:p>
          <a:p>
            <a:pPr marL="171450" indent="-171450">
              <a:buFontTx/>
              <a:buChar char="-"/>
            </a:pPr>
            <a:r>
              <a:rPr lang="en-US" dirty="0"/>
              <a:t>Units owned/managed by affordable housing organizations have different levels of affordability and different styles or target populations.</a:t>
            </a:r>
          </a:p>
          <a:p>
            <a:pPr marL="0" indent="0">
              <a:buFontTx/>
              <a:buNone/>
            </a:pPr>
            <a:endParaRPr lang="en-US" dirty="0"/>
          </a:p>
        </p:txBody>
      </p:sp>
      <p:sp>
        <p:nvSpPr>
          <p:cNvPr id="4" name="Slide Number Placeholder 3"/>
          <p:cNvSpPr>
            <a:spLocks noGrp="1"/>
          </p:cNvSpPr>
          <p:nvPr>
            <p:ph type="sldNum" sz="quarter" idx="5"/>
          </p:nvPr>
        </p:nvSpPr>
        <p:spPr/>
        <p:txBody>
          <a:bodyPr/>
          <a:lstStyle/>
          <a:p>
            <a:fld id="{3025C6DF-BAEF-4745-85C4-42BFB19CA414}" type="slidenum">
              <a:rPr lang="en-US" smtClean="0"/>
              <a:t>15</a:t>
            </a:fld>
            <a:endParaRPr lang="en-US" dirty="0"/>
          </a:p>
        </p:txBody>
      </p:sp>
    </p:spTree>
    <p:extLst>
      <p:ext uri="{BB962C8B-B14F-4D97-AF65-F5344CB8AC3E}">
        <p14:creationId xmlns:p14="http://schemas.microsoft.com/office/powerpoint/2010/main" val="14515557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far we have two sources of public money to support affordable housing development in Medford. </a:t>
            </a:r>
          </a:p>
          <a:p>
            <a:pPr marL="171450" indent="-171450">
              <a:buFontTx/>
              <a:buChar char="-"/>
            </a:pPr>
            <a:r>
              <a:rPr lang="en-US" dirty="0"/>
              <a:t>CPA is primarily local revenue which comes from a small surcharge on local property taxes, partially matched with state funds. About $2M per year since 2017 have been spent almost equally between 3 program areas.</a:t>
            </a:r>
          </a:p>
          <a:p>
            <a:pPr marL="171450" indent="-171450">
              <a:buFontTx/>
              <a:buChar char="-"/>
            </a:pPr>
            <a:r>
              <a:rPr lang="en-US" dirty="0"/>
              <a:t>CDBG and HOME are federal funds. CDBG pays for a number of programs and improvements that benefit low income people. Affordable housing is one category of what we can spend CDBG on. HOME funds are specifically for affordable housing. We share a $2.3M allocation among 8 communities that are part of the North Suburban HOME Consortium.</a:t>
            </a:r>
          </a:p>
        </p:txBody>
      </p:sp>
      <p:sp>
        <p:nvSpPr>
          <p:cNvPr id="4" name="Slide Number Placeholder 3"/>
          <p:cNvSpPr>
            <a:spLocks noGrp="1"/>
          </p:cNvSpPr>
          <p:nvPr>
            <p:ph type="sldNum" sz="quarter" idx="5"/>
          </p:nvPr>
        </p:nvSpPr>
        <p:spPr/>
        <p:txBody>
          <a:bodyPr/>
          <a:lstStyle/>
          <a:p>
            <a:fld id="{3025C6DF-BAEF-4745-85C4-42BFB19CA414}" type="slidenum">
              <a:rPr lang="en-US" smtClean="0"/>
              <a:t>16</a:t>
            </a:fld>
            <a:endParaRPr lang="en-US" dirty="0"/>
          </a:p>
        </p:txBody>
      </p:sp>
    </p:spTree>
    <p:extLst>
      <p:ext uri="{BB962C8B-B14F-4D97-AF65-F5344CB8AC3E}">
        <p14:creationId xmlns:p14="http://schemas.microsoft.com/office/powerpoint/2010/main" val="31780063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724C0-1FCB-1985-821B-E14D3663FD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5DDF333-0822-14F6-D992-35F0B1F0B2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4F85DE-C4C9-3907-6859-253D2C85DC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73C5C77-6FC3-F876-42B0-EDD52A9D153F}"/>
              </a:ext>
            </a:extLst>
          </p:cNvPr>
          <p:cNvSpPr>
            <a:spLocks noGrp="1"/>
          </p:cNvSpPr>
          <p:nvPr>
            <p:ph type="sldNum" sz="quarter" idx="5"/>
          </p:nvPr>
        </p:nvSpPr>
        <p:spPr/>
        <p:txBody>
          <a:bodyPr/>
          <a:lstStyle/>
          <a:p>
            <a:fld id="{3025C6DF-BAEF-4745-85C4-42BFB19CA414}" type="slidenum">
              <a:rPr lang="en-US" smtClean="0"/>
              <a:t>18</a:t>
            </a:fld>
            <a:endParaRPr lang="en-US" dirty="0"/>
          </a:p>
        </p:txBody>
      </p:sp>
    </p:spTree>
    <p:extLst>
      <p:ext uri="{BB962C8B-B14F-4D97-AF65-F5344CB8AC3E}">
        <p14:creationId xmlns:p14="http://schemas.microsoft.com/office/powerpoint/2010/main" val="28896218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88561-6178-CF93-AFDD-996326634F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0E4DB3-8109-9778-1F06-A1192A8209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95B45D-E788-D6C9-5ED6-6FF3D64DF5F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67DD48-BBC4-D2B4-6590-1D5E7FB185F5}"/>
              </a:ext>
            </a:extLst>
          </p:cNvPr>
          <p:cNvSpPr>
            <a:spLocks noGrp="1"/>
          </p:cNvSpPr>
          <p:nvPr>
            <p:ph type="sldNum" sz="quarter" idx="5"/>
          </p:nvPr>
        </p:nvSpPr>
        <p:spPr/>
        <p:txBody>
          <a:bodyPr/>
          <a:lstStyle/>
          <a:p>
            <a:fld id="{3025C6DF-BAEF-4745-85C4-42BFB19CA414}" type="slidenum">
              <a:rPr lang="en-US" smtClean="0"/>
              <a:t>19</a:t>
            </a:fld>
            <a:endParaRPr lang="en-US" dirty="0"/>
          </a:p>
        </p:txBody>
      </p:sp>
    </p:spTree>
    <p:extLst>
      <p:ext uri="{BB962C8B-B14F-4D97-AF65-F5344CB8AC3E}">
        <p14:creationId xmlns:p14="http://schemas.microsoft.com/office/powerpoint/2010/main" val="42024108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AD3DC-4140-D414-A2E4-E2E5B7A299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063B86-24D5-5048-62A6-A346E724C3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864E11-7D28-0D19-20B9-6392244720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F85C67-FB15-A3B6-66DF-D0C7D0BC588C}"/>
              </a:ext>
            </a:extLst>
          </p:cNvPr>
          <p:cNvSpPr>
            <a:spLocks noGrp="1"/>
          </p:cNvSpPr>
          <p:nvPr>
            <p:ph type="sldNum" sz="quarter" idx="5"/>
          </p:nvPr>
        </p:nvSpPr>
        <p:spPr/>
        <p:txBody>
          <a:bodyPr/>
          <a:lstStyle/>
          <a:p>
            <a:fld id="{3025C6DF-BAEF-4745-85C4-42BFB19CA414}" type="slidenum">
              <a:rPr lang="en-US" smtClean="0"/>
              <a:t>20</a:t>
            </a:fld>
            <a:endParaRPr lang="en-US" dirty="0"/>
          </a:p>
        </p:txBody>
      </p:sp>
    </p:spTree>
    <p:extLst>
      <p:ext uri="{BB962C8B-B14F-4D97-AF65-F5344CB8AC3E}">
        <p14:creationId xmlns:p14="http://schemas.microsoft.com/office/powerpoint/2010/main" val="31665100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12932E-8DF6-2E60-E43E-F2EF281016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976411E-C1D2-A940-8D6D-CC988BED02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06F746-D0DA-B029-D96F-DAEA269552C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7C50685-BC1C-F4EE-9CD8-D4DCDFB653DD}"/>
              </a:ext>
            </a:extLst>
          </p:cNvPr>
          <p:cNvSpPr>
            <a:spLocks noGrp="1"/>
          </p:cNvSpPr>
          <p:nvPr>
            <p:ph type="sldNum" sz="quarter" idx="5"/>
          </p:nvPr>
        </p:nvSpPr>
        <p:spPr/>
        <p:txBody>
          <a:bodyPr/>
          <a:lstStyle/>
          <a:p>
            <a:fld id="{3025C6DF-BAEF-4745-85C4-42BFB19CA414}" type="slidenum">
              <a:rPr lang="en-US" smtClean="0"/>
              <a:t>21</a:t>
            </a:fld>
            <a:endParaRPr lang="en-US" dirty="0"/>
          </a:p>
        </p:txBody>
      </p:sp>
    </p:spTree>
    <p:extLst>
      <p:ext uri="{BB962C8B-B14F-4D97-AF65-F5344CB8AC3E}">
        <p14:creationId xmlns:p14="http://schemas.microsoft.com/office/powerpoint/2010/main" val="38272630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44A31-6EA2-00A4-3283-D6AB57091B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DBDD69-0AEC-7094-C9C0-EEE6CAD5A0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8B24C5-8418-7F22-2EAD-5BE54DACE13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D2A53A9-C795-BF8D-E087-12AF04F343BD}"/>
              </a:ext>
            </a:extLst>
          </p:cNvPr>
          <p:cNvSpPr>
            <a:spLocks noGrp="1"/>
          </p:cNvSpPr>
          <p:nvPr>
            <p:ph type="sldNum" sz="quarter" idx="5"/>
          </p:nvPr>
        </p:nvSpPr>
        <p:spPr/>
        <p:txBody>
          <a:bodyPr/>
          <a:lstStyle/>
          <a:p>
            <a:fld id="{3025C6DF-BAEF-4745-85C4-42BFB19CA414}" type="slidenum">
              <a:rPr lang="en-US" smtClean="0"/>
              <a:t>22</a:t>
            </a:fld>
            <a:endParaRPr lang="en-US" dirty="0"/>
          </a:p>
        </p:txBody>
      </p:sp>
    </p:spTree>
    <p:extLst>
      <p:ext uri="{BB962C8B-B14F-4D97-AF65-F5344CB8AC3E}">
        <p14:creationId xmlns:p14="http://schemas.microsoft.com/office/powerpoint/2010/main" val="22982472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73D818-B310-63E1-1F4A-86C834B6ACA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A862F5-4DE8-8E53-CD30-A2975F3E56C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E750F0-E65C-48D4-E5C8-26E0389CF92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2D4B3FC-3FF8-4713-153D-8DD989B711B3}"/>
              </a:ext>
            </a:extLst>
          </p:cNvPr>
          <p:cNvSpPr>
            <a:spLocks noGrp="1"/>
          </p:cNvSpPr>
          <p:nvPr>
            <p:ph type="sldNum" sz="quarter" idx="5"/>
          </p:nvPr>
        </p:nvSpPr>
        <p:spPr/>
        <p:txBody>
          <a:bodyPr/>
          <a:lstStyle/>
          <a:p>
            <a:fld id="{3025C6DF-BAEF-4745-85C4-42BFB19CA414}" type="slidenum">
              <a:rPr lang="en-US" smtClean="0"/>
              <a:t>23</a:t>
            </a:fld>
            <a:endParaRPr lang="en-US" dirty="0"/>
          </a:p>
        </p:txBody>
      </p:sp>
    </p:spTree>
    <p:extLst>
      <p:ext uri="{BB962C8B-B14F-4D97-AF65-F5344CB8AC3E}">
        <p14:creationId xmlns:p14="http://schemas.microsoft.com/office/powerpoint/2010/main" val="40998585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C863E1-BF42-74D0-54E6-251AB8299D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3FAACF-828A-C765-32E5-BC99D92D3D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B480C0-0868-EA43-6CD6-EA18CD4462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4B09D7E-23D0-0B54-D73D-36B234EF4685}"/>
              </a:ext>
            </a:extLst>
          </p:cNvPr>
          <p:cNvSpPr>
            <a:spLocks noGrp="1"/>
          </p:cNvSpPr>
          <p:nvPr>
            <p:ph type="sldNum" sz="quarter" idx="5"/>
          </p:nvPr>
        </p:nvSpPr>
        <p:spPr/>
        <p:txBody>
          <a:bodyPr/>
          <a:lstStyle/>
          <a:p>
            <a:fld id="{3025C6DF-BAEF-4745-85C4-42BFB19CA414}" type="slidenum">
              <a:rPr lang="en-US" smtClean="0"/>
              <a:t>25</a:t>
            </a:fld>
            <a:endParaRPr lang="en-US" dirty="0"/>
          </a:p>
        </p:txBody>
      </p:sp>
    </p:spTree>
    <p:extLst>
      <p:ext uri="{BB962C8B-B14F-4D97-AF65-F5344CB8AC3E}">
        <p14:creationId xmlns:p14="http://schemas.microsoft.com/office/powerpoint/2010/main" val="6564641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FF4A6-1097-210E-BDCC-D44FF8E46A6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B4C6E6A-6D3F-46DF-1308-97A86BB5429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49B7B4F-1665-1F17-FA6C-0CD487AF677C}"/>
              </a:ext>
            </a:extLst>
          </p:cNvPr>
          <p:cNvSpPr>
            <a:spLocks noGrp="1"/>
          </p:cNvSpPr>
          <p:nvPr>
            <p:ph type="dt" sz="half" idx="10"/>
          </p:nvPr>
        </p:nvSpPr>
        <p:spPr/>
        <p:txBody>
          <a:bodyPr/>
          <a:lstStyle/>
          <a:p>
            <a:fld id="{B4C14930-6901-4D97-BA7E-F1195D9F3B1A}" type="datetimeFigureOut">
              <a:rPr lang="en-US" smtClean="0"/>
              <a:t>7/30/2025</a:t>
            </a:fld>
            <a:endParaRPr lang="en-US" dirty="0"/>
          </a:p>
        </p:txBody>
      </p:sp>
      <p:sp>
        <p:nvSpPr>
          <p:cNvPr id="5" name="Footer Placeholder 4">
            <a:extLst>
              <a:ext uri="{FF2B5EF4-FFF2-40B4-BE49-F238E27FC236}">
                <a16:creationId xmlns:a16="http://schemas.microsoft.com/office/drawing/2014/main" id="{5AC8B970-84E7-9A60-84F6-0B13F861E8A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35B8E68-1F13-64AB-A644-89F6537D0ED3}"/>
              </a:ext>
            </a:extLst>
          </p:cNvPr>
          <p:cNvSpPr>
            <a:spLocks noGrp="1"/>
          </p:cNvSpPr>
          <p:nvPr>
            <p:ph type="sldNum" sz="quarter" idx="12"/>
          </p:nvPr>
        </p:nvSpPr>
        <p:spPr/>
        <p:txBody>
          <a:bodyPr/>
          <a:lstStyle/>
          <a:p>
            <a:fld id="{95BDDCDF-9C7A-45D8-8CB0-938E34A9E596}" type="slidenum">
              <a:rPr lang="en-US" smtClean="0"/>
              <a:t>‹#›</a:t>
            </a:fld>
            <a:endParaRPr lang="en-US" dirty="0"/>
          </a:p>
        </p:txBody>
      </p:sp>
    </p:spTree>
    <p:extLst>
      <p:ext uri="{BB962C8B-B14F-4D97-AF65-F5344CB8AC3E}">
        <p14:creationId xmlns:p14="http://schemas.microsoft.com/office/powerpoint/2010/main" val="1279268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73FDF-10FA-F2D0-4E52-0A913B0C1C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3FB0E5A-807E-BA12-8298-6ABB561D67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A5B7DF-3B7C-12BC-FAC5-8B065EBBCCA2}"/>
              </a:ext>
            </a:extLst>
          </p:cNvPr>
          <p:cNvSpPr>
            <a:spLocks noGrp="1"/>
          </p:cNvSpPr>
          <p:nvPr>
            <p:ph type="dt" sz="half" idx="10"/>
          </p:nvPr>
        </p:nvSpPr>
        <p:spPr/>
        <p:txBody>
          <a:bodyPr/>
          <a:lstStyle/>
          <a:p>
            <a:fld id="{B4C14930-6901-4D97-BA7E-F1195D9F3B1A}" type="datetimeFigureOut">
              <a:rPr lang="en-US" smtClean="0"/>
              <a:t>7/30/2025</a:t>
            </a:fld>
            <a:endParaRPr lang="en-US" dirty="0"/>
          </a:p>
        </p:txBody>
      </p:sp>
      <p:sp>
        <p:nvSpPr>
          <p:cNvPr id="5" name="Footer Placeholder 4">
            <a:extLst>
              <a:ext uri="{FF2B5EF4-FFF2-40B4-BE49-F238E27FC236}">
                <a16:creationId xmlns:a16="http://schemas.microsoft.com/office/drawing/2014/main" id="{3D5AB43F-DFA7-1623-CE4F-154DC72180A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08029B5-DEC9-66D1-3C4A-C4DAD3103CEF}"/>
              </a:ext>
            </a:extLst>
          </p:cNvPr>
          <p:cNvSpPr>
            <a:spLocks noGrp="1"/>
          </p:cNvSpPr>
          <p:nvPr>
            <p:ph type="sldNum" sz="quarter" idx="12"/>
          </p:nvPr>
        </p:nvSpPr>
        <p:spPr/>
        <p:txBody>
          <a:bodyPr/>
          <a:lstStyle/>
          <a:p>
            <a:fld id="{95BDDCDF-9C7A-45D8-8CB0-938E34A9E596}" type="slidenum">
              <a:rPr lang="en-US" smtClean="0"/>
              <a:t>‹#›</a:t>
            </a:fld>
            <a:endParaRPr lang="en-US" dirty="0"/>
          </a:p>
        </p:txBody>
      </p:sp>
    </p:spTree>
    <p:extLst>
      <p:ext uri="{BB962C8B-B14F-4D97-AF65-F5344CB8AC3E}">
        <p14:creationId xmlns:p14="http://schemas.microsoft.com/office/powerpoint/2010/main" val="16896826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5A93B-B5A5-0C40-1802-4958BBE9F7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EA22A4A-63FC-5BAD-98A6-B731E0ABA3A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E8AA5C-F0BD-8D68-B74C-EBB5CCF605BD}"/>
              </a:ext>
            </a:extLst>
          </p:cNvPr>
          <p:cNvSpPr>
            <a:spLocks noGrp="1"/>
          </p:cNvSpPr>
          <p:nvPr>
            <p:ph type="dt" sz="half" idx="10"/>
          </p:nvPr>
        </p:nvSpPr>
        <p:spPr/>
        <p:txBody>
          <a:bodyPr/>
          <a:lstStyle/>
          <a:p>
            <a:fld id="{B4C14930-6901-4D97-BA7E-F1195D9F3B1A}" type="datetimeFigureOut">
              <a:rPr lang="en-US" smtClean="0"/>
              <a:t>7/30/2025</a:t>
            </a:fld>
            <a:endParaRPr lang="en-US" dirty="0"/>
          </a:p>
        </p:txBody>
      </p:sp>
      <p:sp>
        <p:nvSpPr>
          <p:cNvPr id="5" name="Footer Placeholder 4">
            <a:extLst>
              <a:ext uri="{FF2B5EF4-FFF2-40B4-BE49-F238E27FC236}">
                <a16:creationId xmlns:a16="http://schemas.microsoft.com/office/drawing/2014/main" id="{E9F6F920-B8EF-1CBC-36B2-70906C8085D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84B069C-069E-7BE4-177B-1E6CAA2DC3A1}"/>
              </a:ext>
            </a:extLst>
          </p:cNvPr>
          <p:cNvSpPr>
            <a:spLocks noGrp="1"/>
          </p:cNvSpPr>
          <p:nvPr>
            <p:ph type="sldNum" sz="quarter" idx="12"/>
          </p:nvPr>
        </p:nvSpPr>
        <p:spPr/>
        <p:txBody>
          <a:bodyPr/>
          <a:lstStyle/>
          <a:p>
            <a:fld id="{95BDDCDF-9C7A-45D8-8CB0-938E34A9E596}" type="slidenum">
              <a:rPr lang="en-US" smtClean="0"/>
              <a:t>‹#›</a:t>
            </a:fld>
            <a:endParaRPr lang="en-US" dirty="0"/>
          </a:p>
        </p:txBody>
      </p:sp>
    </p:spTree>
    <p:extLst>
      <p:ext uri="{BB962C8B-B14F-4D97-AF65-F5344CB8AC3E}">
        <p14:creationId xmlns:p14="http://schemas.microsoft.com/office/powerpoint/2010/main" val="3289377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AFFB4-1679-14A0-8A4F-5AEDB1BEBDB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FFE342F-B287-42FF-6AD2-F99AB3934DA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AE7AD3F-20CA-653F-5521-FE4D8617C28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8AF936D-BE14-394E-E186-1C9F52CC4D5E}"/>
              </a:ext>
            </a:extLst>
          </p:cNvPr>
          <p:cNvSpPr>
            <a:spLocks noGrp="1"/>
          </p:cNvSpPr>
          <p:nvPr>
            <p:ph type="dt" sz="half" idx="10"/>
          </p:nvPr>
        </p:nvSpPr>
        <p:spPr/>
        <p:txBody>
          <a:bodyPr/>
          <a:lstStyle/>
          <a:p>
            <a:fld id="{B4C14930-6901-4D97-BA7E-F1195D9F3B1A}" type="datetimeFigureOut">
              <a:rPr lang="en-US" smtClean="0"/>
              <a:t>7/30/2025</a:t>
            </a:fld>
            <a:endParaRPr lang="en-US" dirty="0"/>
          </a:p>
        </p:txBody>
      </p:sp>
      <p:sp>
        <p:nvSpPr>
          <p:cNvPr id="6" name="Footer Placeholder 5">
            <a:extLst>
              <a:ext uri="{FF2B5EF4-FFF2-40B4-BE49-F238E27FC236}">
                <a16:creationId xmlns:a16="http://schemas.microsoft.com/office/drawing/2014/main" id="{532F41CA-F108-DFB9-C984-8C41B6BF738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FC20D47-D320-07CA-1228-2219C1FDD542}"/>
              </a:ext>
            </a:extLst>
          </p:cNvPr>
          <p:cNvSpPr>
            <a:spLocks noGrp="1"/>
          </p:cNvSpPr>
          <p:nvPr>
            <p:ph type="sldNum" sz="quarter" idx="12"/>
          </p:nvPr>
        </p:nvSpPr>
        <p:spPr/>
        <p:txBody>
          <a:bodyPr/>
          <a:lstStyle/>
          <a:p>
            <a:fld id="{95BDDCDF-9C7A-45D8-8CB0-938E34A9E596}" type="slidenum">
              <a:rPr lang="en-US" smtClean="0"/>
              <a:t>‹#›</a:t>
            </a:fld>
            <a:endParaRPr lang="en-US" dirty="0"/>
          </a:p>
        </p:txBody>
      </p:sp>
    </p:spTree>
    <p:extLst>
      <p:ext uri="{BB962C8B-B14F-4D97-AF65-F5344CB8AC3E}">
        <p14:creationId xmlns:p14="http://schemas.microsoft.com/office/powerpoint/2010/main" val="13144696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3632E-BCC2-4FA3-51EF-FD20BB98740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F77B104-3B2C-17BB-9CA6-568B06C135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8E1ED18-C492-EBE4-997F-C51D55D7596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3FEAA23-2723-0450-95EA-B00D49B7381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D0A1C3B-E2C6-F2CF-94FD-98C51D1DB76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C5F8FD8-9F3F-FE6F-B88A-82B12E25DF4C}"/>
              </a:ext>
            </a:extLst>
          </p:cNvPr>
          <p:cNvSpPr>
            <a:spLocks noGrp="1"/>
          </p:cNvSpPr>
          <p:nvPr>
            <p:ph type="dt" sz="half" idx="10"/>
          </p:nvPr>
        </p:nvSpPr>
        <p:spPr/>
        <p:txBody>
          <a:bodyPr/>
          <a:lstStyle/>
          <a:p>
            <a:fld id="{B4C14930-6901-4D97-BA7E-F1195D9F3B1A}" type="datetimeFigureOut">
              <a:rPr lang="en-US" smtClean="0"/>
              <a:t>7/30/2025</a:t>
            </a:fld>
            <a:endParaRPr lang="en-US" dirty="0"/>
          </a:p>
        </p:txBody>
      </p:sp>
      <p:sp>
        <p:nvSpPr>
          <p:cNvPr id="8" name="Footer Placeholder 7">
            <a:extLst>
              <a:ext uri="{FF2B5EF4-FFF2-40B4-BE49-F238E27FC236}">
                <a16:creationId xmlns:a16="http://schemas.microsoft.com/office/drawing/2014/main" id="{4F35EB6A-E521-9B26-B0AA-90DB8F47BB84}"/>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B6F0EDA5-AD8D-623F-F5A5-757839B397A4}"/>
              </a:ext>
            </a:extLst>
          </p:cNvPr>
          <p:cNvSpPr>
            <a:spLocks noGrp="1"/>
          </p:cNvSpPr>
          <p:nvPr>
            <p:ph type="sldNum" sz="quarter" idx="12"/>
          </p:nvPr>
        </p:nvSpPr>
        <p:spPr/>
        <p:txBody>
          <a:bodyPr/>
          <a:lstStyle/>
          <a:p>
            <a:fld id="{95BDDCDF-9C7A-45D8-8CB0-938E34A9E596}" type="slidenum">
              <a:rPr lang="en-US" smtClean="0"/>
              <a:t>‹#›</a:t>
            </a:fld>
            <a:endParaRPr lang="en-US" dirty="0"/>
          </a:p>
        </p:txBody>
      </p:sp>
    </p:spTree>
    <p:extLst>
      <p:ext uri="{BB962C8B-B14F-4D97-AF65-F5344CB8AC3E}">
        <p14:creationId xmlns:p14="http://schemas.microsoft.com/office/powerpoint/2010/main" val="986119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7120E-E9EB-FCC4-0806-0A09F80FBBE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0A7A040-102A-6615-29C0-9B042418EF7D}"/>
              </a:ext>
            </a:extLst>
          </p:cNvPr>
          <p:cNvSpPr>
            <a:spLocks noGrp="1"/>
          </p:cNvSpPr>
          <p:nvPr>
            <p:ph type="dt" sz="half" idx="10"/>
          </p:nvPr>
        </p:nvSpPr>
        <p:spPr/>
        <p:txBody>
          <a:bodyPr/>
          <a:lstStyle/>
          <a:p>
            <a:fld id="{B4C14930-6901-4D97-BA7E-F1195D9F3B1A}" type="datetimeFigureOut">
              <a:rPr lang="en-US" smtClean="0"/>
              <a:t>7/30/2025</a:t>
            </a:fld>
            <a:endParaRPr lang="en-US" dirty="0"/>
          </a:p>
        </p:txBody>
      </p:sp>
      <p:sp>
        <p:nvSpPr>
          <p:cNvPr id="4" name="Footer Placeholder 3">
            <a:extLst>
              <a:ext uri="{FF2B5EF4-FFF2-40B4-BE49-F238E27FC236}">
                <a16:creationId xmlns:a16="http://schemas.microsoft.com/office/drawing/2014/main" id="{9C30B0D7-028F-3685-86E4-210E0EF7DCD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3C078D4-6C3B-ABC3-3FA3-86CA3FE18F8F}"/>
              </a:ext>
            </a:extLst>
          </p:cNvPr>
          <p:cNvSpPr>
            <a:spLocks noGrp="1"/>
          </p:cNvSpPr>
          <p:nvPr>
            <p:ph type="sldNum" sz="quarter" idx="12"/>
          </p:nvPr>
        </p:nvSpPr>
        <p:spPr/>
        <p:txBody>
          <a:bodyPr/>
          <a:lstStyle/>
          <a:p>
            <a:fld id="{95BDDCDF-9C7A-45D8-8CB0-938E34A9E596}" type="slidenum">
              <a:rPr lang="en-US" smtClean="0"/>
              <a:t>‹#›</a:t>
            </a:fld>
            <a:endParaRPr lang="en-US" dirty="0"/>
          </a:p>
        </p:txBody>
      </p:sp>
    </p:spTree>
    <p:extLst>
      <p:ext uri="{BB962C8B-B14F-4D97-AF65-F5344CB8AC3E}">
        <p14:creationId xmlns:p14="http://schemas.microsoft.com/office/powerpoint/2010/main" val="19801087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81DCB3-234F-64C0-2F33-5E8F159B72AB}"/>
              </a:ext>
            </a:extLst>
          </p:cNvPr>
          <p:cNvSpPr>
            <a:spLocks noGrp="1"/>
          </p:cNvSpPr>
          <p:nvPr>
            <p:ph type="dt" sz="half" idx="10"/>
          </p:nvPr>
        </p:nvSpPr>
        <p:spPr/>
        <p:txBody>
          <a:bodyPr/>
          <a:lstStyle/>
          <a:p>
            <a:fld id="{B4C14930-6901-4D97-BA7E-F1195D9F3B1A}" type="datetimeFigureOut">
              <a:rPr lang="en-US" smtClean="0"/>
              <a:t>7/30/2025</a:t>
            </a:fld>
            <a:endParaRPr lang="en-US" dirty="0"/>
          </a:p>
        </p:txBody>
      </p:sp>
      <p:sp>
        <p:nvSpPr>
          <p:cNvPr id="3" name="Footer Placeholder 2">
            <a:extLst>
              <a:ext uri="{FF2B5EF4-FFF2-40B4-BE49-F238E27FC236}">
                <a16:creationId xmlns:a16="http://schemas.microsoft.com/office/drawing/2014/main" id="{FC73CDC6-8A06-FA2C-1AF6-968E3F64338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956B395-60AA-D483-B419-933C5070FC7D}"/>
              </a:ext>
            </a:extLst>
          </p:cNvPr>
          <p:cNvSpPr>
            <a:spLocks noGrp="1"/>
          </p:cNvSpPr>
          <p:nvPr>
            <p:ph type="sldNum" sz="quarter" idx="12"/>
          </p:nvPr>
        </p:nvSpPr>
        <p:spPr/>
        <p:txBody>
          <a:bodyPr/>
          <a:lstStyle/>
          <a:p>
            <a:fld id="{95BDDCDF-9C7A-45D8-8CB0-938E34A9E596}" type="slidenum">
              <a:rPr lang="en-US" smtClean="0"/>
              <a:t>‹#›</a:t>
            </a:fld>
            <a:endParaRPr lang="en-US" dirty="0"/>
          </a:p>
        </p:txBody>
      </p:sp>
    </p:spTree>
    <p:extLst>
      <p:ext uri="{BB962C8B-B14F-4D97-AF65-F5344CB8AC3E}">
        <p14:creationId xmlns:p14="http://schemas.microsoft.com/office/powerpoint/2010/main" val="3148907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F5DDFA-EF50-AF74-DC3F-4EC4CCD5A6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74AEED4-D118-4A32-A2E3-7F33D25773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DF6C21C-46B9-E859-3778-41CA1E0C8F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0AB315-F6C5-ECAD-4DD8-3179C2F749CF}"/>
              </a:ext>
            </a:extLst>
          </p:cNvPr>
          <p:cNvSpPr>
            <a:spLocks noGrp="1"/>
          </p:cNvSpPr>
          <p:nvPr>
            <p:ph type="dt" sz="half" idx="10"/>
          </p:nvPr>
        </p:nvSpPr>
        <p:spPr/>
        <p:txBody>
          <a:bodyPr/>
          <a:lstStyle/>
          <a:p>
            <a:fld id="{B4C14930-6901-4D97-BA7E-F1195D9F3B1A}" type="datetimeFigureOut">
              <a:rPr lang="en-US" smtClean="0"/>
              <a:t>7/30/2025</a:t>
            </a:fld>
            <a:endParaRPr lang="en-US" dirty="0"/>
          </a:p>
        </p:txBody>
      </p:sp>
      <p:sp>
        <p:nvSpPr>
          <p:cNvPr id="6" name="Footer Placeholder 5">
            <a:extLst>
              <a:ext uri="{FF2B5EF4-FFF2-40B4-BE49-F238E27FC236}">
                <a16:creationId xmlns:a16="http://schemas.microsoft.com/office/drawing/2014/main" id="{E8E64C8D-91DE-99D3-0E00-4C0DB9FDD82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BE1452E-FB3C-3568-301D-0608525BE5F1}"/>
              </a:ext>
            </a:extLst>
          </p:cNvPr>
          <p:cNvSpPr>
            <a:spLocks noGrp="1"/>
          </p:cNvSpPr>
          <p:nvPr>
            <p:ph type="sldNum" sz="quarter" idx="12"/>
          </p:nvPr>
        </p:nvSpPr>
        <p:spPr/>
        <p:txBody>
          <a:bodyPr/>
          <a:lstStyle/>
          <a:p>
            <a:fld id="{95BDDCDF-9C7A-45D8-8CB0-938E34A9E596}" type="slidenum">
              <a:rPr lang="en-US" smtClean="0"/>
              <a:t>‹#›</a:t>
            </a:fld>
            <a:endParaRPr lang="en-US" dirty="0"/>
          </a:p>
        </p:txBody>
      </p:sp>
    </p:spTree>
    <p:extLst>
      <p:ext uri="{BB962C8B-B14F-4D97-AF65-F5344CB8AC3E}">
        <p14:creationId xmlns:p14="http://schemas.microsoft.com/office/powerpoint/2010/main" val="40606811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FB878-5D26-92C4-98F7-DEFDEC6942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EB3D807-25E6-AB2E-32AA-0E0ECBCD76C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8D87341-9AA0-03BA-B5A9-61E065E11E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94B722B-B6A1-070D-6548-CC7CAD5E7D42}"/>
              </a:ext>
            </a:extLst>
          </p:cNvPr>
          <p:cNvSpPr>
            <a:spLocks noGrp="1"/>
          </p:cNvSpPr>
          <p:nvPr>
            <p:ph type="dt" sz="half" idx="10"/>
          </p:nvPr>
        </p:nvSpPr>
        <p:spPr/>
        <p:txBody>
          <a:bodyPr/>
          <a:lstStyle/>
          <a:p>
            <a:fld id="{B4C14930-6901-4D97-BA7E-F1195D9F3B1A}" type="datetimeFigureOut">
              <a:rPr lang="en-US" smtClean="0"/>
              <a:t>7/30/2025</a:t>
            </a:fld>
            <a:endParaRPr lang="en-US" dirty="0"/>
          </a:p>
        </p:txBody>
      </p:sp>
      <p:sp>
        <p:nvSpPr>
          <p:cNvPr id="6" name="Footer Placeholder 5">
            <a:extLst>
              <a:ext uri="{FF2B5EF4-FFF2-40B4-BE49-F238E27FC236}">
                <a16:creationId xmlns:a16="http://schemas.microsoft.com/office/drawing/2014/main" id="{F37BEB90-E2B3-EF6C-C3FD-9B4A67D5EE3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DC11239-3778-B43A-2CB4-5E37441B62DD}"/>
              </a:ext>
            </a:extLst>
          </p:cNvPr>
          <p:cNvSpPr>
            <a:spLocks noGrp="1"/>
          </p:cNvSpPr>
          <p:nvPr>
            <p:ph type="sldNum" sz="quarter" idx="12"/>
          </p:nvPr>
        </p:nvSpPr>
        <p:spPr/>
        <p:txBody>
          <a:bodyPr/>
          <a:lstStyle/>
          <a:p>
            <a:fld id="{95BDDCDF-9C7A-45D8-8CB0-938E34A9E596}" type="slidenum">
              <a:rPr lang="en-US" smtClean="0"/>
              <a:t>‹#›</a:t>
            </a:fld>
            <a:endParaRPr lang="en-US" dirty="0"/>
          </a:p>
        </p:txBody>
      </p:sp>
    </p:spTree>
    <p:extLst>
      <p:ext uri="{BB962C8B-B14F-4D97-AF65-F5344CB8AC3E}">
        <p14:creationId xmlns:p14="http://schemas.microsoft.com/office/powerpoint/2010/main" val="17547754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A3EF2F-B532-578E-35A7-DA89485CD8A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926890A-7D74-CF76-4D61-FAF52F4E75A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852BF8-6A25-875B-569F-1CB599AB7727}"/>
              </a:ext>
            </a:extLst>
          </p:cNvPr>
          <p:cNvSpPr>
            <a:spLocks noGrp="1"/>
          </p:cNvSpPr>
          <p:nvPr>
            <p:ph type="dt" sz="half" idx="10"/>
          </p:nvPr>
        </p:nvSpPr>
        <p:spPr/>
        <p:txBody>
          <a:bodyPr/>
          <a:lstStyle/>
          <a:p>
            <a:fld id="{B4C14930-6901-4D97-BA7E-F1195D9F3B1A}" type="datetimeFigureOut">
              <a:rPr lang="en-US" smtClean="0"/>
              <a:t>7/30/2025</a:t>
            </a:fld>
            <a:endParaRPr lang="en-US" dirty="0"/>
          </a:p>
        </p:txBody>
      </p:sp>
      <p:sp>
        <p:nvSpPr>
          <p:cNvPr id="5" name="Footer Placeholder 4">
            <a:extLst>
              <a:ext uri="{FF2B5EF4-FFF2-40B4-BE49-F238E27FC236}">
                <a16:creationId xmlns:a16="http://schemas.microsoft.com/office/drawing/2014/main" id="{B96CD250-3040-8EE1-C974-A8C4B52AD33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86FB537-A625-615F-23DC-337D63883AA0}"/>
              </a:ext>
            </a:extLst>
          </p:cNvPr>
          <p:cNvSpPr>
            <a:spLocks noGrp="1"/>
          </p:cNvSpPr>
          <p:nvPr>
            <p:ph type="sldNum" sz="quarter" idx="12"/>
          </p:nvPr>
        </p:nvSpPr>
        <p:spPr/>
        <p:txBody>
          <a:bodyPr/>
          <a:lstStyle/>
          <a:p>
            <a:fld id="{95BDDCDF-9C7A-45D8-8CB0-938E34A9E596}" type="slidenum">
              <a:rPr lang="en-US" smtClean="0"/>
              <a:t>‹#›</a:t>
            </a:fld>
            <a:endParaRPr lang="en-US" dirty="0"/>
          </a:p>
        </p:txBody>
      </p:sp>
    </p:spTree>
    <p:extLst>
      <p:ext uri="{BB962C8B-B14F-4D97-AF65-F5344CB8AC3E}">
        <p14:creationId xmlns:p14="http://schemas.microsoft.com/office/powerpoint/2010/main" val="27631843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5DEA1EB-CDF6-8EB0-D7DF-4E03D90AAFD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D476DB-2DA6-1F0C-954A-3C667F2CEAD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831AA1-44A1-46D8-C6BF-AA3254E714A1}"/>
              </a:ext>
            </a:extLst>
          </p:cNvPr>
          <p:cNvSpPr>
            <a:spLocks noGrp="1"/>
          </p:cNvSpPr>
          <p:nvPr>
            <p:ph type="dt" sz="half" idx="10"/>
          </p:nvPr>
        </p:nvSpPr>
        <p:spPr/>
        <p:txBody>
          <a:bodyPr/>
          <a:lstStyle/>
          <a:p>
            <a:fld id="{B4C14930-6901-4D97-BA7E-F1195D9F3B1A}" type="datetimeFigureOut">
              <a:rPr lang="en-US" smtClean="0"/>
              <a:t>7/30/2025</a:t>
            </a:fld>
            <a:endParaRPr lang="en-US" dirty="0"/>
          </a:p>
        </p:txBody>
      </p:sp>
      <p:sp>
        <p:nvSpPr>
          <p:cNvPr id="5" name="Footer Placeholder 4">
            <a:extLst>
              <a:ext uri="{FF2B5EF4-FFF2-40B4-BE49-F238E27FC236}">
                <a16:creationId xmlns:a16="http://schemas.microsoft.com/office/drawing/2014/main" id="{18CD3E51-38CD-F820-57B0-AE9EA5897EC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1F3E9C7-3F8B-D009-489C-7151EE101F50}"/>
              </a:ext>
            </a:extLst>
          </p:cNvPr>
          <p:cNvSpPr>
            <a:spLocks noGrp="1"/>
          </p:cNvSpPr>
          <p:nvPr>
            <p:ph type="sldNum" sz="quarter" idx="12"/>
          </p:nvPr>
        </p:nvSpPr>
        <p:spPr/>
        <p:txBody>
          <a:bodyPr/>
          <a:lstStyle/>
          <a:p>
            <a:fld id="{95BDDCDF-9C7A-45D8-8CB0-938E34A9E596}" type="slidenum">
              <a:rPr lang="en-US" smtClean="0"/>
              <a:t>‹#›</a:t>
            </a:fld>
            <a:endParaRPr lang="en-US" dirty="0"/>
          </a:p>
        </p:txBody>
      </p:sp>
    </p:spTree>
    <p:extLst>
      <p:ext uri="{BB962C8B-B14F-4D97-AF65-F5344CB8AC3E}">
        <p14:creationId xmlns:p14="http://schemas.microsoft.com/office/powerpoint/2010/main" val="42156371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C9994E-D5E4-A43B-BB6F-C7B784156CE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103D4DB-1B6A-4CC2-8984-57A35FDF3D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E0130D9-B7D8-2308-A174-6B1E375264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4C14930-6901-4D97-BA7E-F1195D9F3B1A}" type="datetimeFigureOut">
              <a:rPr lang="en-US" smtClean="0"/>
              <a:t>7/30/2025</a:t>
            </a:fld>
            <a:endParaRPr lang="en-US" dirty="0"/>
          </a:p>
        </p:txBody>
      </p:sp>
      <p:sp>
        <p:nvSpPr>
          <p:cNvPr id="5" name="Footer Placeholder 4">
            <a:extLst>
              <a:ext uri="{FF2B5EF4-FFF2-40B4-BE49-F238E27FC236}">
                <a16:creationId xmlns:a16="http://schemas.microsoft.com/office/drawing/2014/main" id="{8709D00A-EC5F-8529-7F97-3BC9FC92A26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0221E86B-F8D3-6888-2D30-58392543099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5BDDCDF-9C7A-45D8-8CB0-938E34A9E596}" type="slidenum">
              <a:rPr lang="en-US" smtClean="0"/>
              <a:t>‹#›</a:t>
            </a:fld>
            <a:endParaRPr lang="en-US" dirty="0"/>
          </a:p>
        </p:txBody>
      </p:sp>
    </p:spTree>
    <p:extLst>
      <p:ext uri="{BB962C8B-B14F-4D97-AF65-F5344CB8AC3E}">
        <p14:creationId xmlns:p14="http://schemas.microsoft.com/office/powerpoint/2010/main" val="24041611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customXml" Target="../ink/ink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mailto:kbuckingham@medford-ma.gov"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mailto:kbuckingham@medford-ma.gov"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0" name="Rectangle 49">
            <a:extLst>
              <a:ext uri="{FF2B5EF4-FFF2-40B4-BE49-F238E27FC236}">
                <a16:creationId xmlns:a16="http://schemas.microsoft.com/office/drawing/2014/main" id="{2B577FF9-3543-4875-815D-3D87BD8A20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Title 1">
            <a:extLst>
              <a:ext uri="{FF2B5EF4-FFF2-40B4-BE49-F238E27FC236}">
                <a16:creationId xmlns:a16="http://schemas.microsoft.com/office/drawing/2014/main" id="{3C314DF2-D939-B3E6-2E3C-360191409953}"/>
              </a:ext>
            </a:extLst>
          </p:cNvPr>
          <p:cNvSpPr>
            <a:spLocks noGrp="1"/>
          </p:cNvSpPr>
          <p:nvPr>
            <p:ph type="ctrTitle"/>
          </p:nvPr>
        </p:nvSpPr>
        <p:spPr>
          <a:xfrm>
            <a:off x="874815" y="798703"/>
            <a:ext cx="5221185" cy="3072015"/>
          </a:xfrm>
        </p:spPr>
        <p:txBody>
          <a:bodyPr anchor="b">
            <a:normAutofit/>
          </a:bodyPr>
          <a:lstStyle/>
          <a:p>
            <a:r>
              <a:rPr lang="en-US" sz="5100" dirty="0">
                <a:solidFill>
                  <a:schemeClr val="accent5"/>
                </a:solidFill>
              </a:rPr>
              <a:t>Medford Affordable Housing Trust Action Plan</a:t>
            </a:r>
          </a:p>
        </p:txBody>
      </p:sp>
      <p:sp>
        <p:nvSpPr>
          <p:cNvPr id="3" name="Subtitle 2">
            <a:extLst>
              <a:ext uri="{FF2B5EF4-FFF2-40B4-BE49-F238E27FC236}">
                <a16:creationId xmlns:a16="http://schemas.microsoft.com/office/drawing/2014/main" id="{7E35903C-E828-0977-1ADF-A39D7852D731}"/>
              </a:ext>
            </a:extLst>
          </p:cNvPr>
          <p:cNvSpPr>
            <a:spLocks noGrp="1"/>
          </p:cNvSpPr>
          <p:nvPr>
            <p:ph type="subTitle" idx="1"/>
          </p:nvPr>
        </p:nvSpPr>
        <p:spPr>
          <a:xfrm>
            <a:off x="870148" y="4669420"/>
            <a:ext cx="5221185" cy="1395479"/>
          </a:xfrm>
        </p:spPr>
        <p:txBody>
          <a:bodyPr anchor="t">
            <a:normAutofit/>
          </a:bodyPr>
          <a:lstStyle/>
          <a:p>
            <a:r>
              <a:rPr lang="en-US" sz="3600" dirty="0"/>
              <a:t>Draft Plan Presentation</a:t>
            </a:r>
          </a:p>
        </p:txBody>
      </p:sp>
      <p:sp>
        <p:nvSpPr>
          <p:cNvPr id="52" name="Freeform: Shape 51">
            <a:extLst>
              <a:ext uri="{FF2B5EF4-FFF2-40B4-BE49-F238E27FC236}">
                <a16:creationId xmlns:a16="http://schemas.microsoft.com/office/drawing/2014/main" id="{F5569EEC-E12F-4856-B407-02B2813A4A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04059" y="0"/>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CF860788-3A6A-45A3-B3F1-06F1596656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567336" y="1"/>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raphic 6" descr="House">
            <a:extLst>
              <a:ext uri="{FF2B5EF4-FFF2-40B4-BE49-F238E27FC236}">
                <a16:creationId xmlns:a16="http://schemas.microsoft.com/office/drawing/2014/main" id="{1A9E719D-FC18-6CAA-EDFF-429215AB8BB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93046" y="1209578"/>
            <a:ext cx="4055897" cy="4055897"/>
          </a:xfrm>
          <a:custGeom>
            <a:avLst/>
            <a:gdLst/>
            <a:ahLst/>
            <a:cxnLst/>
            <a:rect l="l" t="t" r="r" b="b"/>
            <a:pathLst>
              <a:path w="4579832" h="5347063">
                <a:moveTo>
                  <a:pt x="106985" y="0"/>
                </a:moveTo>
                <a:lnTo>
                  <a:pt x="4472847" y="0"/>
                </a:lnTo>
                <a:cubicBezTo>
                  <a:pt x="4531933" y="0"/>
                  <a:pt x="4579832" y="47899"/>
                  <a:pt x="4579832" y="106985"/>
                </a:cubicBezTo>
                <a:lnTo>
                  <a:pt x="4579832" y="5240078"/>
                </a:lnTo>
                <a:cubicBezTo>
                  <a:pt x="4579832" y="5299164"/>
                  <a:pt x="4531933" y="5347063"/>
                  <a:pt x="4472847" y="5347063"/>
                </a:cubicBezTo>
                <a:lnTo>
                  <a:pt x="106985" y="5347063"/>
                </a:lnTo>
                <a:cubicBezTo>
                  <a:pt x="47899" y="5347063"/>
                  <a:pt x="0" y="5299164"/>
                  <a:pt x="0" y="5240078"/>
                </a:cubicBezTo>
                <a:lnTo>
                  <a:pt x="0" y="106985"/>
                </a:lnTo>
                <a:cubicBezTo>
                  <a:pt x="0" y="47899"/>
                  <a:pt x="47899" y="0"/>
                  <a:pt x="106985" y="0"/>
                </a:cubicBezTo>
                <a:close/>
              </a:path>
            </a:pathLst>
          </a:custGeom>
        </p:spPr>
      </p:pic>
      <p:sp>
        <p:nvSpPr>
          <p:cNvPr id="54" name="Freeform: Shape 53">
            <a:extLst>
              <a:ext uri="{FF2B5EF4-FFF2-40B4-BE49-F238E27FC236}">
                <a16:creationId xmlns:a16="http://schemas.microsoft.com/office/drawing/2014/main" id="{DF1E3393-B852-4883-B778-ED35251129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032259" y="2916245"/>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5" name="Freeform: Shape 54">
            <a:extLst>
              <a:ext uri="{FF2B5EF4-FFF2-40B4-BE49-F238E27FC236}">
                <a16:creationId xmlns:a16="http://schemas.microsoft.com/office/drawing/2014/main" id="{39853D09-4205-4CC7-83EB-288E886AC9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48440" y="5717906"/>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0D040B79-3E73-4A31-840D-D6B9C9FDFC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47511" y="6258756"/>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51" name="Freeform: Shape 50">
            <a:extLst>
              <a:ext uri="{FF2B5EF4-FFF2-40B4-BE49-F238E27FC236}">
                <a16:creationId xmlns:a16="http://schemas.microsoft.com/office/drawing/2014/main" id="{156C6AE5-3F8B-42AC-9EA4-1B686A11E9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43820" y="5835650"/>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cxnSp>
        <p:nvCxnSpPr>
          <p:cNvPr id="5" name="Straight Connector 4">
            <a:extLst>
              <a:ext uri="{FF2B5EF4-FFF2-40B4-BE49-F238E27FC236}">
                <a16:creationId xmlns:a16="http://schemas.microsoft.com/office/drawing/2014/main" id="{197AB794-51DD-DB21-7CE5-A9A442314C12}"/>
              </a:ext>
            </a:extLst>
          </p:cNvPr>
          <p:cNvCxnSpPr/>
          <p:nvPr/>
        </p:nvCxnSpPr>
        <p:spPr>
          <a:xfrm>
            <a:off x="1126184" y="4197927"/>
            <a:ext cx="4796634" cy="0"/>
          </a:xfrm>
          <a:prstGeom prst="line">
            <a:avLst/>
          </a:prstGeom>
          <a:ln w="76200">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42440191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01AA89-3075-4A7C-5DD4-5DE10827941C}"/>
              </a:ext>
            </a:extLst>
          </p:cNvPr>
          <p:cNvSpPr>
            <a:spLocks noGrp="1"/>
          </p:cNvSpPr>
          <p:nvPr>
            <p:ph type="title"/>
          </p:nvPr>
        </p:nvSpPr>
        <p:spPr/>
        <p:txBody>
          <a:bodyPr>
            <a:normAutofit/>
          </a:bodyPr>
          <a:lstStyle/>
          <a:p>
            <a:pPr algn="ctr"/>
            <a:r>
              <a:rPr lang="en-US" sz="5400" b="1" dirty="0">
                <a:solidFill>
                  <a:schemeClr val="accent5"/>
                </a:solidFill>
              </a:rPr>
              <a:t>Agenda</a:t>
            </a:r>
          </a:p>
        </p:txBody>
      </p:sp>
      <p:sp>
        <p:nvSpPr>
          <p:cNvPr id="3" name="Content Placeholder 2">
            <a:extLst>
              <a:ext uri="{FF2B5EF4-FFF2-40B4-BE49-F238E27FC236}">
                <a16:creationId xmlns:a16="http://schemas.microsoft.com/office/drawing/2014/main" id="{BC27B554-4F8E-55D1-FA17-3205B50ED366}"/>
              </a:ext>
            </a:extLst>
          </p:cNvPr>
          <p:cNvSpPr>
            <a:spLocks noGrp="1"/>
          </p:cNvSpPr>
          <p:nvPr>
            <p:ph idx="1"/>
          </p:nvPr>
        </p:nvSpPr>
        <p:spPr>
          <a:xfrm>
            <a:off x="838200" y="2179319"/>
            <a:ext cx="10515600" cy="3997643"/>
          </a:xfrm>
        </p:spPr>
        <p:txBody>
          <a:bodyPr/>
          <a:lstStyle/>
          <a:p>
            <a:r>
              <a:rPr lang="en-US" dirty="0"/>
              <a:t>Introductions </a:t>
            </a:r>
          </a:p>
          <a:p>
            <a:pPr lvl="1"/>
            <a:r>
              <a:rPr lang="en-US" dirty="0"/>
              <a:t>Survey</a:t>
            </a:r>
          </a:p>
          <a:p>
            <a:r>
              <a:rPr lang="en-US" dirty="0"/>
              <a:t>Presentation </a:t>
            </a:r>
          </a:p>
          <a:p>
            <a:pPr lvl="1"/>
            <a:r>
              <a:rPr lang="en-US" dirty="0"/>
              <a:t>Affordable Housing Trust (AHT) background</a:t>
            </a:r>
          </a:p>
          <a:p>
            <a:pPr lvl="1"/>
            <a:r>
              <a:rPr lang="en-US" dirty="0"/>
              <a:t>Data</a:t>
            </a:r>
          </a:p>
          <a:p>
            <a:pPr lvl="1"/>
            <a:r>
              <a:rPr lang="en-US" dirty="0"/>
              <a:t>Affordable Housing Definitions &amp; Resources</a:t>
            </a:r>
          </a:p>
          <a:p>
            <a:r>
              <a:rPr lang="en-US" dirty="0"/>
              <a:t>AHT Action Plan</a:t>
            </a:r>
          </a:p>
          <a:p>
            <a:r>
              <a:rPr lang="en-US" dirty="0"/>
              <a:t>Next Steps and Questions </a:t>
            </a:r>
          </a:p>
          <a:p>
            <a:endParaRPr lang="en-US" dirty="0"/>
          </a:p>
        </p:txBody>
      </p:sp>
      <p:cxnSp>
        <p:nvCxnSpPr>
          <p:cNvPr id="4" name="Straight Connector 3">
            <a:extLst>
              <a:ext uri="{FF2B5EF4-FFF2-40B4-BE49-F238E27FC236}">
                <a16:creationId xmlns:a16="http://schemas.microsoft.com/office/drawing/2014/main" id="{7293BB2E-55E4-8F4E-B0FA-9C0C19339A14}"/>
              </a:ext>
            </a:extLst>
          </p:cNvPr>
          <p:cNvCxnSpPr/>
          <p:nvPr/>
        </p:nvCxnSpPr>
        <p:spPr>
          <a:xfrm>
            <a:off x="3549344" y="1500447"/>
            <a:ext cx="4796634" cy="0"/>
          </a:xfrm>
          <a:prstGeom prst="line">
            <a:avLst/>
          </a:prstGeom>
          <a:ln w="76200">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351909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300DF-D6BB-E5FE-AFA9-4D7B99A65950}"/>
              </a:ext>
            </a:extLst>
          </p:cNvPr>
          <p:cNvSpPr>
            <a:spLocks noGrp="1"/>
          </p:cNvSpPr>
          <p:nvPr>
            <p:ph type="title"/>
          </p:nvPr>
        </p:nvSpPr>
        <p:spPr/>
        <p:txBody>
          <a:bodyPr>
            <a:normAutofit/>
          </a:bodyPr>
          <a:lstStyle/>
          <a:p>
            <a:pPr algn="ctr"/>
            <a:r>
              <a:rPr lang="en-US" sz="6600" b="1" dirty="0">
                <a:solidFill>
                  <a:schemeClr val="accent5"/>
                </a:solidFill>
              </a:rPr>
              <a:t>Introductions</a:t>
            </a:r>
          </a:p>
        </p:txBody>
      </p:sp>
      <p:sp>
        <p:nvSpPr>
          <p:cNvPr id="3" name="Content Placeholder 2">
            <a:extLst>
              <a:ext uri="{FF2B5EF4-FFF2-40B4-BE49-F238E27FC236}">
                <a16:creationId xmlns:a16="http://schemas.microsoft.com/office/drawing/2014/main" id="{818C0171-B728-DE0D-22BF-57556107F536}"/>
              </a:ext>
            </a:extLst>
          </p:cNvPr>
          <p:cNvSpPr>
            <a:spLocks noGrp="1"/>
          </p:cNvSpPr>
          <p:nvPr>
            <p:ph idx="1"/>
          </p:nvPr>
        </p:nvSpPr>
        <p:spPr>
          <a:xfrm>
            <a:off x="838200" y="2971799"/>
            <a:ext cx="10515600" cy="3205163"/>
          </a:xfrm>
        </p:spPr>
        <p:txBody>
          <a:bodyPr>
            <a:normAutofit/>
          </a:bodyPr>
          <a:lstStyle/>
          <a:p>
            <a:pPr marL="0" indent="0" algn="ctr">
              <a:buNone/>
            </a:pPr>
            <a:r>
              <a:rPr lang="en-US" sz="3200" dirty="0"/>
              <a:t>Who is here today?</a:t>
            </a:r>
          </a:p>
        </p:txBody>
      </p:sp>
      <p:cxnSp>
        <p:nvCxnSpPr>
          <p:cNvPr id="4" name="Straight Connector 3">
            <a:extLst>
              <a:ext uri="{FF2B5EF4-FFF2-40B4-BE49-F238E27FC236}">
                <a16:creationId xmlns:a16="http://schemas.microsoft.com/office/drawing/2014/main" id="{49D380EB-8187-3542-C4EB-F9A5FCE60CF2}"/>
              </a:ext>
            </a:extLst>
          </p:cNvPr>
          <p:cNvCxnSpPr/>
          <p:nvPr/>
        </p:nvCxnSpPr>
        <p:spPr>
          <a:xfrm>
            <a:off x="3518864" y="2125287"/>
            <a:ext cx="4796634" cy="0"/>
          </a:xfrm>
          <a:prstGeom prst="line">
            <a:avLst/>
          </a:prstGeom>
          <a:ln w="76200">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1607983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5AA68A9-F49D-3405-A0D5-52DD95B535EE}"/>
              </a:ext>
            </a:extLst>
          </p:cNvPr>
          <p:cNvSpPr txBox="1"/>
          <p:nvPr/>
        </p:nvSpPr>
        <p:spPr>
          <a:xfrm>
            <a:off x="0" y="6304170"/>
            <a:ext cx="12192000" cy="523220"/>
          </a:xfrm>
          <a:prstGeom prst="rect">
            <a:avLst/>
          </a:prstGeom>
          <a:noFill/>
        </p:spPr>
        <p:txBody>
          <a:bodyPr wrap="square">
            <a:spAutoFit/>
          </a:bodyPr>
          <a:lstStyle/>
          <a:p>
            <a:pPr algn="ctr"/>
            <a:r>
              <a:rPr lang="en-US" sz="2800" dirty="0"/>
              <a:t>bit.ly/</a:t>
            </a:r>
            <a:r>
              <a:rPr lang="en-US" sz="2800" dirty="0" err="1"/>
              <a:t>AHTsurvey</a:t>
            </a:r>
            <a:r>
              <a:rPr lang="en-US" sz="2800" dirty="0"/>
              <a:t> </a:t>
            </a:r>
          </a:p>
        </p:txBody>
      </p:sp>
      <p:cxnSp>
        <p:nvCxnSpPr>
          <p:cNvPr id="8" name="Straight Connector 7">
            <a:extLst>
              <a:ext uri="{FF2B5EF4-FFF2-40B4-BE49-F238E27FC236}">
                <a16:creationId xmlns:a16="http://schemas.microsoft.com/office/drawing/2014/main" id="{0B10930A-C9FA-F119-9750-CB2CDD3C4ADE}"/>
              </a:ext>
            </a:extLst>
          </p:cNvPr>
          <p:cNvCxnSpPr/>
          <p:nvPr/>
        </p:nvCxnSpPr>
        <p:spPr>
          <a:xfrm>
            <a:off x="3518864" y="2125287"/>
            <a:ext cx="4796634" cy="0"/>
          </a:xfrm>
          <a:prstGeom prst="line">
            <a:avLst/>
          </a:prstGeom>
          <a:ln w="76200">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9" name="Title 1">
            <a:extLst>
              <a:ext uri="{FF2B5EF4-FFF2-40B4-BE49-F238E27FC236}">
                <a16:creationId xmlns:a16="http://schemas.microsoft.com/office/drawing/2014/main" id="{C0309D56-F5F8-10AA-02C2-D9442FB7CB02}"/>
              </a:ext>
            </a:extLst>
          </p:cNvPr>
          <p:cNvSpPr>
            <a:spLocks noGrp="1"/>
          </p:cNvSpPr>
          <p:nvPr>
            <p:ph type="title"/>
          </p:nvPr>
        </p:nvSpPr>
        <p:spPr>
          <a:xfrm>
            <a:off x="838200" y="365125"/>
            <a:ext cx="10515600" cy="1325563"/>
          </a:xfrm>
        </p:spPr>
        <p:txBody>
          <a:bodyPr>
            <a:normAutofit/>
          </a:bodyPr>
          <a:lstStyle/>
          <a:p>
            <a:pPr algn="ctr"/>
            <a:r>
              <a:rPr lang="en-US" sz="6600" b="1" dirty="0">
                <a:solidFill>
                  <a:schemeClr val="accent5"/>
                </a:solidFill>
              </a:rPr>
              <a:t>Introductions</a:t>
            </a:r>
          </a:p>
        </p:txBody>
      </p:sp>
      <p:sp>
        <p:nvSpPr>
          <p:cNvPr id="10" name="Content Placeholder 2">
            <a:extLst>
              <a:ext uri="{FF2B5EF4-FFF2-40B4-BE49-F238E27FC236}">
                <a16:creationId xmlns:a16="http://schemas.microsoft.com/office/drawing/2014/main" id="{D2175949-5E5F-5ECF-76E4-58D5796DCFE3}"/>
              </a:ext>
            </a:extLst>
          </p:cNvPr>
          <p:cNvSpPr>
            <a:spLocks noGrp="1"/>
          </p:cNvSpPr>
          <p:nvPr>
            <p:ph idx="1"/>
          </p:nvPr>
        </p:nvSpPr>
        <p:spPr>
          <a:xfrm>
            <a:off x="838200" y="2360085"/>
            <a:ext cx="10515600" cy="733034"/>
          </a:xfrm>
        </p:spPr>
        <p:txBody>
          <a:bodyPr>
            <a:noAutofit/>
          </a:bodyPr>
          <a:lstStyle/>
          <a:p>
            <a:pPr marL="0" indent="0" algn="ctr">
              <a:buNone/>
            </a:pPr>
            <a:r>
              <a:rPr lang="en-US" b="0" i="0" u="none" strike="noStrike" dirty="0">
                <a:solidFill>
                  <a:srgbClr val="000000"/>
                </a:solidFill>
                <a:effectLst/>
              </a:rPr>
              <a:t>Please take a moment to let us know </a:t>
            </a:r>
            <a:r>
              <a:rPr lang="en-US" dirty="0">
                <a:solidFill>
                  <a:srgbClr val="000000"/>
                </a:solidFill>
              </a:rPr>
              <a:t>who is participating in the meeting </a:t>
            </a:r>
            <a:r>
              <a:rPr lang="en-US" b="0" i="0" u="none" strike="noStrike" dirty="0">
                <a:solidFill>
                  <a:srgbClr val="000000"/>
                </a:solidFill>
                <a:effectLst/>
              </a:rPr>
              <a:t>by completing our anonymous socio-demographic survey.</a:t>
            </a:r>
            <a:endParaRPr lang="en-US" dirty="0"/>
          </a:p>
        </p:txBody>
      </p:sp>
      <p:sp>
        <p:nvSpPr>
          <p:cNvPr id="12" name="TextBox 11">
            <a:extLst>
              <a:ext uri="{FF2B5EF4-FFF2-40B4-BE49-F238E27FC236}">
                <a16:creationId xmlns:a16="http://schemas.microsoft.com/office/drawing/2014/main" id="{AB9BF46D-F306-2C4A-E581-6338B1E04A53}"/>
              </a:ext>
            </a:extLst>
          </p:cNvPr>
          <p:cNvSpPr txBox="1"/>
          <p:nvPr/>
        </p:nvSpPr>
        <p:spPr>
          <a:xfrm>
            <a:off x="0" y="5930830"/>
            <a:ext cx="12192000" cy="461665"/>
          </a:xfrm>
          <a:prstGeom prst="rect">
            <a:avLst/>
          </a:prstGeom>
          <a:noFill/>
        </p:spPr>
        <p:txBody>
          <a:bodyPr wrap="square">
            <a:spAutoFit/>
          </a:bodyPr>
          <a:lstStyle/>
          <a:p>
            <a:pPr algn="ctr"/>
            <a:r>
              <a:rPr lang="en-US" sz="2400" dirty="0"/>
              <a:t>OR Type the URL</a:t>
            </a:r>
          </a:p>
        </p:txBody>
      </p:sp>
      <p:pic>
        <p:nvPicPr>
          <p:cNvPr id="3" name="Picture 2" descr="Qr code&#10;&#10;AI-generated content may be incorrect.">
            <a:extLst>
              <a:ext uri="{FF2B5EF4-FFF2-40B4-BE49-F238E27FC236}">
                <a16:creationId xmlns:a16="http://schemas.microsoft.com/office/drawing/2014/main" id="{1FC368A5-9BDA-6250-54D6-7805E3AA41EF}"/>
              </a:ext>
            </a:extLst>
          </p:cNvPr>
          <p:cNvPicPr>
            <a:picLocks noChangeAspect="1"/>
          </p:cNvPicPr>
          <p:nvPr/>
        </p:nvPicPr>
        <p:blipFill>
          <a:blip r:embed="rId3">
            <a:extLst>
              <a:ext uri="{28A0092B-C50C-407E-A947-70E740481C1C}">
                <a14:useLocalDpi xmlns:a14="http://schemas.microsoft.com/office/drawing/2010/main" val="0"/>
              </a:ext>
            </a:extLst>
          </a:blip>
          <a:srcRect t="6788" b="8075"/>
          <a:stretch>
            <a:fillRect/>
          </a:stretch>
        </p:blipFill>
        <p:spPr>
          <a:xfrm>
            <a:off x="4757057" y="3372044"/>
            <a:ext cx="2677886" cy="2279860"/>
          </a:xfrm>
          <a:prstGeom prst="rect">
            <a:avLst/>
          </a:prstGeom>
        </p:spPr>
      </p:pic>
    </p:spTree>
    <p:extLst>
      <p:ext uri="{BB962C8B-B14F-4D97-AF65-F5344CB8AC3E}">
        <p14:creationId xmlns:p14="http://schemas.microsoft.com/office/powerpoint/2010/main" val="1568223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4461A0-DEC4-38D7-5720-76449FA4C732}"/>
              </a:ext>
            </a:extLst>
          </p:cNvPr>
          <p:cNvSpPr>
            <a:spLocks noGrp="1"/>
          </p:cNvSpPr>
          <p:nvPr>
            <p:ph type="title"/>
          </p:nvPr>
        </p:nvSpPr>
        <p:spPr/>
        <p:txBody>
          <a:bodyPr>
            <a:normAutofit/>
          </a:bodyPr>
          <a:lstStyle/>
          <a:p>
            <a:pPr algn="ctr"/>
            <a:r>
              <a:rPr lang="en-US" sz="4800" dirty="0">
                <a:solidFill>
                  <a:schemeClr val="accent5"/>
                </a:solidFill>
              </a:rPr>
              <a:t>Affordable Housing Trust Background</a:t>
            </a:r>
          </a:p>
        </p:txBody>
      </p:sp>
      <p:pic>
        <p:nvPicPr>
          <p:cNvPr id="6" name="Picture 5" descr="A large building with a tower&#10;&#10;AI-generated content may be incorrect.">
            <a:extLst>
              <a:ext uri="{FF2B5EF4-FFF2-40B4-BE49-F238E27FC236}">
                <a16:creationId xmlns:a16="http://schemas.microsoft.com/office/drawing/2014/main" id="{8718ADD9-080B-EE90-919E-312BD9CC26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1" y="1991032"/>
            <a:ext cx="5286320" cy="3510116"/>
          </a:xfrm>
          <a:prstGeom prst="rect">
            <a:avLst/>
          </a:prstGeom>
        </p:spPr>
      </p:pic>
      <p:pic>
        <p:nvPicPr>
          <p:cNvPr id="8" name="Picture 7" descr="A black and white illustration of a bag of money&#10;&#10;AI-generated content may be incorrect.">
            <a:extLst>
              <a:ext uri="{FF2B5EF4-FFF2-40B4-BE49-F238E27FC236}">
                <a16:creationId xmlns:a16="http://schemas.microsoft.com/office/drawing/2014/main" id="{0A31E565-DCE9-27E3-65BA-55A79E03C4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96860" y="1991032"/>
            <a:ext cx="3022489" cy="1496347"/>
          </a:xfrm>
          <a:prstGeom prst="rect">
            <a:avLst/>
          </a:prstGeom>
        </p:spPr>
      </p:pic>
      <p:pic>
        <p:nvPicPr>
          <p:cNvPr id="10" name="Picture 9" descr="A house with a crack in the roof&#10;&#10;AI-generated content may be incorrect.">
            <a:extLst>
              <a:ext uri="{FF2B5EF4-FFF2-40B4-BE49-F238E27FC236}">
                <a16:creationId xmlns:a16="http://schemas.microsoft.com/office/drawing/2014/main" id="{D1118F9C-FE33-27BC-E060-9AE981BEE06C}"/>
              </a:ext>
            </a:extLst>
          </p:cNvPr>
          <p:cNvPicPr>
            <a:picLocks noChangeAspect="1"/>
          </p:cNvPicPr>
          <p:nvPr/>
        </p:nvPicPr>
        <p:blipFill>
          <a:blip r:embed="rId5">
            <a:extLst>
              <a:ext uri="{28A0092B-C50C-407E-A947-70E740481C1C}">
                <a14:useLocalDpi xmlns:a14="http://schemas.microsoft.com/office/drawing/2010/main" val="0"/>
              </a:ext>
            </a:extLst>
          </a:blip>
          <a:srcRect b="5794"/>
          <a:stretch/>
        </p:blipFill>
        <p:spPr>
          <a:xfrm>
            <a:off x="7373531" y="2086885"/>
            <a:ext cx="899612" cy="888750"/>
          </a:xfrm>
          <a:prstGeom prst="rect">
            <a:avLst/>
          </a:prstGeom>
        </p:spPr>
      </p:pic>
      <p:pic>
        <p:nvPicPr>
          <p:cNvPr id="12" name="Picture 11" descr="A building with trees and bushes&#10;&#10;AI-generated content may be incorrect.">
            <a:extLst>
              <a:ext uri="{FF2B5EF4-FFF2-40B4-BE49-F238E27FC236}">
                <a16:creationId xmlns:a16="http://schemas.microsoft.com/office/drawing/2014/main" id="{E8767681-476C-A81F-5674-C57FACD7C80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18552" y="4442560"/>
            <a:ext cx="3242370" cy="2241269"/>
          </a:xfrm>
          <a:prstGeom prst="rect">
            <a:avLst/>
          </a:prstGeom>
        </p:spPr>
      </p:pic>
      <p:sp>
        <p:nvSpPr>
          <p:cNvPr id="13" name="Right Brace 12">
            <a:extLst>
              <a:ext uri="{FF2B5EF4-FFF2-40B4-BE49-F238E27FC236}">
                <a16:creationId xmlns:a16="http://schemas.microsoft.com/office/drawing/2014/main" id="{DBA4F867-B757-57DF-C1A2-9CE6DD18E344}"/>
              </a:ext>
            </a:extLst>
          </p:cNvPr>
          <p:cNvSpPr/>
          <p:nvPr/>
        </p:nvSpPr>
        <p:spPr>
          <a:xfrm rot="5400000">
            <a:off x="8994949" y="2050139"/>
            <a:ext cx="517874" cy="3909775"/>
          </a:xfrm>
          <a:prstGeom prst="rightBrace">
            <a:avLst/>
          </a:prstGeom>
          <a:ln w="38100">
            <a:solidFill>
              <a:srgbClr val="7030A0"/>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p>
        </p:txBody>
      </p:sp>
      <p:cxnSp>
        <p:nvCxnSpPr>
          <p:cNvPr id="3" name="Straight Connector 2">
            <a:extLst>
              <a:ext uri="{FF2B5EF4-FFF2-40B4-BE49-F238E27FC236}">
                <a16:creationId xmlns:a16="http://schemas.microsoft.com/office/drawing/2014/main" id="{4DF8988F-5A66-015A-CE4A-0C97324EF72A}"/>
              </a:ext>
            </a:extLst>
          </p:cNvPr>
          <p:cNvCxnSpPr>
            <a:cxnSpLocks/>
          </p:cNvCxnSpPr>
          <p:nvPr/>
        </p:nvCxnSpPr>
        <p:spPr>
          <a:xfrm>
            <a:off x="685800" y="1500447"/>
            <a:ext cx="10522974" cy="0"/>
          </a:xfrm>
          <a:prstGeom prst="line">
            <a:avLst/>
          </a:prstGeom>
          <a:ln w="76200">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3262245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C6BB9-3F4D-BF16-29FF-0FBC44816481}"/>
              </a:ext>
            </a:extLst>
          </p:cNvPr>
          <p:cNvSpPr>
            <a:spLocks noGrp="1"/>
          </p:cNvSpPr>
          <p:nvPr>
            <p:ph type="title"/>
          </p:nvPr>
        </p:nvSpPr>
        <p:spPr/>
        <p:txBody>
          <a:bodyPr>
            <a:normAutofit/>
          </a:bodyPr>
          <a:lstStyle/>
          <a:p>
            <a:pPr algn="ctr"/>
            <a:r>
              <a:rPr lang="en-US" sz="6600" dirty="0">
                <a:solidFill>
                  <a:schemeClr val="accent5"/>
                </a:solidFill>
              </a:rPr>
              <a:t>MAHT 5 Year Plan Process</a:t>
            </a:r>
          </a:p>
        </p:txBody>
      </p:sp>
      <p:sp>
        <p:nvSpPr>
          <p:cNvPr id="3" name="Content Placeholder 2">
            <a:extLst>
              <a:ext uri="{FF2B5EF4-FFF2-40B4-BE49-F238E27FC236}">
                <a16:creationId xmlns:a16="http://schemas.microsoft.com/office/drawing/2014/main" id="{4802248C-C95E-DD91-09A6-0C3FFDFB4057}"/>
              </a:ext>
            </a:extLst>
          </p:cNvPr>
          <p:cNvSpPr>
            <a:spLocks noGrp="1"/>
          </p:cNvSpPr>
          <p:nvPr>
            <p:ph idx="1"/>
          </p:nvPr>
        </p:nvSpPr>
        <p:spPr>
          <a:xfrm>
            <a:off x="402336" y="2011680"/>
            <a:ext cx="6510528" cy="4206239"/>
          </a:xfrm>
        </p:spPr>
        <p:txBody>
          <a:bodyPr>
            <a:normAutofit fontScale="77500" lnSpcReduction="20000"/>
          </a:bodyPr>
          <a:lstStyle/>
          <a:p>
            <a:pPr marL="625475" indent="-625475">
              <a:buClr>
                <a:schemeClr val="accent2">
                  <a:lumMod val="75000"/>
                </a:schemeClr>
              </a:buClr>
              <a:buFont typeface="Webdings" panose="05030102010509060703" pitchFamily="18" charset="2"/>
              <a:buChar char="="/>
            </a:pPr>
            <a:r>
              <a:rPr lang="en-US" sz="3200" dirty="0"/>
              <a:t>September – December, 2024:  evaluated market data and policy context</a:t>
            </a:r>
          </a:p>
          <a:p>
            <a:pPr marL="625475" indent="-625475">
              <a:spcBef>
                <a:spcPts val="2400"/>
              </a:spcBef>
              <a:buClr>
                <a:schemeClr val="accent2">
                  <a:lumMod val="75000"/>
                </a:schemeClr>
              </a:buClr>
              <a:buFont typeface="Webdings" panose="05030102010509060703" pitchFamily="18" charset="2"/>
              <a:buChar char="="/>
            </a:pPr>
            <a:r>
              <a:rPr lang="en-US" sz="3200" dirty="0"/>
              <a:t>December – January, 2025:  conducted focus groups with affordable housing stakeholders</a:t>
            </a:r>
          </a:p>
          <a:p>
            <a:pPr marL="625475" indent="-625475">
              <a:spcBef>
                <a:spcPts val="2400"/>
              </a:spcBef>
              <a:buClr>
                <a:schemeClr val="accent2">
                  <a:lumMod val="75000"/>
                </a:schemeClr>
              </a:buClr>
              <a:buFont typeface="Webdings" panose="05030102010509060703" pitchFamily="18" charset="2"/>
              <a:buChar char="="/>
            </a:pPr>
            <a:r>
              <a:rPr lang="en-US" sz="3200" dirty="0"/>
              <a:t>February – March: gathered public input through community meeting and survey</a:t>
            </a:r>
          </a:p>
          <a:p>
            <a:pPr marL="625475" indent="-625475">
              <a:spcBef>
                <a:spcPts val="2400"/>
              </a:spcBef>
              <a:buClr>
                <a:schemeClr val="accent2">
                  <a:lumMod val="75000"/>
                </a:schemeClr>
              </a:buClr>
              <a:buFont typeface="Webdings" panose="05030102010509060703" pitchFamily="18" charset="2"/>
              <a:buChar char="="/>
            </a:pPr>
            <a:r>
              <a:rPr lang="en-US" sz="3200" dirty="0"/>
              <a:t>April – June: AHTF Board drafted Action Plan</a:t>
            </a:r>
          </a:p>
          <a:p>
            <a:pPr marL="625475" indent="-625475">
              <a:spcBef>
                <a:spcPts val="2400"/>
              </a:spcBef>
              <a:buClr>
                <a:schemeClr val="accent2">
                  <a:lumMod val="75000"/>
                </a:schemeClr>
              </a:buClr>
              <a:buFont typeface="Webdings" panose="05030102010509060703" pitchFamily="18" charset="2"/>
              <a:buChar char="="/>
            </a:pPr>
            <a:r>
              <a:rPr lang="en-US" sz="3200" dirty="0"/>
              <a:t>July:  Public review of Draft Plan</a:t>
            </a:r>
          </a:p>
        </p:txBody>
      </p:sp>
      <p:cxnSp>
        <p:nvCxnSpPr>
          <p:cNvPr id="4" name="Straight Connector 3">
            <a:extLst>
              <a:ext uri="{FF2B5EF4-FFF2-40B4-BE49-F238E27FC236}">
                <a16:creationId xmlns:a16="http://schemas.microsoft.com/office/drawing/2014/main" id="{FD5599CA-B31C-EA48-1673-8DE6AB21E623}"/>
              </a:ext>
            </a:extLst>
          </p:cNvPr>
          <p:cNvCxnSpPr/>
          <p:nvPr/>
        </p:nvCxnSpPr>
        <p:spPr>
          <a:xfrm>
            <a:off x="3373581" y="1688450"/>
            <a:ext cx="5444837" cy="0"/>
          </a:xfrm>
          <a:prstGeom prst="line">
            <a:avLst/>
          </a:prstGeom>
          <a:ln w="76200">
            <a:solidFill>
              <a:schemeClr val="accent2">
                <a:lumMod val="75000"/>
              </a:schemeClr>
            </a:solidFill>
          </a:ln>
        </p:spPr>
        <p:style>
          <a:lnRef idx="2">
            <a:schemeClr val="dk1"/>
          </a:lnRef>
          <a:fillRef idx="0">
            <a:schemeClr val="dk1"/>
          </a:fillRef>
          <a:effectRef idx="1">
            <a:schemeClr val="dk1"/>
          </a:effectRef>
          <a:fontRef idx="minor">
            <a:schemeClr val="tx1"/>
          </a:fontRef>
        </p:style>
      </p:cxnSp>
      <p:sp>
        <p:nvSpPr>
          <p:cNvPr id="5" name="TextBox 4">
            <a:extLst>
              <a:ext uri="{FF2B5EF4-FFF2-40B4-BE49-F238E27FC236}">
                <a16:creationId xmlns:a16="http://schemas.microsoft.com/office/drawing/2014/main" id="{258567C4-B112-7953-DD4A-54C801FA61E9}"/>
              </a:ext>
            </a:extLst>
          </p:cNvPr>
          <p:cNvSpPr txBox="1"/>
          <p:nvPr/>
        </p:nvSpPr>
        <p:spPr>
          <a:xfrm>
            <a:off x="7242048" y="3429000"/>
            <a:ext cx="4736592" cy="2787173"/>
          </a:xfrm>
          <a:prstGeom prst="rect">
            <a:avLst/>
          </a:prstGeom>
          <a:noFill/>
        </p:spPr>
        <p:txBody>
          <a:bodyPr wrap="square" rtlCol="0">
            <a:spAutoFit/>
          </a:bodyPr>
          <a:lstStyle/>
          <a:p>
            <a:r>
              <a:rPr lang="en-US" sz="2800" b="1" dirty="0">
                <a:solidFill>
                  <a:srgbClr val="7030A0"/>
                </a:solidFill>
              </a:rPr>
              <a:t>First Year Action</a:t>
            </a:r>
          </a:p>
          <a:p>
            <a:pPr>
              <a:lnSpc>
                <a:spcPct val="150000"/>
              </a:lnSpc>
            </a:pPr>
            <a:r>
              <a:rPr lang="en-US" sz="2000" dirty="0"/>
              <a:t>April: AHTF secured $300,000 from CPA </a:t>
            </a:r>
          </a:p>
          <a:p>
            <a:pPr>
              <a:lnSpc>
                <a:spcPct val="150000"/>
              </a:lnSpc>
            </a:pPr>
            <a:r>
              <a:rPr lang="en-US" sz="2000" dirty="0"/>
              <a:t>May: AHTF released RFP for affordable housing construction grant</a:t>
            </a:r>
          </a:p>
          <a:p>
            <a:pPr>
              <a:lnSpc>
                <a:spcPct val="150000"/>
              </a:lnSpc>
            </a:pPr>
            <a:r>
              <a:rPr lang="en-US" sz="2000" dirty="0"/>
              <a:t>August:  Applications Due</a:t>
            </a:r>
          </a:p>
          <a:p>
            <a:pPr>
              <a:lnSpc>
                <a:spcPct val="150000"/>
              </a:lnSpc>
            </a:pPr>
            <a:r>
              <a:rPr lang="en-US" sz="2000" dirty="0"/>
              <a:t>September: Grant funds to be committed</a:t>
            </a:r>
          </a:p>
        </p:txBody>
      </p:sp>
      <p:cxnSp>
        <p:nvCxnSpPr>
          <p:cNvPr id="6" name="Straight Connector 5">
            <a:extLst>
              <a:ext uri="{FF2B5EF4-FFF2-40B4-BE49-F238E27FC236}">
                <a16:creationId xmlns:a16="http://schemas.microsoft.com/office/drawing/2014/main" id="{55A32386-401C-5F72-ADA7-9AF5D6C28955}"/>
              </a:ext>
            </a:extLst>
          </p:cNvPr>
          <p:cNvCxnSpPr>
            <a:cxnSpLocks/>
          </p:cNvCxnSpPr>
          <p:nvPr/>
        </p:nvCxnSpPr>
        <p:spPr>
          <a:xfrm flipV="1">
            <a:off x="6889589" y="3429000"/>
            <a:ext cx="23275" cy="2787173"/>
          </a:xfrm>
          <a:prstGeom prst="line">
            <a:avLst/>
          </a:prstGeom>
          <a:ln w="76200">
            <a:solidFill>
              <a:schemeClr val="accent2">
                <a:lumMod val="75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9399106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58D21-1CC4-1CE0-0A6C-354A1B43B351}"/>
              </a:ext>
            </a:extLst>
          </p:cNvPr>
          <p:cNvSpPr>
            <a:spLocks noGrp="1"/>
          </p:cNvSpPr>
          <p:nvPr>
            <p:ph type="title"/>
          </p:nvPr>
        </p:nvSpPr>
        <p:spPr/>
        <p:txBody>
          <a:bodyPr/>
          <a:lstStyle/>
          <a:p>
            <a:r>
              <a:rPr lang="en-US" dirty="0">
                <a:solidFill>
                  <a:schemeClr val="accent5"/>
                </a:solidFill>
              </a:rPr>
              <a:t>Medford Housing Policy Timeline</a:t>
            </a:r>
          </a:p>
        </p:txBody>
      </p:sp>
      <p:sp>
        <p:nvSpPr>
          <p:cNvPr id="3" name="Content Placeholder 2">
            <a:extLst>
              <a:ext uri="{FF2B5EF4-FFF2-40B4-BE49-F238E27FC236}">
                <a16:creationId xmlns:a16="http://schemas.microsoft.com/office/drawing/2014/main" id="{744116AE-8206-2E30-892D-AF1F38BF6FA2}"/>
              </a:ext>
            </a:extLst>
          </p:cNvPr>
          <p:cNvSpPr>
            <a:spLocks noGrp="1"/>
          </p:cNvSpPr>
          <p:nvPr>
            <p:ph idx="1"/>
          </p:nvPr>
        </p:nvSpPr>
        <p:spPr/>
        <p:txBody>
          <a:bodyPr/>
          <a:lstStyle/>
          <a:p>
            <a:pPr marL="685800" indent="-685800">
              <a:spcAft>
                <a:spcPts val="1800"/>
              </a:spcAft>
              <a:buClr>
                <a:schemeClr val="accent2">
                  <a:lumMod val="75000"/>
                </a:schemeClr>
              </a:buClr>
              <a:buSzPct val="125000"/>
              <a:buFont typeface="Wingdings" panose="05000000000000000000" pitchFamily="2" charset="2"/>
              <a:buChar char=""/>
            </a:pPr>
            <a:r>
              <a:rPr lang="en-US" dirty="0"/>
              <a:t>CPA Adopted in 2015</a:t>
            </a:r>
          </a:p>
          <a:p>
            <a:pPr marL="1371600" indent="-685800">
              <a:spcAft>
                <a:spcPts val="1800"/>
              </a:spcAft>
              <a:buClr>
                <a:schemeClr val="accent2">
                  <a:lumMod val="75000"/>
                </a:schemeClr>
              </a:buClr>
              <a:buSzPct val="125000"/>
              <a:buFont typeface="Wingdings" panose="05000000000000000000" pitchFamily="2" charset="2"/>
              <a:buChar char=""/>
            </a:pPr>
            <a:r>
              <a:rPr lang="en-US" dirty="0"/>
              <a:t>Housing Production Plan adopted in 2021</a:t>
            </a:r>
          </a:p>
          <a:p>
            <a:pPr marL="2057400" indent="-685800">
              <a:spcAft>
                <a:spcPts val="1800"/>
              </a:spcAft>
              <a:buClr>
                <a:schemeClr val="accent2">
                  <a:lumMod val="75000"/>
                </a:schemeClr>
              </a:buClr>
              <a:buSzPct val="125000"/>
              <a:buFont typeface="Wingdings" panose="05000000000000000000" pitchFamily="2" charset="2"/>
              <a:buChar char=""/>
            </a:pPr>
            <a:r>
              <a:rPr lang="en-US" dirty="0"/>
              <a:t>Medford Comprehensive Plan adopted in 2023</a:t>
            </a:r>
          </a:p>
          <a:p>
            <a:pPr marL="2636838" indent="-685800">
              <a:spcAft>
                <a:spcPts val="1800"/>
              </a:spcAft>
              <a:buClr>
                <a:schemeClr val="accent2">
                  <a:lumMod val="75000"/>
                </a:schemeClr>
              </a:buClr>
              <a:buSzPct val="125000"/>
              <a:buFont typeface="Wingdings" panose="05000000000000000000" pitchFamily="2" charset="2"/>
              <a:buChar char=""/>
            </a:pPr>
            <a:r>
              <a:rPr lang="en-US" dirty="0"/>
              <a:t>Zoning Phase 1 adopted in 2023</a:t>
            </a:r>
          </a:p>
          <a:p>
            <a:pPr marL="3200400" indent="-685800">
              <a:spcAft>
                <a:spcPts val="1800"/>
              </a:spcAft>
              <a:buClr>
                <a:srgbClr val="7030A0"/>
              </a:buClr>
              <a:buSzPct val="125000"/>
              <a:buFont typeface="Wingdings" panose="05000000000000000000" pitchFamily="2" charset="2"/>
              <a:buChar char="è"/>
            </a:pPr>
            <a:r>
              <a:rPr lang="en-US" b="1" dirty="0">
                <a:solidFill>
                  <a:srgbClr val="7030A0"/>
                </a:solidFill>
              </a:rPr>
              <a:t>Affordable Housing Trust adopted in 2024</a:t>
            </a:r>
          </a:p>
          <a:p>
            <a:pPr marL="3886200" indent="-685800">
              <a:spcAft>
                <a:spcPts val="1800"/>
              </a:spcAft>
              <a:buClr>
                <a:schemeClr val="accent2">
                  <a:lumMod val="75000"/>
                </a:schemeClr>
              </a:buClr>
              <a:buSzPct val="125000"/>
              <a:buFont typeface="Wingdings" panose="05000000000000000000" pitchFamily="2" charset="2"/>
              <a:buChar char="è"/>
            </a:pPr>
            <a:r>
              <a:rPr lang="en-US" dirty="0"/>
              <a:t>Zoning Phase 2+, other initiatives ongoing</a:t>
            </a:r>
          </a:p>
        </p:txBody>
      </p:sp>
      <p:cxnSp>
        <p:nvCxnSpPr>
          <p:cNvPr id="4" name="Straight Connector 3">
            <a:extLst>
              <a:ext uri="{FF2B5EF4-FFF2-40B4-BE49-F238E27FC236}">
                <a16:creationId xmlns:a16="http://schemas.microsoft.com/office/drawing/2014/main" id="{96D368EC-3361-46EE-16A9-C0F34D3CC495}"/>
              </a:ext>
            </a:extLst>
          </p:cNvPr>
          <p:cNvCxnSpPr>
            <a:cxnSpLocks/>
          </p:cNvCxnSpPr>
          <p:nvPr/>
        </p:nvCxnSpPr>
        <p:spPr>
          <a:xfrm>
            <a:off x="731520" y="1500447"/>
            <a:ext cx="9372600" cy="0"/>
          </a:xfrm>
          <a:prstGeom prst="line">
            <a:avLst/>
          </a:prstGeom>
          <a:ln w="76200">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6621150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5142F-D094-A477-43B2-93D1EEA65EB0}"/>
              </a:ext>
            </a:extLst>
          </p:cNvPr>
          <p:cNvSpPr>
            <a:spLocks noGrp="1"/>
          </p:cNvSpPr>
          <p:nvPr>
            <p:ph type="title"/>
          </p:nvPr>
        </p:nvSpPr>
        <p:spPr>
          <a:xfrm>
            <a:off x="838200" y="214838"/>
            <a:ext cx="10515600" cy="1325563"/>
          </a:xfrm>
        </p:spPr>
        <p:txBody>
          <a:bodyPr/>
          <a:lstStyle/>
          <a:p>
            <a:r>
              <a:rPr lang="en-US" dirty="0">
                <a:solidFill>
                  <a:schemeClr val="accent5"/>
                </a:solidFill>
              </a:rPr>
              <a:t>Housing Strategies and Initiatives</a:t>
            </a:r>
          </a:p>
        </p:txBody>
      </p:sp>
      <p:sp>
        <p:nvSpPr>
          <p:cNvPr id="3" name="Content Placeholder 2">
            <a:extLst>
              <a:ext uri="{FF2B5EF4-FFF2-40B4-BE49-F238E27FC236}">
                <a16:creationId xmlns:a16="http://schemas.microsoft.com/office/drawing/2014/main" id="{AEE21471-1F30-E753-B403-D722C3D3F6B3}"/>
              </a:ext>
            </a:extLst>
          </p:cNvPr>
          <p:cNvSpPr>
            <a:spLocks noGrp="1"/>
          </p:cNvSpPr>
          <p:nvPr>
            <p:ph idx="1"/>
          </p:nvPr>
        </p:nvSpPr>
        <p:spPr>
          <a:xfrm>
            <a:off x="4317590" y="6358573"/>
            <a:ext cx="3347885" cy="499427"/>
          </a:xfrm>
        </p:spPr>
        <p:txBody>
          <a:bodyPr>
            <a:normAutofit/>
          </a:bodyPr>
          <a:lstStyle/>
          <a:p>
            <a:pPr marL="0" indent="0">
              <a:buNone/>
            </a:pPr>
            <a:r>
              <a:rPr lang="en-US" sz="2000" dirty="0">
                <a:solidFill>
                  <a:srgbClr val="7030A0"/>
                </a:solidFill>
              </a:rPr>
              <a:t>Potential MAHT Initiatives</a:t>
            </a:r>
          </a:p>
        </p:txBody>
      </p:sp>
      <p:graphicFrame>
        <p:nvGraphicFramePr>
          <p:cNvPr id="4" name="Table 3">
            <a:extLst>
              <a:ext uri="{FF2B5EF4-FFF2-40B4-BE49-F238E27FC236}">
                <a16:creationId xmlns:a16="http://schemas.microsoft.com/office/drawing/2014/main" id="{5BC95ACA-AFB3-40FC-9375-453341C87383}"/>
              </a:ext>
            </a:extLst>
          </p:cNvPr>
          <p:cNvGraphicFramePr>
            <a:graphicFrameLocks noGrp="1"/>
          </p:cNvGraphicFramePr>
          <p:nvPr>
            <p:extLst>
              <p:ext uri="{D42A27DB-BD31-4B8C-83A1-F6EECF244321}">
                <p14:modId xmlns:p14="http://schemas.microsoft.com/office/powerpoint/2010/main" val="1289369772"/>
              </p:ext>
            </p:extLst>
          </p:nvPr>
        </p:nvGraphicFramePr>
        <p:xfrm>
          <a:off x="1087693" y="1540401"/>
          <a:ext cx="10016613" cy="4552474"/>
        </p:xfrm>
        <a:graphic>
          <a:graphicData uri="http://schemas.openxmlformats.org/drawingml/2006/table">
            <a:tbl>
              <a:tblPr firstRow="1" bandRow="1">
                <a:tableStyleId>{5C22544A-7EE6-4342-B048-85BDC9FD1C3A}</a:tableStyleId>
              </a:tblPr>
              <a:tblGrid>
                <a:gridCol w="3886722">
                  <a:extLst>
                    <a:ext uri="{9D8B030D-6E8A-4147-A177-3AD203B41FA5}">
                      <a16:colId xmlns:a16="http://schemas.microsoft.com/office/drawing/2014/main" val="2244582849"/>
                    </a:ext>
                  </a:extLst>
                </a:gridCol>
                <a:gridCol w="6129891">
                  <a:extLst>
                    <a:ext uri="{9D8B030D-6E8A-4147-A177-3AD203B41FA5}">
                      <a16:colId xmlns:a16="http://schemas.microsoft.com/office/drawing/2014/main" val="267917805"/>
                    </a:ext>
                  </a:extLst>
                </a:gridCol>
              </a:tblGrid>
              <a:tr h="678028">
                <a:tc>
                  <a:txBody>
                    <a:bodyPr/>
                    <a:lstStyle/>
                    <a:p>
                      <a:r>
                        <a:rPr lang="en-US" sz="2400" b="1" dirty="0">
                          <a:solidFill>
                            <a:schemeClr val="accent2">
                              <a:lumMod val="75000"/>
                            </a:schemeClr>
                          </a:solidFill>
                        </a:rPr>
                        <a:t>Amend zoning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914400"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b="0" dirty="0">
                          <a:solidFill>
                            <a:schemeClr val="tx1"/>
                          </a:solidFill>
                        </a:rPr>
                        <a:t>Wellington Station, Corridors and Neighborhood Zoning, Affordable infill zoning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30211108"/>
                  </a:ext>
                </a:extLst>
              </a:tr>
              <a:tr h="484306">
                <a:tc>
                  <a:txBody>
                    <a:bodyPr/>
                    <a:lstStyle/>
                    <a:p>
                      <a:r>
                        <a:rPr lang="en-US" sz="2400" b="1" dirty="0">
                          <a:solidFill>
                            <a:schemeClr val="accent2">
                              <a:lumMod val="75000"/>
                            </a:schemeClr>
                          </a:solidFill>
                        </a:rPr>
                        <a:t>Build on City-owned lots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nSpc>
                          <a:spcPct val="100000"/>
                        </a:lnSpc>
                        <a:spcBef>
                          <a:spcPts val="200"/>
                        </a:spcBef>
                        <a:spcAft>
                          <a:spcPts val="200"/>
                        </a:spcAft>
                        <a:buFont typeface="Arial" panose="020B0604020202020204" pitchFamily="34" charset="0"/>
                        <a:buChar char="•"/>
                      </a:pPr>
                      <a:r>
                        <a:rPr lang="en-US" dirty="0">
                          <a:solidFill>
                            <a:srgbClr val="7030A0"/>
                          </a:solidFill>
                        </a:rPr>
                        <a:t>Small lots, Medford Square, Wellington air rights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41330166"/>
                  </a:ext>
                </a:extLst>
              </a:tr>
              <a:tr h="871750">
                <a:tc>
                  <a:txBody>
                    <a:bodyPr/>
                    <a:lstStyle/>
                    <a:p>
                      <a:r>
                        <a:rPr lang="en-US" sz="2400" b="1" dirty="0">
                          <a:solidFill>
                            <a:schemeClr val="accent2">
                              <a:lumMod val="75000"/>
                            </a:schemeClr>
                          </a:solidFill>
                        </a:rPr>
                        <a:t>Facilitate housing development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nSpc>
                          <a:spcPct val="100000"/>
                        </a:lnSpc>
                        <a:spcBef>
                          <a:spcPts val="200"/>
                        </a:spcBef>
                        <a:spcAft>
                          <a:spcPts val="200"/>
                        </a:spcAft>
                        <a:buFont typeface="Arial" panose="020B0604020202020204" pitchFamily="34" charset="0"/>
                        <a:buChar char="•"/>
                      </a:pPr>
                      <a:r>
                        <a:rPr lang="en-US" dirty="0">
                          <a:solidFill>
                            <a:srgbClr val="7030A0"/>
                          </a:solidFill>
                        </a:rPr>
                        <a:t>Partnerships with nonprofits</a:t>
                      </a:r>
                    </a:p>
                    <a:p>
                      <a:pPr marL="285750" indent="-285750">
                        <a:lnSpc>
                          <a:spcPct val="100000"/>
                        </a:lnSpc>
                        <a:spcBef>
                          <a:spcPts val="200"/>
                        </a:spcBef>
                        <a:spcAft>
                          <a:spcPts val="200"/>
                        </a:spcAft>
                        <a:buFont typeface="Arial" panose="020B0604020202020204" pitchFamily="34" charset="0"/>
                        <a:buChar char="•"/>
                      </a:pPr>
                      <a:r>
                        <a:rPr lang="en-US" dirty="0">
                          <a:solidFill>
                            <a:srgbClr val="7030A0"/>
                          </a:solidFill>
                        </a:rPr>
                        <a:t>Medford Housing Authority redevelopment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05473837"/>
                  </a:ext>
                </a:extLst>
              </a:tr>
              <a:tr h="1259195">
                <a:tc>
                  <a:txBody>
                    <a:bodyPr/>
                    <a:lstStyle/>
                    <a:p>
                      <a:r>
                        <a:rPr lang="en-US" sz="2400" b="1" dirty="0">
                          <a:solidFill>
                            <a:schemeClr val="accent2">
                              <a:lumMod val="75000"/>
                            </a:schemeClr>
                          </a:solidFill>
                        </a:rPr>
                        <a:t>Support households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lnSpc>
                          <a:spcPct val="100000"/>
                        </a:lnSpc>
                        <a:spcBef>
                          <a:spcPts val="200"/>
                        </a:spcBef>
                        <a:spcAft>
                          <a:spcPts val="200"/>
                        </a:spcAft>
                        <a:buFont typeface="Arial" panose="020B0604020202020204" pitchFamily="34" charset="0"/>
                        <a:buChar char="•"/>
                      </a:pPr>
                      <a:r>
                        <a:rPr lang="en-US" dirty="0">
                          <a:solidFill>
                            <a:srgbClr val="7030A0"/>
                          </a:solidFill>
                        </a:rPr>
                        <a:t>Housing rehab, downpayment assistance, rental assistance programs</a:t>
                      </a:r>
                    </a:p>
                    <a:p>
                      <a:pPr marL="285750" indent="-285750">
                        <a:lnSpc>
                          <a:spcPct val="100000"/>
                        </a:lnSpc>
                        <a:spcBef>
                          <a:spcPts val="200"/>
                        </a:spcBef>
                        <a:spcAft>
                          <a:spcPts val="200"/>
                        </a:spcAft>
                        <a:buFont typeface="Arial" panose="020B0604020202020204" pitchFamily="34" charset="0"/>
                        <a:buChar char="•"/>
                      </a:pPr>
                      <a:r>
                        <a:rPr lang="en-US" dirty="0">
                          <a:solidFill>
                            <a:schemeClr val="tx1"/>
                          </a:solidFill>
                        </a:rPr>
                        <a:t>Recruit/assist landlords renting to voucher holders and low income tenants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51595795"/>
                  </a:ext>
                </a:extLst>
              </a:tr>
              <a:tr h="1259195">
                <a:tc>
                  <a:txBody>
                    <a:bodyPr/>
                    <a:lstStyle/>
                    <a:p>
                      <a:r>
                        <a:rPr lang="en-US" sz="2400" b="1" dirty="0">
                          <a:solidFill>
                            <a:schemeClr val="accent2">
                              <a:lumMod val="75000"/>
                            </a:schemeClr>
                          </a:solidFill>
                        </a:rPr>
                        <a:t>Advocate for affordable housing</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marR="0" lvl="0" indent="-285750" algn="l" defTabSz="914400"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dirty="0">
                          <a:solidFill>
                            <a:schemeClr val="tx1"/>
                          </a:solidFill>
                        </a:rPr>
                        <a:t>Fair housing, tenants rights, and displacement prevention</a:t>
                      </a:r>
                    </a:p>
                    <a:p>
                      <a:pPr marL="285750" indent="-285750">
                        <a:lnSpc>
                          <a:spcPct val="100000"/>
                        </a:lnSpc>
                        <a:spcBef>
                          <a:spcPts val="200"/>
                        </a:spcBef>
                        <a:spcAft>
                          <a:spcPts val="200"/>
                        </a:spcAft>
                        <a:buFont typeface="Arial" panose="020B0604020202020204" pitchFamily="34" charset="0"/>
                        <a:buChar char="•"/>
                      </a:pPr>
                      <a:r>
                        <a:rPr lang="en-US" dirty="0">
                          <a:solidFill>
                            <a:schemeClr val="tx1"/>
                          </a:solidFill>
                        </a:rPr>
                        <a:t>Build community support for affordable housing</a:t>
                      </a:r>
                    </a:p>
                    <a:p>
                      <a:pPr marL="285750" indent="-285750">
                        <a:lnSpc>
                          <a:spcPct val="100000"/>
                        </a:lnSpc>
                        <a:spcBef>
                          <a:spcPts val="200"/>
                        </a:spcBef>
                        <a:spcAft>
                          <a:spcPts val="200"/>
                        </a:spcAft>
                        <a:buFont typeface="Arial" panose="020B0604020202020204" pitchFamily="34" charset="0"/>
                        <a:buChar char="•"/>
                      </a:pPr>
                      <a:r>
                        <a:rPr lang="en-US" dirty="0">
                          <a:solidFill>
                            <a:srgbClr val="7030A0"/>
                          </a:solidFill>
                        </a:rPr>
                        <a:t>Identify additional sources of revenue for MAHT</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3717519"/>
                  </a:ext>
                </a:extLst>
              </a:tr>
            </a:tbl>
          </a:graphicData>
        </a:graphic>
      </p:graphicFrame>
    </p:spTree>
    <p:extLst>
      <p:ext uri="{BB962C8B-B14F-4D97-AF65-F5344CB8AC3E}">
        <p14:creationId xmlns:p14="http://schemas.microsoft.com/office/powerpoint/2010/main" val="33828256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44FFA-7D08-3D2F-C34B-635BC8F56D9A}"/>
              </a:ext>
            </a:extLst>
          </p:cNvPr>
          <p:cNvSpPr>
            <a:spLocks noGrp="1"/>
          </p:cNvSpPr>
          <p:nvPr>
            <p:ph type="title"/>
          </p:nvPr>
        </p:nvSpPr>
        <p:spPr>
          <a:xfrm>
            <a:off x="838200" y="365125"/>
            <a:ext cx="10515600" cy="1060157"/>
          </a:xfrm>
        </p:spPr>
        <p:txBody>
          <a:bodyPr>
            <a:normAutofit/>
          </a:bodyPr>
          <a:lstStyle/>
          <a:p>
            <a:pPr algn="ctr"/>
            <a:r>
              <a:rPr lang="en-US" sz="5400" dirty="0">
                <a:solidFill>
                  <a:schemeClr val="accent5"/>
                </a:solidFill>
                <a:effectLst/>
                <a:latin typeface="Aptos" panose="020B0004020202020204" pitchFamily="34" charset="0"/>
                <a:ea typeface="Aptos" panose="020B0004020202020204" pitchFamily="34" charset="0"/>
                <a:cs typeface="Times New Roman" panose="02020603050405020304" pitchFamily="18" charset="0"/>
              </a:rPr>
              <a:t>Data Highlights</a:t>
            </a:r>
            <a:endParaRPr lang="en-US" sz="11500" dirty="0">
              <a:solidFill>
                <a:schemeClr val="accent5"/>
              </a:solidFill>
            </a:endParaRPr>
          </a:p>
        </p:txBody>
      </p:sp>
      <p:sp>
        <p:nvSpPr>
          <p:cNvPr id="3" name="Content Placeholder 2">
            <a:extLst>
              <a:ext uri="{FF2B5EF4-FFF2-40B4-BE49-F238E27FC236}">
                <a16:creationId xmlns:a16="http://schemas.microsoft.com/office/drawing/2014/main" id="{38C73B0A-1CBD-133A-FEA6-19FB4B2E771C}"/>
              </a:ext>
            </a:extLst>
          </p:cNvPr>
          <p:cNvSpPr>
            <a:spLocks noGrp="1"/>
          </p:cNvSpPr>
          <p:nvPr>
            <p:ph idx="1"/>
          </p:nvPr>
        </p:nvSpPr>
        <p:spPr>
          <a:xfrm>
            <a:off x="838200" y="1825625"/>
            <a:ext cx="10515600" cy="656318"/>
          </a:xfrm>
        </p:spPr>
        <p:txBody>
          <a:bodyPr>
            <a:normAutofit/>
          </a:bodyPr>
          <a:lstStyle/>
          <a:p>
            <a:pPr marL="0" indent="0" algn="ctr">
              <a:buNone/>
            </a:pPr>
            <a:r>
              <a:rPr lang="en-US" sz="3600" b="1" dirty="0">
                <a:solidFill>
                  <a:srgbClr val="7030A0"/>
                </a:solidFill>
              </a:rPr>
              <a:t>Who lives in Medford?</a:t>
            </a:r>
          </a:p>
        </p:txBody>
      </p:sp>
      <p:pic>
        <p:nvPicPr>
          <p:cNvPr id="1026" name="Picture 2" descr="Young people friends cartoon">
            <a:extLst>
              <a:ext uri="{FF2B5EF4-FFF2-40B4-BE49-F238E27FC236}">
                <a16:creationId xmlns:a16="http://schemas.microsoft.com/office/drawing/2014/main" id="{641F1C9E-C60B-B1F6-7BEC-397FCEDB9B1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103" y="2882286"/>
            <a:ext cx="3435414" cy="3435414"/>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id="{243B556D-7766-41E6-974C-D2072D62493B}"/>
                  </a:ext>
                </a:extLst>
              </p14:cNvPr>
              <p14:cNvContentPartPr/>
              <p14:nvPr/>
            </p14:nvContentPartPr>
            <p14:xfrm>
              <a:off x="1678584" y="5355228"/>
              <a:ext cx="360" cy="360"/>
            </p14:xfrm>
          </p:contentPart>
        </mc:Choice>
        <mc:Fallback xmlns="">
          <p:pic>
            <p:nvPicPr>
              <p:cNvPr id="10" name="Ink 9">
                <a:extLst>
                  <a:ext uri="{FF2B5EF4-FFF2-40B4-BE49-F238E27FC236}">
                    <a16:creationId xmlns:a16="http://schemas.microsoft.com/office/drawing/2014/main" id="{243B556D-7766-41E6-974C-D2072D62493B}"/>
                  </a:ext>
                </a:extLst>
              </p:cNvPr>
              <p:cNvPicPr/>
              <p:nvPr/>
            </p:nvPicPr>
            <p:blipFill>
              <a:blip r:embed="rId5"/>
              <a:stretch>
                <a:fillRect/>
              </a:stretch>
            </p:blipFill>
            <p:spPr>
              <a:xfrm>
                <a:off x="1624944" y="5247228"/>
                <a:ext cx="108000" cy="216000"/>
              </a:xfrm>
              <a:prstGeom prst="rect">
                <a:avLst/>
              </a:prstGeom>
            </p:spPr>
          </p:pic>
        </mc:Fallback>
      </mc:AlternateContent>
      <p:sp>
        <p:nvSpPr>
          <p:cNvPr id="11" name="Arrow: Down 10">
            <a:extLst>
              <a:ext uri="{FF2B5EF4-FFF2-40B4-BE49-F238E27FC236}">
                <a16:creationId xmlns:a16="http://schemas.microsoft.com/office/drawing/2014/main" id="{2104EF99-63F9-BE33-618C-2943660FE299}"/>
              </a:ext>
            </a:extLst>
          </p:cNvPr>
          <p:cNvSpPr/>
          <p:nvPr/>
        </p:nvSpPr>
        <p:spPr>
          <a:xfrm flipV="1">
            <a:off x="4114799" y="2882286"/>
            <a:ext cx="821095" cy="1783020"/>
          </a:xfrm>
          <a:prstGeom prst="downArrow">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CCC00"/>
              </a:solidFill>
            </a:endParaRPr>
          </a:p>
        </p:txBody>
      </p:sp>
      <p:sp>
        <p:nvSpPr>
          <p:cNvPr id="12" name="TextBox 11">
            <a:extLst>
              <a:ext uri="{FF2B5EF4-FFF2-40B4-BE49-F238E27FC236}">
                <a16:creationId xmlns:a16="http://schemas.microsoft.com/office/drawing/2014/main" id="{0515D567-2858-1473-1223-79374CC87F90}"/>
              </a:ext>
            </a:extLst>
          </p:cNvPr>
          <p:cNvSpPr txBox="1"/>
          <p:nvPr/>
        </p:nvSpPr>
        <p:spPr>
          <a:xfrm>
            <a:off x="5113176" y="2882286"/>
            <a:ext cx="6382138" cy="3677930"/>
          </a:xfrm>
          <a:prstGeom prst="rect">
            <a:avLst/>
          </a:prstGeom>
          <a:noFill/>
        </p:spPr>
        <p:txBody>
          <a:bodyPr wrap="square" rtlCol="0">
            <a:spAutoFit/>
          </a:bodyPr>
          <a:lstStyle/>
          <a:p>
            <a:pPr>
              <a:spcAft>
                <a:spcPts val="1000"/>
              </a:spcAft>
            </a:pPr>
            <a:r>
              <a:rPr lang="en-US" sz="2600" dirty="0"/>
              <a:t>Over 4,000 more young adults between 2010-2020</a:t>
            </a:r>
          </a:p>
          <a:p>
            <a:pPr>
              <a:spcAft>
                <a:spcPts val="1000"/>
              </a:spcAft>
            </a:pPr>
            <a:r>
              <a:rPr lang="en-US" sz="2600" dirty="0"/>
              <a:t>More nonfamily households </a:t>
            </a:r>
            <a:br>
              <a:rPr lang="en-US" sz="2600" dirty="0"/>
            </a:br>
            <a:r>
              <a:rPr lang="en-US" sz="2600" dirty="0"/>
              <a:t>(i.e., roommates)</a:t>
            </a:r>
          </a:p>
          <a:p>
            <a:pPr>
              <a:spcAft>
                <a:spcPts val="1000"/>
              </a:spcAft>
            </a:pPr>
            <a:r>
              <a:rPr lang="en-US" sz="2600" dirty="0"/>
              <a:t>More people of color, immigrants </a:t>
            </a:r>
          </a:p>
          <a:p>
            <a:endParaRPr lang="en-US" sz="2600" dirty="0"/>
          </a:p>
          <a:p>
            <a:r>
              <a:rPr lang="en-US" sz="2600" dirty="0"/>
              <a:t>Smaller proportion of people with disabilities</a:t>
            </a:r>
          </a:p>
        </p:txBody>
      </p:sp>
      <p:sp>
        <p:nvSpPr>
          <p:cNvPr id="13" name="TextBox 12">
            <a:extLst>
              <a:ext uri="{FF2B5EF4-FFF2-40B4-BE49-F238E27FC236}">
                <a16:creationId xmlns:a16="http://schemas.microsoft.com/office/drawing/2014/main" id="{1841AC18-4DFB-1521-424E-87A4FEB7252D}"/>
              </a:ext>
            </a:extLst>
          </p:cNvPr>
          <p:cNvSpPr txBox="1"/>
          <p:nvPr/>
        </p:nvSpPr>
        <p:spPr>
          <a:xfrm>
            <a:off x="4211065" y="5355228"/>
            <a:ext cx="715260" cy="1323439"/>
          </a:xfrm>
          <a:prstGeom prst="rect">
            <a:avLst/>
          </a:prstGeom>
          <a:noFill/>
        </p:spPr>
        <p:txBody>
          <a:bodyPr wrap="none" rtlCol="0">
            <a:spAutoFit/>
          </a:bodyPr>
          <a:lstStyle/>
          <a:p>
            <a:r>
              <a:rPr lang="en-US" sz="8000" b="1" dirty="0">
                <a:solidFill>
                  <a:schemeClr val="accent2">
                    <a:lumMod val="75000"/>
                  </a:schemeClr>
                </a:solidFill>
              </a:rPr>
              <a:t>?</a:t>
            </a:r>
          </a:p>
        </p:txBody>
      </p:sp>
      <p:cxnSp>
        <p:nvCxnSpPr>
          <p:cNvPr id="4" name="Straight Connector 3">
            <a:extLst>
              <a:ext uri="{FF2B5EF4-FFF2-40B4-BE49-F238E27FC236}">
                <a16:creationId xmlns:a16="http://schemas.microsoft.com/office/drawing/2014/main" id="{68533C01-8547-F088-3ED2-F9D43AE56277}"/>
              </a:ext>
            </a:extLst>
          </p:cNvPr>
          <p:cNvCxnSpPr>
            <a:cxnSpLocks/>
          </p:cNvCxnSpPr>
          <p:nvPr/>
        </p:nvCxnSpPr>
        <p:spPr>
          <a:xfrm>
            <a:off x="731520" y="1500447"/>
            <a:ext cx="9372600" cy="0"/>
          </a:xfrm>
          <a:prstGeom prst="line">
            <a:avLst/>
          </a:prstGeom>
          <a:ln w="76200">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065542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EE464-F673-1DC2-7531-97A5B306DC59}"/>
              </a:ext>
            </a:extLst>
          </p:cNvPr>
          <p:cNvSpPr>
            <a:spLocks noGrp="1"/>
          </p:cNvSpPr>
          <p:nvPr>
            <p:ph type="title"/>
          </p:nvPr>
        </p:nvSpPr>
        <p:spPr>
          <a:xfrm>
            <a:off x="670249" y="260035"/>
            <a:ext cx="2838061" cy="2763083"/>
          </a:xfrm>
        </p:spPr>
        <p:txBody>
          <a:bodyPr>
            <a:normAutofit/>
          </a:bodyPr>
          <a:lstStyle/>
          <a:p>
            <a:pPr>
              <a:lnSpc>
                <a:spcPct val="114000"/>
              </a:lnSpc>
            </a:pPr>
            <a:r>
              <a:rPr lang="en-US" sz="3600" b="1" dirty="0">
                <a:solidFill>
                  <a:schemeClr val="accent5"/>
                </a:solidFill>
              </a:rPr>
              <a:t>What does Medford’s housing look like?</a:t>
            </a:r>
          </a:p>
        </p:txBody>
      </p:sp>
      <p:pic>
        <p:nvPicPr>
          <p:cNvPr id="2050" name="Picture 2">
            <a:extLst>
              <a:ext uri="{FF2B5EF4-FFF2-40B4-BE49-F238E27FC236}">
                <a16:creationId xmlns:a16="http://schemas.microsoft.com/office/drawing/2014/main" id="{12CAFAE5-98E1-A59E-5272-9B921C1F9814}"/>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642853" y="132735"/>
            <a:ext cx="8391832" cy="6725265"/>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2">
            <a:extLst>
              <a:ext uri="{FF2B5EF4-FFF2-40B4-BE49-F238E27FC236}">
                <a16:creationId xmlns:a16="http://schemas.microsoft.com/office/drawing/2014/main" id="{87FD46BF-3180-32E7-E3CB-154A48AB7EC9}"/>
              </a:ext>
            </a:extLst>
          </p:cNvPr>
          <p:cNvSpPr txBox="1">
            <a:spLocks/>
          </p:cNvSpPr>
          <p:nvPr/>
        </p:nvSpPr>
        <p:spPr>
          <a:xfrm>
            <a:off x="914400" y="3429000"/>
            <a:ext cx="2593910" cy="32456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400"/>
              </a:spcAft>
              <a:buClr>
                <a:schemeClr val="accent2">
                  <a:lumMod val="75000"/>
                </a:schemeClr>
              </a:buClr>
              <a:buSzPct val="125000"/>
              <a:buFont typeface="Webdings" panose="05030102010509060703" pitchFamily="18" charset="2"/>
              <a:buChar char="~"/>
            </a:pPr>
            <a:r>
              <a:rPr lang="en-US" sz="2600" dirty="0"/>
              <a:t>Diverse</a:t>
            </a:r>
          </a:p>
          <a:p>
            <a:pPr>
              <a:spcAft>
                <a:spcPts val="1400"/>
              </a:spcAft>
              <a:buClr>
                <a:schemeClr val="accent2">
                  <a:lumMod val="75000"/>
                </a:schemeClr>
              </a:buClr>
              <a:buSzPct val="125000"/>
              <a:buFont typeface="Webdings" panose="05030102010509060703" pitchFamily="18" charset="2"/>
              <a:buChar char="~"/>
            </a:pPr>
            <a:r>
              <a:rPr lang="en-US" sz="2600" dirty="0"/>
              <a:t>Old</a:t>
            </a:r>
          </a:p>
          <a:p>
            <a:pPr>
              <a:spcAft>
                <a:spcPts val="1400"/>
              </a:spcAft>
              <a:buClr>
                <a:schemeClr val="accent2">
                  <a:lumMod val="75000"/>
                </a:schemeClr>
              </a:buClr>
              <a:buSzPct val="125000"/>
              <a:buFont typeface="Webdings" panose="05030102010509060703" pitchFamily="18" charset="2"/>
              <a:buChar char="~"/>
            </a:pPr>
            <a:r>
              <a:rPr lang="en-US" sz="2600" dirty="0"/>
              <a:t>Large</a:t>
            </a:r>
          </a:p>
          <a:p>
            <a:pPr marL="339725" indent="-339725">
              <a:spcAft>
                <a:spcPts val="1400"/>
              </a:spcAft>
              <a:buClr>
                <a:schemeClr val="accent2">
                  <a:lumMod val="75000"/>
                </a:schemeClr>
              </a:buClr>
              <a:buFont typeface="Webdings" panose="05030102010509060703" pitchFamily="18" charset="2"/>
              <a:buChar char=""/>
            </a:pPr>
            <a:r>
              <a:rPr lang="en-US" sz="2600" dirty="0"/>
              <a:t>Expensive</a:t>
            </a:r>
          </a:p>
        </p:txBody>
      </p:sp>
    </p:spTree>
    <p:extLst>
      <p:ext uri="{BB962C8B-B14F-4D97-AF65-F5344CB8AC3E}">
        <p14:creationId xmlns:p14="http://schemas.microsoft.com/office/powerpoint/2010/main" val="239219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3D41E-5307-1DF9-E27D-B2A23AFB8530}"/>
              </a:ext>
            </a:extLst>
          </p:cNvPr>
          <p:cNvSpPr>
            <a:spLocks noGrp="1"/>
          </p:cNvSpPr>
          <p:nvPr>
            <p:ph type="title"/>
          </p:nvPr>
        </p:nvSpPr>
        <p:spPr/>
        <p:txBody>
          <a:bodyPr>
            <a:normAutofit/>
          </a:bodyPr>
          <a:lstStyle/>
          <a:p>
            <a:r>
              <a:rPr lang="en-US" sz="3600" b="1" dirty="0">
                <a:solidFill>
                  <a:schemeClr val="accent5"/>
                </a:solidFill>
              </a:rPr>
              <a:t>Who is struggling with housing costs in Medford?</a:t>
            </a:r>
          </a:p>
        </p:txBody>
      </p:sp>
      <p:sp>
        <p:nvSpPr>
          <p:cNvPr id="3" name="Content Placeholder 2">
            <a:extLst>
              <a:ext uri="{FF2B5EF4-FFF2-40B4-BE49-F238E27FC236}">
                <a16:creationId xmlns:a16="http://schemas.microsoft.com/office/drawing/2014/main" id="{78C72B0B-2819-1D70-6B3C-142185B936B1}"/>
              </a:ext>
            </a:extLst>
          </p:cNvPr>
          <p:cNvSpPr>
            <a:spLocks noGrp="1"/>
          </p:cNvSpPr>
          <p:nvPr>
            <p:ph idx="1"/>
          </p:nvPr>
        </p:nvSpPr>
        <p:spPr>
          <a:xfrm>
            <a:off x="4026309" y="1829286"/>
            <a:ext cx="7433187" cy="4351338"/>
          </a:xfrm>
        </p:spPr>
        <p:txBody>
          <a:bodyPr>
            <a:normAutofit fontScale="92500" lnSpcReduction="10000"/>
          </a:bodyPr>
          <a:lstStyle/>
          <a:p>
            <a:pPr marL="457200" indent="-457200">
              <a:spcAft>
                <a:spcPts val="1400"/>
              </a:spcAft>
              <a:buClr>
                <a:schemeClr val="accent2">
                  <a:lumMod val="75000"/>
                </a:schemeClr>
              </a:buClr>
              <a:buFont typeface="Webdings" panose="05030102010509060703" pitchFamily="18" charset="2"/>
              <a:buChar char=""/>
            </a:pPr>
            <a:r>
              <a:rPr lang="en-US" dirty="0"/>
              <a:t>Around 5,500 households are below 50% AMI, of whom 2/3 are housing cost-burdened.</a:t>
            </a:r>
          </a:p>
          <a:p>
            <a:pPr marL="457200" indent="-457200">
              <a:spcAft>
                <a:spcPts val="1400"/>
              </a:spcAft>
              <a:buClr>
                <a:schemeClr val="accent2">
                  <a:lumMod val="75000"/>
                </a:schemeClr>
              </a:buClr>
              <a:buFont typeface="Webdings" panose="05030102010509060703" pitchFamily="18" charset="2"/>
              <a:buChar char=""/>
            </a:pPr>
            <a:r>
              <a:rPr lang="en-US" dirty="0"/>
              <a:t>33% of all homeowners are over age 65. </a:t>
            </a:r>
          </a:p>
          <a:p>
            <a:pPr marL="457200" indent="-457200">
              <a:spcAft>
                <a:spcPts val="1400"/>
              </a:spcAft>
              <a:buClr>
                <a:schemeClr val="accent2">
                  <a:lumMod val="75000"/>
                </a:schemeClr>
              </a:buClr>
              <a:buFont typeface="Webdings" panose="05030102010509060703" pitchFamily="18" charset="2"/>
              <a:buChar char=""/>
            </a:pPr>
            <a:r>
              <a:rPr lang="en-US" dirty="0"/>
              <a:t>Median income for seniors is $44,000. </a:t>
            </a:r>
          </a:p>
          <a:p>
            <a:pPr marL="457200" indent="-457200">
              <a:spcAft>
                <a:spcPts val="1400"/>
              </a:spcAft>
              <a:buClr>
                <a:schemeClr val="accent2">
                  <a:lumMod val="75000"/>
                </a:schemeClr>
              </a:buClr>
              <a:buFont typeface="Webdings" panose="05030102010509060703" pitchFamily="18" charset="2"/>
              <a:buChar char=""/>
            </a:pPr>
            <a:r>
              <a:rPr lang="en-US" dirty="0"/>
              <a:t>Seniors experiencing highest rate </a:t>
            </a:r>
            <a:br>
              <a:rPr lang="en-US" dirty="0"/>
            </a:br>
            <a:r>
              <a:rPr lang="en-US" dirty="0"/>
              <a:t>of cost burden.</a:t>
            </a:r>
          </a:p>
          <a:p>
            <a:pPr marL="457200" indent="-457200">
              <a:buClr>
                <a:schemeClr val="accent2">
                  <a:lumMod val="75000"/>
                </a:schemeClr>
              </a:buClr>
              <a:buFont typeface="Webdings" panose="05030102010509060703" pitchFamily="18" charset="2"/>
              <a:buChar char=""/>
            </a:pPr>
            <a:r>
              <a:rPr lang="en-US" dirty="0"/>
              <a:t>Median household income for </a:t>
            </a:r>
            <a:br>
              <a:rPr lang="en-US" dirty="0"/>
            </a:br>
            <a:r>
              <a:rPr lang="en-US" dirty="0"/>
              <a:t>renters is rising rapidly, reflecting </a:t>
            </a:r>
            <a:br>
              <a:rPr lang="en-US" dirty="0"/>
            </a:br>
            <a:r>
              <a:rPr lang="en-US" dirty="0"/>
              <a:t>what it requires to move in.</a:t>
            </a:r>
          </a:p>
        </p:txBody>
      </p:sp>
      <p:pic>
        <p:nvPicPr>
          <p:cNvPr id="3074" name="Picture 2" descr="A woman holds a small house in his palm Concepts of inheritance real estate transfer mortgage credit loan or house purchase">
            <a:extLst>
              <a:ext uri="{FF2B5EF4-FFF2-40B4-BE49-F238E27FC236}">
                <a16:creationId xmlns:a16="http://schemas.microsoft.com/office/drawing/2014/main" id="{FB173BB5-3013-C13A-22AD-F6DB249761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004" y="1692531"/>
            <a:ext cx="3974228" cy="397422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Hand drawn shortage of affordable housing illustration">
            <a:extLst>
              <a:ext uri="{FF2B5EF4-FFF2-40B4-BE49-F238E27FC236}">
                <a16:creationId xmlns:a16="http://schemas.microsoft.com/office/drawing/2014/main" id="{7C4F4EAC-740C-0DF7-183A-88AD1E3225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15948" y="4365367"/>
            <a:ext cx="2278319" cy="2278319"/>
          </a:xfrm>
          <a:prstGeom prst="rect">
            <a:avLst/>
          </a:prstGeom>
          <a:noFill/>
          <a:extLst>
            <a:ext uri="{909E8E84-426E-40DD-AFC4-6F175D3DCCD1}">
              <a14:hiddenFill xmlns:a14="http://schemas.microsoft.com/office/drawing/2010/main">
                <a:solidFill>
                  <a:srgbClr val="FFFFFF"/>
                </a:solidFill>
              </a14:hiddenFill>
            </a:ext>
          </a:extLst>
        </p:spPr>
      </p:pic>
      <p:cxnSp>
        <p:nvCxnSpPr>
          <p:cNvPr id="4" name="Straight Connector 3">
            <a:extLst>
              <a:ext uri="{FF2B5EF4-FFF2-40B4-BE49-F238E27FC236}">
                <a16:creationId xmlns:a16="http://schemas.microsoft.com/office/drawing/2014/main" id="{BFA6113A-9EAC-88EC-7F34-2E1A51D2340A}"/>
              </a:ext>
            </a:extLst>
          </p:cNvPr>
          <p:cNvCxnSpPr>
            <a:cxnSpLocks/>
          </p:cNvCxnSpPr>
          <p:nvPr/>
        </p:nvCxnSpPr>
        <p:spPr>
          <a:xfrm>
            <a:off x="731520" y="1500447"/>
            <a:ext cx="9372600" cy="0"/>
          </a:xfrm>
          <a:prstGeom prst="line">
            <a:avLst/>
          </a:prstGeom>
          <a:ln w="76200">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650878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72A5FB80-A92E-AA9A-16BE-39BAC8729E87}"/>
              </a:ext>
            </a:extLst>
          </p:cNvPr>
          <p:cNvPicPr>
            <a:picLocks noChangeAspect="1"/>
          </p:cNvPicPr>
          <p:nvPr/>
        </p:nvPicPr>
        <p:blipFill>
          <a:blip r:embed="rId3"/>
          <a:stretch>
            <a:fillRect/>
          </a:stretch>
        </p:blipFill>
        <p:spPr>
          <a:xfrm>
            <a:off x="1976283" y="112855"/>
            <a:ext cx="8251379" cy="6641906"/>
          </a:xfrm>
          <a:prstGeom prst="rect">
            <a:avLst/>
          </a:prstGeom>
        </p:spPr>
      </p:pic>
    </p:spTree>
    <p:extLst>
      <p:ext uri="{BB962C8B-B14F-4D97-AF65-F5344CB8AC3E}">
        <p14:creationId xmlns:p14="http://schemas.microsoft.com/office/powerpoint/2010/main" val="591927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722F7-8E1C-8678-3027-B2B0A9FF567F}"/>
              </a:ext>
            </a:extLst>
          </p:cNvPr>
          <p:cNvSpPr>
            <a:spLocks noGrp="1"/>
          </p:cNvSpPr>
          <p:nvPr>
            <p:ph type="title"/>
          </p:nvPr>
        </p:nvSpPr>
        <p:spPr/>
        <p:txBody>
          <a:bodyPr/>
          <a:lstStyle/>
          <a:p>
            <a:r>
              <a:rPr lang="en-US" dirty="0">
                <a:solidFill>
                  <a:schemeClr val="accent5"/>
                </a:solidFill>
              </a:rPr>
              <a:t>What is </a:t>
            </a:r>
            <a:r>
              <a:rPr lang="en-US" sz="6000" b="1" dirty="0">
                <a:solidFill>
                  <a:srgbClr val="7030A0"/>
                </a:solidFill>
              </a:rPr>
              <a:t>A</a:t>
            </a:r>
            <a:r>
              <a:rPr lang="en-US" dirty="0">
                <a:solidFill>
                  <a:schemeClr val="accent5"/>
                </a:solidFill>
              </a:rPr>
              <a:t>ffordable Housing?</a:t>
            </a:r>
          </a:p>
        </p:txBody>
      </p:sp>
      <p:sp>
        <p:nvSpPr>
          <p:cNvPr id="3" name="Content Placeholder 2">
            <a:extLst>
              <a:ext uri="{FF2B5EF4-FFF2-40B4-BE49-F238E27FC236}">
                <a16:creationId xmlns:a16="http://schemas.microsoft.com/office/drawing/2014/main" id="{F7A055B4-3B8E-DA3E-52A2-550071726508}"/>
              </a:ext>
            </a:extLst>
          </p:cNvPr>
          <p:cNvSpPr>
            <a:spLocks noGrp="1"/>
          </p:cNvSpPr>
          <p:nvPr>
            <p:ph idx="1"/>
          </p:nvPr>
        </p:nvSpPr>
        <p:spPr/>
        <p:txBody>
          <a:bodyPr>
            <a:normAutofit fontScale="92500"/>
          </a:bodyPr>
          <a:lstStyle/>
          <a:p>
            <a:pPr marL="0" indent="0">
              <a:buNone/>
            </a:pPr>
            <a:r>
              <a:rPr lang="en-US" sz="3000" b="1" dirty="0">
                <a:solidFill>
                  <a:schemeClr val="accent2">
                    <a:lumMod val="75000"/>
                  </a:schemeClr>
                </a:solidFill>
              </a:rPr>
              <a:t>Naturally-occurring affordable housing: </a:t>
            </a:r>
            <a:r>
              <a:rPr lang="en-US" sz="2600" dirty="0"/>
              <a:t>housing that is less expensive than typical market-rate units but is not protected or guaranteed.</a:t>
            </a:r>
            <a:endParaRPr lang="en-US" dirty="0"/>
          </a:p>
          <a:p>
            <a:pPr marL="0" indent="0">
              <a:buNone/>
            </a:pPr>
            <a:r>
              <a:rPr lang="en-US" sz="3000" b="1" dirty="0">
                <a:solidFill>
                  <a:srgbClr val="7030A0"/>
                </a:solidFill>
              </a:rPr>
              <a:t>Affordable Housing:  </a:t>
            </a:r>
            <a:r>
              <a:rPr lang="en-US" sz="2600" dirty="0"/>
              <a:t>Should cost less than 30% of the income of households who earn below a specific level. Rent is typically below market rent. </a:t>
            </a:r>
            <a:r>
              <a:rPr lang="en-US" sz="2600" dirty="0">
                <a:solidFill>
                  <a:srgbClr val="7030A0"/>
                </a:solidFill>
              </a:rPr>
              <a:t>AHT is providing financial assistance to developers to </a:t>
            </a:r>
            <a:r>
              <a:rPr lang="en-US" sz="2600" b="1" dirty="0">
                <a:solidFill>
                  <a:srgbClr val="7030A0"/>
                </a:solidFill>
              </a:rPr>
              <a:t>create Affordable Housing</a:t>
            </a:r>
            <a:r>
              <a:rPr lang="en-US" sz="2600" dirty="0"/>
              <a:t>.</a:t>
            </a:r>
          </a:p>
          <a:p>
            <a:pPr marL="0" indent="0">
              <a:buNone/>
            </a:pPr>
            <a:r>
              <a:rPr lang="en-US" sz="3000" b="1" dirty="0">
                <a:solidFill>
                  <a:schemeClr val="accent2">
                    <a:lumMod val="75000"/>
                  </a:schemeClr>
                </a:solidFill>
              </a:rPr>
              <a:t>Inclusionary/40B Development: </a:t>
            </a:r>
            <a:r>
              <a:rPr lang="en-US" sz="2600" dirty="0"/>
              <a:t>Some units in mixed income developments are priced to be affordable to low/moderate income households (typically 80% </a:t>
            </a:r>
            <a:r>
              <a:rPr lang="en-US" sz="2600" b="1" dirty="0">
                <a:solidFill>
                  <a:schemeClr val="accent5">
                    <a:lumMod val="60000"/>
                    <a:lumOff val="40000"/>
                  </a:schemeClr>
                </a:solidFill>
              </a:rPr>
              <a:t>AMI</a:t>
            </a:r>
            <a:r>
              <a:rPr lang="en-US" sz="2600" dirty="0"/>
              <a:t>)</a:t>
            </a:r>
          </a:p>
          <a:p>
            <a:pPr marL="0" indent="0">
              <a:buNone/>
            </a:pPr>
            <a:r>
              <a:rPr lang="en-US" sz="3000" b="1" dirty="0">
                <a:solidFill>
                  <a:schemeClr val="accent2">
                    <a:lumMod val="75000"/>
                  </a:schemeClr>
                </a:solidFill>
              </a:rPr>
              <a:t>Subsidized Housing:  </a:t>
            </a:r>
            <a:r>
              <a:rPr lang="en-US" sz="2600" dirty="0"/>
              <a:t>A portion of rent is covered through government funding. Rent is based on income.</a:t>
            </a:r>
            <a:endParaRPr lang="en-US" dirty="0"/>
          </a:p>
        </p:txBody>
      </p:sp>
      <p:cxnSp>
        <p:nvCxnSpPr>
          <p:cNvPr id="4" name="Straight Connector 3">
            <a:extLst>
              <a:ext uri="{FF2B5EF4-FFF2-40B4-BE49-F238E27FC236}">
                <a16:creationId xmlns:a16="http://schemas.microsoft.com/office/drawing/2014/main" id="{91E762C7-1048-7C60-217D-F77D2ADEDE32}"/>
              </a:ext>
            </a:extLst>
          </p:cNvPr>
          <p:cNvCxnSpPr>
            <a:cxnSpLocks/>
          </p:cNvCxnSpPr>
          <p:nvPr/>
        </p:nvCxnSpPr>
        <p:spPr>
          <a:xfrm>
            <a:off x="838200" y="1494054"/>
            <a:ext cx="9514114" cy="0"/>
          </a:xfrm>
          <a:prstGeom prst="line">
            <a:avLst/>
          </a:prstGeom>
          <a:ln w="76200">
            <a:solidFill>
              <a:srgbClr val="FF0000"/>
            </a:solidFill>
          </a:ln>
        </p:spPr>
        <p:style>
          <a:lnRef idx="2">
            <a:schemeClr val="dk1"/>
          </a:lnRef>
          <a:fillRef idx="0">
            <a:schemeClr val="dk1"/>
          </a:fillRef>
          <a:effectRef idx="1">
            <a:schemeClr val="dk1"/>
          </a:effectRef>
          <a:fontRef idx="minor">
            <a:schemeClr val="tx1"/>
          </a:fontRef>
        </p:style>
      </p:cxnSp>
      <p:sp>
        <p:nvSpPr>
          <p:cNvPr id="8" name="Arrow: Up 7">
            <a:extLst>
              <a:ext uri="{FF2B5EF4-FFF2-40B4-BE49-F238E27FC236}">
                <a16:creationId xmlns:a16="http://schemas.microsoft.com/office/drawing/2014/main" id="{BF38C6CD-FA1C-3207-C287-FDDB2B245B1B}"/>
              </a:ext>
            </a:extLst>
          </p:cNvPr>
          <p:cNvSpPr/>
          <p:nvPr/>
        </p:nvSpPr>
        <p:spPr>
          <a:xfrm rot="17979069">
            <a:off x="11125199" y="3803174"/>
            <a:ext cx="457200" cy="396240"/>
          </a:xfrm>
          <a:prstGeom prst="upArrow">
            <a:avLst>
              <a:gd name="adj1" fmla="val 50000"/>
              <a:gd name="adj2" fmla="val 46154"/>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4527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51D97-3D00-F2B4-706D-8D71772A9ECE}"/>
              </a:ext>
            </a:extLst>
          </p:cNvPr>
          <p:cNvSpPr>
            <a:spLocks noGrp="1"/>
          </p:cNvSpPr>
          <p:nvPr>
            <p:ph type="title"/>
          </p:nvPr>
        </p:nvSpPr>
        <p:spPr>
          <a:xfrm>
            <a:off x="838200" y="365127"/>
            <a:ext cx="10515600" cy="976526"/>
          </a:xfrm>
        </p:spPr>
        <p:txBody>
          <a:bodyPr>
            <a:normAutofit/>
          </a:bodyPr>
          <a:lstStyle/>
          <a:p>
            <a:r>
              <a:rPr lang="en-US" sz="5400" dirty="0">
                <a:solidFill>
                  <a:schemeClr val="accent5">
                    <a:lumMod val="60000"/>
                    <a:lumOff val="40000"/>
                  </a:schemeClr>
                </a:solidFill>
              </a:rPr>
              <a:t>Income Limits</a:t>
            </a:r>
          </a:p>
        </p:txBody>
      </p:sp>
      <p:sp>
        <p:nvSpPr>
          <p:cNvPr id="3" name="Content Placeholder 2">
            <a:extLst>
              <a:ext uri="{FF2B5EF4-FFF2-40B4-BE49-F238E27FC236}">
                <a16:creationId xmlns:a16="http://schemas.microsoft.com/office/drawing/2014/main" id="{CBC90C11-7A58-36C5-2371-DD216E3B3D51}"/>
              </a:ext>
            </a:extLst>
          </p:cNvPr>
          <p:cNvSpPr>
            <a:spLocks noGrp="1"/>
          </p:cNvSpPr>
          <p:nvPr>
            <p:ph idx="1"/>
          </p:nvPr>
        </p:nvSpPr>
        <p:spPr>
          <a:xfrm>
            <a:off x="838200" y="1567181"/>
            <a:ext cx="10515600" cy="1556838"/>
          </a:xfrm>
        </p:spPr>
        <p:txBody>
          <a:bodyPr>
            <a:normAutofit/>
          </a:bodyPr>
          <a:lstStyle/>
          <a:p>
            <a:r>
              <a:rPr lang="en-US" sz="2000" dirty="0"/>
              <a:t>Household incomes that qualify for affordable or subsidized housing are based on income limits set by HUD. </a:t>
            </a:r>
          </a:p>
          <a:p>
            <a:r>
              <a:rPr lang="en-US" sz="2000" dirty="0"/>
              <a:t>Income limits and affordability levels for specific programs vary. The following are examples of common income thresholds for 2024/2025.</a:t>
            </a:r>
          </a:p>
        </p:txBody>
      </p:sp>
      <p:graphicFrame>
        <p:nvGraphicFramePr>
          <p:cNvPr id="5" name="Google Shape;56;p13">
            <a:extLst>
              <a:ext uri="{FF2B5EF4-FFF2-40B4-BE49-F238E27FC236}">
                <a16:creationId xmlns:a16="http://schemas.microsoft.com/office/drawing/2014/main" id="{9971329B-DA4D-5AF9-9C72-6B31F9B4D83E}"/>
              </a:ext>
            </a:extLst>
          </p:cNvPr>
          <p:cNvGraphicFramePr/>
          <p:nvPr>
            <p:extLst>
              <p:ext uri="{D42A27DB-BD31-4B8C-83A1-F6EECF244321}">
                <p14:modId xmlns:p14="http://schemas.microsoft.com/office/powerpoint/2010/main" val="53231107"/>
              </p:ext>
            </p:extLst>
          </p:nvPr>
        </p:nvGraphicFramePr>
        <p:xfrm>
          <a:off x="381000" y="3124018"/>
          <a:ext cx="11429999" cy="3439722"/>
        </p:xfrm>
        <a:graphic>
          <a:graphicData uri="http://schemas.openxmlformats.org/drawingml/2006/table">
            <a:tbl>
              <a:tblPr>
                <a:noFill/>
              </a:tblPr>
              <a:tblGrid>
                <a:gridCol w="353568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25880">
                  <a:extLst>
                    <a:ext uri="{9D8B030D-6E8A-4147-A177-3AD203B41FA5}">
                      <a16:colId xmlns:a16="http://schemas.microsoft.com/office/drawing/2014/main" val="20002"/>
                    </a:ext>
                  </a:extLst>
                </a:gridCol>
                <a:gridCol w="1325880">
                  <a:extLst>
                    <a:ext uri="{9D8B030D-6E8A-4147-A177-3AD203B41FA5}">
                      <a16:colId xmlns:a16="http://schemas.microsoft.com/office/drawing/2014/main" val="20003"/>
                    </a:ext>
                  </a:extLst>
                </a:gridCol>
                <a:gridCol w="1325880">
                  <a:extLst>
                    <a:ext uri="{9D8B030D-6E8A-4147-A177-3AD203B41FA5}">
                      <a16:colId xmlns:a16="http://schemas.microsoft.com/office/drawing/2014/main" val="20004"/>
                    </a:ext>
                  </a:extLst>
                </a:gridCol>
                <a:gridCol w="1264920">
                  <a:extLst>
                    <a:ext uri="{9D8B030D-6E8A-4147-A177-3AD203B41FA5}">
                      <a16:colId xmlns:a16="http://schemas.microsoft.com/office/drawing/2014/main" val="20005"/>
                    </a:ext>
                  </a:extLst>
                </a:gridCol>
                <a:gridCol w="1280159">
                  <a:extLst>
                    <a:ext uri="{9D8B030D-6E8A-4147-A177-3AD203B41FA5}">
                      <a16:colId xmlns:a16="http://schemas.microsoft.com/office/drawing/2014/main" val="20006"/>
                    </a:ext>
                  </a:extLst>
                </a:gridCol>
              </a:tblGrid>
              <a:tr h="0">
                <a:tc>
                  <a:txBody>
                    <a:bodyPr/>
                    <a:lstStyle/>
                    <a:p>
                      <a:pPr marL="0" lvl="0" indent="0" algn="ctr" rtl="0">
                        <a:lnSpc>
                          <a:spcPct val="115000"/>
                        </a:lnSpc>
                        <a:spcBef>
                          <a:spcPts val="1200"/>
                        </a:spcBef>
                        <a:spcAft>
                          <a:spcPts val="0"/>
                        </a:spcAft>
                        <a:buNone/>
                      </a:pPr>
                      <a:r>
                        <a:rPr lang="en" sz="2000" b="1" dirty="0">
                          <a:solidFill>
                            <a:schemeClr val="bg1"/>
                          </a:solidFill>
                          <a:latin typeface="Aptos" panose="020B0004020202020204" pitchFamily="34" charset="0"/>
                          <a:ea typeface="Corbel"/>
                          <a:cs typeface="Corbel"/>
                          <a:sym typeface="Corbel"/>
                        </a:rPr>
                        <a:t>Household Size</a:t>
                      </a:r>
                      <a:endParaRPr sz="2000" b="1" dirty="0">
                        <a:solidFill>
                          <a:schemeClr val="bg1"/>
                        </a:solidFill>
                        <a:latin typeface="Aptos" panose="020B0004020202020204" pitchFamily="34" charset="0"/>
                        <a:ea typeface="Corbel"/>
                        <a:cs typeface="Corbel"/>
                        <a:sym typeface="Corbel"/>
                      </a:endParaRPr>
                    </a:p>
                  </a:txBody>
                  <a:tcPr marL="62225" marR="0"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0" lvl="0" indent="0" algn="ctr" rtl="0">
                        <a:lnSpc>
                          <a:spcPct val="115000"/>
                        </a:lnSpc>
                        <a:spcBef>
                          <a:spcPts val="1200"/>
                        </a:spcBef>
                        <a:spcAft>
                          <a:spcPts val="0"/>
                        </a:spcAft>
                        <a:buNone/>
                      </a:pPr>
                      <a:r>
                        <a:rPr lang="en" sz="2000" b="1" dirty="0">
                          <a:solidFill>
                            <a:schemeClr val="bg1"/>
                          </a:solidFill>
                          <a:latin typeface="Aptos" panose="020B0004020202020204" pitchFamily="34" charset="0"/>
                          <a:ea typeface="Corbel"/>
                          <a:cs typeface="Corbel"/>
                          <a:sym typeface="Corbel"/>
                        </a:rPr>
                        <a:t>ONE</a:t>
                      </a:r>
                      <a:endParaRPr sz="2000" b="1" dirty="0">
                        <a:solidFill>
                          <a:schemeClr val="bg1"/>
                        </a:solidFill>
                        <a:latin typeface="Aptos" panose="020B0004020202020204" pitchFamily="34" charset="0"/>
                        <a:ea typeface="Corbel"/>
                        <a:cs typeface="Corbel"/>
                        <a:sym typeface="Corbel"/>
                      </a:endParaRPr>
                    </a:p>
                  </a:txBody>
                  <a:tcPr marL="62225" marR="6222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0" lvl="0" indent="0" algn="ctr" rtl="0">
                        <a:lnSpc>
                          <a:spcPct val="115000"/>
                        </a:lnSpc>
                        <a:spcBef>
                          <a:spcPts val="1200"/>
                        </a:spcBef>
                        <a:spcAft>
                          <a:spcPts val="0"/>
                        </a:spcAft>
                        <a:buNone/>
                      </a:pPr>
                      <a:r>
                        <a:rPr lang="en" sz="2000" b="1" dirty="0">
                          <a:solidFill>
                            <a:schemeClr val="bg1"/>
                          </a:solidFill>
                          <a:latin typeface="Aptos" panose="020B0004020202020204" pitchFamily="34" charset="0"/>
                          <a:ea typeface="Corbel"/>
                          <a:cs typeface="Corbel"/>
                          <a:sym typeface="Corbel"/>
                        </a:rPr>
                        <a:t>TWO</a:t>
                      </a:r>
                      <a:endParaRPr sz="2000" b="1" dirty="0">
                        <a:solidFill>
                          <a:schemeClr val="bg1"/>
                        </a:solidFill>
                        <a:latin typeface="Aptos" panose="020B0004020202020204" pitchFamily="34" charset="0"/>
                        <a:ea typeface="Corbel"/>
                        <a:cs typeface="Corbel"/>
                        <a:sym typeface="Corbel"/>
                      </a:endParaRPr>
                    </a:p>
                  </a:txBody>
                  <a:tcPr marL="62225" marR="6222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0" lvl="0" indent="0" algn="ctr" rtl="0">
                        <a:lnSpc>
                          <a:spcPct val="115000"/>
                        </a:lnSpc>
                        <a:spcBef>
                          <a:spcPts val="1200"/>
                        </a:spcBef>
                        <a:spcAft>
                          <a:spcPts val="0"/>
                        </a:spcAft>
                        <a:buNone/>
                      </a:pPr>
                      <a:r>
                        <a:rPr lang="en" sz="2000" b="1" dirty="0">
                          <a:solidFill>
                            <a:schemeClr val="bg1"/>
                          </a:solidFill>
                          <a:latin typeface="Aptos" panose="020B0004020202020204" pitchFamily="34" charset="0"/>
                          <a:ea typeface="Corbel"/>
                          <a:cs typeface="Corbel"/>
                          <a:sym typeface="Corbel"/>
                        </a:rPr>
                        <a:t>THREE</a:t>
                      </a:r>
                      <a:endParaRPr sz="2000" b="1" dirty="0">
                        <a:solidFill>
                          <a:schemeClr val="bg1"/>
                        </a:solidFill>
                        <a:latin typeface="Aptos" panose="020B0004020202020204" pitchFamily="34" charset="0"/>
                        <a:ea typeface="Corbel"/>
                        <a:cs typeface="Corbel"/>
                        <a:sym typeface="Corbel"/>
                      </a:endParaRPr>
                    </a:p>
                  </a:txBody>
                  <a:tcPr marL="62225" marR="6222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0" lvl="0" indent="0" algn="ctr" rtl="0">
                        <a:lnSpc>
                          <a:spcPct val="115000"/>
                        </a:lnSpc>
                        <a:spcBef>
                          <a:spcPts val="1200"/>
                        </a:spcBef>
                        <a:spcAft>
                          <a:spcPts val="0"/>
                        </a:spcAft>
                        <a:buNone/>
                      </a:pPr>
                      <a:r>
                        <a:rPr lang="en" sz="2000" b="1" dirty="0">
                          <a:solidFill>
                            <a:schemeClr val="bg1"/>
                          </a:solidFill>
                          <a:latin typeface="Aptos" panose="020B0004020202020204" pitchFamily="34" charset="0"/>
                          <a:ea typeface="Corbel"/>
                          <a:cs typeface="Corbel"/>
                          <a:sym typeface="Corbel"/>
                        </a:rPr>
                        <a:t>FOUR</a:t>
                      </a:r>
                      <a:endParaRPr sz="2000" b="1" dirty="0">
                        <a:solidFill>
                          <a:schemeClr val="bg1"/>
                        </a:solidFill>
                        <a:latin typeface="Aptos" panose="020B0004020202020204" pitchFamily="34" charset="0"/>
                        <a:ea typeface="Corbel"/>
                        <a:cs typeface="Corbel"/>
                        <a:sym typeface="Corbel"/>
                      </a:endParaRPr>
                    </a:p>
                  </a:txBody>
                  <a:tcPr marL="62225" marR="6222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0" lvl="0" indent="0" algn="ctr" rtl="0">
                        <a:lnSpc>
                          <a:spcPct val="115000"/>
                        </a:lnSpc>
                        <a:spcBef>
                          <a:spcPts val="1200"/>
                        </a:spcBef>
                        <a:spcAft>
                          <a:spcPts val="0"/>
                        </a:spcAft>
                        <a:buNone/>
                      </a:pPr>
                      <a:r>
                        <a:rPr lang="en" sz="2000" b="1" dirty="0">
                          <a:solidFill>
                            <a:schemeClr val="bg1"/>
                          </a:solidFill>
                          <a:latin typeface="Aptos" panose="020B0004020202020204" pitchFamily="34" charset="0"/>
                          <a:ea typeface="Corbel"/>
                          <a:cs typeface="Corbel"/>
                          <a:sym typeface="Corbel"/>
                        </a:rPr>
                        <a:t>FIVE</a:t>
                      </a:r>
                      <a:endParaRPr sz="2000" b="1" dirty="0">
                        <a:solidFill>
                          <a:schemeClr val="bg1"/>
                        </a:solidFill>
                        <a:latin typeface="Aptos" panose="020B0004020202020204" pitchFamily="34" charset="0"/>
                        <a:ea typeface="Corbel"/>
                        <a:cs typeface="Corbel"/>
                        <a:sym typeface="Corbel"/>
                      </a:endParaRPr>
                    </a:p>
                  </a:txBody>
                  <a:tcPr marL="62225" marR="6222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tc>
                  <a:txBody>
                    <a:bodyPr/>
                    <a:lstStyle/>
                    <a:p>
                      <a:pPr marL="0" lvl="0" indent="0" algn="ctr" rtl="0">
                        <a:lnSpc>
                          <a:spcPct val="115000"/>
                        </a:lnSpc>
                        <a:spcBef>
                          <a:spcPts val="1200"/>
                        </a:spcBef>
                        <a:spcAft>
                          <a:spcPts val="0"/>
                        </a:spcAft>
                        <a:buNone/>
                      </a:pPr>
                      <a:r>
                        <a:rPr lang="en" sz="2000" b="1" dirty="0">
                          <a:solidFill>
                            <a:schemeClr val="bg1"/>
                          </a:solidFill>
                          <a:latin typeface="Aptos" panose="020B0004020202020204" pitchFamily="34" charset="0"/>
                          <a:ea typeface="Corbel"/>
                          <a:cs typeface="Corbel"/>
                          <a:sym typeface="Corbel"/>
                        </a:rPr>
                        <a:t>SIX</a:t>
                      </a:r>
                      <a:endParaRPr sz="2000" b="1" dirty="0">
                        <a:solidFill>
                          <a:schemeClr val="bg1"/>
                        </a:solidFill>
                        <a:latin typeface="Aptos" panose="020B0004020202020204" pitchFamily="34" charset="0"/>
                        <a:ea typeface="Corbel"/>
                        <a:cs typeface="Corbel"/>
                        <a:sym typeface="Corbel"/>
                      </a:endParaRPr>
                    </a:p>
                  </a:txBody>
                  <a:tcPr marL="62225" marR="6222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7030A0"/>
                    </a:solidFill>
                  </a:tcPr>
                </a:tc>
                <a:extLst>
                  <a:ext uri="{0D108BD9-81ED-4DB2-BD59-A6C34878D82A}">
                    <a16:rowId xmlns:a16="http://schemas.microsoft.com/office/drawing/2014/main" val="10000"/>
                  </a:ext>
                </a:extLst>
              </a:tr>
              <a:tr h="555319">
                <a:tc>
                  <a:txBody>
                    <a:bodyPr/>
                    <a:lstStyle/>
                    <a:p>
                      <a:pPr marL="0" lvl="0" indent="0" algn="l" rtl="0">
                        <a:lnSpc>
                          <a:spcPct val="115000"/>
                        </a:lnSpc>
                        <a:spcBef>
                          <a:spcPts val="0"/>
                        </a:spcBef>
                        <a:spcAft>
                          <a:spcPts val="0"/>
                        </a:spcAft>
                        <a:buNone/>
                      </a:pPr>
                      <a:r>
                        <a:rPr lang="en-US" sz="2000" b="1" dirty="0">
                          <a:latin typeface="Aptos" panose="020B0004020202020204" pitchFamily="34" charset="0"/>
                          <a:ea typeface="Corbel"/>
                          <a:cs typeface="Corbel"/>
                          <a:sym typeface="Corbel"/>
                        </a:rPr>
                        <a:t>30% AMI </a:t>
                      </a:r>
                      <a:br>
                        <a:rPr lang="en-US" sz="1800" dirty="0">
                          <a:latin typeface="Aptos" panose="020B0004020202020204" pitchFamily="34" charset="0"/>
                          <a:ea typeface="Corbel"/>
                          <a:cs typeface="Corbel"/>
                          <a:sym typeface="Corbel"/>
                        </a:rPr>
                      </a:br>
                      <a:r>
                        <a:rPr lang="en-US" sz="1800" dirty="0">
                          <a:latin typeface="Aptos" panose="020B0004020202020204" pitchFamily="34" charset="0"/>
                          <a:ea typeface="Corbel"/>
                          <a:cs typeface="Corbel"/>
                          <a:sym typeface="Corbel"/>
                        </a:rPr>
                        <a:t>(most Public Housing or Section 8)</a:t>
                      </a:r>
                      <a:endParaRPr sz="1800" dirty="0">
                        <a:latin typeface="Aptos" panose="020B0004020202020204" pitchFamily="34" charset="0"/>
                        <a:ea typeface="Corbel"/>
                        <a:cs typeface="Corbel"/>
                        <a:sym typeface="Corbel"/>
                      </a:endParaRPr>
                    </a:p>
                  </a:txBody>
                  <a:tcPr marL="62225" marR="6222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tc>
                  <a:txBody>
                    <a:bodyPr/>
                    <a:lstStyle/>
                    <a:p>
                      <a:pPr marL="0" lvl="0" indent="0" algn="ctr" rtl="0">
                        <a:lnSpc>
                          <a:spcPct val="115000"/>
                        </a:lnSpc>
                        <a:spcBef>
                          <a:spcPts val="0"/>
                        </a:spcBef>
                        <a:spcAft>
                          <a:spcPts val="0"/>
                        </a:spcAft>
                        <a:buNone/>
                      </a:pPr>
                      <a:r>
                        <a:rPr lang="en-US" sz="1800" dirty="0">
                          <a:latin typeface="Aptos" panose="020B0004020202020204" pitchFamily="34" charset="0"/>
                          <a:ea typeface="Corbel"/>
                          <a:cs typeface="Corbel"/>
                          <a:sym typeface="Corbel"/>
                        </a:rPr>
                        <a:t>$34,300</a:t>
                      </a:r>
                      <a:endParaRPr sz="1800" dirty="0">
                        <a:latin typeface="Aptos" panose="020B0004020202020204" pitchFamily="34" charset="0"/>
                        <a:ea typeface="Corbel"/>
                        <a:cs typeface="Corbel"/>
                        <a:sym typeface="Corbel"/>
                      </a:endParaRPr>
                    </a:p>
                  </a:txBody>
                  <a:tcPr marL="68575" marR="6857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tc>
                  <a:txBody>
                    <a:bodyPr/>
                    <a:lstStyle/>
                    <a:p>
                      <a:pPr marL="0" lvl="0" indent="0" algn="ctr" rtl="0">
                        <a:lnSpc>
                          <a:spcPct val="115000"/>
                        </a:lnSpc>
                        <a:spcBef>
                          <a:spcPts val="0"/>
                        </a:spcBef>
                        <a:spcAft>
                          <a:spcPts val="0"/>
                        </a:spcAft>
                        <a:buNone/>
                      </a:pPr>
                      <a:r>
                        <a:rPr lang="en-US" sz="1800" dirty="0">
                          <a:latin typeface="Aptos" panose="020B0004020202020204" pitchFamily="34" charset="0"/>
                          <a:ea typeface="Corbel"/>
                          <a:cs typeface="Corbel"/>
                          <a:sym typeface="Corbel"/>
                        </a:rPr>
                        <a:t>$39,200</a:t>
                      </a:r>
                      <a:endParaRPr sz="1800" dirty="0">
                        <a:latin typeface="Aptos" panose="020B0004020202020204" pitchFamily="34" charset="0"/>
                        <a:ea typeface="Corbel"/>
                        <a:cs typeface="Corbel"/>
                        <a:sym typeface="Corbel"/>
                      </a:endParaRPr>
                    </a:p>
                  </a:txBody>
                  <a:tcPr marL="68575" marR="6857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tc>
                  <a:txBody>
                    <a:bodyPr/>
                    <a:lstStyle/>
                    <a:p>
                      <a:pPr marL="0" lvl="0" indent="0" algn="ctr" rtl="0">
                        <a:lnSpc>
                          <a:spcPct val="115000"/>
                        </a:lnSpc>
                        <a:spcBef>
                          <a:spcPts val="0"/>
                        </a:spcBef>
                        <a:spcAft>
                          <a:spcPts val="0"/>
                        </a:spcAft>
                        <a:buNone/>
                      </a:pPr>
                      <a:r>
                        <a:rPr lang="en-US" sz="1800" dirty="0">
                          <a:latin typeface="Aptos" panose="020B0004020202020204" pitchFamily="34" charset="0"/>
                          <a:ea typeface="Corbel"/>
                          <a:cs typeface="Corbel"/>
                          <a:sym typeface="Corbel"/>
                        </a:rPr>
                        <a:t>$44,100</a:t>
                      </a:r>
                      <a:endParaRPr sz="1800" dirty="0">
                        <a:latin typeface="Aptos" panose="020B0004020202020204" pitchFamily="34" charset="0"/>
                        <a:ea typeface="Corbel"/>
                        <a:cs typeface="Corbel"/>
                        <a:sym typeface="Corbel"/>
                      </a:endParaRPr>
                    </a:p>
                  </a:txBody>
                  <a:tcPr marL="68575" marR="6857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tc>
                  <a:txBody>
                    <a:bodyPr/>
                    <a:lstStyle/>
                    <a:p>
                      <a:pPr marL="0" lvl="0" indent="0" algn="ctr" rtl="0">
                        <a:lnSpc>
                          <a:spcPct val="115000"/>
                        </a:lnSpc>
                        <a:spcBef>
                          <a:spcPts val="0"/>
                        </a:spcBef>
                        <a:spcAft>
                          <a:spcPts val="0"/>
                        </a:spcAft>
                        <a:buNone/>
                      </a:pPr>
                      <a:r>
                        <a:rPr lang="en-US" sz="1800" dirty="0">
                          <a:latin typeface="Aptos" panose="020B0004020202020204" pitchFamily="34" charset="0"/>
                          <a:ea typeface="Corbel"/>
                          <a:cs typeface="Corbel"/>
                          <a:sym typeface="Corbel"/>
                        </a:rPr>
                        <a:t>$48,950</a:t>
                      </a:r>
                      <a:endParaRPr sz="1800" dirty="0">
                        <a:latin typeface="Aptos" panose="020B0004020202020204" pitchFamily="34" charset="0"/>
                        <a:ea typeface="Corbel"/>
                        <a:cs typeface="Corbel"/>
                        <a:sym typeface="Corbel"/>
                      </a:endParaRPr>
                    </a:p>
                  </a:txBody>
                  <a:tcPr marL="68575" marR="6857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tc>
                  <a:txBody>
                    <a:bodyPr/>
                    <a:lstStyle/>
                    <a:p>
                      <a:pPr marL="0" lvl="0" indent="0" algn="ctr" rtl="0">
                        <a:lnSpc>
                          <a:spcPct val="115000"/>
                        </a:lnSpc>
                        <a:spcBef>
                          <a:spcPts val="0"/>
                        </a:spcBef>
                        <a:spcAft>
                          <a:spcPts val="0"/>
                        </a:spcAft>
                        <a:buNone/>
                      </a:pPr>
                      <a:r>
                        <a:rPr lang="en-US" sz="1800" dirty="0">
                          <a:latin typeface="Aptos" panose="020B0004020202020204" pitchFamily="34" charset="0"/>
                          <a:ea typeface="Corbel"/>
                          <a:cs typeface="Corbel"/>
                          <a:sym typeface="Corbel"/>
                        </a:rPr>
                        <a:t>$52,900</a:t>
                      </a:r>
                      <a:endParaRPr sz="1800" dirty="0">
                        <a:latin typeface="Aptos" panose="020B0004020202020204" pitchFamily="34" charset="0"/>
                        <a:ea typeface="Corbel"/>
                        <a:cs typeface="Corbel"/>
                        <a:sym typeface="Corbel"/>
                      </a:endParaRPr>
                    </a:p>
                  </a:txBody>
                  <a:tcPr marL="68575" marR="6857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tc>
                  <a:txBody>
                    <a:bodyPr/>
                    <a:lstStyle/>
                    <a:p>
                      <a:pPr marL="0" lvl="0" indent="0" algn="ctr" rtl="0">
                        <a:lnSpc>
                          <a:spcPct val="115000"/>
                        </a:lnSpc>
                        <a:spcBef>
                          <a:spcPts val="0"/>
                        </a:spcBef>
                        <a:spcAft>
                          <a:spcPts val="0"/>
                        </a:spcAft>
                        <a:buNone/>
                      </a:pPr>
                      <a:r>
                        <a:rPr lang="en-US" sz="1800" dirty="0">
                          <a:latin typeface="Aptos" panose="020B0004020202020204" pitchFamily="34" charset="0"/>
                          <a:ea typeface="Corbel"/>
                          <a:cs typeface="Corbel"/>
                          <a:sym typeface="Corbel"/>
                        </a:rPr>
                        <a:t>$56,800</a:t>
                      </a:r>
                      <a:endParaRPr sz="1800" dirty="0">
                        <a:latin typeface="Aptos" panose="020B0004020202020204" pitchFamily="34" charset="0"/>
                        <a:ea typeface="Corbel"/>
                        <a:cs typeface="Corbel"/>
                        <a:sym typeface="Corbel"/>
                      </a:endParaRPr>
                    </a:p>
                  </a:txBody>
                  <a:tcPr marL="68575" marR="6857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extLst>
                  <a:ext uri="{0D108BD9-81ED-4DB2-BD59-A6C34878D82A}">
                    <a16:rowId xmlns:a16="http://schemas.microsoft.com/office/drawing/2014/main" val="529315140"/>
                  </a:ext>
                </a:extLst>
              </a:tr>
              <a:tr h="555319">
                <a:tc>
                  <a:txBody>
                    <a:bodyPr/>
                    <a:lstStyle/>
                    <a:p>
                      <a:pPr marL="0" lvl="0" indent="0" algn="l" rtl="0">
                        <a:lnSpc>
                          <a:spcPct val="115000"/>
                        </a:lnSpc>
                        <a:spcBef>
                          <a:spcPts val="0"/>
                        </a:spcBef>
                        <a:spcAft>
                          <a:spcPts val="0"/>
                        </a:spcAft>
                        <a:buNone/>
                      </a:pPr>
                      <a:r>
                        <a:rPr lang="en-US" sz="2000" b="1" dirty="0">
                          <a:latin typeface="Aptos" panose="020B0004020202020204" pitchFamily="34" charset="0"/>
                          <a:ea typeface="Corbel"/>
                          <a:cs typeface="Corbel"/>
                          <a:sym typeface="Corbel"/>
                        </a:rPr>
                        <a:t>60% AMI  </a:t>
                      </a:r>
                      <a:br>
                        <a:rPr lang="en-US" sz="1800" dirty="0">
                          <a:latin typeface="Aptos" panose="020B0004020202020204" pitchFamily="34" charset="0"/>
                          <a:ea typeface="Corbel"/>
                          <a:cs typeface="Corbel"/>
                          <a:sym typeface="Corbel"/>
                        </a:rPr>
                      </a:br>
                      <a:r>
                        <a:rPr lang="en-US" sz="1800" dirty="0">
                          <a:latin typeface="Aptos" panose="020B0004020202020204" pitchFamily="34" charset="0"/>
                          <a:ea typeface="Corbel"/>
                          <a:cs typeface="Corbel"/>
                          <a:sym typeface="Corbel"/>
                        </a:rPr>
                        <a:t>(“Deeply Affordable”)</a:t>
                      </a:r>
                      <a:endParaRPr sz="1800" dirty="0">
                        <a:latin typeface="Aptos" panose="020B0004020202020204" pitchFamily="34" charset="0"/>
                        <a:ea typeface="Corbel"/>
                        <a:cs typeface="Corbel"/>
                        <a:sym typeface="Corbel"/>
                      </a:endParaRPr>
                    </a:p>
                  </a:txBody>
                  <a:tcPr marL="62225" marR="6222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tc>
                  <a:txBody>
                    <a:bodyPr/>
                    <a:lstStyle/>
                    <a:p>
                      <a:pPr marL="0" lvl="0" indent="0" algn="ctr" rtl="0">
                        <a:lnSpc>
                          <a:spcPct val="115000"/>
                        </a:lnSpc>
                        <a:spcBef>
                          <a:spcPts val="0"/>
                        </a:spcBef>
                        <a:spcAft>
                          <a:spcPts val="0"/>
                        </a:spcAft>
                        <a:buNone/>
                      </a:pPr>
                      <a:r>
                        <a:rPr lang="en-US" sz="1800" dirty="0">
                          <a:latin typeface="Aptos" panose="020B0004020202020204" pitchFamily="34" charset="0"/>
                          <a:ea typeface="Corbel"/>
                          <a:cs typeface="Corbel"/>
                          <a:sym typeface="Corbel"/>
                        </a:rPr>
                        <a:t>$68,520</a:t>
                      </a:r>
                      <a:endParaRPr sz="1800" dirty="0">
                        <a:latin typeface="Aptos" panose="020B0004020202020204" pitchFamily="34" charset="0"/>
                        <a:ea typeface="Corbel"/>
                        <a:cs typeface="Corbel"/>
                        <a:sym typeface="Corbel"/>
                      </a:endParaRPr>
                    </a:p>
                  </a:txBody>
                  <a:tcPr marL="68575" marR="6857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tc>
                  <a:txBody>
                    <a:bodyPr/>
                    <a:lstStyle/>
                    <a:p>
                      <a:pPr marL="0" lvl="0" indent="0" algn="ctr" rtl="0">
                        <a:lnSpc>
                          <a:spcPct val="115000"/>
                        </a:lnSpc>
                        <a:spcBef>
                          <a:spcPts val="0"/>
                        </a:spcBef>
                        <a:spcAft>
                          <a:spcPts val="0"/>
                        </a:spcAft>
                        <a:buNone/>
                      </a:pPr>
                      <a:r>
                        <a:rPr lang="en-US" sz="1800" dirty="0">
                          <a:latin typeface="Aptos" panose="020B0004020202020204" pitchFamily="34" charset="0"/>
                          <a:ea typeface="Corbel"/>
                          <a:cs typeface="Corbel"/>
                          <a:sym typeface="Corbel"/>
                        </a:rPr>
                        <a:t>$78,360</a:t>
                      </a:r>
                      <a:endParaRPr sz="1800" dirty="0">
                        <a:latin typeface="Aptos" panose="020B0004020202020204" pitchFamily="34" charset="0"/>
                        <a:ea typeface="Corbel"/>
                        <a:cs typeface="Corbel"/>
                        <a:sym typeface="Corbel"/>
                      </a:endParaRPr>
                    </a:p>
                  </a:txBody>
                  <a:tcPr marL="68575" marR="6857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tc>
                  <a:txBody>
                    <a:bodyPr/>
                    <a:lstStyle/>
                    <a:p>
                      <a:pPr marL="0" lvl="0" indent="0" algn="ctr" rtl="0">
                        <a:lnSpc>
                          <a:spcPct val="115000"/>
                        </a:lnSpc>
                        <a:spcBef>
                          <a:spcPts val="0"/>
                        </a:spcBef>
                        <a:spcAft>
                          <a:spcPts val="0"/>
                        </a:spcAft>
                        <a:buNone/>
                      </a:pPr>
                      <a:r>
                        <a:rPr lang="en-US" sz="1800" dirty="0">
                          <a:latin typeface="Aptos" panose="020B0004020202020204" pitchFamily="34" charset="0"/>
                          <a:ea typeface="Corbel"/>
                          <a:cs typeface="Corbel"/>
                          <a:sym typeface="Corbel"/>
                        </a:rPr>
                        <a:t>$88,140</a:t>
                      </a:r>
                      <a:endParaRPr sz="1800" dirty="0">
                        <a:latin typeface="Aptos" panose="020B0004020202020204" pitchFamily="34" charset="0"/>
                        <a:ea typeface="Corbel"/>
                        <a:cs typeface="Corbel"/>
                        <a:sym typeface="Corbel"/>
                      </a:endParaRPr>
                    </a:p>
                  </a:txBody>
                  <a:tcPr marL="68575" marR="6857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tc>
                  <a:txBody>
                    <a:bodyPr/>
                    <a:lstStyle/>
                    <a:p>
                      <a:pPr marL="0" lvl="0" indent="0" algn="ctr" rtl="0">
                        <a:lnSpc>
                          <a:spcPct val="115000"/>
                        </a:lnSpc>
                        <a:spcBef>
                          <a:spcPts val="0"/>
                        </a:spcBef>
                        <a:spcAft>
                          <a:spcPts val="0"/>
                        </a:spcAft>
                        <a:buNone/>
                      </a:pPr>
                      <a:r>
                        <a:rPr lang="en-US" sz="1800" dirty="0">
                          <a:latin typeface="Aptos" panose="020B0004020202020204" pitchFamily="34" charset="0"/>
                          <a:ea typeface="Corbel"/>
                          <a:cs typeface="Corbel"/>
                          <a:sym typeface="Corbel"/>
                        </a:rPr>
                        <a:t>$97,920</a:t>
                      </a:r>
                      <a:endParaRPr sz="1800" dirty="0">
                        <a:latin typeface="Aptos" panose="020B0004020202020204" pitchFamily="34" charset="0"/>
                        <a:ea typeface="Corbel"/>
                        <a:cs typeface="Corbel"/>
                        <a:sym typeface="Corbel"/>
                      </a:endParaRPr>
                    </a:p>
                  </a:txBody>
                  <a:tcPr marL="68575" marR="6857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tc>
                  <a:txBody>
                    <a:bodyPr/>
                    <a:lstStyle/>
                    <a:p>
                      <a:pPr marL="0" lvl="0" indent="0" algn="ctr" rtl="0">
                        <a:lnSpc>
                          <a:spcPct val="115000"/>
                        </a:lnSpc>
                        <a:spcBef>
                          <a:spcPts val="0"/>
                        </a:spcBef>
                        <a:spcAft>
                          <a:spcPts val="0"/>
                        </a:spcAft>
                        <a:buNone/>
                      </a:pPr>
                      <a:r>
                        <a:rPr lang="en-US" sz="1800" dirty="0">
                          <a:latin typeface="Aptos" panose="020B0004020202020204" pitchFamily="34" charset="0"/>
                          <a:ea typeface="Corbel"/>
                          <a:cs typeface="Corbel"/>
                          <a:sym typeface="Corbel"/>
                        </a:rPr>
                        <a:t>$105,780</a:t>
                      </a:r>
                      <a:endParaRPr sz="1800" dirty="0">
                        <a:latin typeface="Aptos" panose="020B0004020202020204" pitchFamily="34" charset="0"/>
                        <a:ea typeface="Corbel"/>
                        <a:cs typeface="Corbel"/>
                        <a:sym typeface="Corbel"/>
                      </a:endParaRPr>
                    </a:p>
                  </a:txBody>
                  <a:tcPr marL="68575" marR="6857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tc>
                  <a:txBody>
                    <a:bodyPr/>
                    <a:lstStyle/>
                    <a:p>
                      <a:pPr marL="0" lvl="0" indent="0" algn="ctr" rtl="0">
                        <a:lnSpc>
                          <a:spcPct val="115000"/>
                        </a:lnSpc>
                        <a:spcBef>
                          <a:spcPts val="0"/>
                        </a:spcBef>
                        <a:spcAft>
                          <a:spcPts val="0"/>
                        </a:spcAft>
                        <a:buNone/>
                      </a:pPr>
                      <a:r>
                        <a:rPr lang="en-US" sz="1800" dirty="0">
                          <a:latin typeface="Aptos" panose="020B0004020202020204" pitchFamily="34" charset="0"/>
                          <a:ea typeface="Corbel"/>
                          <a:cs typeface="Corbel"/>
                          <a:sym typeface="Corbel"/>
                        </a:rPr>
                        <a:t>$113,640</a:t>
                      </a:r>
                      <a:endParaRPr sz="1800" dirty="0">
                        <a:latin typeface="Aptos" panose="020B0004020202020204" pitchFamily="34" charset="0"/>
                        <a:ea typeface="Corbel"/>
                        <a:cs typeface="Corbel"/>
                        <a:sym typeface="Corbel"/>
                      </a:endParaRPr>
                    </a:p>
                  </a:txBody>
                  <a:tcPr marL="68575" marR="6857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extLst>
                  <a:ext uri="{0D108BD9-81ED-4DB2-BD59-A6C34878D82A}">
                    <a16:rowId xmlns:a16="http://schemas.microsoft.com/office/drawing/2014/main" val="2645096581"/>
                  </a:ext>
                </a:extLst>
              </a:tr>
              <a:tr h="618993">
                <a:tc>
                  <a:txBody>
                    <a:bodyPr/>
                    <a:lstStyle/>
                    <a:p>
                      <a:pPr marL="0" marR="0" lvl="0" indent="0" algn="l" rtl="0">
                        <a:lnSpc>
                          <a:spcPct val="115000"/>
                        </a:lnSpc>
                        <a:spcBef>
                          <a:spcPts val="0"/>
                        </a:spcBef>
                        <a:spcAft>
                          <a:spcPts val="0"/>
                        </a:spcAft>
                        <a:buNone/>
                      </a:pPr>
                      <a:r>
                        <a:rPr lang="en" sz="2000" b="1" dirty="0">
                          <a:latin typeface="Aptos" panose="020B0004020202020204" pitchFamily="34" charset="0"/>
                          <a:ea typeface="Corbel"/>
                          <a:cs typeface="Corbel"/>
                          <a:sym typeface="Corbel"/>
                        </a:rPr>
                        <a:t>80% of AMI </a:t>
                      </a:r>
                      <a:br>
                        <a:rPr lang="en" sz="1800" dirty="0">
                          <a:latin typeface="Aptos" panose="020B0004020202020204" pitchFamily="34" charset="0"/>
                          <a:ea typeface="Corbel"/>
                          <a:cs typeface="Corbel"/>
                          <a:sym typeface="Corbel"/>
                        </a:rPr>
                      </a:br>
                      <a:r>
                        <a:rPr lang="en" sz="1800" dirty="0">
                          <a:latin typeface="Aptos" panose="020B0004020202020204" pitchFamily="34" charset="0"/>
                          <a:ea typeface="Corbel"/>
                          <a:cs typeface="Corbel"/>
                          <a:sym typeface="Corbel"/>
                        </a:rPr>
                        <a:t>(“Affordable”)</a:t>
                      </a:r>
                      <a:endParaRPr sz="1800" dirty="0">
                        <a:latin typeface="Aptos" panose="020B0004020202020204" pitchFamily="34" charset="0"/>
                        <a:ea typeface="Corbel"/>
                        <a:cs typeface="Corbel"/>
                        <a:sym typeface="Corbel"/>
                      </a:endParaRPr>
                    </a:p>
                  </a:txBody>
                  <a:tcPr marL="62225" marR="6222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tc>
                  <a:txBody>
                    <a:bodyPr/>
                    <a:lstStyle/>
                    <a:p>
                      <a:pPr marL="0" lvl="0" indent="0" algn="ctr" rtl="0">
                        <a:lnSpc>
                          <a:spcPct val="115000"/>
                        </a:lnSpc>
                        <a:spcBef>
                          <a:spcPts val="0"/>
                        </a:spcBef>
                        <a:spcAft>
                          <a:spcPts val="0"/>
                        </a:spcAft>
                        <a:buNone/>
                      </a:pPr>
                      <a:r>
                        <a:rPr lang="en-US" sz="1800" dirty="0">
                          <a:latin typeface="Aptos" panose="020B0004020202020204" pitchFamily="34" charset="0"/>
                          <a:ea typeface="Corbel"/>
                          <a:cs typeface="Corbel"/>
                          <a:sym typeface="Corbel"/>
                        </a:rPr>
                        <a:t>$83,384</a:t>
                      </a:r>
                      <a:endParaRPr sz="1800" dirty="0">
                        <a:latin typeface="Aptos" panose="020B0004020202020204" pitchFamily="34" charset="0"/>
                        <a:ea typeface="Corbel"/>
                        <a:cs typeface="Corbel"/>
                        <a:sym typeface="Corbel"/>
                      </a:endParaRPr>
                    </a:p>
                  </a:txBody>
                  <a:tcPr marL="68575" marR="6857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tc>
                  <a:txBody>
                    <a:bodyPr/>
                    <a:lstStyle/>
                    <a:p>
                      <a:pPr marL="0" lvl="0" indent="0" algn="ctr" rtl="0">
                        <a:lnSpc>
                          <a:spcPct val="115000"/>
                        </a:lnSpc>
                        <a:spcBef>
                          <a:spcPts val="0"/>
                        </a:spcBef>
                        <a:spcAft>
                          <a:spcPts val="0"/>
                        </a:spcAft>
                        <a:buNone/>
                      </a:pPr>
                      <a:r>
                        <a:rPr lang="en-US" sz="1800" dirty="0">
                          <a:latin typeface="Aptos" panose="020B0004020202020204" pitchFamily="34" charset="0"/>
                          <a:ea typeface="Corbel"/>
                          <a:cs typeface="Corbel"/>
                          <a:sym typeface="Corbel"/>
                        </a:rPr>
                        <a:t>$95,296</a:t>
                      </a:r>
                      <a:endParaRPr sz="1800" dirty="0">
                        <a:latin typeface="Aptos" panose="020B0004020202020204" pitchFamily="34" charset="0"/>
                        <a:ea typeface="Corbel"/>
                        <a:cs typeface="Corbel"/>
                        <a:sym typeface="Corbel"/>
                      </a:endParaRPr>
                    </a:p>
                  </a:txBody>
                  <a:tcPr marL="68575" marR="6857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tc>
                  <a:txBody>
                    <a:bodyPr/>
                    <a:lstStyle/>
                    <a:p>
                      <a:pPr marL="0" lvl="0" indent="0" algn="ctr" rtl="0">
                        <a:lnSpc>
                          <a:spcPct val="115000"/>
                        </a:lnSpc>
                        <a:spcBef>
                          <a:spcPts val="0"/>
                        </a:spcBef>
                        <a:spcAft>
                          <a:spcPts val="0"/>
                        </a:spcAft>
                        <a:buNone/>
                      </a:pPr>
                      <a:r>
                        <a:rPr lang="en-US" sz="1800" dirty="0">
                          <a:latin typeface="Aptos" panose="020B0004020202020204" pitchFamily="34" charset="0"/>
                          <a:ea typeface="Corbel"/>
                          <a:cs typeface="Corbel"/>
                          <a:sym typeface="Corbel"/>
                        </a:rPr>
                        <a:t>$107,208</a:t>
                      </a:r>
                      <a:endParaRPr sz="1800" dirty="0">
                        <a:latin typeface="Aptos" panose="020B0004020202020204" pitchFamily="34" charset="0"/>
                        <a:ea typeface="Corbel"/>
                        <a:cs typeface="Corbel"/>
                        <a:sym typeface="Corbel"/>
                      </a:endParaRPr>
                    </a:p>
                  </a:txBody>
                  <a:tcPr marL="68575" marR="6857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tc>
                  <a:txBody>
                    <a:bodyPr/>
                    <a:lstStyle/>
                    <a:p>
                      <a:pPr marL="0" lvl="0" indent="0" algn="ctr" rtl="0">
                        <a:lnSpc>
                          <a:spcPct val="115000"/>
                        </a:lnSpc>
                        <a:spcBef>
                          <a:spcPts val="0"/>
                        </a:spcBef>
                        <a:spcAft>
                          <a:spcPts val="0"/>
                        </a:spcAft>
                        <a:buNone/>
                      </a:pPr>
                      <a:r>
                        <a:rPr lang="en-US" sz="1800" dirty="0">
                          <a:latin typeface="Aptos" panose="020B0004020202020204" pitchFamily="34" charset="0"/>
                          <a:ea typeface="Corbel"/>
                          <a:cs typeface="Corbel"/>
                          <a:sym typeface="Corbel"/>
                        </a:rPr>
                        <a:t>$119,120</a:t>
                      </a:r>
                      <a:endParaRPr sz="1800" dirty="0">
                        <a:latin typeface="Aptos" panose="020B0004020202020204" pitchFamily="34" charset="0"/>
                        <a:ea typeface="Corbel"/>
                        <a:cs typeface="Corbel"/>
                        <a:sym typeface="Corbel"/>
                      </a:endParaRPr>
                    </a:p>
                  </a:txBody>
                  <a:tcPr marL="68575" marR="6857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tc>
                  <a:txBody>
                    <a:bodyPr/>
                    <a:lstStyle/>
                    <a:p>
                      <a:pPr marL="0" lvl="0" indent="0" algn="ctr" rtl="0">
                        <a:lnSpc>
                          <a:spcPct val="115000"/>
                        </a:lnSpc>
                        <a:spcBef>
                          <a:spcPts val="0"/>
                        </a:spcBef>
                        <a:spcAft>
                          <a:spcPts val="0"/>
                        </a:spcAft>
                        <a:buNone/>
                      </a:pPr>
                      <a:r>
                        <a:rPr lang="en-US" sz="1800" dirty="0">
                          <a:latin typeface="Aptos" panose="020B0004020202020204" pitchFamily="34" charset="0"/>
                          <a:ea typeface="Corbel"/>
                          <a:cs typeface="Corbel"/>
                          <a:sym typeface="Corbel"/>
                        </a:rPr>
                        <a:t>$128,650</a:t>
                      </a:r>
                      <a:endParaRPr sz="1800" dirty="0">
                        <a:latin typeface="Aptos" panose="020B0004020202020204" pitchFamily="34" charset="0"/>
                        <a:ea typeface="Corbel"/>
                        <a:cs typeface="Corbel"/>
                        <a:sym typeface="Corbel"/>
                      </a:endParaRPr>
                    </a:p>
                  </a:txBody>
                  <a:tcPr marL="68575" marR="6857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tc>
                  <a:txBody>
                    <a:bodyPr/>
                    <a:lstStyle/>
                    <a:p>
                      <a:pPr marL="0" lvl="0" indent="0" algn="ctr" rtl="0">
                        <a:lnSpc>
                          <a:spcPct val="115000"/>
                        </a:lnSpc>
                        <a:spcBef>
                          <a:spcPts val="0"/>
                        </a:spcBef>
                        <a:spcAft>
                          <a:spcPts val="0"/>
                        </a:spcAft>
                        <a:buNone/>
                      </a:pPr>
                      <a:r>
                        <a:rPr lang="en-US" sz="1800" dirty="0">
                          <a:latin typeface="Aptos" panose="020B0004020202020204" pitchFamily="34" charset="0"/>
                          <a:ea typeface="Corbel"/>
                          <a:cs typeface="Corbel"/>
                          <a:sym typeface="Corbel"/>
                        </a:rPr>
                        <a:t>$138,179</a:t>
                      </a:r>
                      <a:endParaRPr sz="1800" dirty="0">
                        <a:latin typeface="Aptos" panose="020B0004020202020204" pitchFamily="34" charset="0"/>
                        <a:ea typeface="Corbel"/>
                        <a:cs typeface="Corbel"/>
                        <a:sym typeface="Corbel"/>
                      </a:endParaRPr>
                    </a:p>
                  </a:txBody>
                  <a:tcPr marL="68575" marR="6857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extLst>
                  <a:ext uri="{0D108BD9-81ED-4DB2-BD59-A6C34878D82A}">
                    <a16:rowId xmlns:a16="http://schemas.microsoft.com/office/drawing/2014/main" val="3963865504"/>
                  </a:ext>
                </a:extLst>
              </a:tr>
              <a:tr h="555319">
                <a:tc>
                  <a:txBody>
                    <a:bodyPr/>
                    <a:lstStyle/>
                    <a:p>
                      <a:pPr marL="0" lvl="0" indent="0" algn="l" rtl="0">
                        <a:lnSpc>
                          <a:spcPct val="115000"/>
                        </a:lnSpc>
                        <a:spcBef>
                          <a:spcPts val="0"/>
                        </a:spcBef>
                        <a:spcAft>
                          <a:spcPts val="0"/>
                        </a:spcAft>
                        <a:buNone/>
                      </a:pPr>
                      <a:r>
                        <a:rPr lang="en" sz="2000" b="1" dirty="0">
                          <a:latin typeface="Aptos" panose="020B0004020202020204" pitchFamily="34" charset="0"/>
                          <a:ea typeface="Corbel"/>
                          <a:cs typeface="Corbel"/>
                          <a:sym typeface="Corbel"/>
                        </a:rPr>
                        <a:t>100% of AMI </a:t>
                      </a:r>
                      <a:br>
                        <a:rPr lang="en" sz="1800" dirty="0">
                          <a:latin typeface="Aptos" panose="020B0004020202020204" pitchFamily="34" charset="0"/>
                          <a:ea typeface="Corbel"/>
                          <a:cs typeface="Corbel"/>
                          <a:sym typeface="Corbel"/>
                        </a:rPr>
                      </a:br>
                      <a:r>
                        <a:rPr lang="en" sz="1800" dirty="0">
                          <a:latin typeface="Aptos" panose="020B0004020202020204" pitchFamily="34" charset="0"/>
                          <a:ea typeface="Corbel"/>
                          <a:cs typeface="Corbel"/>
                          <a:sym typeface="Corbel"/>
                        </a:rPr>
                        <a:t>(“Moderate ” or “Workforce”)</a:t>
                      </a:r>
                      <a:endParaRPr sz="1800" dirty="0">
                        <a:latin typeface="Aptos" panose="020B0004020202020204" pitchFamily="34" charset="0"/>
                        <a:ea typeface="Corbel"/>
                        <a:cs typeface="Corbel"/>
                        <a:sym typeface="Corbel"/>
                      </a:endParaRPr>
                    </a:p>
                  </a:txBody>
                  <a:tcPr marL="62225" marR="6222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tc>
                  <a:txBody>
                    <a:bodyPr/>
                    <a:lstStyle/>
                    <a:p>
                      <a:pPr marL="0" lvl="0" indent="0" algn="ctr" rtl="0">
                        <a:lnSpc>
                          <a:spcPct val="115000"/>
                        </a:lnSpc>
                        <a:spcBef>
                          <a:spcPts val="0"/>
                        </a:spcBef>
                        <a:spcAft>
                          <a:spcPts val="0"/>
                        </a:spcAft>
                        <a:buNone/>
                      </a:pPr>
                      <a:r>
                        <a:rPr lang="en-US" sz="1800" dirty="0">
                          <a:latin typeface="Aptos" panose="020B0004020202020204" pitchFamily="34" charset="0"/>
                          <a:ea typeface="Corbel"/>
                          <a:cs typeface="Corbel"/>
                          <a:sym typeface="Corbel"/>
                        </a:rPr>
                        <a:t>$104,230</a:t>
                      </a:r>
                      <a:endParaRPr sz="1800" dirty="0">
                        <a:latin typeface="Aptos" panose="020B0004020202020204" pitchFamily="34" charset="0"/>
                        <a:ea typeface="Corbel"/>
                        <a:cs typeface="Corbel"/>
                        <a:sym typeface="Corbel"/>
                      </a:endParaRPr>
                    </a:p>
                  </a:txBody>
                  <a:tcPr marL="68575" marR="6857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tc>
                  <a:txBody>
                    <a:bodyPr/>
                    <a:lstStyle/>
                    <a:p>
                      <a:pPr marL="0" lvl="0" indent="0" algn="ctr" rtl="0">
                        <a:lnSpc>
                          <a:spcPct val="115000"/>
                        </a:lnSpc>
                        <a:spcBef>
                          <a:spcPts val="0"/>
                        </a:spcBef>
                        <a:spcAft>
                          <a:spcPts val="0"/>
                        </a:spcAft>
                        <a:buNone/>
                      </a:pPr>
                      <a:r>
                        <a:rPr lang="en-US" sz="1800" dirty="0">
                          <a:latin typeface="Aptos" panose="020B0004020202020204" pitchFamily="34" charset="0"/>
                          <a:ea typeface="Corbel"/>
                          <a:cs typeface="Corbel"/>
                          <a:sym typeface="Corbel"/>
                        </a:rPr>
                        <a:t>$119,120</a:t>
                      </a:r>
                      <a:endParaRPr sz="1800" dirty="0">
                        <a:latin typeface="Aptos" panose="020B0004020202020204" pitchFamily="34" charset="0"/>
                        <a:ea typeface="Corbel"/>
                        <a:cs typeface="Corbel"/>
                        <a:sym typeface="Corbel"/>
                      </a:endParaRPr>
                    </a:p>
                  </a:txBody>
                  <a:tcPr marL="68575" marR="6857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tc>
                  <a:txBody>
                    <a:bodyPr/>
                    <a:lstStyle/>
                    <a:p>
                      <a:pPr marL="0" lvl="0" indent="0" algn="ctr" rtl="0">
                        <a:lnSpc>
                          <a:spcPct val="115000"/>
                        </a:lnSpc>
                        <a:spcBef>
                          <a:spcPts val="0"/>
                        </a:spcBef>
                        <a:spcAft>
                          <a:spcPts val="0"/>
                        </a:spcAft>
                        <a:buNone/>
                      </a:pPr>
                      <a:r>
                        <a:rPr lang="en-US" sz="1800" dirty="0">
                          <a:latin typeface="Aptos" panose="020B0004020202020204" pitchFamily="34" charset="0"/>
                          <a:ea typeface="Corbel"/>
                          <a:cs typeface="Corbel"/>
                          <a:sym typeface="Corbel"/>
                        </a:rPr>
                        <a:t>$134,010</a:t>
                      </a:r>
                      <a:endParaRPr sz="1800" dirty="0">
                        <a:latin typeface="Aptos" panose="020B0004020202020204" pitchFamily="34" charset="0"/>
                        <a:ea typeface="Corbel"/>
                        <a:cs typeface="Corbel"/>
                        <a:sym typeface="Corbel"/>
                      </a:endParaRPr>
                    </a:p>
                  </a:txBody>
                  <a:tcPr marL="68575" marR="6857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tc>
                  <a:txBody>
                    <a:bodyPr/>
                    <a:lstStyle/>
                    <a:p>
                      <a:pPr marL="0" lvl="0" indent="0" algn="ctr" rtl="0">
                        <a:lnSpc>
                          <a:spcPct val="115000"/>
                        </a:lnSpc>
                        <a:spcBef>
                          <a:spcPts val="0"/>
                        </a:spcBef>
                        <a:spcAft>
                          <a:spcPts val="0"/>
                        </a:spcAft>
                        <a:buNone/>
                      </a:pPr>
                      <a:r>
                        <a:rPr lang="en-US" sz="1800" b="1" dirty="0">
                          <a:latin typeface="Aptos" panose="020B0004020202020204" pitchFamily="34" charset="0"/>
                          <a:ea typeface="Corbel"/>
                          <a:cs typeface="Corbel"/>
                          <a:sym typeface="Corbel"/>
                        </a:rPr>
                        <a:t>$148,900</a:t>
                      </a:r>
                      <a:endParaRPr sz="1800" b="1" dirty="0">
                        <a:latin typeface="Aptos" panose="020B0004020202020204" pitchFamily="34" charset="0"/>
                        <a:ea typeface="Corbel"/>
                        <a:cs typeface="Corbel"/>
                        <a:sym typeface="Corbel"/>
                      </a:endParaRPr>
                    </a:p>
                  </a:txBody>
                  <a:tcPr marL="68575" marR="6857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a:txBody>
                    <a:bodyPr/>
                    <a:lstStyle/>
                    <a:p>
                      <a:pPr marL="0" lvl="0" indent="0" algn="ctr" rtl="0">
                        <a:lnSpc>
                          <a:spcPct val="115000"/>
                        </a:lnSpc>
                        <a:spcBef>
                          <a:spcPts val="0"/>
                        </a:spcBef>
                        <a:spcAft>
                          <a:spcPts val="0"/>
                        </a:spcAft>
                        <a:buNone/>
                      </a:pPr>
                      <a:r>
                        <a:rPr lang="en-US" sz="1800" dirty="0">
                          <a:latin typeface="Aptos" panose="020B0004020202020204" pitchFamily="34" charset="0"/>
                          <a:ea typeface="Corbel"/>
                          <a:cs typeface="Corbel"/>
                          <a:sym typeface="Corbel"/>
                        </a:rPr>
                        <a:t>$160,812</a:t>
                      </a:r>
                      <a:endParaRPr sz="1800" dirty="0">
                        <a:latin typeface="Aptos" panose="020B0004020202020204" pitchFamily="34" charset="0"/>
                        <a:ea typeface="Corbel"/>
                        <a:cs typeface="Corbel"/>
                        <a:sym typeface="Corbel"/>
                      </a:endParaRPr>
                    </a:p>
                  </a:txBody>
                  <a:tcPr marL="68575" marR="6857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tc>
                  <a:txBody>
                    <a:bodyPr/>
                    <a:lstStyle/>
                    <a:p>
                      <a:pPr marL="0" lvl="0" indent="0" algn="ctr" rtl="0">
                        <a:lnSpc>
                          <a:spcPct val="115000"/>
                        </a:lnSpc>
                        <a:spcBef>
                          <a:spcPts val="0"/>
                        </a:spcBef>
                        <a:spcAft>
                          <a:spcPts val="0"/>
                        </a:spcAft>
                        <a:buNone/>
                      </a:pPr>
                      <a:r>
                        <a:rPr lang="en-US" sz="1800" dirty="0">
                          <a:latin typeface="Aptos" panose="020B0004020202020204" pitchFamily="34" charset="0"/>
                          <a:ea typeface="Corbel"/>
                          <a:cs typeface="Corbel"/>
                          <a:sym typeface="Corbel"/>
                        </a:rPr>
                        <a:t>$172,724</a:t>
                      </a:r>
                      <a:endParaRPr sz="1800" dirty="0">
                        <a:latin typeface="Aptos" panose="020B0004020202020204" pitchFamily="34" charset="0"/>
                        <a:ea typeface="Corbel"/>
                        <a:cs typeface="Corbel"/>
                        <a:sym typeface="Corbel"/>
                      </a:endParaRPr>
                    </a:p>
                  </a:txBody>
                  <a:tcPr marL="68575" marR="68575" marT="9525" marB="91425" anchor="ctr">
                    <a:lnL w="12700" cap="flat" cmpd="sng" algn="ctr">
                      <a:solidFill>
                        <a:schemeClr val="accent5">
                          <a:lumMod val="60000"/>
                          <a:lumOff val="40000"/>
                        </a:schemeClr>
                      </a:solidFill>
                      <a:prstDash val="solid"/>
                      <a:round/>
                      <a:headEnd type="none" w="med" len="med"/>
                      <a:tailEnd type="none" w="med" len="med"/>
                    </a:lnL>
                    <a:lnR w="12700" cap="flat" cmpd="sng" algn="ctr">
                      <a:solidFill>
                        <a:schemeClr val="accent5">
                          <a:lumMod val="60000"/>
                          <a:lumOff val="40000"/>
                        </a:schemeClr>
                      </a:solidFill>
                      <a:prstDash val="solid"/>
                      <a:round/>
                      <a:headEnd type="none" w="med" len="med"/>
                      <a:tailEnd type="none" w="med" len="med"/>
                    </a:lnR>
                    <a:lnT w="12700" cap="flat" cmpd="sng" algn="ctr">
                      <a:solidFill>
                        <a:schemeClr val="accent5">
                          <a:lumMod val="60000"/>
                          <a:lumOff val="40000"/>
                        </a:schemeClr>
                      </a:solidFill>
                      <a:prstDash val="solid"/>
                      <a:round/>
                      <a:headEnd type="none" w="med" len="med"/>
                      <a:tailEnd type="none" w="med" len="med"/>
                    </a:lnT>
                    <a:lnB w="12700" cap="flat" cmpd="sng" algn="ctr">
                      <a:solidFill>
                        <a:schemeClr val="accent5">
                          <a:lumMod val="60000"/>
                          <a:lumOff val="40000"/>
                        </a:schemeClr>
                      </a:solidFill>
                      <a:prstDash val="solid"/>
                      <a:round/>
                      <a:headEnd type="none" w="med" len="med"/>
                      <a:tailEnd type="none" w="med" len="med"/>
                    </a:lnB>
                    <a:lnTlToBr w="12700" cmpd="sng">
                      <a:noFill/>
                      <a:prstDash val="solid"/>
                    </a:lnTlToBr>
                    <a:lnBlToTr w="12700" cmpd="sng">
                      <a:noFill/>
                      <a:prstDash val="solid"/>
                    </a:lnBlToTr>
                    <a:solidFill>
                      <a:srgbClr val="FEFDFC"/>
                    </a:solidFill>
                  </a:tcPr>
                </a:tc>
                <a:extLst>
                  <a:ext uri="{0D108BD9-81ED-4DB2-BD59-A6C34878D82A}">
                    <a16:rowId xmlns:a16="http://schemas.microsoft.com/office/drawing/2014/main" val="1649531361"/>
                  </a:ext>
                </a:extLst>
              </a:tr>
            </a:tbl>
          </a:graphicData>
        </a:graphic>
      </p:graphicFrame>
      <p:cxnSp>
        <p:nvCxnSpPr>
          <p:cNvPr id="6" name="Straight Connector 5">
            <a:extLst>
              <a:ext uri="{FF2B5EF4-FFF2-40B4-BE49-F238E27FC236}">
                <a16:creationId xmlns:a16="http://schemas.microsoft.com/office/drawing/2014/main" id="{DC65BEFD-CB7B-F033-4BD8-D26F0A383C54}"/>
              </a:ext>
            </a:extLst>
          </p:cNvPr>
          <p:cNvCxnSpPr>
            <a:cxnSpLocks/>
          </p:cNvCxnSpPr>
          <p:nvPr/>
        </p:nvCxnSpPr>
        <p:spPr>
          <a:xfrm>
            <a:off x="838200" y="1341654"/>
            <a:ext cx="10210800" cy="0"/>
          </a:xfrm>
          <a:prstGeom prst="line">
            <a:avLst/>
          </a:prstGeom>
          <a:ln w="76200">
            <a:solidFill>
              <a:schemeClr val="accent2">
                <a:lumMod val="75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4109500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328B01-32E4-7122-6F27-F062CC0A86EC}"/>
              </a:ext>
            </a:extLst>
          </p:cNvPr>
          <p:cNvSpPr>
            <a:spLocks noGrp="1"/>
          </p:cNvSpPr>
          <p:nvPr>
            <p:ph type="title"/>
          </p:nvPr>
        </p:nvSpPr>
        <p:spPr/>
        <p:txBody>
          <a:bodyPr/>
          <a:lstStyle/>
          <a:p>
            <a:r>
              <a:rPr lang="en-US" dirty="0">
                <a:solidFill>
                  <a:schemeClr val="accent5"/>
                </a:solidFill>
              </a:rPr>
              <a:t>Subsidized Housing Inventory (SHI)</a:t>
            </a:r>
          </a:p>
        </p:txBody>
      </p:sp>
      <p:sp>
        <p:nvSpPr>
          <p:cNvPr id="3" name="Content Placeholder 2">
            <a:extLst>
              <a:ext uri="{FF2B5EF4-FFF2-40B4-BE49-F238E27FC236}">
                <a16:creationId xmlns:a16="http://schemas.microsoft.com/office/drawing/2014/main" id="{A51E18CA-4432-A837-6B44-57FA72A6C34A}"/>
              </a:ext>
            </a:extLst>
          </p:cNvPr>
          <p:cNvSpPr>
            <a:spLocks noGrp="1"/>
          </p:cNvSpPr>
          <p:nvPr>
            <p:ph idx="1"/>
          </p:nvPr>
        </p:nvSpPr>
        <p:spPr>
          <a:xfrm>
            <a:off x="838200" y="1825625"/>
            <a:ext cx="10835640" cy="4819015"/>
          </a:xfrm>
        </p:spPr>
        <p:txBody>
          <a:bodyPr>
            <a:normAutofit fontScale="85000" lnSpcReduction="20000"/>
          </a:bodyPr>
          <a:lstStyle/>
          <a:p>
            <a:pPr marL="350838" indent="-350838">
              <a:spcBef>
                <a:spcPts val="1800"/>
              </a:spcBef>
              <a:buSzPct val="140000"/>
            </a:pPr>
            <a:r>
              <a:rPr lang="en-US" sz="3200" b="1" dirty="0">
                <a:solidFill>
                  <a:srgbClr val="7030A0"/>
                </a:solidFill>
              </a:rPr>
              <a:t>851</a:t>
            </a:r>
            <a:r>
              <a:rPr lang="en-US" dirty="0">
                <a:solidFill>
                  <a:srgbClr val="F49C0C"/>
                </a:solidFill>
              </a:rPr>
              <a:t> </a:t>
            </a:r>
            <a:r>
              <a:rPr lang="en-US" dirty="0"/>
              <a:t>public housing units</a:t>
            </a:r>
          </a:p>
          <a:p>
            <a:pPr marL="350838" indent="-350838">
              <a:spcBef>
                <a:spcPts val="1800"/>
              </a:spcBef>
              <a:buSzPct val="140000"/>
            </a:pPr>
            <a:r>
              <a:rPr lang="en-US" sz="3200" b="1" dirty="0">
                <a:solidFill>
                  <a:schemeClr val="accent2">
                    <a:lumMod val="75000"/>
                  </a:schemeClr>
                </a:solidFill>
              </a:rPr>
              <a:t>700</a:t>
            </a:r>
            <a:r>
              <a:rPr lang="en-US" dirty="0"/>
              <a:t> project-based Section 8 housing</a:t>
            </a:r>
          </a:p>
          <a:p>
            <a:pPr marL="350838" indent="-350838">
              <a:spcBef>
                <a:spcPts val="1800"/>
              </a:spcBef>
              <a:buSzPct val="140000"/>
            </a:pPr>
            <a:r>
              <a:rPr lang="en-US" sz="3200" b="1" dirty="0">
                <a:solidFill>
                  <a:srgbClr val="7030A0"/>
                </a:solidFill>
              </a:rPr>
              <a:t>289</a:t>
            </a:r>
            <a:r>
              <a:rPr lang="en-US" dirty="0">
                <a:solidFill>
                  <a:schemeClr val="accent2">
                    <a:lumMod val="75000"/>
                  </a:schemeClr>
                </a:solidFill>
              </a:rPr>
              <a:t> </a:t>
            </a:r>
            <a:r>
              <a:rPr lang="en-US" dirty="0"/>
              <a:t>40B developments</a:t>
            </a:r>
          </a:p>
          <a:p>
            <a:pPr marL="350838" indent="-350838">
              <a:spcBef>
                <a:spcPts val="1800"/>
              </a:spcBef>
              <a:buSzPct val="140000"/>
            </a:pPr>
            <a:r>
              <a:rPr lang="en-US" sz="3200" b="1" dirty="0">
                <a:solidFill>
                  <a:schemeClr val="accent2">
                    <a:lumMod val="75000"/>
                  </a:schemeClr>
                </a:solidFill>
              </a:rPr>
              <a:t>170</a:t>
            </a:r>
            <a:r>
              <a:rPr lang="en-US" dirty="0"/>
              <a:t> units in mixed income developments</a:t>
            </a:r>
          </a:p>
          <a:p>
            <a:pPr marL="350838" indent="-350838">
              <a:spcBef>
                <a:spcPts val="1800"/>
              </a:spcBef>
              <a:buSzPct val="140000"/>
            </a:pPr>
            <a:r>
              <a:rPr lang="en-US" sz="3200" b="1" dirty="0">
                <a:solidFill>
                  <a:srgbClr val="7030A0"/>
                </a:solidFill>
              </a:rPr>
              <a:t>30</a:t>
            </a:r>
            <a:r>
              <a:rPr lang="en-US" dirty="0"/>
              <a:t> units owned/managed by affordable housing organizations</a:t>
            </a:r>
          </a:p>
          <a:p>
            <a:pPr marL="350838" indent="-350838">
              <a:spcBef>
                <a:spcPts val="1800"/>
              </a:spcBef>
              <a:buSzPct val="140000"/>
            </a:pPr>
            <a:r>
              <a:rPr lang="en-US" b="1" dirty="0">
                <a:solidFill>
                  <a:schemeClr val="accent2">
                    <a:lumMod val="75000"/>
                  </a:schemeClr>
                </a:solidFill>
              </a:rPr>
              <a:t>49</a:t>
            </a:r>
            <a:r>
              <a:rPr lang="en-US" dirty="0"/>
              <a:t> units administered by DDS/DMH</a:t>
            </a:r>
          </a:p>
          <a:p>
            <a:pPr marL="350838" indent="-350838">
              <a:spcBef>
                <a:spcPts val="1800"/>
              </a:spcBef>
              <a:buClr>
                <a:schemeClr val="accent2">
                  <a:lumMod val="75000"/>
                </a:schemeClr>
              </a:buClr>
              <a:buSzPct val="150000"/>
            </a:pPr>
            <a:r>
              <a:rPr lang="en-US" sz="2800" dirty="0"/>
              <a:t>Total of 2,089 units, or </a:t>
            </a:r>
            <a:r>
              <a:rPr lang="en-US" sz="3200" b="1" dirty="0">
                <a:solidFill>
                  <a:srgbClr val="7030A0"/>
                </a:solidFill>
              </a:rPr>
              <a:t>8.12%</a:t>
            </a:r>
            <a:endParaRPr lang="en-US" sz="3200" dirty="0">
              <a:solidFill>
                <a:srgbClr val="7030A0"/>
              </a:solidFill>
            </a:endParaRPr>
          </a:p>
          <a:p>
            <a:pPr marL="0" indent="0">
              <a:buNone/>
            </a:pPr>
            <a:endParaRPr lang="en-US" dirty="0"/>
          </a:p>
          <a:p>
            <a:pPr marL="0" indent="0">
              <a:buNone/>
            </a:pPr>
            <a:r>
              <a:rPr lang="en-US" dirty="0"/>
              <a:t>Not counted in Subsidized Housing Inventory</a:t>
            </a:r>
          </a:p>
          <a:p>
            <a:r>
              <a:rPr lang="en-US" sz="2600" dirty="0">
                <a:solidFill>
                  <a:schemeClr val="accent2">
                    <a:lumMod val="75000"/>
                  </a:schemeClr>
                </a:solidFill>
              </a:rPr>
              <a:t>~987 </a:t>
            </a:r>
            <a:r>
              <a:rPr lang="en-US" sz="2400" dirty="0"/>
              <a:t>Mobile Housing Vouchers administered by Medford Housing Authority</a:t>
            </a:r>
          </a:p>
        </p:txBody>
      </p:sp>
      <p:cxnSp>
        <p:nvCxnSpPr>
          <p:cNvPr id="6" name="Straight Connector 5">
            <a:extLst>
              <a:ext uri="{FF2B5EF4-FFF2-40B4-BE49-F238E27FC236}">
                <a16:creationId xmlns:a16="http://schemas.microsoft.com/office/drawing/2014/main" id="{AEEB1C45-80E7-2DFD-1F8D-F93119342E7F}"/>
              </a:ext>
            </a:extLst>
          </p:cNvPr>
          <p:cNvCxnSpPr>
            <a:cxnSpLocks/>
          </p:cNvCxnSpPr>
          <p:nvPr/>
        </p:nvCxnSpPr>
        <p:spPr>
          <a:xfrm>
            <a:off x="838200" y="1494054"/>
            <a:ext cx="9514114" cy="0"/>
          </a:xfrm>
          <a:prstGeom prst="line">
            <a:avLst/>
          </a:prstGeom>
          <a:ln w="76200">
            <a:solidFill>
              <a:schemeClr val="accent2">
                <a:lumMod val="75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2339222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DBA2F-F108-E2CD-AA1A-E645A75A61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BE1C89-2639-9F1C-93B6-4A971FD09EF0}"/>
              </a:ext>
            </a:extLst>
          </p:cNvPr>
          <p:cNvSpPr>
            <a:spLocks noGrp="1"/>
          </p:cNvSpPr>
          <p:nvPr>
            <p:ph type="title"/>
          </p:nvPr>
        </p:nvSpPr>
        <p:spPr>
          <a:xfrm>
            <a:off x="2270760" y="365125"/>
            <a:ext cx="8198137" cy="1325563"/>
          </a:xfrm>
        </p:spPr>
        <p:txBody>
          <a:bodyPr>
            <a:normAutofit/>
          </a:bodyPr>
          <a:lstStyle/>
          <a:p>
            <a:r>
              <a:rPr lang="en-US" sz="5400" dirty="0">
                <a:solidFill>
                  <a:schemeClr val="accent5"/>
                </a:solidFill>
              </a:rPr>
              <a:t>Existing Funding Resources</a:t>
            </a:r>
          </a:p>
        </p:txBody>
      </p:sp>
      <p:sp>
        <p:nvSpPr>
          <p:cNvPr id="3" name="Content Placeholder 2">
            <a:extLst>
              <a:ext uri="{FF2B5EF4-FFF2-40B4-BE49-F238E27FC236}">
                <a16:creationId xmlns:a16="http://schemas.microsoft.com/office/drawing/2014/main" id="{A81CDA95-B84D-0406-675D-C7FAB011DEEE}"/>
              </a:ext>
            </a:extLst>
          </p:cNvPr>
          <p:cNvSpPr>
            <a:spLocks noGrp="1"/>
          </p:cNvSpPr>
          <p:nvPr>
            <p:ph idx="1"/>
          </p:nvPr>
        </p:nvSpPr>
        <p:spPr>
          <a:xfrm>
            <a:off x="838200" y="2403987"/>
            <a:ext cx="10515600" cy="4088887"/>
          </a:xfrm>
        </p:spPr>
        <p:txBody>
          <a:bodyPr>
            <a:normAutofit/>
          </a:bodyPr>
          <a:lstStyle/>
          <a:p>
            <a:pPr marL="457200" indent="-457200">
              <a:spcBef>
                <a:spcPts val="1800"/>
              </a:spcBef>
              <a:buClr>
                <a:schemeClr val="accent2">
                  <a:lumMod val="75000"/>
                </a:schemeClr>
              </a:buClr>
              <a:buSzPct val="120000"/>
              <a:buFont typeface="Wingdings" panose="05000000000000000000" pitchFamily="2" charset="2"/>
              <a:buChar char="ü"/>
            </a:pPr>
            <a:r>
              <a:rPr lang="en-US" sz="2600" dirty="0"/>
              <a:t>CPA total annual revenue </a:t>
            </a:r>
            <a:br>
              <a:rPr lang="en-US" sz="2600" dirty="0"/>
            </a:br>
            <a:r>
              <a:rPr lang="en-US" sz="2600" dirty="0"/>
              <a:t>about </a:t>
            </a:r>
            <a:r>
              <a:rPr lang="en-US" sz="2600" b="1" dirty="0">
                <a:solidFill>
                  <a:srgbClr val="7030A0"/>
                </a:solidFill>
              </a:rPr>
              <a:t>$2M</a:t>
            </a:r>
            <a:r>
              <a:rPr lang="en-US" sz="2600" dirty="0"/>
              <a:t>. Over 8 years City </a:t>
            </a:r>
            <a:br>
              <a:rPr lang="en-US" sz="2600" dirty="0"/>
            </a:br>
            <a:r>
              <a:rPr lang="en-US" sz="2600" dirty="0"/>
              <a:t>has spent about $4M on </a:t>
            </a:r>
            <a:br>
              <a:rPr lang="en-US" sz="2600" dirty="0"/>
            </a:br>
            <a:r>
              <a:rPr lang="en-US" sz="2600" dirty="0"/>
              <a:t>affordable housing</a:t>
            </a:r>
          </a:p>
          <a:p>
            <a:pPr marL="457200" indent="-457200">
              <a:spcBef>
                <a:spcPts val="1800"/>
              </a:spcBef>
              <a:buClr>
                <a:schemeClr val="accent2">
                  <a:lumMod val="75000"/>
                </a:schemeClr>
              </a:buClr>
              <a:buSzPct val="120000"/>
              <a:buFont typeface="Wingdings" panose="05000000000000000000" pitchFamily="2" charset="2"/>
              <a:buChar char="ü"/>
            </a:pPr>
            <a:r>
              <a:rPr lang="en-US" sz="2600" dirty="0"/>
              <a:t>CDBG ($1.4M) and North </a:t>
            </a:r>
            <a:br>
              <a:rPr lang="en-US" sz="2600" dirty="0"/>
            </a:br>
            <a:r>
              <a:rPr lang="en-US" sz="2600" dirty="0"/>
              <a:t>Suburban HOME Consortium </a:t>
            </a:r>
            <a:br>
              <a:rPr lang="en-US" sz="2600" dirty="0"/>
            </a:br>
            <a:r>
              <a:rPr lang="en-US" sz="2600" dirty="0"/>
              <a:t>($2.3M among 8 communities)</a:t>
            </a:r>
          </a:p>
        </p:txBody>
      </p:sp>
      <p:pic>
        <p:nvPicPr>
          <p:cNvPr id="5" name="Picture 4">
            <a:extLst>
              <a:ext uri="{FF2B5EF4-FFF2-40B4-BE49-F238E27FC236}">
                <a16:creationId xmlns:a16="http://schemas.microsoft.com/office/drawing/2014/main" id="{930B8AF3-8246-6011-3ACC-832BE1A4AC5B}"/>
              </a:ext>
            </a:extLst>
          </p:cNvPr>
          <p:cNvPicPr>
            <a:picLocks noChangeAspect="1"/>
          </p:cNvPicPr>
          <p:nvPr/>
        </p:nvPicPr>
        <p:blipFill>
          <a:blip r:embed="rId3">
            <a:extLst>
              <a:ext uri="{BEBA8EAE-BF5A-486C-A8C5-ECC9F3942E4B}">
                <a14:imgProps xmlns:a14="http://schemas.microsoft.com/office/drawing/2010/main">
                  <a14:imgLayer r:embed="rId4">
                    <a14:imgEffect>
                      <a14:colorTemperature colorTemp="6700"/>
                    </a14:imgEffect>
                    <a14:imgEffect>
                      <a14:saturation sat="93000"/>
                    </a14:imgEffect>
                    <a14:imgEffect>
                      <a14:brightnessContrast bright="18000"/>
                    </a14:imgEffect>
                  </a14:imgLayer>
                </a14:imgProps>
              </a:ext>
            </a:extLst>
          </a:blip>
          <a:stretch>
            <a:fillRect/>
          </a:stretch>
        </p:blipFill>
        <p:spPr>
          <a:xfrm>
            <a:off x="6366402" y="2403988"/>
            <a:ext cx="5310649" cy="2985835"/>
          </a:xfrm>
          <a:prstGeom prst="rect">
            <a:avLst/>
          </a:prstGeom>
        </p:spPr>
      </p:pic>
      <p:cxnSp>
        <p:nvCxnSpPr>
          <p:cNvPr id="4" name="Straight Connector 3">
            <a:extLst>
              <a:ext uri="{FF2B5EF4-FFF2-40B4-BE49-F238E27FC236}">
                <a16:creationId xmlns:a16="http://schemas.microsoft.com/office/drawing/2014/main" id="{2DBCD294-21B4-CFD0-D580-506BB33A737D}"/>
              </a:ext>
            </a:extLst>
          </p:cNvPr>
          <p:cNvCxnSpPr>
            <a:cxnSpLocks/>
          </p:cNvCxnSpPr>
          <p:nvPr/>
        </p:nvCxnSpPr>
        <p:spPr>
          <a:xfrm>
            <a:off x="1108602" y="1660742"/>
            <a:ext cx="10515600" cy="0"/>
          </a:xfrm>
          <a:prstGeom prst="line">
            <a:avLst/>
          </a:prstGeom>
          <a:ln w="76200">
            <a:solidFill>
              <a:schemeClr val="accent2">
                <a:lumMod val="75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2945595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FE410-B789-5F58-DF82-361F858825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AF48E5-BADB-7B61-ACFE-3A0818FF4817}"/>
              </a:ext>
            </a:extLst>
          </p:cNvPr>
          <p:cNvSpPr>
            <a:spLocks noGrp="1"/>
          </p:cNvSpPr>
          <p:nvPr>
            <p:ph type="title"/>
          </p:nvPr>
        </p:nvSpPr>
        <p:spPr>
          <a:xfrm>
            <a:off x="664028" y="2766218"/>
            <a:ext cx="10515600" cy="1325563"/>
          </a:xfrm>
        </p:spPr>
        <p:txBody>
          <a:bodyPr>
            <a:normAutofit/>
          </a:bodyPr>
          <a:lstStyle/>
          <a:p>
            <a:pPr algn="ctr"/>
            <a:r>
              <a:rPr lang="en-US" sz="6600" b="1" dirty="0">
                <a:solidFill>
                  <a:schemeClr val="accent5"/>
                </a:solidFill>
              </a:rPr>
              <a:t>Action Plan</a:t>
            </a:r>
          </a:p>
        </p:txBody>
      </p:sp>
      <p:cxnSp>
        <p:nvCxnSpPr>
          <p:cNvPr id="4" name="Straight Connector 3">
            <a:extLst>
              <a:ext uri="{FF2B5EF4-FFF2-40B4-BE49-F238E27FC236}">
                <a16:creationId xmlns:a16="http://schemas.microsoft.com/office/drawing/2014/main" id="{1C9CC9F2-F80D-A19D-6FD7-61F20DC9FB59}"/>
              </a:ext>
            </a:extLst>
          </p:cNvPr>
          <p:cNvCxnSpPr/>
          <p:nvPr/>
        </p:nvCxnSpPr>
        <p:spPr>
          <a:xfrm>
            <a:off x="3179618" y="4237254"/>
            <a:ext cx="5444837" cy="0"/>
          </a:xfrm>
          <a:prstGeom prst="line">
            <a:avLst/>
          </a:prstGeom>
          <a:ln w="76200">
            <a:solidFill>
              <a:schemeClr val="accent2">
                <a:lumMod val="75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189760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75024-6E73-60E1-CA2A-40911672CA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7849AC-F93D-7C47-054A-C583762AD172}"/>
              </a:ext>
            </a:extLst>
          </p:cNvPr>
          <p:cNvSpPr>
            <a:spLocks noGrp="1"/>
          </p:cNvSpPr>
          <p:nvPr>
            <p:ph type="title"/>
          </p:nvPr>
        </p:nvSpPr>
        <p:spPr>
          <a:xfrm>
            <a:off x="1108602" y="365125"/>
            <a:ext cx="10515600" cy="1325563"/>
          </a:xfrm>
        </p:spPr>
        <p:txBody>
          <a:bodyPr>
            <a:normAutofit/>
          </a:bodyPr>
          <a:lstStyle/>
          <a:p>
            <a:pPr algn="ctr"/>
            <a:r>
              <a:rPr lang="en-US" sz="5400" dirty="0">
                <a:solidFill>
                  <a:schemeClr val="accent5"/>
                </a:solidFill>
              </a:rPr>
              <a:t>Mission Statement</a:t>
            </a:r>
          </a:p>
        </p:txBody>
      </p:sp>
      <p:sp>
        <p:nvSpPr>
          <p:cNvPr id="3" name="Content Placeholder 2">
            <a:extLst>
              <a:ext uri="{FF2B5EF4-FFF2-40B4-BE49-F238E27FC236}">
                <a16:creationId xmlns:a16="http://schemas.microsoft.com/office/drawing/2014/main" id="{34994643-99AE-9841-385A-C3B4CB634A6C}"/>
              </a:ext>
            </a:extLst>
          </p:cNvPr>
          <p:cNvSpPr>
            <a:spLocks noGrp="1"/>
          </p:cNvSpPr>
          <p:nvPr>
            <p:ph idx="1"/>
          </p:nvPr>
        </p:nvSpPr>
        <p:spPr>
          <a:xfrm>
            <a:off x="838200" y="2403987"/>
            <a:ext cx="10515600" cy="4088887"/>
          </a:xfrm>
        </p:spPr>
        <p:txBody>
          <a:bodyPr>
            <a:normAutofit/>
          </a:bodyPr>
          <a:lstStyle/>
          <a:p>
            <a:pPr marL="0" indent="0" algn="ctr">
              <a:lnSpc>
                <a:spcPct val="120000"/>
              </a:lnSpc>
              <a:spcBef>
                <a:spcPts val="1800"/>
              </a:spcBef>
              <a:buClr>
                <a:srgbClr val="7030A0"/>
              </a:buClr>
              <a:buSzPct val="120000"/>
              <a:buNone/>
            </a:pPr>
            <a:r>
              <a:rPr lang="en-US" sz="3000" dirty="0"/>
              <a:t>To create and preserve community housing, including affordable homeownership and rental opportunities and other forms of housing assistance for low and moderate income residents in Medford.</a:t>
            </a:r>
          </a:p>
        </p:txBody>
      </p:sp>
      <p:cxnSp>
        <p:nvCxnSpPr>
          <p:cNvPr id="4" name="Straight Connector 3">
            <a:extLst>
              <a:ext uri="{FF2B5EF4-FFF2-40B4-BE49-F238E27FC236}">
                <a16:creationId xmlns:a16="http://schemas.microsoft.com/office/drawing/2014/main" id="{57708EC2-E4F4-E2DF-1909-E2BDB820B08F}"/>
              </a:ext>
            </a:extLst>
          </p:cNvPr>
          <p:cNvCxnSpPr>
            <a:cxnSpLocks/>
          </p:cNvCxnSpPr>
          <p:nvPr/>
        </p:nvCxnSpPr>
        <p:spPr>
          <a:xfrm>
            <a:off x="1108602" y="1660742"/>
            <a:ext cx="10515600" cy="0"/>
          </a:xfrm>
          <a:prstGeom prst="line">
            <a:avLst/>
          </a:prstGeom>
          <a:ln w="76200">
            <a:solidFill>
              <a:schemeClr val="accent2">
                <a:lumMod val="75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215912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4493BF-B670-3D63-22A5-899F6B3A7A8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A86003-A515-1E4E-7DAB-A7714358D5DF}"/>
              </a:ext>
            </a:extLst>
          </p:cNvPr>
          <p:cNvSpPr>
            <a:spLocks noGrp="1"/>
          </p:cNvSpPr>
          <p:nvPr>
            <p:ph type="title"/>
          </p:nvPr>
        </p:nvSpPr>
        <p:spPr>
          <a:xfrm>
            <a:off x="1108602" y="365125"/>
            <a:ext cx="10515600" cy="1325563"/>
          </a:xfrm>
        </p:spPr>
        <p:txBody>
          <a:bodyPr>
            <a:normAutofit/>
          </a:bodyPr>
          <a:lstStyle/>
          <a:p>
            <a:r>
              <a:rPr lang="en-US" sz="5400" dirty="0">
                <a:solidFill>
                  <a:schemeClr val="accent5"/>
                </a:solidFill>
              </a:rPr>
              <a:t>Affordable Housing Trust Fund Goals</a:t>
            </a:r>
          </a:p>
        </p:txBody>
      </p:sp>
      <p:sp>
        <p:nvSpPr>
          <p:cNvPr id="3" name="Content Placeholder 2">
            <a:extLst>
              <a:ext uri="{FF2B5EF4-FFF2-40B4-BE49-F238E27FC236}">
                <a16:creationId xmlns:a16="http://schemas.microsoft.com/office/drawing/2014/main" id="{EB18B66A-2048-A1CF-B3DA-55DEB58A3D53}"/>
              </a:ext>
            </a:extLst>
          </p:cNvPr>
          <p:cNvSpPr>
            <a:spLocks noGrp="1"/>
          </p:cNvSpPr>
          <p:nvPr>
            <p:ph idx="1"/>
          </p:nvPr>
        </p:nvSpPr>
        <p:spPr>
          <a:xfrm>
            <a:off x="365760" y="1901952"/>
            <a:ext cx="11649456" cy="4754878"/>
          </a:xfrm>
        </p:spPr>
        <p:txBody>
          <a:bodyPr>
            <a:normAutofit fontScale="85000" lnSpcReduction="20000"/>
          </a:bodyPr>
          <a:lstStyle/>
          <a:p>
            <a:pPr marL="347663" lvl="0" indent="-347663">
              <a:lnSpc>
                <a:spcPct val="120000"/>
              </a:lnSpc>
              <a:buClr>
                <a:schemeClr val="accent2">
                  <a:lumMod val="75000"/>
                </a:schemeClr>
              </a:buClr>
              <a:buSzPct val="125000"/>
            </a:pPr>
            <a:r>
              <a:rPr lang="en-US" dirty="0"/>
              <a:t>Promote a welcoming, diverse, intergenerational, and inclusive city with a mix of housing choices that offer diverse options to residents with varying needs and preferences.</a:t>
            </a:r>
          </a:p>
          <a:p>
            <a:pPr marL="347663" lvl="0" indent="-347663">
              <a:lnSpc>
                <a:spcPct val="120000"/>
              </a:lnSpc>
              <a:buClr>
                <a:schemeClr val="accent2">
                  <a:lumMod val="75000"/>
                </a:schemeClr>
              </a:buClr>
              <a:buSzPct val="125000"/>
            </a:pPr>
            <a:r>
              <a:rPr lang="en-US" dirty="0"/>
              <a:t>Use financial and property resources to address local housing needs and meet production goals established in the housing production plan, and to preserve the affordability of existing affordable homes.</a:t>
            </a:r>
          </a:p>
          <a:p>
            <a:pPr marL="347663" lvl="0" indent="-347663">
              <a:lnSpc>
                <a:spcPct val="120000"/>
              </a:lnSpc>
              <a:buClr>
                <a:schemeClr val="accent2">
                  <a:lumMod val="75000"/>
                </a:schemeClr>
              </a:buClr>
              <a:buSzPct val="125000"/>
            </a:pPr>
            <a:r>
              <a:rPr lang="en-US" dirty="0"/>
              <a:t>Foster safe, well-designed, accessible and sustainable housing. Integrate affordable and diverse housing options throughout the city. </a:t>
            </a:r>
          </a:p>
          <a:p>
            <a:pPr marL="347663" lvl="0" indent="-347663">
              <a:lnSpc>
                <a:spcPct val="120000"/>
              </a:lnSpc>
              <a:buClr>
                <a:schemeClr val="accent2">
                  <a:lumMod val="75000"/>
                </a:schemeClr>
              </a:buClr>
              <a:buSzPct val="125000"/>
            </a:pPr>
            <a:r>
              <a:rPr lang="en-US" dirty="0"/>
              <a:t>Expand local capacity to implement housing initiatives by building partnerships with mission-driven organizations and developers seeking to build affordable housing.</a:t>
            </a:r>
          </a:p>
          <a:p>
            <a:pPr marL="347663" lvl="0" indent="-347663">
              <a:lnSpc>
                <a:spcPct val="120000"/>
              </a:lnSpc>
              <a:buClr>
                <a:schemeClr val="accent2">
                  <a:lumMod val="75000"/>
                </a:schemeClr>
              </a:buClr>
              <a:buSzPct val="125000"/>
            </a:pPr>
            <a:r>
              <a:rPr lang="en-US" dirty="0"/>
              <a:t>Increase communication about housing resources across the community.</a:t>
            </a:r>
          </a:p>
        </p:txBody>
      </p:sp>
      <p:cxnSp>
        <p:nvCxnSpPr>
          <p:cNvPr id="4" name="Straight Connector 3">
            <a:extLst>
              <a:ext uri="{FF2B5EF4-FFF2-40B4-BE49-F238E27FC236}">
                <a16:creationId xmlns:a16="http://schemas.microsoft.com/office/drawing/2014/main" id="{43276ED9-C434-504C-C695-201D03273988}"/>
              </a:ext>
            </a:extLst>
          </p:cNvPr>
          <p:cNvCxnSpPr>
            <a:cxnSpLocks/>
          </p:cNvCxnSpPr>
          <p:nvPr/>
        </p:nvCxnSpPr>
        <p:spPr>
          <a:xfrm>
            <a:off x="1108602" y="1660742"/>
            <a:ext cx="10515600" cy="0"/>
          </a:xfrm>
          <a:prstGeom prst="line">
            <a:avLst/>
          </a:prstGeom>
          <a:ln w="76200">
            <a:solidFill>
              <a:schemeClr val="accent2">
                <a:lumMod val="75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1335268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A97C7-C6BC-A741-12EA-298ABFFFA5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9C4B50-8B2A-A0FD-F89F-6E60B0D8F373}"/>
              </a:ext>
            </a:extLst>
          </p:cNvPr>
          <p:cNvSpPr>
            <a:spLocks noGrp="1"/>
          </p:cNvSpPr>
          <p:nvPr>
            <p:ph type="title"/>
          </p:nvPr>
        </p:nvSpPr>
        <p:spPr>
          <a:xfrm>
            <a:off x="2270760" y="365125"/>
            <a:ext cx="8198137" cy="1325563"/>
          </a:xfrm>
        </p:spPr>
        <p:txBody>
          <a:bodyPr>
            <a:normAutofit/>
          </a:bodyPr>
          <a:lstStyle/>
          <a:p>
            <a:pPr algn="ctr"/>
            <a:r>
              <a:rPr lang="en-US" sz="5400" dirty="0">
                <a:solidFill>
                  <a:schemeClr val="accent5"/>
                </a:solidFill>
              </a:rPr>
              <a:t>Priority Actions</a:t>
            </a:r>
          </a:p>
        </p:txBody>
      </p:sp>
      <p:sp>
        <p:nvSpPr>
          <p:cNvPr id="3" name="Content Placeholder 2">
            <a:extLst>
              <a:ext uri="{FF2B5EF4-FFF2-40B4-BE49-F238E27FC236}">
                <a16:creationId xmlns:a16="http://schemas.microsoft.com/office/drawing/2014/main" id="{D381A940-B864-47F3-9509-D3C0B5381D5D}"/>
              </a:ext>
            </a:extLst>
          </p:cNvPr>
          <p:cNvSpPr>
            <a:spLocks noGrp="1"/>
          </p:cNvSpPr>
          <p:nvPr>
            <p:ph idx="1"/>
          </p:nvPr>
        </p:nvSpPr>
        <p:spPr>
          <a:xfrm>
            <a:off x="402336" y="2048255"/>
            <a:ext cx="11503152" cy="4444619"/>
          </a:xfrm>
        </p:spPr>
        <p:txBody>
          <a:bodyPr>
            <a:normAutofit/>
          </a:bodyPr>
          <a:lstStyle/>
          <a:p>
            <a:pPr marL="347663" lvl="0" indent="-347663">
              <a:buClr>
                <a:schemeClr val="accent2">
                  <a:lumMod val="75000"/>
                </a:schemeClr>
              </a:buClr>
              <a:buSzPct val="125000"/>
            </a:pPr>
            <a:r>
              <a:rPr lang="en-US" dirty="0"/>
              <a:t>Build affordable housing in partnership with mission-driven organizations and developers seeking to build affordable housing as well as Medford Housing Authority.</a:t>
            </a:r>
          </a:p>
          <a:p>
            <a:pPr marL="347663" lvl="0" indent="-347663">
              <a:buClr>
                <a:schemeClr val="accent2">
                  <a:lumMod val="75000"/>
                </a:schemeClr>
              </a:buClr>
              <a:buSzPct val="125000"/>
            </a:pPr>
            <a:r>
              <a:rPr lang="en-US" dirty="0"/>
              <a:t>Preserve and convert existing housing to long-term affordability.</a:t>
            </a:r>
          </a:p>
          <a:p>
            <a:pPr marL="347663" lvl="0" indent="-347663">
              <a:buClr>
                <a:schemeClr val="accent2">
                  <a:lumMod val="75000"/>
                </a:schemeClr>
              </a:buClr>
              <a:buSzPct val="125000"/>
            </a:pPr>
            <a:r>
              <a:rPr lang="en-US" dirty="0"/>
              <a:t>Support existing homeowners and first-time homebuyers.</a:t>
            </a:r>
          </a:p>
          <a:p>
            <a:pPr marL="347663" lvl="0" indent="-347663">
              <a:buClr>
                <a:schemeClr val="accent2">
                  <a:lumMod val="75000"/>
                </a:schemeClr>
              </a:buClr>
              <a:buSzPct val="125000"/>
            </a:pPr>
            <a:r>
              <a:rPr lang="en-US" dirty="0"/>
              <a:t>Fund housing stability programs.</a:t>
            </a:r>
          </a:p>
          <a:p>
            <a:pPr marL="347663" lvl="0" indent="-347663">
              <a:buClr>
                <a:schemeClr val="accent2">
                  <a:lumMod val="75000"/>
                </a:schemeClr>
              </a:buClr>
              <a:buSzPct val="125000"/>
            </a:pPr>
            <a:r>
              <a:rPr lang="en-US" dirty="0"/>
              <a:t>Prioritize funding for units affordable to households with lower incomes. </a:t>
            </a:r>
          </a:p>
        </p:txBody>
      </p:sp>
      <p:cxnSp>
        <p:nvCxnSpPr>
          <p:cNvPr id="4" name="Straight Connector 3">
            <a:extLst>
              <a:ext uri="{FF2B5EF4-FFF2-40B4-BE49-F238E27FC236}">
                <a16:creationId xmlns:a16="http://schemas.microsoft.com/office/drawing/2014/main" id="{136DC6C2-A624-C978-7D4B-99BE7EB11DCD}"/>
              </a:ext>
            </a:extLst>
          </p:cNvPr>
          <p:cNvCxnSpPr>
            <a:cxnSpLocks/>
          </p:cNvCxnSpPr>
          <p:nvPr/>
        </p:nvCxnSpPr>
        <p:spPr>
          <a:xfrm>
            <a:off x="1108602" y="1660742"/>
            <a:ext cx="10515600" cy="0"/>
          </a:xfrm>
          <a:prstGeom prst="line">
            <a:avLst/>
          </a:prstGeom>
          <a:ln w="76200">
            <a:solidFill>
              <a:schemeClr val="accent2">
                <a:lumMod val="75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0395550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36DE0-A20A-53E0-0605-FC4A8D4A67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72928E-2665-BAC8-C205-EE2E660F4C53}"/>
              </a:ext>
            </a:extLst>
          </p:cNvPr>
          <p:cNvSpPr>
            <a:spLocks noGrp="1"/>
          </p:cNvSpPr>
          <p:nvPr>
            <p:ph type="title"/>
          </p:nvPr>
        </p:nvSpPr>
        <p:spPr>
          <a:xfrm>
            <a:off x="2270760" y="365125"/>
            <a:ext cx="8198137" cy="1325563"/>
          </a:xfrm>
        </p:spPr>
        <p:txBody>
          <a:bodyPr>
            <a:normAutofit/>
          </a:bodyPr>
          <a:lstStyle/>
          <a:p>
            <a:pPr algn="ctr"/>
            <a:r>
              <a:rPr lang="en-US" sz="5400" dirty="0">
                <a:solidFill>
                  <a:schemeClr val="accent5"/>
                </a:solidFill>
              </a:rPr>
              <a:t>Priority Actions cont.</a:t>
            </a:r>
          </a:p>
        </p:txBody>
      </p:sp>
      <p:sp>
        <p:nvSpPr>
          <p:cNvPr id="3" name="Content Placeholder 2">
            <a:extLst>
              <a:ext uri="{FF2B5EF4-FFF2-40B4-BE49-F238E27FC236}">
                <a16:creationId xmlns:a16="http://schemas.microsoft.com/office/drawing/2014/main" id="{8EB88C5E-38FE-CEC2-D10B-576DE16419D8}"/>
              </a:ext>
            </a:extLst>
          </p:cNvPr>
          <p:cNvSpPr>
            <a:spLocks noGrp="1"/>
          </p:cNvSpPr>
          <p:nvPr>
            <p:ph idx="1"/>
          </p:nvPr>
        </p:nvSpPr>
        <p:spPr>
          <a:xfrm>
            <a:off x="402336" y="2048255"/>
            <a:ext cx="11503152" cy="4444619"/>
          </a:xfrm>
        </p:spPr>
        <p:txBody>
          <a:bodyPr>
            <a:normAutofit/>
          </a:bodyPr>
          <a:lstStyle/>
          <a:p>
            <a:pPr marL="347663" indent="-347663">
              <a:lnSpc>
                <a:spcPct val="100000"/>
              </a:lnSpc>
              <a:buClr>
                <a:schemeClr val="accent2">
                  <a:lumMod val="75000"/>
                </a:schemeClr>
              </a:buClr>
              <a:buSzPct val="125000"/>
            </a:pPr>
            <a:r>
              <a:rPr lang="en-US" dirty="0"/>
              <a:t>Build a relationship with the Community Preservation Committee.</a:t>
            </a:r>
          </a:p>
          <a:p>
            <a:pPr marL="347663" lvl="0" indent="-347663">
              <a:lnSpc>
                <a:spcPct val="100000"/>
              </a:lnSpc>
              <a:buClr>
                <a:schemeClr val="accent2">
                  <a:lumMod val="75000"/>
                </a:schemeClr>
              </a:buClr>
              <a:buSzPct val="125000"/>
            </a:pPr>
            <a:r>
              <a:rPr lang="en-US" dirty="0"/>
              <a:t>Advocate for affordable housing development and policies that maximize the resources available to meet the city’s housing needs.</a:t>
            </a:r>
          </a:p>
          <a:p>
            <a:pPr marL="804863" lvl="1" indent="-347663">
              <a:lnSpc>
                <a:spcPct val="100000"/>
              </a:lnSpc>
              <a:buClr>
                <a:srgbClr val="7030A0"/>
              </a:buClr>
              <a:buFont typeface="Courier New" panose="02070309020205020404" pitchFamily="49" charset="0"/>
              <a:buChar char="o"/>
            </a:pPr>
            <a:r>
              <a:rPr lang="en-US" dirty="0"/>
              <a:t>Explore and act upon funding opportunities for the Trust</a:t>
            </a:r>
          </a:p>
          <a:p>
            <a:pPr marL="804863" lvl="1" indent="-347663">
              <a:lnSpc>
                <a:spcPct val="100000"/>
              </a:lnSpc>
              <a:buClr>
                <a:srgbClr val="7030A0"/>
              </a:buClr>
              <a:buFont typeface="Courier New" panose="02070309020205020404" pitchFamily="49" charset="0"/>
              <a:buChar char="o"/>
            </a:pPr>
            <a:r>
              <a:rPr lang="en-US" dirty="0"/>
              <a:t>Work with developers to build support and navigate approval process</a:t>
            </a:r>
          </a:p>
          <a:p>
            <a:pPr marL="804863" lvl="1" indent="-347663">
              <a:lnSpc>
                <a:spcPct val="100000"/>
              </a:lnSpc>
              <a:buClr>
                <a:srgbClr val="7030A0"/>
              </a:buClr>
              <a:buFont typeface="Courier New" panose="02070309020205020404" pitchFamily="49" charset="0"/>
              <a:buChar char="o"/>
            </a:pPr>
            <a:r>
              <a:rPr lang="en-US" dirty="0"/>
              <a:t>Work with partner organizations to establish programs that meet local needs</a:t>
            </a:r>
          </a:p>
          <a:p>
            <a:pPr marL="804863" lvl="1" indent="-347663">
              <a:lnSpc>
                <a:spcPct val="100000"/>
              </a:lnSpc>
              <a:buClr>
                <a:srgbClr val="7030A0"/>
              </a:buClr>
              <a:buFont typeface="Courier New" panose="02070309020205020404" pitchFamily="49" charset="0"/>
              <a:buChar char="o"/>
            </a:pPr>
            <a:r>
              <a:rPr lang="en-US" dirty="0"/>
              <a:t>Support initiatives to expand tenant protections and stabilize existing tenancies</a:t>
            </a:r>
          </a:p>
          <a:p>
            <a:pPr marL="804863" lvl="1" indent="-347663">
              <a:lnSpc>
                <a:spcPct val="100000"/>
              </a:lnSpc>
              <a:buClr>
                <a:srgbClr val="7030A0"/>
              </a:buClr>
              <a:buFont typeface="Courier New" panose="02070309020205020404" pitchFamily="49" charset="0"/>
              <a:buChar char="o"/>
            </a:pPr>
            <a:r>
              <a:rPr lang="en-US" dirty="0"/>
              <a:t>Provide guidance on affordable housing projects funded through CPA program </a:t>
            </a:r>
          </a:p>
        </p:txBody>
      </p:sp>
      <p:cxnSp>
        <p:nvCxnSpPr>
          <p:cNvPr id="4" name="Straight Connector 3">
            <a:extLst>
              <a:ext uri="{FF2B5EF4-FFF2-40B4-BE49-F238E27FC236}">
                <a16:creationId xmlns:a16="http://schemas.microsoft.com/office/drawing/2014/main" id="{CC26A2E1-3304-C31A-B0C3-F7AB97B88369}"/>
              </a:ext>
            </a:extLst>
          </p:cNvPr>
          <p:cNvCxnSpPr>
            <a:cxnSpLocks/>
          </p:cNvCxnSpPr>
          <p:nvPr/>
        </p:nvCxnSpPr>
        <p:spPr>
          <a:xfrm>
            <a:off x="1108602" y="1660742"/>
            <a:ext cx="10515600" cy="0"/>
          </a:xfrm>
          <a:prstGeom prst="line">
            <a:avLst/>
          </a:prstGeom>
          <a:ln w="76200">
            <a:solidFill>
              <a:schemeClr val="accent2">
                <a:lumMod val="75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09200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52DA1-84C9-39E1-F5DC-027204D6455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310D0B-8E1B-C982-9683-56C40C33B296}"/>
              </a:ext>
            </a:extLst>
          </p:cNvPr>
          <p:cNvSpPr>
            <a:spLocks noGrp="1"/>
          </p:cNvSpPr>
          <p:nvPr>
            <p:ph type="title"/>
          </p:nvPr>
        </p:nvSpPr>
        <p:spPr>
          <a:xfrm>
            <a:off x="1316736" y="365125"/>
            <a:ext cx="10037064" cy="1325563"/>
          </a:xfrm>
        </p:spPr>
        <p:txBody>
          <a:bodyPr>
            <a:normAutofit/>
          </a:bodyPr>
          <a:lstStyle/>
          <a:p>
            <a:pPr algn="ctr"/>
            <a:r>
              <a:rPr lang="en-US" sz="5400" dirty="0">
                <a:solidFill>
                  <a:schemeClr val="accent5"/>
                </a:solidFill>
              </a:rPr>
              <a:t>AHTF Potential Revenue Sources</a:t>
            </a:r>
          </a:p>
        </p:txBody>
      </p:sp>
      <p:cxnSp>
        <p:nvCxnSpPr>
          <p:cNvPr id="4" name="Straight Connector 3">
            <a:extLst>
              <a:ext uri="{FF2B5EF4-FFF2-40B4-BE49-F238E27FC236}">
                <a16:creationId xmlns:a16="http://schemas.microsoft.com/office/drawing/2014/main" id="{0D3E4891-89C7-4710-5F1D-1071EBEB1D96}"/>
              </a:ext>
            </a:extLst>
          </p:cNvPr>
          <p:cNvCxnSpPr>
            <a:cxnSpLocks/>
          </p:cNvCxnSpPr>
          <p:nvPr/>
        </p:nvCxnSpPr>
        <p:spPr>
          <a:xfrm>
            <a:off x="1108602" y="1660742"/>
            <a:ext cx="10515600" cy="0"/>
          </a:xfrm>
          <a:prstGeom prst="line">
            <a:avLst/>
          </a:prstGeom>
          <a:ln w="76200">
            <a:solidFill>
              <a:schemeClr val="accent2">
                <a:lumMod val="75000"/>
              </a:schemeClr>
            </a:solidFill>
          </a:ln>
        </p:spPr>
        <p:style>
          <a:lnRef idx="2">
            <a:schemeClr val="dk1"/>
          </a:lnRef>
          <a:fillRef idx="0">
            <a:schemeClr val="dk1"/>
          </a:fillRef>
          <a:effectRef idx="1">
            <a:schemeClr val="dk1"/>
          </a:effectRef>
          <a:fontRef idx="minor">
            <a:schemeClr val="tx1"/>
          </a:fontRef>
        </p:style>
      </p:cxnSp>
      <p:sp>
        <p:nvSpPr>
          <p:cNvPr id="8" name="Content Placeholder 2">
            <a:extLst>
              <a:ext uri="{FF2B5EF4-FFF2-40B4-BE49-F238E27FC236}">
                <a16:creationId xmlns:a16="http://schemas.microsoft.com/office/drawing/2014/main" id="{9E73B0ED-996A-39A2-F6D7-3E8A35B7F795}"/>
              </a:ext>
            </a:extLst>
          </p:cNvPr>
          <p:cNvSpPr>
            <a:spLocks noGrp="1"/>
          </p:cNvSpPr>
          <p:nvPr>
            <p:ph idx="1"/>
          </p:nvPr>
        </p:nvSpPr>
        <p:spPr>
          <a:xfrm>
            <a:off x="402336" y="2048255"/>
            <a:ext cx="5693664" cy="4444619"/>
          </a:xfrm>
        </p:spPr>
        <p:txBody>
          <a:bodyPr>
            <a:normAutofit/>
          </a:bodyPr>
          <a:lstStyle/>
          <a:p>
            <a:pPr marL="0" lvl="0" indent="0">
              <a:buClr>
                <a:srgbClr val="7030A0"/>
              </a:buClr>
              <a:buSzPct val="125000"/>
              <a:buNone/>
            </a:pPr>
            <a:r>
              <a:rPr lang="en-US" dirty="0"/>
              <a:t>Anticipated Resources</a:t>
            </a:r>
          </a:p>
          <a:p>
            <a:pPr marL="457200" lvl="0" indent="-457200">
              <a:buClr>
                <a:srgbClr val="7030A0"/>
              </a:buClr>
              <a:buSzPct val="125000"/>
              <a:buFont typeface="Wingdings" panose="05000000000000000000" pitchFamily="2" charset="2"/>
              <a:buChar char="ü"/>
            </a:pPr>
            <a:r>
              <a:rPr lang="en-US" dirty="0">
                <a:solidFill>
                  <a:srgbClr val="7030A0"/>
                </a:solidFill>
              </a:rPr>
              <a:t>Community Preservation Act</a:t>
            </a:r>
          </a:p>
          <a:p>
            <a:pPr marL="457200" lvl="0" indent="-457200">
              <a:buClr>
                <a:schemeClr val="accent2">
                  <a:lumMod val="75000"/>
                </a:schemeClr>
              </a:buClr>
              <a:buSzPct val="125000"/>
            </a:pPr>
            <a:r>
              <a:rPr lang="en-US" dirty="0"/>
              <a:t>Inclusionary Zoning Ordinance</a:t>
            </a:r>
          </a:p>
          <a:p>
            <a:pPr marL="457200" lvl="0" indent="-457200">
              <a:buClr>
                <a:schemeClr val="accent2">
                  <a:lumMod val="75000"/>
                </a:schemeClr>
              </a:buClr>
              <a:buSzPct val="125000"/>
            </a:pPr>
            <a:r>
              <a:rPr lang="en-US" dirty="0"/>
              <a:t>Linkage Payments</a:t>
            </a:r>
          </a:p>
          <a:p>
            <a:pPr marL="457200" lvl="0" indent="-457200">
              <a:buClr>
                <a:schemeClr val="accent2">
                  <a:lumMod val="75000"/>
                </a:schemeClr>
              </a:buClr>
              <a:buSzPct val="125000"/>
            </a:pPr>
            <a:r>
              <a:rPr lang="en-US" dirty="0"/>
              <a:t>Negotiated Developer Payments</a:t>
            </a:r>
          </a:p>
        </p:txBody>
      </p:sp>
      <p:sp>
        <p:nvSpPr>
          <p:cNvPr id="9" name="Content Placeholder 2">
            <a:extLst>
              <a:ext uri="{FF2B5EF4-FFF2-40B4-BE49-F238E27FC236}">
                <a16:creationId xmlns:a16="http://schemas.microsoft.com/office/drawing/2014/main" id="{DC799AF5-32D8-8661-F713-3929BAFC28DD}"/>
              </a:ext>
            </a:extLst>
          </p:cNvPr>
          <p:cNvSpPr txBox="1">
            <a:spLocks/>
          </p:cNvSpPr>
          <p:nvPr/>
        </p:nvSpPr>
        <p:spPr>
          <a:xfrm>
            <a:off x="6096000" y="2048255"/>
            <a:ext cx="5693664" cy="4444619"/>
          </a:xfrm>
          <a:prstGeom prst="rect">
            <a:avLst/>
          </a:prstGeom>
        </p:spPr>
        <p:txBody>
          <a:bodyPr vert="horz" lIns="91440" tIns="45720" rIns="91440" bIns="45720" rtlCol="0">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Clr>
                <a:srgbClr val="7030A0"/>
              </a:buClr>
              <a:buSzPct val="125000"/>
              <a:buNone/>
            </a:pPr>
            <a:r>
              <a:rPr lang="en-US" dirty="0"/>
              <a:t>Other potential sources</a:t>
            </a:r>
          </a:p>
          <a:p>
            <a:pPr marL="347663" indent="-347663">
              <a:lnSpc>
                <a:spcPct val="110000"/>
              </a:lnSpc>
              <a:buClr>
                <a:schemeClr val="accent2">
                  <a:lumMod val="75000"/>
                </a:schemeClr>
              </a:buClr>
              <a:buSzPct val="125000"/>
            </a:pPr>
            <a:r>
              <a:rPr lang="en-US" dirty="0"/>
              <a:t>PILOT</a:t>
            </a:r>
          </a:p>
          <a:p>
            <a:pPr marL="347663" indent="-347663">
              <a:lnSpc>
                <a:spcPct val="110000"/>
              </a:lnSpc>
              <a:buClr>
                <a:schemeClr val="accent2">
                  <a:lumMod val="75000"/>
                </a:schemeClr>
              </a:buClr>
              <a:buSzPct val="125000"/>
            </a:pPr>
            <a:r>
              <a:rPr lang="en-US" dirty="0"/>
              <a:t>Appropriations</a:t>
            </a:r>
          </a:p>
          <a:p>
            <a:pPr marL="347663" indent="-347663">
              <a:lnSpc>
                <a:spcPct val="110000"/>
              </a:lnSpc>
              <a:buClr>
                <a:schemeClr val="accent2">
                  <a:lumMod val="75000"/>
                </a:schemeClr>
              </a:buClr>
              <a:buSzPct val="125000"/>
            </a:pPr>
            <a:r>
              <a:rPr lang="en-US" dirty="0"/>
              <a:t>Special ordinance</a:t>
            </a:r>
          </a:p>
          <a:p>
            <a:pPr marL="347663" indent="-347663">
              <a:lnSpc>
                <a:spcPct val="110000"/>
              </a:lnSpc>
              <a:buClr>
                <a:schemeClr val="accent2">
                  <a:lumMod val="75000"/>
                </a:schemeClr>
              </a:buClr>
              <a:buSzPct val="125000"/>
            </a:pPr>
            <a:r>
              <a:rPr lang="en-US" dirty="0"/>
              <a:t>Voluntary donations and contributions</a:t>
            </a:r>
          </a:p>
          <a:p>
            <a:pPr marL="347663" indent="-347663">
              <a:lnSpc>
                <a:spcPct val="110000"/>
              </a:lnSpc>
              <a:buClr>
                <a:schemeClr val="accent2">
                  <a:lumMod val="75000"/>
                </a:schemeClr>
              </a:buClr>
              <a:buSzPct val="125000"/>
            </a:pPr>
            <a:r>
              <a:rPr lang="en-US" dirty="0"/>
              <a:t>Loan payments and resale of affordable units</a:t>
            </a:r>
          </a:p>
          <a:p>
            <a:pPr marL="347663" indent="-347663">
              <a:lnSpc>
                <a:spcPct val="110000"/>
              </a:lnSpc>
              <a:buClr>
                <a:schemeClr val="accent2">
                  <a:lumMod val="75000"/>
                </a:schemeClr>
              </a:buClr>
              <a:buSzPct val="125000"/>
            </a:pPr>
            <a:r>
              <a:rPr lang="en-US" dirty="0"/>
              <a:t>Affordable housing resale fee</a:t>
            </a:r>
          </a:p>
          <a:p>
            <a:pPr marL="347663" indent="-347663">
              <a:lnSpc>
                <a:spcPct val="110000"/>
              </a:lnSpc>
              <a:buClr>
                <a:schemeClr val="accent2">
                  <a:lumMod val="75000"/>
                </a:schemeClr>
              </a:buClr>
              <a:buSzPct val="125000"/>
            </a:pPr>
            <a:r>
              <a:rPr lang="en-US" dirty="0"/>
              <a:t>Other municipal revenues</a:t>
            </a:r>
          </a:p>
          <a:p>
            <a:pPr marL="347663" indent="-347663">
              <a:lnSpc>
                <a:spcPct val="110000"/>
              </a:lnSpc>
              <a:buClr>
                <a:schemeClr val="accent2">
                  <a:lumMod val="75000"/>
                </a:schemeClr>
              </a:buClr>
              <a:buSzPct val="125000"/>
            </a:pPr>
            <a:r>
              <a:rPr lang="en-US" dirty="0"/>
              <a:t>Real estate transfer fee</a:t>
            </a:r>
          </a:p>
          <a:p>
            <a:pPr marL="347663" indent="-347663">
              <a:lnSpc>
                <a:spcPct val="110000"/>
              </a:lnSpc>
              <a:buClr>
                <a:schemeClr val="accent2">
                  <a:lumMod val="75000"/>
                </a:schemeClr>
              </a:buClr>
              <a:buSzPct val="125000"/>
            </a:pPr>
            <a:r>
              <a:rPr lang="en-US" dirty="0"/>
              <a:t>Sale of City-Owned Properties</a:t>
            </a:r>
          </a:p>
        </p:txBody>
      </p:sp>
    </p:spTree>
    <p:extLst>
      <p:ext uri="{BB962C8B-B14F-4D97-AF65-F5344CB8AC3E}">
        <p14:creationId xmlns:p14="http://schemas.microsoft.com/office/powerpoint/2010/main" val="27524567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65142-BC57-ECFF-841D-6ADE052705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3AC687-E20B-F150-28FE-67F912718C43}"/>
              </a:ext>
            </a:extLst>
          </p:cNvPr>
          <p:cNvSpPr>
            <a:spLocks noGrp="1"/>
          </p:cNvSpPr>
          <p:nvPr>
            <p:ph type="title"/>
          </p:nvPr>
        </p:nvSpPr>
        <p:spPr>
          <a:xfrm>
            <a:off x="2270760" y="365125"/>
            <a:ext cx="8198137" cy="1325563"/>
          </a:xfrm>
        </p:spPr>
        <p:txBody>
          <a:bodyPr>
            <a:normAutofit/>
          </a:bodyPr>
          <a:lstStyle/>
          <a:p>
            <a:pPr algn="ctr"/>
            <a:r>
              <a:rPr lang="en-US" sz="5400" dirty="0">
                <a:solidFill>
                  <a:schemeClr val="accent5"/>
                </a:solidFill>
              </a:rPr>
              <a:t>Next Steps</a:t>
            </a:r>
          </a:p>
        </p:txBody>
      </p:sp>
      <p:sp>
        <p:nvSpPr>
          <p:cNvPr id="3" name="Content Placeholder 2">
            <a:extLst>
              <a:ext uri="{FF2B5EF4-FFF2-40B4-BE49-F238E27FC236}">
                <a16:creationId xmlns:a16="http://schemas.microsoft.com/office/drawing/2014/main" id="{AD8FF381-5C16-F99F-55BA-BD17007FF574}"/>
              </a:ext>
            </a:extLst>
          </p:cNvPr>
          <p:cNvSpPr>
            <a:spLocks noGrp="1"/>
          </p:cNvSpPr>
          <p:nvPr>
            <p:ph idx="1"/>
          </p:nvPr>
        </p:nvSpPr>
        <p:spPr>
          <a:xfrm>
            <a:off x="402336" y="2048255"/>
            <a:ext cx="11503152" cy="4444619"/>
          </a:xfrm>
        </p:spPr>
        <p:txBody>
          <a:bodyPr>
            <a:normAutofit/>
          </a:bodyPr>
          <a:lstStyle/>
          <a:p>
            <a:pPr marL="347663" indent="-347663">
              <a:lnSpc>
                <a:spcPct val="100000"/>
              </a:lnSpc>
              <a:buClr>
                <a:schemeClr val="accent2">
                  <a:lumMod val="75000"/>
                </a:schemeClr>
              </a:buClr>
              <a:buSzPct val="125000"/>
            </a:pPr>
            <a:r>
              <a:rPr lang="en-US" dirty="0"/>
              <a:t>Email comments to </a:t>
            </a:r>
            <a:r>
              <a:rPr lang="en-US" dirty="0">
                <a:solidFill>
                  <a:schemeClr val="accent5">
                    <a:lumMod val="60000"/>
                    <a:lumOff val="40000"/>
                  </a:schemeClr>
                </a:solidFill>
                <a:hlinkClick r:id="rId3">
                  <a:extLst>
                    <a:ext uri="{A12FA001-AC4F-418D-AE19-62706E023703}">
                      <ahyp:hlinkClr xmlns:ahyp="http://schemas.microsoft.com/office/drawing/2018/hyperlinkcolor" val="tx"/>
                    </a:ext>
                  </a:extLst>
                </a:hlinkClick>
              </a:rPr>
              <a:t>kbuckingham@medford-ma.gov</a:t>
            </a:r>
            <a:r>
              <a:rPr lang="en-US" dirty="0">
                <a:solidFill>
                  <a:schemeClr val="accent5">
                    <a:lumMod val="60000"/>
                    <a:lumOff val="40000"/>
                  </a:schemeClr>
                </a:solidFill>
              </a:rPr>
              <a:t> </a:t>
            </a:r>
            <a:r>
              <a:rPr lang="en-US" dirty="0"/>
              <a:t>by August 7</a:t>
            </a:r>
          </a:p>
          <a:p>
            <a:pPr marL="347663" indent="-347663">
              <a:lnSpc>
                <a:spcPct val="100000"/>
              </a:lnSpc>
              <a:buClr>
                <a:schemeClr val="accent2">
                  <a:lumMod val="75000"/>
                </a:schemeClr>
              </a:buClr>
              <a:buSzPct val="125000"/>
            </a:pPr>
            <a:r>
              <a:rPr lang="en-US" dirty="0"/>
              <a:t>Present the Action Plan at City Council in September </a:t>
            </a:r>
          </a:p>
          <a:p>
            <a:pPr marL="347663" indent="-347663">
              <a:lnSpc>
                <a:spcPct val="100000"/>
              </a:lnSpc>
              <a:buClr>
                <a:schemeClr val="accent2">
                  <a:lumMod val="75000"/>
                </a:schemeClr>
              </a:buClr>
              <a:buSzPct val="125000"/>
            </a:pPr>
            <a:r>
              <a:rPr lang="en-US" dirty="0"/>
              <a:t>Monthly Affordable Housing Trust Meetings on the first Wednesday of each month</a:t>
            </a:r>
          </a:p>
          <a:p>
            <a:pPr marL="347663" lvl="0" indent="-347663">
              <a:lnSpc>
                <a:spcPct val="100000"/>
              </a:lnSpc>
              <a:buClr>
                <a:schemeClr val="accent2">
                  <a:lumMod val="75000"/>
                </a:schemeClr>
              </a:buClr>
              <a:buSzPct val="125000"/>
            </a:pPr>
            <a:r>
              <a:rPr lang="en-US" dirty="0"/>
              <a:t>Support initiatives when they come up </a:t>
            </a:r>
          </a:p>
          <a:p>
            <a:pPr marL="347663" lvl="0" indent="-347663">
              <a:lnSpc>
                <a:spcPct val="100000"/>
              </a:lnSpc>
              <a:buClr>
                <a:schemeClr val="accent2">
                  <a:lumMod val="75000"/>
                </a:schemeClr>
              </a:buClr>
              <a:buSzPct val="125000"/>
            </a:pPr>
            <a:r>
              <a:rPr lang="en-US" dirty="0"/>
              <a:t>If you want to get involved there is an open seat on the AHT Board</a:t>
            </a:r>
          </a:p>
        </p:txBody>
      </p:sp>
      <p:cxnSp>
        <p:nvCxnSpPr>
          <p:cNvPr id="4" name="Straight Connector 3">
            <a:extLst>
              <a:ext uri="{FF2B5EF4-FFF2-40B4-BE49-F238E27FC236}">
                <a16:creationId xmlns:a16="http://schemas.microsoft.com/office/drawing/2014/main" id="{3EF5D36C-B9E8-DF32-3792-79E9765F4538}"/>
              </a:ext>
            </a:extLst>
          </p:cNvPr>
          <p:cNvCxnSpPr>
            <a:cxnSpLocks/>
          </p:cNvCxnSpPr>
          <p:nvPr/>
        </p:nvCxnSpPr>
        <p:spPr>
          <a:xfrm>
            <a:off x="1108602" y="1660742"/>
            <a:ext cx="10145552" cy="0"/>
          </a:xfrm>
          <a:prstGeom prst="line">
            <a:avLst/>
          </a:prstGeom>
          <a:ln w="76200">
            <a:solidFill>
              <a:schemeClr val="accent2">
                <a:lumMod val="75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6432757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B8EB00-841E-363C-2833-CD55BF357D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1CC4DF-A169-6DC1-B961-526761C544E4}"/>
              </a:ext>
            </a:extLst>
          </p:cNvPr>
          <p:cNvSpPr>
            <a:spLocks noGrp="1"/>
          </p:cNvSpPr>
          <p:nvPr>
            <p:ph type="title"/>
          </p:nvPr>
        </p:nvSpPr>
        <p:spPr>
          <a:xfrm>
            <a:off x="664028" y="2766218"/>
            <a:ext cx="10515600" cy="1325563"/>
          </a:xfrm>
        </p:spPr>
        <p:txBody>
          <a:bodyPr>
            <a:normAutofit/>
          </a:bodyPr>
          <a:lstStyle/>
          <a:p>
            <a:pPr algn="ctr"/>
            <a:r>
              <a:rPr lang="en-US" sz="6600" b="1" dirty="0">
                <a:solidFill>
                  <a:schemeClr val="accent5"/>
                </a:solidFill>
              </a:rPr>
              <a:t>Questions?</a:t>
            </a:r>
          </a:p>
        </p:txBody>
      </p:sp>
      <p:cxnSp>
        <p:nvCxnSpPr>
          <p:cNvPr id="4" name="Straight Connector 3">
            <a:extLst>
              <a:ext uri="{FF2B5EF4-FFF2-40B4-BE49-F238E27FC236}">
                <a16:creationId xmlns:a16="http://schemas.microsoft.com/office/drawing/2014/main" id="{4070A574-B3D0-2103-9FAE-F9CB20C16239}"/>
              </a:ext>
            </a:extLst>
          </p:cNvPr>
          <p:cNvCxnSpPr/>
          <p:nvPr/>
        </p:nvCxnSpPr>
        <p:spPr>
          <a:xfrm>
            <a:off x="3179618" y="4237254"/>
            <a:ext cx="5444837" cy="0"/>
          </a:xfrm>
          <a:prstGeom prst="line">
            <a:avLst/>
          </a:prstGeom>
          <a:ln w="76200">
            <a:solidFill>
              <a:schemeClr val="accent2">
                <a:lumMod val="75000"/>
              </a:schemeClr>
            </a:solidFill>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6718299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C84BF5-CF33-9701-66C3-915EAA183B0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A261B84B-71BB-5777-7C79-6551254AFC63}"/>
              </a:ext>
            </a:extLst>
          </p:cNvPr>
          <p:cNvSpPr txBox="1"/>
          <p:nvPr/>
        </p:nvSpPr>
        <p:spPr>
          <a:xfrm>
            <a:off x="0" y="6031210"/>
            <a:ext cx="12192000" cy="461665"/>
          </a:xfrm>
          <a:prstGeom prst="rect">
            <a:avLst/>
          </a:prstGeom>
          <a:noFill/>
        </p:spPr>
        <p:txBody>
          <a:bodyPr wrap="square">
            <a:spAutoFit/>
          </a:bodyPr>
          <a:lstStyle/>
          <a:p>
            <a:pPr algn="ctr"/>
            <a:r>
              <a:rPr lang="en-US" sz="2400" dirty="0"/>
              <a:t>bit.ly/</a:t>
            </a:r>
            <a:r>
              <a:rPr lang="en-US" sz="2400" dirty="0" err="1"/>
              <a:t>AHTFund</a:t>
            </a:r>
            <a:endParaRPr lang="en-US" sz="2400" dirty="0"/>
          </a:p>
        </p:txBody>
      </p:sp>
      <p:cxnSp>
        <p:nvCxnSpPr>
          <p:cNvPr id="8" name="Straight Connector 7">
            <a:extLst>
              <a:ext uri="{FF2B5EF4-FFF2-40B4-BE49-F238E27FC236}">
                <a16:creationId xmlns:a16="http://schemas.microsoft.com/office/drawing/2014/main" id="{AE54B9C3-6C5E-2114-B942-1B9467D9E641}"/>
              </a:ext>
            </a:extLst>
          </p:cNvPr>
          <p:cNvCxnSpPr/>
          <p:nvPr/>
        </p:nvCxnSpPr>
        <p:spPr>
          <a:xfrm>
            <a:off x="3518864" y="2125287"/>
            <a:ext cx="4796634" cy="0"/>
          </a:xfrm>
          <a:prstGeom prst="line">
            <a:avLst/>
          </a:prstGeom>
          <a:ln w="76200">
            <a:solidFill>
              <a:schemeClr val="accent2">
                <a:lumMod val="75000"/>
              </a:schemeClr>
            </a:solidFill>
          </a:ln>
        </p:spPr>
        <p:style>
          <a:lnRef idx="2">
            <a:schemeClr val="accent2"/>
          </a:lnRef>
          <a:fillRef idx="0">
            <a:schemeClr val="accent2"/>
          </a:fillRef>
          <a:effectRef idx="1">
            <a:schemeClr val="accent2"/>
          </a:effectRef>
          <a:fontRef idx="minor">
            <a:schemeClr val="tx1"/>
          </a:fontRef>
        </p:style>
      </p:cxnSp>
      <p:sp>
        <p:nvSpPr>
          <p:cNvPr id="9" name="Title 1">
            <a:extLst>
              <a:ext uri="{FF2B5EF4-FFF2-40B4-BE49-F238E27FC236}">
                <a16:creationId xmlns:a16="http://schemas.microsoft.com/office/drawing/2014/main" id="{F0CD54E1-452F-EA2B-6587-D9FCDA125E93}"/>
              </a:ext>
            </a:extLst>
          </p:cNvPr>
          <p:cNvSpPr>
            <a:spLocks noGrp="1"/>
          </p:cNvSpPr>
          <p:nvPr>
            <p:ph type="title"/>
          </p:nvPr>
        </p:nvSpPr>
        <p:spPr>
          <a:xfrm>
            <a:off x="838200" y="365125"/>
            <a:ext cx="10515600" cy="1325563"/>
          </a:xfrm>
        </p:spPr>
        <p:txBody>
          <a:bodyPr>
            <a:normAutofit/>
          </a:bodyPr>
          <a:lstStyle/>
          <a:p>
            <a:pPr algn="ctr"/>
            <a:r>
              <a:rPr lang="en-US" sz="6600" b="1" dirty="0">
                <a:solidFill>
                  <a:schemeClr val="accent5"/>
                </a:solidFill>
              </a:rPr>
              <a:t>Thank You</a:t>
            </a:r>
          </a:p>
        </p:txBody>
      </p:sp>
      <p:sp>
        <p:nvSpPr>
          <p:cNvPr id="10" name="Content Placeholder 2">
            <a:extLst>
              <a:ext uri="{FF2B5EF4-FFF2-40B4-BE49-F238E27FC236}">
                <a16:creationId xmlns:a16="http://schemas.microsoft.com/office/drawing/2014/main" id="{50B55B28-B005-99EB-5288-5F573F183202}"/>
              </a:ext>
            </a:extLst>
          </p:cNvPr>
          <p:cNvSpPr>
            <a:spLocks noGrp="1"/>
          </p:cNvSpPr>
          <p:nvPr>
            <p:ph idx="1"/>
          </p:nvPr>
        </p:nvSpPr>
        <p:spPr>
          <a:xfrm>
            <a:off x="838200" y="2360085"/>
            <a:ext cx="10515600" cy="733034"/>
          </a:xfrm>
        </p:spPr>
        <p:txBody>
          <a:bodyPr>
            <a:noAutofit/>
          </a:bodyPr>
          <a:lstStyle/>
          <a:p>
            <a:pPr marL="0" indent="0" algn="ctr">
              <a:buNone/>
            </a:pPr>
            <a:r>
              <a:rPr lang="en-US" dirty="0"/>
              <a:t>For further questions, email </a:t>
            </a:r>
            <a:r>
              <a:rPr lang="en-US" dirty="0">
                <a:solidFill>
                  <a:schemeClr val="accent5">
                    <a:lumMod val="60000"/>
                    <a:lumOff val="40000"/>
                  </a:schemeClr>
                </a:solidFill>
                <a:hlinkClick r:id="rId3">
                  <a:extLst>
                    <a:ext uri="{A12FA001-AC4F-418D-AE19-62706E023703}">
                      <ahyp:hlinkClr xmlns:ahyp="http://schemas.microsoft.com/office/drawing/2018/hyperlinkcolor" val="tx"/>
                    </a:ext>
                  </a:extLst>
                </a:hlinkClick>
              </a:rPr>
              <a:t>kbuckingham@medford-ma.gov</a:t>
            </a:r>
            <a:endParaRPr lang="en-US" dirty="0">
              <a:solidFill>
                <a:schemeClr val="accent5">
                  <a:lumMod val="60000"/>
                  <a:lumOff val="40000"/>
                </a:schemeClr>
              </a:solidFill>
            </a:endParaRPr>
          </a:p>
          <a:p>
            <a:pPr marL="0" indent="0" algn="ctr">
              <a:buNone/>
            </a:pPr>
            <a:endParaRPr lang="en-US" dirty="0"/>
          </a:p>
        </p:txBody>
      </p:sp>
      <p:sp>
        <p:nvSpPr>
          <p:cNvPr id="12" name="TextBox 11">
            <a:extLst>
              <a:ext uri="{FF2B5EF4-FFF2-40B4-BE49-F238E27FC236}">
                <a16:creationId xmlns:a16="http://schemas.microsoft.com/office/drawing/2014/main" id="{A52B95D8-3F40-4645-7A56-33374CCF7306}"/>
              </a:ext>
            </a:extLst>
          </p:cNvPr>
          <p:cNvSpPr txBox="1"/>
          <p:nvPr/>
        </p:nvSpPr>
        <p:spPr>
          <a:xfrm>
            <a:off x="0" y="5469165"/>
            <a:ext cx="12192000" cy="461665"/>
          </a:xfrm>
          <a:prstGeom prst="rect">
            <a:avLst/>
          </a:prstGeom>
          <a:noFill/>
        </p:spPr>
        <p:txBody>
          <a:bodyPr wrap="square">
            <a:spAutoFit/>
          </a:bodyPr>
          <a:lstStyle/>
          <a:p>
            <a:pPr algn="ctr"/>
            <a:r>
              <a:rPr lang="en-US" sz="2400" dirty="0"/>
              <a:t>OR Type the URL</a:t>
            </a:r>
          </a:p>
        </p:txBody>
      </p:sp>
      <p:pic>
        <p:nvPicPr>
          <p:cNvPr id="3" name="Picture 2" descr="Qr code&#10;&#10;AI-generated content may be incorrect.">
            <a:extLst>
              <a:ext uri="{FF2B5EF4-FFF2-40B4-BE49-F238E27FC236}">
                <a16:creationId xmlns:a16="http://schemas.microsoft.com/office/drawing/2014/main" id="{E1AF8CA9-4F08-A1E5-2CFF-D521063729B9}"/>
              </a:ext>
            </a:extLst>
          </p:cNvPr>
          <p:cNvPicPr>
            <a:picLocks noChangeAspect="1"/>
          </p:cNvPicPr>
          <p:nvPr/>
        </p:nvPicPr>
        <p:blipFill>
          <a:blip r:embed="rId4">
            <a:extLst>
              <a:ext uri="{28A0092B-C50C-407E-A947-70E740481C1C}">
                <a14:useLocalDpi xmlns:a14="http://schemas.microsoft.com/office/drawing/2010/main" val="0"/>
              </a:ext>
            </a:extLst>
          </a:blip>
          <a:srcRect t="6270" b="6270"/>
          <a:stretch>
            <a:fillRect/>
          </a:stretch>
        </p:blipFill>
        <p:spPr>
          <a:xfrm>
            <a:off x="4929664" y="3193499"/>
            <a:ext cx="2332671" cy="2040165"/>
          </a:xfrm>
          <a:prstGeom prst="rect">
            <a:avLst/>
          </a:prstGeom>
        </p:spPr>
      </p:pic>
    </p:spTree>
    <p:extLst>
      <p:ext uri="{BB962C8B-B14F-4D97-AF65-F5344CB8AC3E}">
        <p14:creationId xmlns:p14="http://schemas.microsoft.com/office/powerpoint/2010/main" val="40704774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890c5b43-4972-491a-994d-806606e77754" xsi:nil="true"/>
    <lcf76f155ced4ddcb4097134ff3c332f xmlns="a3859ead-5c2f-480c-9049-163dd51ca110">
      <Terms xmlns="http://schemas.microsoft.com/office/infopath/2007/PartnerControls"/>
    </lcf76f155ced4ddcb4097134ff3c332f>
    <DateIssued xmlns="a3859ead-5c2f-480c-9049-163dd51ca110" xsi:nil="true"/>
    <Dateissued0 xmlns="a3859ead-5c2f-480c-9049-163dd51ca11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65F8DE4CCD811469EAC6D59A38B1E2D" ma:contentTypeVersion="17" ma:contentTypeDescription="Create a new document." ma:contentTypeScope="" ma:versionID="1d6afc3a6c82818d1498affcc516087f">
  <xsd:schema xmlns:xsd="http://www.w3.org/2001/XMLSchema" xmlns:xs="http://www.w3.org/2001/XMLSchema" xmlns:p="http://schemas.microsoft.com/office/2006/metadata/properties" xmlns:ns2="a3859ead-5c2f-480c-9049-163dd51ca110" xmlns:ns3="890c5b43-4972-491a-994d-806606e77754" targetNamespace="http://schemas.microsoft.com/office/2006/metadata/properties" ma:root="true" ma:fieldsID="25483690a952a41bef2aabdbb18feb19" ns2:_="" ns3:_="">
    <xsd:import namespace="a3859ead-5c2f-480c-9049-163dd51ca110"/>
    <xsd:import namespace="890c5b43-4972-491a-994d-806606e77754"/>
    <xsd:element name="properties">
      <xsd:complexType>
        <xsd:sequence>
          <xsd:element name="documentManagement">
            <xsd:complexType>
              <xsd:all>
                <xsd:element ref="ns2:MediaServiceMetadata" minOccurs="0"/>
                <xsd:element ref="ns2:MediaServiceFastMetadata" minOccurs="0"/>
                <xsd:element ref="ns2:MediaServiceDateTaken" minOccurs="0"/>
                <xsd:element ref="ns2:lcf76f155ced4ddcb4097134ff3c332f" minOccurs="0"/>
                <xsd:element ref="ns3:TaxCatchAll" minOccurs="0"/>
                <xsd:element ref="ns2:MediaServiceSearchProperties" minOccurs="0"/>
                <xsd:element ref="ns2:MediaServiceObjectDetectorVersions" minOccurs="0"/>
                <xsd:element ref="ns2:MediaServiceOCR" minOccurs="0"/>
                <xsd:element ref="ns2:MediaServiceGenerationTime" minOccurs="0"/>
                <xsd:element ref="ns2:MediaServiceEventHashCode" minOccurs="0"/>
                <xsd:element ref="ns3:SharedWithUsers" minOccurs="0"/>
                <xsd:element ref="ns3:SharedWithDetails" minOccurs="0"/>
                <xsd:element ref="ns2:MediaLengthInSeconds" minOccurs="0"/>
                <xsd:element ref="ns2:MediaServiceLocation" minOccurs="0"/>
                <xsd:element ref="ns2:DateIssued" minOccurs="0"/>
                <xsd:element ref="ns2:Dateissued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3859ead-5c2f-480c-9049-163dd51ca1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1d593d69-956d-4716-9b1f-1d9094365cfb" ma:termSetId="09814cd3-568e-fe90-9814-8d621ff8fb84" ma:anchorId="fba54fb3-c3e1-fe81-a776-ca4b69148c4d" ma:open="true" ma:isKeyword="false">
      <xsd:complexType>
        <xsd:sequence>
          <xsd:element ref="pc:Terms" minOccurs="0" maxOccurs="1"/>
        </xsd:sequence>
      </xsd:complex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description="" ma:indexed="true" ma:internalName="MediaServiceLocation" ma:readOnly="true">
      <xsd:simpleType>
        <xsd:restriction base="dms:Text"/>
      </xsd:simpleType>
    </xsd:element>
    <xsd:element name="DateIssued" ma:index="23" nillable="true" ma:displayName="Date Issued" ma:format="DateOnly" ma:internalName="DateIssued">
      <xsd:simpleType>
        <xsd:restriction base="dms:DateTime"/>
      </xsd:simpleType>
    </xsd:element>
    <xsd:element name="Dateissued0" ma:index="24" nillable="true" ma:displayName="Date issued" ma:format="DateOnly" ma:internalName="Dateissued0">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890c5b43-4972-491a-994d-806606e77754"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fe4e0e1e-414a-42d4-90cb-a3b6d80615ff}" ma:internalName="TaxCatchAll" ma:showField="CatchAllData" ma:web="890c5b43-4972-491a-994d-806606e77754">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3F939DC-41B3-4D14-8ECF-05C504F7F0D8}">
  <ds:schemaRefs>
    <ds:schemaRef ds:uri="http://schemas.microsoft.com/sharepoint/v3/contenttype/forms"/>
  </ds:schemaRefs>
</ds:datastoreItem>
</file>

<file path=customXml/itemProps2.xml><?xml version="1.0" encoding="utf-8"?>
<ds:datastoreItem xmlns:ds="http://schemas.openxmlformats.org/officeDocument/2006/customXml" ds:itemID="{DDD665C5-E6E5-4FCB-8222-4DF707A4C988}">
  <ds:schemaRefs>
    <ds:schemaRef ds:uri="http://schemas.microsoft.com/office/infopath/2007/PartnerControls"/>
    <ds:schemaRef ds:uri="890c5b43-4972-491a-994d-806606e77754"/>
    <ds:schemaRef ds:uri="http://schemas.openxmlformats.org/package/2006/metadata/core-properties"/>
    <ds:schemaRef ds:uri="http://purl.org/dc/terms/"/>
    <ds:schemaRef ds:uri="http://purl.org/dc/elements/1.1/"/>
    <ds:schemaRef ds:uri="http://schemas.microsoft.com/office/2006/documentManagement/types"/>
    <ds:schemaRef ds:uri="http://purl.org/dc/dcmitype/"/>
    <ds:schemaRef ds:uri="a3859ead-5c2f-480c-9049-163dd51ca110"/>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55DA0AE3-CCE7-4862-B2C5-D62E479AA3A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3859ead-5c2f-480c-9049-163dd51ca110"/>
    <ds:schemaRef ds:uri="890c5b43-4972-491a-994d-806606e777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45332</TotalTime>
  <Words>2918</Words>
  <Application>Microsoft Office PowerPoint</Application>
  <PresentationFormat>Widescreen</PresentationFormat>
  <Paragraphs>260</Paragraphs>
  <Slides>25</Slides>
  <Notes>22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Aptos</vt:lpstr>
      <vt:lpstr>Aptos Display</vt:lpstr>
      <vt:lpstr>Arial</vt:lpstr>
      <vt:lpstr>Courier New</vt:lpstr>
      <vt:lpstr>Segoe UI</vt:lpstr>
      <vt:lpstr>Webdings</vt:lpstr>
      <vt:lpstr>Wingdings</vt:lpstr>
      <vt:lpstr>Office Theme</vt:lpstr>
      <vt:lpstr>Medford Affordable Housing Trust Action Plan</vt:lpstr>
      <vt:lpstr>Agenda</vt:lpstr>
      <vt:lpstr>Introductions</vt:lpstr>
      <vt:lpstr>Introductions</vt:lpstr>
      <vt:lpstr>Affordable Housing Trust Background</vt:lpstr>
      <vt:lpstr>MAHT 5 Year Plan Process</vt:lpstr>
      <vt:lpstr>Medford Housing Policy Timeline</vt:lpstr>
      <vt:lpstr>Housing Strategies and Initiatives</vt:lpstr>
      <vt:lpstr>Data Highlights</vt:lpstr>
      <vt:lpstr>What does Medford’s housing look like?</vt:lpstr>
      <vt:lpstr>Who is struggling with housing costs in Medford?</vt:lpstr>
      <vt:lpstr>PowerPoint Presentation</vt:lpstr>
      <vt:lpstr>What is Affordable Housing?</vt:lpstr>
      <vt:lpstr>Income Limits</vt:lpstr>
      <vt:lpstr>Subsidized Housing Inventory (SHI)</vt:lpstr>
      <vt:lpstr>Existing Funding Resources</vt:lpstr>
      <vt:lpstr>Action Plan</vt:lpstr>
      <vt:lpstr>Mission Statement</vt:lpstr>
      <vt:lpstr>Affordable Housing Trust Fund Goals</vt:lpstr>
      <vt:lpstr>Priority Actions</vt:lpstr>
      <vt:lpstr>Priority Actions cont.</vt:lpstr>
      <vt:lpstr>AHTF Potential Revenue Sources</vt:lpstr>
      <vt:lpstr>Next Steps</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Roberta Cameron</dc:creator>
  <cp:lastModifiedBy>Katherine Buckingham</cp:lastModifiedBy>
  <cp:revision>22</cp:revision>
  <dcterms:created xsi:type="dcterms:W3CDTF">2024-11-27T01:10:54Z</dcterms:created>
  <dcterms:modified xsi:type="dcterms:W3CDTF">2025-07-30T14:51:55Z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0x010100165F8DE4CCD811469EAC6D59A38B1E2D</vt:lpwstr>
  </property>
  <property fmtid="{D5CDD505-2E9C-101B-9397-08002B2CF9AE}" pid="3" name="MediaServiceImageTags">
    <vt:lpwstr/>
  </property>
</Properties>
</file>