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2"/>
      <p:bold r:id="rId13"/>
      <p:italic r:id="rId14"/>
      <p:boldItalic r:id="rId15"/>
    </p:embeddedFont>
    <p:embeddedFont>
      <p:font typeface="Quicksand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31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1294fba4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1294fba4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1294fba48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1294fba48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073e0400c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073e0400c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3e9115d1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3e9115d10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073e0400c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073e0400c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3e9115d10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3e9115d10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073e0400c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073e0400c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073e0400c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073e0400c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virtualschool.org/Course-Inf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VCZ06E4Q_jsH3gmhtXpkhB2QtSo3iwzp0cq45ZE6X8/edit?usp=shar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11708" y="587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Advanced Placement Courses</a:t>
            </a:r>
            <a:endParaRPr sz="4700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2025-2026</a:t>
            </a:r>
            <a:endParaRPr sz="4000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0438" y="2371638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Why Should Students Take AP?</a:t>
            </a:r>
            <a:endParaRPr b="1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Provide students the opportunity to receive high school and college credit for courses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Help prepare students for the rigor of college courses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Demonstrate to colleges that they have challenged themselves with the most rigorous courses available to them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Success on an AP Exam shows that they are ready for college-level coursework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Georgia Virtual School - Course Offerings</a:t>
            </a:r>
            <a:endParaRPr b="1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increase the opportunity for AP course offerings, students are also allowed to take AP courses through Georgia Virtual School. They are subject to meeting the same AP eligibility criteria.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Georgia Virtual School is a program overseen by the Georgia Department of Education. This program offers virtual courses to GA students. 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Bulloch County Schools will pay for students to take up to 2 credits per year.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a complete list of AP courses offered by Georgia Virtual School, please review their </a:t>
            </a: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website</a:t>
            </a: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Prerequisite Courses </a:t>
            </a:r>
            <a:r>
              <a:rPr lang="en-US" b="1" dirty="0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– Georgia Virtual School</a:t>
            </a:r>
            <a:br>
              <a:rPr lang="en-US" b="1" dirty="0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1" dirty="0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Effective for the class of 2027, some AP courses will have prerequisites.</a:t>
            </a:r>
            <a:endParaRPr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were informed by College Board recommendations and those of the AP Committee.</a:t>
            </a:r>
            <a:endParaRPr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Courses Impacted (list based on tentative offerings at BCS schools):</a:t>
            </a:r>
            <a:endParaRPr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858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○"/>
            </a:pPr>
            <a:r>
              <a:rPr lang="en" sz="1800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 Language- 10th Grade Literature</a:t>
            </a:r>
            <a:endParaRPr sz="1800"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858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○"/>
            </a:pPr>
            <a:r>
              <a:rPr lang="en" sz="1800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 Literature- 10th Grade Literature</a:t>
            </a:r>
            <a:endParaRPr sz="1800"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858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○"/>
            </a:pPr>
            <a:r>
              <a:rPr lang="en" sz="1800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 Biology- HS Biology</a:t>
            </a:r>
            <a:endParaRPr sz="1800"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858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○"/>
            </a:pPr>
            <a:r>
              <a:rPr lang="en" sz="1800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 Environmental Science- HS Physical Sci &amp; HS Algebra</a:t>
            </a:r>
            <a:endParaRPr sz="1800"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858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○"/>
            </a:pPr>
            <a:r>
              <a:rPr lang="en" sz="1800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 Calculus- Enhanced Advanced Algebra (currently Advanced Algebra &amp; Pre-Calculus) </a:t>
            </a:r>
            <a:endParaRPr sz="1800"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858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○"/>
            </a:pPr>
            <a:r>
              <a:rPr lang="en" sz="1800" dirty="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 Statistics- Advanced Algebra or Enhanced Advanced Algebra &amp; Pre-Calculus</a:t>
            </a:r>
            <a:endParaRPr sz="1800"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(click </a:t>
            </a:r>
            <a:r>
              <a:rPr lang="en" u="sng" dirty="0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here</a:t>
            </a:r>
            <a:r>
              <a:rPr lang="en" dirty="0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 for a full list of BCS prerequisites)</a:t>
            </a:r>
            <a:endParaRPr dirty="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Eligibility Criteria</a:t>
            </a:r>
            <a:endParaRPr b="1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be eligible for an AP Course, students must have taken any prerequisites needed and meet ONE of the eligibility criteria. The criteria are ranked in the event that a course becomes full and a waiting list is necessary. This criteria does not apply to AP Art.</a:t>
            </a:r>
            <a:endParaRPr sz="170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700"/>
              <a:buFont typeface="Century Gothic"/>
              <a:buAutoNum type="arabicPeriod"/>
            </a:pPr>
            <a:r>
              <a:rPr lang="en" sz="17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Identified on the AP Potential Report as AP Ready for the requested course obtained from PSAT/NMSQT</a:t>
            </a:r>
            <a:r>
              <a:rPr lang="en" sz="1700" baseline="300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®</a:t>
            </a:r>
            <a:r>
              <a:rPr lang="en" sz="17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PSAT™ 8/9, PSAT™ 10, or SAT</a:t>
            </a:r>
            <a:r>
              <a:rPr lang="en" sz="1700" baseline="300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® </a:t>
            </a:r>
            <a:endParaRPr sz="170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700"/>
              <a:buFont typeface="Century Gothic"/>
              <a:buAutoNum type="arabicPeriod"/>
            </a:pPr>
            <a:r>
              <a:rPr lang="en" sz="17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Received Distinguished 8th Grade End-of-Grade score or High School End-of-Course scores in related areas (ELA: ELA GMAS; Math: Math GMAS; Science: Math/Science GMAS; Social Studies: ELA/Social Studies GMAS)</a:t>
            </a:r>
            <a:endParaRPr sz="170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700"/>
              <a:buFont typeface="Century Gothic"/>
              <a:buAutoNum type="arabicPeriod"/>
            </a:pPr>
            <a:r>
              <a:rPr lang="en" sz="17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i-Ready / GMAS Lexile Level ≥ 1200</a:t>
            </a:r>
            <a:endParaRPr sz="170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700"/>
              <a:buFont typeface="Century Gothic"/>
              <a:buAutoNum type="arabicPeriod"/>
            </a:pPr>
            <a:r>
              <a:rPr lang="en" sz="1700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Teacher Recommendation Form AND Counselor Eligibility Form</a:t>
            </a:r>
            <a:endParaRPr sz="170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AP Exams</a:t>
            </a:r>
            <a:endParaRPr b="1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are required to take the AP exam for all AP classes.</a:t>
            </a: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Bulloch County Schools will pay the fees for AP exams. Schools will continue to apply for fee reductions on eligible students. If a student signs up for an AP exam and does not take it, the student is responsible for the $40 cancellation fee.</a:t>
            </a: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who take the AP exam will receive a 100 as the AP Incentive Score. This AP Incentive Score will be weighted as 10% of the course. </a:t>
            </a: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who are failing at the end of the course will not be eligible for the AP Incentive Score and will not earn credit for the AP course. 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22860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Impact on Averages </a:t>
            </a:r>
            <a:endParaRPr b="1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Impact on Non-Weighted (Official) Average</a:t>
            </a: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AP Incentive Score is included in the final AP course grade which is reported on the official transcript sent to colleges.</a:t>
            </a:r>
            <a:endParaRPr b="1"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Impact on Weighted (Unofficial) Average</a:t>
            </a: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 courses receive an internal 5% bump when calculating overall averages for the purpose of identifying valedictorian, salutatorian, and honor graduates.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D3C6B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AP Reassessment Procedure</a:t>
            </a:r>
            <a:endParaRPr b="1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students score below 80 on a summative (unit) assessment, they are permitted ONE reassessment opportunity.</a:t>
            </a: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may only receive a maximum score of 80 on reassessments. </a:t>
            </a:r>
            <a:endParaRPr>
              <a:solidFill>
                <a:srgbClr val="1D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1D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D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should present evidence of participation in reteaching prior to reassessment.</a:t>
            </a:r>
            <a:endParaRPr sz="2500"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/>
          <p:nvPr/>
        </p:nvSpPr>
        <p:spPr>
          <a:xfrm>
            <a:off x="71400" y="67350"/>
            <a:ext cx="9001200" cy="5008800"/>
          </a:xfrm>
          <a:prstGeom prst="rect">
            <a:avLst/>
          </a:prstGeom>
          <a:noFill/>
          <a:ln w="38100" cap="flat" cmpd="sng">
            <a:solidFill>
              <a:srgbClr val="1C3C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3C6B"/>
                </a:solidFill>
                <a:latin typeface="Quicksand"/>
                <a:ea typeface="Quicksand"/>
                <a:cs typeface="Quicksand"/>
                <a:sym typeface="Quicksand"/>
              </a:rPr>
              <a:t>Drop Window</a:t>
            </a:r>
            <a:endParaRPr b="1">
              <a:solidFill>
                <a:srgbClr val="1C3C6B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day 10, teachers must have graded and returned an assignment that is representative of the rigor and expectations of the course.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day 15, students must request to drop the course.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 exceptions to the above policy must be approved at the central office.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C6B"/>
              </a:buClr>
              <a:buSzPts val="1800"/>
              <a:buFont typeface="Century Gothic"/>
              <a:buChar char="●"/>
            </a:pPr>
            <a:r>
              <a:rPr lang="en">
                <a:solidFill>
                  <a:srgbClr val="1C3C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Dropping the AP course does not guarantee a spot in the alternative or requested course.</a:t>
            </a:r>
            <a:endParaRPr>
              <a:solidFill>
                <a:srgbClr val="1C3C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5824" y="155824"/>
            <a:ext cx="861900" cy="86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Office PowerPoint</Application>
  <PresentationFormat>On-screen Show (16:9)</PresentationFormat>
  <Paragraphs>49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Quicksand</vt:lpstr>
      <vt:lpstr>Century Gothic</vt:lpstr>
      <vt:lpstr>Simple Light</vt:lpstr>
      <vt:lpstr>Advanced Placement Courses 2025-2026</vt:lpstr>
      <vt:lpstr>Why Should Students Take AP?</vt:lpstr>
      <vt:lpstr>Georgia Virtual School - Course Offerings</vt:lpstr>
      <vt:lpstr>Prerequisite Courses – Georgia Virtual School </vt:lpstr>
      <vt:lpstr>Eligibility Criteria</vt:lpstr>
      <vt:lpstr>AP Exams</vt:lpstr>
      <vt:lpstr>Impact on Averages </vt:lpstr>
      <vt:lpstr>AP Reassessment Procedure</vt:lpstr>
      <vt:lpstr>Drop Window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Placement Courses 2025-2026</dc:title>
  <cp:lastModifiedBy>JOSEPH C BETTINGER</cp:lastModifiedBy>
  <cp:revision>1</cp:revision>
  <dcterms:modified xsi:type="dcterms:W3CDTF">2025-07-17T18:01:42Z</dcterms:modified>
</cp:coreProperties>
</file>