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8288000" cy="10287000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Open Sans" panose="020B0606030504020204" pitchFamily="34" charset="0"/>
      <p:regular r:id="rId38"/>
      <p:bold r:id="rId39"/>
      <p:italic r:id="rId40"/>
      <p:boldItalic r:id="rId41"/>
    </p:embeddedFont>
    <p:embeddedFont>
      <p:font typeface="Raleway" pitchFamily="2" charset="77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6" roundtripDataSignature="AMtx7mhLLjlOKe5gKm6t+NntDjJXByRm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6"/>
  </p:normalViewPr>
  <p:slideViewPr>
    <p:cSldViewPr snapToGrid="0">
      <p:cViewPr varScale="1">
        <p:scale>
          <a:sx n="70" d="100"/>
          <a:sy n="70" d="100"/>
        </p:scale>
        <p:origin x="84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customschemas.google.com/relationships/presentationmetadata" Target="metadata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3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3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3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4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4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574555" y="2095085"/>
            <a:ext cx="6794440" cy="6879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27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45" b="1" i="0" u="none" strike="noStrike" cap="none">
                <a:solidFill>
                  <a:srgbClr val="3D3D3D"/>
                </a:solidFill>
                <a:latin typeface="Open Sans"/>
                <a:ea typeface="Open Sans"/>
                <a:cs typeface="Open Sans"/>
                <a:sym typeface="Open Sans"/>
              </a:rPr>
              <a:t>Objectives:</a:t>
            </a:r>
            <a:endParaRPr/>
          </a:p>
          <a:p>
            <a:pPr marL="704055" marR="0" lvl="1" indent="-352026" algn="l" rtl="0">
              <a:lnSpc>
                <a:spcPct val="226985"/>
              </a:lnSpc>
              <a:spcBef>
                <a:spcPts val="0"/>
              </a:spcBef>
              <a:spcAft>
                <a:spcPts val="0"/>
              </a:spcAft>
              <a:buClr>
                <a:srgbClr val="3D3D3D"/>
              </a:buClr>
              <a:buSzPts val="3261"/>
              <a:buFont typeface="Arial"/>
              <a:buChar char="•"/>
            </a:pPr>
            <a:r>
              <a:rPr lang="en-US" sz="3261" b="0" i="0" u="none" strike="noStrike" cap="none">
                <a:solidFill>
                  <a:srgbClr val="3D3D3D"/>
                </a:solidFill>
                <a:latin typeface="Open Sans"/>
                <a:ea typeface="Open Sans"/>
                <a:cs typeface="Open Sans"/>
                <a:sym typeface="Open Sans"/>
              </a:rPr>
              <a:t>Students will have raised awareness about the realities of teen dating violence</a:t>
            </a:r>
            <a:endParaRPr/>
          </a:p>
          <a:p>
            <a:pPr marL="704055" marR="0" lvl="1" indent="-352026" algn="l" rtl="0">
              <a:lnSpc>
                <a:spcPct val="226985"/>
              </a:lnSpc>
              <a:spcBef>
                <a:spcPts val="0"/>
              </a:spcBef>
              <a:spcAft>
                <a:spcPts val="0"/>
              </a:spcAft>
              <a:buClr>
                <a:srgbClr val="3D3D3D"/>
              </a:buClr>
              <a:buSzPts val="3261"/>
              <a:buFont typeface="Arial"/>
              <a:buChar char="•"/>
            </a:pPr>
            <a:r>
              <a:rPr lang="en-US" sz="3261" b="0" i="0" u="none" strike="noStrike" cap="none">
                <a:solidFill>
                  <a:srgbClr val="3D3D3D"/>
                </a:solidFill>
                <a:latin typeface="Open Sans"/>
                <a:ea typeface="Open Sans"/>
                <a:cs typeface="Open Sans"/>
                <a:sym typeface="Open Sans"/>
              </a:rPr>
              <a:t>Students will have raised awareness about the realities of human trafficking.</a:t>
            </a:r>
            <a:endParaRPr/>
          </a:p>
        </p:txBody>
      </p:sp>
      <p:grpSp>
        <p:nvGrpSpPr>
          <p:cNvPr id="85" name="Google Shape;85;p1"/>
          <p:cNvGrpSpPr/>
          <p:nvPr/>
        </p:nvGrpSpPr>
        <p:grpSpPr>
          <a:xfrm>
            <a:off x="7492820" y="2426674"/>
            <a:ext cx="11456898" cy="3326219"/>
            <a:chOff x="0" y="-192881"/>
            <a:chExt cx="15275864" cy="4434958"/>
          </a:xfrm>
        </p:grpSpPr>
        <p:grpSp>
          <p:nvGrpSpPr>
            <p:cNvPr id="86" name="Google Shape;86;p1"/>
            <p:cNvGrpSpPr/>
            <p:nvPr/>
          </p:nvGrpSpPr>
          <p:grpSpPr>
            <a:xfrm>
              <a:off x="1862440" y="-192881"/>
              <a:ext cx="13413424" cy="4434958"/>
              <a:chOff x="0" y="-38100"/>
              <a:chExt cx="2649565" cy="876041"/>
            </a:xfrm>
          </p:grpSpPr>
          <p:sp>
            <p:nvSpPr>
              <p:cNvPr id="87" name="Google Shape;87;p1"/>
              <p:cNvSpPr/>
              <p:nvPr/>
            </p:nvSpPr>
            <p:spPr>
              <a:xfrm>
                <a:off x="0" y="0"/>
                <a:ext cx="2649565" cy="837941"/>
              </a:xfrm>
              <a:custGeom>
                <a:avLst/>
                <a:gdLst/>
                <a:ahLst/>
                <a:cxnLst/>
                <a:rect l="l" t="t" r="r" b="b"/>
                <a:pathLst>
                  <a:path w="2649565" h="837941" extrusionOk="0">
                    <a:moveTo>
                      <a:pt x="21910" y="0"/>
                    </a:moveTo>
                    <a:lnTo>
                      <a:pt x="2627655" y="0"/>
                    </a:lnTo>
                    <a:cubicBezTo>
                      <a:pt x="2633466" y="0"/>
                      <a:pt x="2639039" y="2308"/>
                      <a:pt x="2643148" y="6417"/>
                    </a:cubicBezTo>
                    <a:cubicBezTo>
                      <a:pt x="2647257" y="10526"/>
                      <a:pt x="2649565" y="16099"/>
                      <a:pt x="2649565" y="21910"/>
                    </a:cubicBezTo>
                    <a:lnTo>
                      <a:pt x="2649565" y="816031"/>
                    </a:lnTo>
                    <a:cubicBezTo>
                      <a:pt x="2649565" y="821842"/>
                      <a:pt x="2647257" y="827415"/>
                      <a:pt x="2643148" y="831524"/>
                    </a:cubicBezTo>
                    <a:cubicBezTo>
                      <a:pt x="2639039" y="835633"/>
                      <a:pt x="2633466" y="837941"/>
                      <a:pt x="2627655" y="837941"/>
                    </a:cubicBezTo>
                    <a:lnTo>
                      <a:pt x="21910" y="837941"/>
                    </a:lnTo>
                    <a:cubicBezTo>
                      <a:pt x="9810" y="837941"/>
                      <a:pt x="0" y="828132"/>
                      <a:pt x="0" y="816031"/>
                    </a:cubicBezTo>
                    <a:lnTo>
                      <a:pt x="0" y="21910"/>
                    </a:lnTo>
                    <a:cubicBezTo>
                      <a:pt x="0" y="16099"/>
                      <a:pt x="2308" y="10526"/>
                      <a:pt x="6417" y="6417"/>
                    </a:cubicBezTo>
                    <a:cubicBezTo>
                      <a:pt x="10526" y="2308"/>
                      <a:pt x="16099" y="0"/>
                      <a:pt x="21910" y="0"/>
                    </a:cubicBezTo>
                    <a:close/>
                  </a:path>
                </a:pathLst>
              </a:custGeom>
              <a:solidFill>
                <a:srgbClr val="FF8A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" name="Google Shape;88;p1"/>
              <p:cNvSpPr txBox="1"/>
              <p:nvPr/>
            </p:nvSpPr>
            <p:spPr>
              <a:xfrm>
                <a:off x="0" y="-38100"/>
                <a:ext cx="2649565" cy="8760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8875" tIns="58875" rIns="58875" bIns="588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9" name="Google Shape;89;p1"/>
            <p:cNvSpPr/>
            <p:nvPr/>
          </p:nvSpPr>
          <p:spPr>
            <a:xfrm>
              <a:off x="0" y="0"/>
              <a:ext cx="3724881" cy="4242077"/>
            </a:xfrm>
            <a:custGeom>
              <a:avLst/>
              <a:gdLst/>
              <a:ahLst/>
              <a:cxnLst/>
              <a:rect l="l" t="t" r="r" b="b"/>
              <a:pathLst>
                <a:path w="713703" h="812800" extrusionOk="0">
                  <a:moveTo>
                    <a:pt x="356852" y="0"/>
                  </a:moveTo>
                  <a:cubicBezTo>
                    <a:pt x="159768" y="0"/>
                    <a:pt x="0" y="181951"/>
                    <a:pt x="0" y="406400"/>
                  </a:cubicBezTo>
                  <a:cubicBezTo>
                    <a:pt x="0" y="630849"/>
                    <a:pt x="159768" y="812800"/>
                    <a:pt x="356852" y="812800"/>
                  </a:cubicBezTo>
                  <a:cubicBezTo>
                    <a:pt x="553935" y="812800"/>
                    <a:pt x="713703" y="630849"/>
                    <a:pt x="713703" y="406400"/>
                  </a:cubicBezTo>
                  <a:cubicBezTo>
                    <a:pt x="713703" y="181951"/>
                    <a:pt x="553935" y="0"/>
                    <a:pt x="356852" y="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l="-35464" r="-35464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"/>
            <p:cNvSpPr txBox="1"/>
            <p:nvPr/>
          </p:nvSpPr>
          <p:spPr>
            <a:xfrm>
              <a:off x="3889423" y="432103"/>
              <a:ext cx="10325013" cy="6574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78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WE EXPECT YOU TO: </a:t>
              </a:r>
              <a:endParaRPr/>
            </a:p>
          </p:txBody>
        </p:sp>
        <p:sp>
          <p:nvSpPr>
            <p:cNvPr id="91" name="Google Shape;91;p1"/>
            <p:cNvSpPr txBox="1"/>
            <p:nvPr/>
          </p:nvSpPr>
          <p:spPr>
            <a:xfrm>
              <a:off x="3889423" y="1572525"/>
              <a:ext cx="10325013" cy="19169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558802" marR="0" lvl="1" indent="-2794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88"/>
                <a:buFont typeface="Arial"/>
                <a:buChar char="•"/>
              </a:pPr>
              <a:r>
                <a:rPr lang="en-US" sz="2588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Have an open mind to receive this information</a:t>
              </a:r>
              <a:endParaRPr/>
            </a:p>
            <a:p>
              <a:pPr marL="558802" marR="0" lvl="1" indent="-2794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88"/>
                <a:buFont typeface="Arial"/>
                <a:buChar char="•"/>
              </a:pPr>
              <a:r>
                <a:rPr lang="en-US" sz="2588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Hold yourself and others to a high standard of respect for us and other students</a:t>
              </a:r>
              <a:endParaRPr/>
            </a:p>
          </p:txBody>
        </p:sp>
      </p:grpSp>
      <p:grpSp>
        <p:nvGrpSpPr>
          <p:cNvPr id="92" name="Google Shape;92;p1"/>
          <p:cNvGrpSpPr/>
          <p:nvPr/>
        </p:nvGrpSpPr>
        <p:grpSpPr>
          <a:xfrm>
            <a:off x="8897765" y="5932081"/>
            <a:ext cx="10621745" cy="3326219"/>
            <a:chOff x="0" y="-38100"/>
            <a:chExt cx="2797497" cy="876041"/>
          </a:xfrm>
        </p:grpSpPr>
        <p:sp>
          <p:nvSpPr>
            <p:cNvPr id="93" name="Google Shape;93;p1"/>
            <p:cNvSpPr/>
            <p:nvPr/>
          </p:nvSpPr>
          <p:spPr>
            <a:xfrm>
              <a:off x="0" y="0"/>
              <a:ext cx="2797496" cy="837941"/>
            </a:xfrm>
            <a:custGeom>
              <a:avLst/>
              <a:gdLst/>
              <a:ahLst/>
              <a:cxnLst/>
              <a:rect l="l" t="t" r="r" b="b"/>
              <a:pathLst>
                <a:path w="2797496" h="837941" extrusionOk="0">
                  <a:moveTo>
                    <a:pt x="24053" y="0"/>
                  </a:moveTo>
                  <a:lnTo>
                    <a:pt x="2773444" y="0"/>
                  </a:lnTo>
                  <a:cubicBezTo>
                    <a:pt x="2779823" y="0"/>
                    <a:pt x="2785941" y="2534"/>
                    <a:pt x="2790452" y="7045"/>
                  </a:cubicBezTo>
                  <a:cubicBezTo>
                    <a:pt x="2794962" y="11556"/>
                    <a:pt x="2797496" y="17674"/>
                    <a:pt x="2797496" y="24053"/>
                  </a:cubicBezTo>
                  <a:lnTo>
                    <a:pt x="2797496" y="813888"/>
                  </a:lnTo>
                  <a:cubicBezTo>
                    <a:pt x="2797496" y="820267"/>
                    <a:pt x="2794962" y="826385"/>
                    <a:pt x="2790452" y="830896"/>
                  </a:cubicBezTo>
                  <a:cubicBezTo>
                    <a:pt x="2785941" y="835407"/>
                    <a:pt x="2779823" y="837941"/>
                    <a:pt x="2773444" y="837941"/>
                  </a:cubicBezTo>
                  <a:lnTo>
                    <a:pt x="24053" y="837941"/>
                  </a:lnTo>
                  <a:cubicBezTo>
                    <a:pt x="10769" y="837941"/>
                    <a:pt x="0" y="827172"/>
                    <a:pt x="0" y="813888"/>
                  </a:cubicBezTo>
                  <a:lnTo>
                    <a:pt x="0" y="24053"/>
                  </a:lnTo>
                  <a:cubicBezTo>
                    <a:pt x="0" y="17674"/>
                    <a:pt x="2534" y="11556"/>
                    <a:pt x="7045" y="7045"/>
                  </a:cubicBezTo>
                  <a:cubicBezTo>
                    <a:pt x="11556" y="2534"/>
                    <a:pt x="17674" y="0"/>
                    <a:pt x="24053" y="0"/>
                  </a:cubicBezTo>
                  <a:close/>
                </a:path>
              </a:pathLst>
            </a:custGeom>
            <a:solidFill>
              <a:srgbClr val="FF8A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"/>
            <p:cNvSpPr txBox="1"/>
            <p:nvPr/>
          </p:nvSpPr>
          <p:spPr>
            <a:xfrm>
              <a:off x="0" y="-38100"/>
              <a:ext cx="2797497" cy="8760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Google Shape;95;p1"/>
          <p:cNvSpPr/>
          <p:nvPr/>
        </p:nvSpPr>
        <p:spPr>
          <a:xfrm>
            <a:off x="7492820" y="6076742"/>
            <a:ext cx="2809891" cy="3181558"/>
          </a:xfrm>
          <a:custGeom>
            <a:avLst/>
            <a:gdLst/>
            <a:ahLst/>
            <a:cxnLst/>
            <a:rect l="l" t="t" r="r" b="b"/>
            <a:pathLst>
              <a:path w="717850" h="812800" extrusionOk="0">
                <a:moveTo>
                  <a:pt x="358925" y="0"/>
                </a:moveTo>
                <a:cubicBezTo>
                  <a:pt x="160696" y="0"/>
                  <a:pt x="0" y="181951"/>
                  <a:pt x="0" y="406400"/>
                </a:cubicBezTo>
                <a:cubicBezTo>
                  <a:pt x="0" y="630849"/>
                  <a:pt x="160696" y="812800"/>
                  <a:pt x="358925" y="812800"/>
                </a:cubicBezTo>
                <a:cubicBezTo>
                  <a:pt x="557153" y="812800"/>
                  <a:pt x="717850" y="630849"/>
                  <a:pt x="717850" y="406400"/>
                </a:cubicBezTo>
                <a:cubicBezTo>
                  <a:pt x="717850" y="181951"/>
                  <a:pt x="557153" y="0"/>
                  <a:pt x="358925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34969" r="-3496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10569710" y="6317926"/>
            <a:ext cx="7096501" cy="990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62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WHAT YOU CAN EXPECT FROM US:</a:t>
            </a:r>
            <a:endParaRPr/>
          </a:p>
        </p:txBody>
      </p:sp>
      <p:sp>
        <p:nvSpPr>
          <p:cNvPr id="97" name="Google Shape;97;p1"/>
          <p:cNvSpPr txBox="1"/>
          <p:nvPr/>
        </p:nvSpPr>
        <p:spPr>
          <a:xfrm>
            <a:off x="10426835" y="7399113"/>
            <a:ext cx="7096501" cy="1449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56036" marR="0" lvl="1" indent="-278018" algn="l" rtl="0">
              <a:lnSpc>
                <a:spcPct val="15001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75"/>
              <a:buFont typeface="Arial"/>
              <a:buChar char="•"/>
            </a:pPr>
            <a:r>
              <a:rPr lang="en-US" sz="257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 will uphold confidentiality </a:t>
            </a:r>
            <a:endParaRPr/>
          </a:p>
          <a:p>
            <a:pPr marL="556036" marR="0" lvl="1" indent="-278018" algn="l" rtl="0">
              <a:lnSpc>
                <a:spcPct val="15001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75"/>
              <a:buFont typeface="Arial"/>
              <a:buChar char="•"/>
            </a:pPr>
            <a:r>
              <a:rPr lang="en-US" sz="257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 will hold a space for respect for you and all of your questions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2"/>
          <p:cNvGrpSpPr/>
          <p:nvPr/>
        </p:nvGrpSpPr>
        <p:grpSpPr>
          <a:xfrm>
            <a:off x="-297143" y="2469853"/>
            <a:ext cx="19037825" cy="5556823"/>
            <a:chOff x="0" y="-38100"/>
            <a:chExt cx="5014077" cy="1463525"/>
          </a:xfrm>
        </p:grpSpPr>
        <p:sp>
          <p:nvSpPr>
            <p:cNvPr id="103" name="Google Shape;103;p2"/>
            <p:cNvSpPr/>
            <p:nvPr/>
          </p:nvSpPr>
          <p:spPr>
            <a:xfrm>
              <a:off x="0" y="0"/>
              <a:ext cx="5014077" cy="1425425"/>
            </a:xfrm>
            <a:custGeom>
              <a:avLst/>
              <a:gdLst/>
              <a:ahLst/>
              <a:cxnLst/>
              <a:rect l="l" t="t" r="r" b="b"/>
              <a:pathLst>
                <a:path w="5014077" h="1425425" extrusionOk="0">
                  <a:moveTo>
                    <a:pt x="0" y="0"/>
                  </a:moveTo>
                  <a:lnTo>
                    <a:pt x="5014077" y="0"/>
                  </a:lnTo>
                  <a:lnTo>
                    <a:pt x="5014077" y="1425425"/>
                  </a:lnTo>
                  <a:lnTo>
                    <a:pt x="0" y="1425425"/>
                  </a:lnTo>
                  <a:close/>
                </a:path>
              </a:pathLst>
            </a:custGeom>
            <a:solidFill>
              <a:srgbClr val="FF8A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2"/>
            <p:cNvSpPr txBox="1"/>
            <p:nvPr/>
          </p:nvSpPr>
          <p:spPr>
            <a:xfrm>
              <a:off x="0" y="-38100"/>
              <a:ext cx="5014077" cy="14635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" name="Google Shape;105;p2"/>
          <p:cNvGrpSpPr/>
          <p:nvPr/>
        </p:nvGrpSpPr>
        <p:grpSpPr>
          <a:xfrm>
            <a:off x="5033647" y="8291589"/>
            <a:ext cx="4989123" cy="862348"/>
            <a:chOff x="0" y="-38100"/>
            <a:chExt cx="1314008" cy="227121"/>
          </a:xfrm>
        </p:grpSpPr>
        <p:sp>
          <p:nvSpPr>
            <p:cNvPr id="106" name="Google Shape;106;p2"/>
            <p:cNvSpPr/>
            <p:nvPr/>
          </p:nvSpPr>
          <p:spPr>
            <a:xfrm>
              <a:off x="0" y="0"/>
              <a:ext cx="1314008" cy="189021"/>
            </a:xfrm>
            <a:custGeom>
              <a:avLst/>
              <a:gdLst/>
              <a:ahLst/>
              <a:cxnLst/>
              <a:rect l="l" t="t" r="r" b="b"/>
              <a:pathLst>
                <a:path w="1314008" h="189021" extrusionOk="0">
                  <a:moveTo>
                    <a:pt x="94510" y="0"/>
                  </a:moveTo>
                  <a:lnTo>
                    <a:pt x="1219497" y="0"/>
                  </a:lnTo>
                  <a:cubicBezTo>
                    <a:pt x="1271694" y="0"/>
                    <a:pt x="1314008" y="42314"/>
                    <a:pt x="1314008" y="94510"/>
                  </a:cubicBezTo>
                  <a:lnTo>
                    <a:pt x="1314008" y="94510"/>
                  </a:lnTo>
                  <a:cubicBezTo>
                    <a:pt x="1314008" y="146707"/>
                    <a:pt x="1271694" y="189021"/>
                    <a:pt x="1219497" y="189021"/>
                  </a:cubicBezTo>
                  <a:lnTo>
                    <a:pt x="94510" y="189021"/>
                  </a:lnTo>
                  <a:cubicBezTo>
                    <a:pt x="42314" y="189021"/>
                    <a:pt x="0" y="146707"/>
                    <a:pt x="0" y="94510"/>
                  </a:cubicBezTo>
                  <a:lnTo>
                    <a:pt x="0" y="94510"/>
                  </a:lnTo>
                  <a:cubicBezTo>
                    <a:pt x="0" y="42314"/>
                    <a:pt x="42314" y="0"/>
                    <a:pt x="94510" y="0"/>
                  </a:cubicBezTo>
                  <a:close/>
                </a:path>
              </a:pathLst>
            </a:custGeom>
            <a:solidFill>
              <a:srgbClr val="FF8A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2"/>
            <p:cNvSpPr txBox="1"/>
            <p:nvPr/>
          </p:nvSpPr>
          <p:spPr>
            <a:xfrm>
              <a:off x="0" y="-38100"/>
              <a:ext cx="1314008" cy="2271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08;p2"/>
          <p:cNvGrpSpPr/>
          <p:nvPr/>
        </p:nvGrpSpPr>
        <p:grpSpPr>
          <a:xfrm>
            <a:off x="5033647" y="1341966"/>
            <a:ext cx="4989123" cy="862348"/>
            <a:chOff x="0" y="-38100"/>
            <a:chExt cx="1314008" cy="227121"/>
          </a:xfrm>
        </p:grpSpPr>
        <p:sp>
          <p:nvSpPr>
            <p:cNvPr id="109" name="Google Shape;109;p2"/>
            <p:cNvSpPr/>
            <p:nvPr/>
          </p:nvSpPr>
          <p:spPr>
            <a:xfrm>
              <a:off x="0" y="0"/>
              <a:ext cx="1314008" cy="189021"/>
            </a:xfrm>
            <a:custGeom>
              <a:avLst/>
              <a:gdLst/>
              <a:ahLst/>
              <a:cxnLst/>
              <a:rect l="l" t="t" r="r" b="b"/>
              <a:pathLst>
                <a:path w="1314008" h="189021" extrusionOk="0">
                  <a:moveTo>
                    <a:pt x="94510" y="0"/>
                  </a:moveTo>
                  <a:lnTo>
                    <a:pt x="1219497" y="0"/>
                  </a:lnTo>
                  <a:cubicBezTo>
                    <a:pt x="1271694" y="0"/>
                    <a:pt x="1314008" y="42314"/>
                    <a:pt x="1314008" y="94510"/>
                  </a:cubicBezTo>
                  <a:lnTo>
                    <a:pt x="1314008" y="94510"/>
                  </a:lnTo>
                  <a:cubicBezTo>
                    <a:pt x="1314008" y="146707"/>
                    <a:pt x="1271694" y="189021"/>
                    <a:pt x="1219497" y="189021"/>
                  </a:cubicBezTo>
                  <a:lnTo>
                    <a:pt x="94510" y="189021"/>
                  </a:lnTo>
                  <a:cubicBezTo>
                    <a:pt x="42314" y="189021"/>
                    <a:pt x="0" y="146707"/>
                    <a:pt x="0" y="94510"/>
                  </a:cubicBezTo>
                  <a:lnTo>
                    <a:pt x="0" y="94510"/>
                  </a:lnTo>
                  <a:cubicBezTo>
                    <a:pt x="0" y="42314"/>
                    <a:pt x="42314" y="0"/>
                    <a:pt x="94510" y="0"/>
                  </a:cubicBezTo>
                  <a:close/>
                </a:path>
              </a:pathLst>
            </a:custGeom>
            <a:solidFill>
              <a:srgbClr val="FF8A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2"/>
            <p:cNvSpPr txBox="1"/>
            <p:nvPr/>
          </p:nvSpPr>
          <p:spPr>
            <a:xfrm>
              <a:off x="0" y="-38100"/>
              <a:ext cx="1314008" cy="2271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" name="Google Shape;111;p2"/>
          <p:cNvGrpSpPr/>
          <p:nvPr/>
        </p:nvGrpSpPr>
        <p:grpSpPr>
          <a:xfrm>
            <a:off x="1280663" y="8291589"/>
            <a:ext cx="2732922" cy="862348"/>
            <a:chOff x="0" y="-38100"/>
            <a:chExt cx="719782" cy="227121"/>
          </a:xfrm>
        </p:grpSpPr>
        <p:sp>
          <p:nvSpPr>
            <p:cNvPr id="112" name="Google Shape;112;p2"/>
            <p:cNvSpPr/>
            <p:nvPr/>
          </p:nvSpPr>
          <p:spPr>
            <a:xfrm>
              <a:off x="0" y="0"/>
              <a:ext cx="719782" cy="189021"/>
            </a:xfrm>
            <a:custGeom>
              <a:avLst/>
              <a:gdLst/>
              <a:ahLst/>
              <a:cxnLst/>
              <a:rect l="l" t="t" r="r" b="b"/>
              <a:pathLst>
                <a:path w="719782" h="189021" extrusionOk="0">
                  <a:moveTo>
                    <a:pt x="94510" y="0"/>
                  </a:moveTo>
                  <a:lnTo>
                    <a:pt x="625272" y="0"/>
                  </a:lnTo>
                  <a:cubicBezTo>
                    <a:pt x="677468" y="0"/>
                    <a:pt x="719782" y="42314"/>
                    <a:pt x="719782" y="94510"/>
                  </a:cubicBezTo>
                  <a:lnTo>
                    <a:pt x="719782" y="94510"/>
                  </a:lnTo>
                  <a:cubicBezTo>
                    <a:pt x="719782" y="146707"/>
                    <a:pt x="677468" y="189021"/>
                    <a:pt x="625272" y="189021"/>
                  </a:cubicBezTo>
                  <a:lnTo>
                    <a:pt x="94510" y="189021"/>
                  </a:lnTo>
                  <a:cubicBezTo>
                    <a:pt x="42314" y="189021"/>
                    <a:pt x="0" y="146707"/>
                    <a:pt x="0" y="94510"/>
                  </a:cubicBezTo>
                  <a:lnTo>
                    <a:pt x="0" y="94510"/>
                  </a:lnTo>
                  <a:cubicBezTo>
                    <a:pt x="0" y="42314"/>
                    <a:pt x="42314" y="0"/>
                    <a:pt x="94510" y="0"/>
                  </a:cubicBezTo>
                  <a:close/>
                </a:path>
              </a:pathLst>
            </a:custGeom>
            <a:solidFill>
              <a:srgbClr val="FF8A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2"/>
            <p:cNvSpPr txBox="1"/>
            <p:nvPr/>
          </p:nvSpPr>
          <p:spPr>
            <a:xfrm>
              <a:off x="0" y="-38100"/>
              <a:ext cx="719782" cy="2271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4" name="Google Shape;114;p2"/>
          <p:cNvSpPr/>
          <p:nvPr/>
        </p:nvSpPr>
        <p:spPr>
          <a:xfrm>
            <a:off x="9740256" y="2057400"/>
            <a:ext cx="8239900" cy="8229600"/>
          </a:xfrm>
          <a:custGeom>
            <a:avLst/>
            <a:gdLst/>
            <a:ahLst/>
            <a:cxnLst/>
            <a:rect l="l" t="t" r="r" b="b"/>
            <a:pathLst>
              <a:path w="8239900" h="8229600" extrusionOk="0">
                <a:moveTo>
                  <a:pt x="0" y="0"/>
                </a:moveTo>
                <a:lnTo>
                  <a:pt x="8239900" y="0"/>
                </a:lnTo>
                <a:lnTo>
                  <a:pt x="82399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"/>
          <p:cNvSpPr/>
          <p:nvPr/>
        </p:nvSpPr>
        <p:spPr>
          <a:xfrm>
            <a:off x="10204774" y="2050752"/>
            <a:ext cx="7312722" cy="7312722"/>
          </a:xfrm>
          <a:custGeom>
            <a:avLst/>
            <a:gdLst/>
            <a:ahLst/>
            <a:cxnLst/>
            <a:rect l="l" t="t" r="r" b="b"/>
            <a:pathLst>
              <a:path w="5255260" h="5255260" extrusionOk="0">
                <a:moveTo>
                  <a:pt x="2627630" y="0"/>
                </a:moveTo>
                <a:cubicBezTo>
                  <a:pt x="1176430" y="0"/>
                  <a:pt x="0" y="1176430"/>
                  <a:pt x="0" y="2627630"/>
                </a:cubicBezTo>
                <a:cubicBezTo>
                  <a:pt x="0" y="4078830"/>
                  <a:pt x="1176430" y="5255260"/>
                  <a:pt x="2627630" y="5255260"/>
                </a:cubicBezTo>
                <a:cubicBezTo>
                  <a:pt x="4078830" y="5255260"/>
                  <a:pt x="5255260" y="4078830"/>
                  <a:pt x="5255260" y="2627630"/>
                </a:cubicBezTo>
                <a:cubicBezTo>
                  <a:pt x="5255260" y="1176430"/>
                  <a:pt x="4078830" y="0"/>
                  <a:pt x="2627630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25045" r="-2504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2"/>
          <p:cNvSpPr txBox="1"/>
          <p:nvPr/>
        </p:nvSpPr>
        <p:spPr>
          <a:xfrm>
            <a:off x="1101979" y="2943796"/>
            <a:ext cx="7863337" cy="4332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3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5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TEEN DATING VIOLENCE </a:t>
            </a:r>
            <a:endParaRPr/>
          </a:p>
        </p:txBody>
      </p:sp>
      <p:sp>
        <p:nvSpPr>
          <p:cNvPr id="117" name="Google Shape;117;p2"/>
          <p:cNvSpPr txBox="1"/>
          <p:nvPr/>
        </p:nvSpPr>
        <p:spPr>
          <a:xfrm>
            <a:off x="1280663" y="7504327"/>
            <a:ext cx="10922400" cy="3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4" i="1">
                <a:solidFill>
                  <a:srgbClr val="FFF48E"/>
                </a:solidFill>
                <a:latin typeface="Arial"/>
                <a:ea typeface="Arial"/>
                <a:cs typeface="Arial"/>
                <a:sym typeface="Arial"/>
              </a:rPr>
              <a:t>Freedom House of Parker County and Crossroads Youth Program</a:t>
            </a:r>
            <a:endParaRPr/>
          </a:p>
        </p:txBody>
      </p:sp>
      <p:sp>
        <p:nvSpPr>
          <p:cNvPr id="118" name="Google Shape;118;p2"/>
          <p:cNvSpPr txBox="1"/>
          <p:nvPr/>
        </p:nvSpPr>
        <p:spPr>
          <a:xfrm>
            <a:off x="2714898" y="1519973"/>
            <a:ext cx="6793099" cy="681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4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Millsap High School </a:t>
            </a:r>
            <a:endParaRPr/>
          </a:p>
        </p:txBody>
      </p:sp>
      <p:sp>
        <p:nvSpPr>
          <p:cNvPr id="119" name="Google Shape;119;p2"/>
          <p:cNvSpPr txBox="1"/>
          <p:nvPr/>
        </p:nvSpPr>
        <p:spPr>
          <a:xfrm>
            <a:off x="1457194" y="8500499"/>
            <a:ext cx="2176242" cy="589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5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12th Grade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"/>
          <p:cNvSpPr/>
          <p:nvPr/>
        </p:nvSpPr>
        <p:spPr>
          <a:xfrm>
            <a:off x="6407512" y="-1329987"/>
            <a:ext cx="5118435" cy="5886561"/>
          </a:xfrm>
          <a:custGeom>
            <a:avLst/>
            <a:gdLst/>
            <a:ahLst/>
            <a:cxnLst/>
            <a:rect l="l" t="t" r="r" b="b"/>
            <a:pathLst>
              <a:path w="789709" h="908221" extrusionOk="0">
                <a:moveTo>
                  <a:pt x="34789" y="0"/>
                </a:moveTo>
                <a:lnTo>
                  <a:pt x="754921" y="0"/>
                </a:lnTo>
                <a:cubicBezTo>
                  <a:pt x="774134" y="0"/>
                  <a:pt x="789709" y="15575"/>
                  <a:pt x="789709" y="34789"/>
                </a:cubicBezTo>
                <a:lnTo>
                  <a:pt x="789709" y="873433"/>
                </a:lnTo>
                <a:cubicBezTo>
                  <a:pt x="789709" y="892646"/>
                  <a:pt x="774134" y="908221"/>
                  <a:pt x="754921" y="908221"/>
                </a:cubicBezTo>
                <a:lnTo>
                  <a:pt x="34789" y="908221"/>
                </a:lnTo>
                <a:cubicBezTo>
                  <a:pt x="15575" y="908221"/>
                  <a:pt x="0" y="892646"/>
                  <a:pt x="0" y="873433"/>
                </a:cubicBezTo>
                <a:lnTo>
                  <a:pt x="0" y="34789"/>
                </a:lnTo>
                <a:cubicBezTo>
                  <a:pt x="0" y="15575"/>
                  <a:pt x="15575" y="0"/>
                  <a:pt x="34789" y="0"/>
                </a:cubicBezTo>
                <a:close/>
              </a:path>
            </a:pathLst>
          </a:custGeom>
          <a:solidFill>
            <a:srgbClr val="FF8A00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3"/>
          <p:cNvSpPr/>
          <p:nvPr/>
        </p:nvSpPr>
        <p:spPr>
          <a:xfrm>
            <a:off x="11847489" y="727440"/>
            <a:ext cx="5118435" cy="5886561"/>
          </a:xfrm>
          <a:custGeom>
            <a:avLst/>
            <a:gdLst/>
            <a:ahLst/>
            <a:cxnLst/>
            <a:rect l="l" t="t" r="r" b="b"/>
            <a:pathLst>
              <a:path w="789709" h="908221" extrusionOk="0">
                <a:moveTo>
                  <a:pt x="34789" y="0"/>
                </a:moveTo>
                <a:lnTo>
                  <a:pt x="754921" y="0"/>
                </a:lnTo>
                <a:cubicBezTo>
                  <a:pt x="774134" y="0"/>
                  <a:pt x="789709" y="15575"/>
                  <a:pt x="789709" y="34789"/>
                </a:cubicBezTo>
                <a:lnTo>
                  <a:pt x="789709" y="873433"/>
                </a:lnTo>
                <a:cubicBezTo>
                  <a:pt x="789709" y="892646"/>
                  <a:pt x="774134" y="908221"/>
                  <a:pt x="754921" y="908221"/>
                </a:cubicBezTo>
                <a:lnTo>
                  <a:pt x="34789" y="908221"/>
                </a:lnTo>
                <a:cubicBezTo>
                  <a:pt x="15575" y="908221"/>
                  <a:pt x="0" y="892646"/>
                  <a:pt x="0" y="873433"/>
                </a:cubicBezTo>
                <a:lnTo>
                  <a:pt x="0" y="34789"/>
                </a:lnTo>
                <a:cubicBezTo>
                  <a:pt x="0" y="15575"/>
                  <a:pt x="15575" y="0"/>
                  <a:pt x="34789" y="0"/>
                </a:cubicBezTo>
                <a:close/>
              </a:path>
            </a:pathLst>
          </a:custGeom>
          <a:solidFill>
            <a:srgbClr val="FF8A00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3"/>
          <p:cNvSpPr/>
          <p:nvPr/>
        </p:nvSpPr>
        <p:spPr>
          <a:xfrm>
            <a:off x="6407512" y="4820764"/>
            <a:ext cx="5118435" cy="5886561"/>
          </a:xfrm>
          <a:custGeom>
            <a:avLst/>
            <a:gdLst/>
            <a:ahLst/>
            <a:cxnLst/>
            <a:rect l="l" t="t" r="r" b="b"/>
            <a:pathLst>
              <a:path w="789709" h="908221" extrusionOk="0">
                <a:moveTo>
                  <a:pt x="34789" y="0"/>
                </a:moveTo>
                <a:lnTo>
                  <a:pt x="754921" y="0"/>
                </a:lnTo>
                <a:cubicBezTo>
                  <a:pt x="774134" y="0"/>
                  <a:pt x="789709" y="15575"/>
                  <a:pt x="789709" y="34789"/>
                </a:cubicBezTo>
                <a:lnTo>
                  <a:pt x="789709" y="873433"/>
                </a:lnTo>
                <a:cubicBezTo>
                  <a:pt x="789709" y="892646"/>
                  <a:pt x="774134" y="908221"/>
                  <a:pt x="754921" y="908221"/>
                </a:cubicBezTo>
                <a:lnTo>
                  <a:pt x="34789" y="908221"/>
                </a:lnTo>
                <a:cubicBezTo>
                  <a:pt x="15575" y="908221"/>
                  <a:pt x="0" y="892646"/>
                  <a:pt x="0" y="873433"/>
                </a:cubicBezTo>
                <a:lnTo>
                  <a:pt x="0" y="34789"/>
                </a:lnTo>
                <a:cubicBezTo>
                  <a:pt x="0" y="15575"/>
                  <a:pt x="15575" y="0"/>
                  <a:pt x="34789" y="0"/>
                </a:cubicBezTo>
                <a:close/>
              </a:path>
            </a:pathLst>
          </a:custGeom>
          <a:solidFill>
            <a:srgbClr val="C1BBB9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3"/>
          <p:cNvSpPr/>
          <p:nvPr/>
        </p:nvSpPr>
        <p:spPr>
          <a:xfrm>
            <a:off x="11847489" y="6878192"/>
            <a:ext cx="5118435" cy="5886561"/>
          </a:xfrm>
          <a:custGeom>
            <a:avLst/>
            <a:gdLst/>
            <a:ahLst/>
            <a:cxnLst/>
            <a:rect l="l" t="t" r="r" b="b"/>
            <a:pathLst>
              <a:path w="789709" h="908221" extrusionOk="0">
                <a:moveTo>
                  <a:pt x="34789" y="0"/>
                </a:moveTo>
                <a:lnTo>
                  <a:pt x="754921" y="0"/>
                </a:lnTo>
                <a:cubicBezTo>
                  <a:pt x="774134" y="0"/>
                  <a:pt x="789709" y="15575"/>
                  <a:pt x="789709" y="34789"/>
                </a:cubicBezTo>
                <a:lnTo>
                  <a:pt x="789709" y="873433"/>
                </a:lnTo>
                <a:cubicBezTo>
                  <a:pt x="789709" y="892646"/>
                  <a:pt x="774134" y="908221"/>
                  <a:pt x="754921" y="908221"/>
                </a:cubicBezTo>
                <a:lnTo>
                  <a:pt x="34789" y="908221"/>
                </a:lnTo>
                <a:cubicBezTo>
                  <a:pt x="15575" y="908221"/>
                  <a:pt x="0" y="892646"/>
                  <a:pt x="0" y="873433"/>
                </a:cubicBezTo>
                <a:lnTo>
                  <a:pt x="0" y="34789"/>
                </a:lnTo>
                <a:cubicBezTo>
                  <a:pt x="0" y="15575"/>
                  <a:pt x="15575" y="0"/>
                  <a:pt x="34789" y="0"/>
                </a:cubicBezTo>
                <a:close/>
              </a:path>
            </a:pathLst>
          </a:custGeom>
          <a:solidFill>
            <a:srgbClr val="FF8A00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3"/>
          <p:cNvSpPr txBox="1"/>
          <p:nvPr/>
        </p:nvSpPr>
        <p:spPr>
          <a:xfrm>
            <a:off x="580844" y="1874236"/>
            <a:ext cx="5180524" cy="3269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6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27" b="1">
                <a:solidFill>
                  <a:srgbClr val="3D3D3D"/>
                </a:solidFill>
                <a:latin typeface="Arial"/>
                <a:ea typeface="Arial"/>
                <a:cs typeface="Arial"/>
                <a:sym typeface="Arial"/>
              </a:rPr>
              <a:t>Teen Dating Violence</a:t>
            </a:r>
            <a:endParaRPr/>
          </a:p>
        </p:txBody>
      </p:sp>
      <p:sp>
        <p:nvSpPr>
          <p:cNvPr id="129" name="Google Shape;129;p3"/>
          <p:cNvSpPr txBox="1"/>
          <p:nvPr/>
        </p:nvSpPr>
        <p:spPr>
          <a:xfrm>
            <a:off x="481700" y="5852260"/>
            <a:ext cx="5378812" cy="2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13">
                <a:solidFill>
                  <a:srgbClr val="3D3D3D"/>
                </a:solidFill>
                <a:latin typeface="Arial"/>
                <a:ea typeface="Arial"/>
                <a:cs typeface="Arial"/>
                <a:sym typeface="Arial"/>
              </a:rPr>
              <a:t>a pattern of physical, sexual, emotional/verbally abusive or controlling behaviors within a romantic relationship among teens</a:t>
            </a:r>
            <a:endParaRPr/>
          </a:p>
        </p:txBody>
      </p:sp>
      <p:sp>
        <p:nvSpPr>
          <p:cNvPr id="130" name="Google Shape;130;p3"/>
          <p:cNvSpPr txBox="1"/>
          <p:nvPr/>
        </p:nvSpPr>
        <p:spPr>
          <a:xfrm>
            <a:off x="12252674" y="2391150"/>
            <a:ext cx="4385690" cy="254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7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989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33%</a:t>
            </a:r>
            <a:endParaRPr/>
          </a:p>
          <a:p>
            <a:pPr marL="0" marR="0" lvl="0" indent="0" algn="ctr" rtl="0">
              <a:lnSpc>
                <a:spcPct val="97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1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OF TEENS </a:t>
            </a:r>
            <a:endParaRPr/>
          </a:p>
        </p:txBody>
      </p:sp>
      <p:sp>
        <p:nvSpPr>
          <p:cNvPr id="131" name="Google Shape;131;p3"/>
          <p:cNvSpPr txBox="1"/>
          <p:nvPr/>
        </p:nvSpPr>
        <p:spPr>
          <a:xfrm>
            <a:off x="6532760" y="815095"/>
            <a:ext cx="4867939" cy="275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798" b="1">
                <a:solidFill>
                  <a:srgbClr val="FFF2EE"/>
                </a:solidFill>
                <a:latin typeface="Arial"/>
                <a:ea typeface="Arial"/>
                <a:cs typeface="Arial"/>
                <a:sym typeface="Arial"/>
              </a:rPr>
              <a:t>IT IS ESTIMATED THAT</a:t>
            </a:r>
            <a:endParaRPr/>
          </a:p>
        </p:txBody>
      </p:sp>
      <p:sp>
        <p:nvSpPr>
          <p:cNvPr id="132" name="Google Shape;132;p3"/>
          <p:cNvSpPr txBox="1"/>
          <p:nvPr/>
        </p:nvSpPr>
        <p:spPr>
          <a:xfrm>
            <a:off x="12315575" y="7144277"/>
            <a:ext cx="4259887" cy="2986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75" b="1">
                <a:solidFill>
                  <a:srgbClr val="FFF2EE"/>
                </a:solidFill>
                <a:latin typeface="Arial"/>
                <a:ea typeface="Arial"/>
                <a:cs typeface="Arial"/>
                <a:sym typeface="Arial"/>
              </a:rPr>
              <a:t>will experience emotional, physical, or sexual abuse from a romantic partner before graduating highschool</a:t>
            </a:r>
            <a:endParaRPr sz="2775" b="1">
              <a:solidFill>
                <a:srgbClr val="FFF2E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88605" y="6189072"/>
            <a:ext cx="4756248" cy="3065706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3"/>
          <p:cNvSpPr txBox="1"/>
          <p:nvPr/>
        </p:nvSpPr>
        <p:spPr>
          <a:xfrm>
            <a:off x="17953137" y="9935210"/>
            <a:ext cx="296763" cy="323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99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(3)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4"/>
          <p:cNvGrpSpPr/>
          <p:nvPr/>
        </p:nvGrpSpPr>
        <p:grpSpPr>
          <a:xfrm>
            <a:off x="-702937" y="2971164"/>
            <a:ext cx="20128569" cy="8210190"/>
            <a:chOff x="0" y="-38100"/>
            <a:chExt cx="5301351" cy="2162355"/>
          </a:xfrm>
        </p:grpSpPr>
        <p:sp>
          <p:nvSpPr>
            <p:cNvPr id="140" name="Google Shape;140;p4"/>
            <p:cNvSpPr/>
            <p:nvPr/>
          </p:nvSpPr>
          <p:spPr>
            <a:xfrm>
              <a:off x="0" y="0"/>
              <a:ext cx="5301351" cy="2124255"/>
            </a:xfrm>
            <a:custGeom>
              <a:avLst/>
              <a:gdLst/>
              <a:ahLst/>
              <a:cxnLst/>
              <a:rect l="l" t="t" r="r" b="b"/>
              <a:pathLst>
                <a:path w="5301351" h="2124255" extrusionOk="0">
                  <a:moveTo>
                    <a:pt x="0" y="0"/>
                  </a:moveTo>
                  <a:lnTo>
                    <a:pt x="5301351" y="0"/>
                  </a:lnTo>
                  <a:lnTo>
                    <a:pt x="5301351" y="2124255"/>
                  </a:lnTo>
                  <a:lnTo>
                    <a:pt x="0" y="2124255"/>
                  </a:lnTo>
                  <a:close/>
                </a:path>
              </a:pathLst>
            </a:custGeom>
            <a:solidFill>
              <a:srgbClr val="FF8A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4"/>
            <p:cNvSpPr txBox="1"/>
            <p:nvPr/>
          </p:nvSpPr>
          <p:spPr>
            <a:xfrm>
              <a:off x="0" y="-38100"/>
              <a:ext cx="5301351" cy="21623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2" name="Google Shape;142;p4"/>
          <p:cNvSpPr/>
          <p:nvPr/>
        </p:nvSpPr>
        <p:spPr>
          <a:xfrm>
            <a:off x="10873575" y="1129991"/>
            <a:ext cx="7020171" cy="8027019"/>
          </a:xfrm>
          <a:custGeom>
            <a:avLst/>
            <a:gdLst/>
            <a:ahLst/>
            <a:cxnLst/>
            <a:rect l="l" t="t" r="r" b="b"/>
            <a:pathLst>
              <a:path w="812800" h="929374" extrusionOk="0">
                <a:moveTo>
                  <a:pt x="25365" y="0"/>
                </a:moveTo>
                <a:lnTo>
                  <a:pt x="787435" y="0"/>
                </a:lnTo>
                <a:cubicBezTo>
                  <a:pt x="794162" y="0"/>
                  <a:pt x="800614" y="2672"/>
                  <a:pt x="805371" y="7429"/>
                </a:cubicBezTo>
                <a:cubicBezTo>
                  <a:pt x="810128" y="12186"/>
                  <a:pt x="812800" y="18638"/>
                  <a:pt x="812800" y="25365"/>
                </a:cubicBezTo>
                <a:lnTo>
                  <a:pt x="812800" y="904009"/>
                </a:lnTo>
                <a:cubicBezTo>
                  <a:pt x="812800" y="918017"/>
                  <a:pt x="801444" y="929374"/>
                  <a:pt x="787435" y="929374"/>
                </a:cubicBezTo>
                <a:lnTo>
                  <a:pt x="25365" y="929374"/>
                </a:lnTo>
                <a:cubicBezTo>
                  <a:pt x="18638" y="929374"/>
                  <a:pt x="12186" y="926701"/>
                  <a:pt x="7429" y="921944"/>
                </a:cubicBezTo>
                <a:cubicBezTo>
                  <a:pt x="2672" y="917188"/>
                  <a:pt x="0" y="910736"/>
                  <a:pt x="0" y="904009"/>
                </a:cubicBezTo>
                <a:lnTo>
                  <a:pt x="0" y="25365"/>
                </a:lnTo>
                <a:cubicBezTo>
                  <a:pt x="0" y="18638"/>
                  <a:pt x="2672" y="12186"/>
                  <a:pt x="7429" y="7429"/>
                </a:cubicBezTo>
                <a:cubicBezTo>
                  <a:pt x="12186" y="2672"/>
                  <a:pt x="18638" y="0"/>
                  <a:pt x="25365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5805" r="-3580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4"/>
          <p:cNvSpPr txBox="1"/>
          <p:nvPr/>
        </p:nvSpPr>
        <p:spPr>
          <a:xfrm>
            <a:off x="288623" y="827511"/>
            <a:ext cx="9386776" cy="188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7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4" b="1">
                <a:solidFill>
                  <a:srgbClr val="3D3D3D"/>
                </a:solidFill>
                <a:latin typeface="Arial"/>
                <a:ea typeface="Arial"/>
                <a:cs typeface="Arial"/>
                <a:sym typeface="Arial"/>
              </a:rPr>
              <a:t>Greater Effects of Teen Dating Violence</a:t>
            </a:r>
            <a:endParaRPr/>
          </a:p>
        </p:txBody>
      </p:sp>
      <p:sp>
        <p:nvSpPr>
          <p:cNvPr id="144" name="Google Shape;144;p4"/>
          <p:cNvSpPr txBox="1"/>
          <p:nvPr/>
        </p:nvSpPr>
        <p:spPr>
          <a:xfrm>
            <a:off x="436638" y="3332571"/>
            <a:ext cx="9572734" cy="7092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53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Teens who experience dating violence are at an increased risk of:</a:t>
            </a:r>
            <a:endParaRPr/>
          </a:p>
          <a:p>
            <a:pPr marL="594436" marR="0" lvl="1" indent="-297218" algn="l" rtl="0">
              <a:lnSpc>
                <a:spcPct val="16999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53"/>
              <a:buFont typeface="Arial"/>
              <a:buChar char="•"/>
            </a:pPr>
            <a:r>
              <a:rPr lang="en-US" sz="2753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anxiety</a:t>
            </a:r>
            <a:endParaRPr/>
          </a:p>
          <a:p>
            <a:pPr marL="594436" marR="0" lvl="1" indent="-297218" algn="l" rtl="0">
              <a:lnSpc>
                <a:spcPct val="16999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53"/>
              <a:buFont typeface="Arial"/>
              <a:buChar char="•"/>
            </a:pPr>
            <a:r>
              <a:rPr lang="en-US" sz="2753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depression</a:t>
            </a:r>
            <a:endParaRPr/>
          </a:p>
          <a:p>
            <a:pPr marL="594436" marR="0" lvl="1" indent="-297218" algn="l" rtl="0">
              <a:lnSpc>
                <a:spcPct val="16999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53"/>
              <a:buFont typeface="Arial"/>
              <a:buChar char="•"/>
            </a:pPr>
            <a:r>
              <a:rPr lang="en-US" sz="2753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antisocial behaviors</a:t>
            </a:r>
            <a:endParaRPr/>
          </a:p>
          <a:p>
            <a:pPr marL="594436" marR="0" lvl="1" indent="-297218" algn="l" rtl="0">
              <a:lnSpc>
                <a:spcPct val="16999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53"/>
              <a:buFont typeface="Arial"/>
              <a:buChar char="•"/>
            </a:pPr>
            <a:r>
              <a:rPr lang="en-US" sz="2753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suicidal thoughts and intentions</a:t>
            </a:r>
            <a:endParaRPr/>
          </a:p>
          <a:p>
            <a:pPr marL="594436" marR="0" lvl="1" indent="-297218" algn="l" rtl="0">
              <a:lnSpc>
                <a:spcPct val="16999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53"/>
              <a:buFont typeface="Arial"/>
              <a:buChar char="•"/>
            </a:pPr>
            <a:r>
              <a:rPr lang="en-US" sz="2753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substance abuse disorders </a:t>
            </a:r>
            <a:endParaRPr/>
          </a:p>
          <a:p>
            <a:pPr marL="0" marR="0" lvl="0" indent="0" algn="l" rtl="0">
              <a:lnSpc>
                <a:spcPct val="16999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3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6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53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Teens who experience dating violence are statistically more likely to be involved in abusive relationships as adults, as well. </a:t>
            </a:r>
            <a:endParaRPr/>
          </a:p>
          <a:p>
            <a:pPr marL="0" marR="0" lvl="0" indent="0" algn="l" rtl="0">
              <a:lnSpc>
                <a:spcPct val="16999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53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4"/>
          <p:cNvSpPr txBox="1"/>
          <p:nvPr/>
        </p:nvSpPr>
        <p:spPr>
          <a:xfrm>
            <a:off x="18973800" y="10125392"/>
            <a:ext cx="296763" cy="323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(3)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/>
          <p:nvPr/>
        </p:nvSpPr>
        <p:spPr>
          <a:xfrm>
            <a:off x="1038225" y="1028700"/>
            <a:ext cx="7890976" cy="8436726"/>
          </a:xfrm>
          <a:custGeom>
            <a:avLst/>
            <a:gdLst/>
            <a:ahLst/>
            <a:cxnLst/>
            <a:rect l="l" t="t" r="r" b="b"/>
            <a:pathLst>
              <a:path w="4150947" h="4438031" extrusionOk="0">
                <a:moveTo>
                  <a:pt x="0" y="0"/>
                </a:moveTo>
                <a:lnTo>
                  <a:pt x="0" y="4438031"/>
                </a:lnTo>
                <a:lnTo>
                  <a:pt x="4150947" y="4438031"/>
                </a:lnTo>
                <a:lnTo>
                  <a:pt x="4150947" y="0"/>
                </a:lnTo>
                <a:lnTo>
                  <a:pt x="0" y="0"/>
                </a:lnTo>
                <a:close/>
                <a:moveTo>
                  <a:pt x="4089987" y="4377072"/>
                </a:moveTo>
                <a:lnTo>
                  <a:pt x="59690" y="4377072"/>
                </a:lnTo>
                <a:lnTo>
                  <a:pt x="59690" y="59690"/>
                </a:lnTo>
                <a:lnTo>
                  <a:pt x="4089987" y="59690"/>
                </a:lnTo>
                <a:lnTo>
                  <a:pt x="4089987" y="4377072"/>
                </a:lnTo>
                <a:close/>
              </a:path>
            </a:pathLst>
          </a:custGeom>
          <a:solidFill>
            <a:srgbClr val="FF8A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5"/>
          <p:cNvSpPr/>
          <p:nvPr/>
        </p:nvSpPr>
        <p:spPr>
          <a:xfrm>
            <a:off x="9646006" y="1028700"/>
            <a:ext cx="7890976" cy="8436726"/>
          </a:xfrm>
          <a:custGeom>
            <a:avLst/>
            <a:gdLst/>
            <a:ahLst/>
            <a:cxnLst/>
            <a:rect l="l" t="t" r="r" b="b"/>
            <a:pathLst>
              <a:path w="4150947" h="4438031" extrusionOk="0">
                <a:moveTo>
                  <a:pt x="0" y="0"/>
                </a:moveTo>
                <a:lnTo>
                  <a:pt x="0" y="4438031"/>
                </a:lnTo>
                <a:lnTo>
                  <a:pt x="4150947" y="4438031"/>
                </a:lnTo>
                <a:lnTo>
                  <a:pt x="4150947" y="0"/>
                </a:lnTo>
                <a:lnTo>
                  <a:pt x="0" y="0"/>
                </a:lnTo>
                <a:close/>
                <a:moveTo>
                  <a:pt x="4089987" y="4377072"/>
                </a:moveTo>
                <a:lnTo>
                  <a:pt x="59690" y="4377072"/>
                </a:lnTo>
                <a:lnTo>
                  <a:pt x="59690" y="59690"/>
                </a:lnTo>
                <a:lnTo>
                  <a:pt x="4089987" y="59690"/>
                </a:lnTo>
                <a:lnTo>
                  <a:pt x="4089987" y="4377072"/>
                </a:lnTo>
                <a:close/>
              </a:path>
            </a:pathLst>
          </a:custGeom>
          <a:solidFill>
            <a:srgbClr val="FF8A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5"/>
          <p:cNvSpPr txBox="1"/>
          <p:nvPr/>
        </p:nvSpPr>
        <p:spPr>
          <a:xfrm>
            <a:off x="1384357" y="2511553"/>
            <a:ext cx="7198711" cy="4854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59" b="1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WHAT ARE SOME CHARACTERISTICS OF A HEALTHY RELATIONSHIP? </a:t>
            </a:r>
            <a:endParaRPr/>
          </a:p>
        </p:txBody>
      </p:sp>
      <p:sp>
        <p:nvSpPr>
          <p:cNvPr id="153" name="Google Shape;153;p5"/>
          <p:cNvSpPr txBox="1"/>
          <p:nvPr/>
        </p:nvSpPr>
        <p:spPr>
          <a:xfrm>
            <a:off x="9847749" y="2736588"/>
            <a:ext cx="7487491" cy="4604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4" b="1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WHAT ARE SOME CHARACTERISTICS OF AN UNHEALTHY RELATIONSHIP?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"/>
          <p:cNvSpPr/>
          <p:nvPr/>
        </p:nvSpPr>
        <p:spPr>
          <a:xfrm>
            <a:off x="1038225" y="326325"/>
            <a:ext cx="7886799" cy="9686003"/>
          </a:xfrm>
          <a:custGeom>
            <a:avLst/>
            <a:gdLst/>
            <a:ahLst/>
            <a:cxnLst/>
            <a:rect l="l" t="t" r="r" b="b"/>
            <a:pathLst>
              <a:path w="4150947" h="4438031" extrusionOk="0">
                <a:moveTo>
                  <a:pt x="0" y="0"/>
                </a:moveTo>
                <a:lnTo>
                  <a:pt x="0" y="4438031"/>
                </a:lnTo>
                <a:lnTo>
                  <a:pt x="4150947" y="4438031"/>
                </a:lnTo>
                <a:lnTo>
                  <a:pt x="4150947" y="0"/>
                </a:lnTo>
                <a:lnTo>
                  <a:pt x="0" y="0"/>
                </a:lnTo>
                <a:close/>
                <a:moveTo>
                  <a:pt x="4089987" y="4377072"/>
                </a:moveTo>
                <a:lnTo>
                  <a:pt x="59690" y="4377072"/>
                </a:lnTo>
                <a:lnTo>
                  <a:pt x="59690" y="59690"/>
                </a:lnTo>
                <a:lnTo>
                  <a:pt x="4089987" y="59690"/>
                </a:lnTo>
                <a:lnTo>
                  <a:pt x="4089987" y="4377072"/>
                </a:lnTo>
                <a:close/>
              </a:path>
            </a:pathLst>
          </a:custGeom>
          <a:solidFill>
            <a:srgbClr val="FF8A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6"/>
          <p:cNvSpPr/>
          <p:nvPr/>
        </p:nvSpPr>
        <p:spPr>
          <a:xfrm>
            <a:off x="9646000" y="323075"/>
            <a:ext cx="7886799" cy="9686003"/>
          </a:xfrm>
          <a:custGeom>
            <a:avLst/>
            <a:gdLst/>
            <a:ahLst/>
            <a:cxnLst/>
            <a:rect l="l" t="t" r="r" b="b"/>
            <a:pathLst>
              <a:path w="4150947" h="4438031" extrusionOk="0">
                <a:moveTo>
                  <a:pt x="0" y="0"/>
                </a:moveTo>
                <a:lnTo>
                  <a:pt x="0" y="4438031"/>
                </a:lnTo>
                <a:lnTo>
                  <a:pt x="4150947" y="4438031"/>
                </a:lnTo>
                <a:lnTo>
                  <a:pt x="4150947" y="0"/>
                </a:lnTo>
                <a:lnTo>
                  <a:pt x="0" y="0"/>
                </a:lnTo>
                <a:close/>
                <a:moveTo>
                  <a:pt x="4089987" y="4377072"/>
                </a:moveTo>
                <a:lnTo>
                  <a:pt x="59690" y="4377072"/>
                </a:lnTo>
                <a:lnTo>
                  <a:pt x="59690" y="59690"/>
                </a:lnTo>
                <a:lnTo>
                  <a:pt x="4089987" y="59690"/>
                </a:lnTo>
                <a:lnTo>
                  <a:pt x="4089987" y="4377072"/>
                </a:lnTo>
                <a:close/>
              </a:path>
            </a:pathLst>
          </a:custGeom>
          <a:solidFill>
            <a:srgbClr val="FF8A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6"/>
          <p:cNvSpPr txBox="1"/>
          <p:nvPr/>
        </p:nvSpPr>
        <p:spPr>
          <a:xfrm>
            <a:off x="1506830" y="1569784"/>
            <a:ext cx="6953700" cy="80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57521" marR="0" lvl="1" indent="-378760" algn="l" rtl="0">
              <a:lnSpc>
                <a:spcPct val="155017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508"/>
              <a:buFont typeface="Arial"/>
              <a:buChar char="•"/>
            </a:pPr>
            <a:r>
              <a:rPr lang="en-US" sz="3508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communication</a:t>
            </a:r>
            <a:endParaRPr/>
          </a:p>
          <a:p>
            <a:pPr marL="757521" marR="0" lvl="1" indent="-378760" algn="l" rtl="0">
              <a:lnSpc>
                <a:spcPct val="155017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508"/>
              <a:buFont typeface="Arial"/>
              <a:buChar char="•"/>
            </a:pPr>
            <a:r>
              <a:rPr lang="en-US" sz="3508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respect</a:t>
            </a:r>
            <a:endParaRPr/>
          </a:p>
          <a:p>
            <a:pPr marL="757521" marR="0" lvl="1" indent="-378760" algn="l" rtl="0">
              <a:lnSpc>
                <a:spcPct val="155017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508"/>
              <a:buFont typeface="Arial"/>
              <a:buChar char="•"/>
            </a:pPr>
            <a:r>
              <a:rPr lang="en-US" sz="3508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trust</a:t>
            </a:r>
            <a:endParaRPr/>
          </a:p>
          <a:p>
            <a:pPr marL="757521" marR="0" lvl="1" indent="-378760" algn="l" rtl="0">
              <a:lnSpc>
                <a:spcPct val="155017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508"/>
              <a:buFont typeface="Arial"/>
              <a:buChar char="•"/>
            </a:pPr>
            <a:r>
              <a:rPr lang="en-US" sz="3508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honesty</a:t>
            </a:r>
            <a:endParaRPr/>
          </a:p>
          <a:p>
            <a:pPr marL="757521" marR="0" lvl="1" indent="-378760" algn="l" rtl="0">
              <a:lnSpc>
                <a:spcPct val="155017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508"/>
              <a:buFont typeface="Arial"/>
              <a:buChar char="•"/>
            </a:pPr>
            <a:r>
              <a:rPr lang="en-US" sz="3508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equality</a:t>
            </a:r>
            <a:endParaRPr/>
          </a:p>
          <a:p>
            <a:pPr marL="757521" marR="0" lvl="1" indent="-378760" algn="l" rtl="0">
              <a:lnSpc>
                <a:spcPct val="155017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508"/>
              <a:buFont typeface="Arial"/>
              <a:buChar char="•"/>
            </a:pPr>
            <a:r>
              <a:rPr lang="en-US" sz="3508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enjoy time together</a:t>
            </a:r>
            <a:endParaRPr/>
          </a:p>
          <a:p>
            <a:pPr marL="757521" marR="0" lvl="1" indent="-378760" algn="l" rtl="0">
              <a:lnSpc>
                <a:spcPct val="155017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508"/>
              <a:buFont typeface="Arial"/>
              <a:buChar char="•"/>
            </a:pPr>
            <a:r>
              <a:rPr lang="en-US" sz="3508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able to enjoy time away from your partner</a:t>
            </a:r>
            <a:endParaRPr/>
          </a:p>
          <a:p>
            <a:pPr marL="757521" marR="0" lvl="1" indent="-378760" algn="l" rtl="0">
              <a:lnSpc>
                <a:spcPct val="155017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508"/>
              <a:buFont typeface="Arial"/>
              <a:buChar char="•"/>
            </a:pPr>
            <a:r>
              <a:rPr lang="en-US" sz="3508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mutual decisions</a:t>
            </a:r>
            <a:endParaRPr/>
          </a:p>
          <a:p>
            <a:pPr marL="757519" marR="0" lvl="1" indent="-378760" algn="l" rtl="0">
              <a:lnSpc>
                <a:spcPct val="155017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508"/>
              <a:buFont typeface="Arial"/>
              <a:buChar char="•"/>
            </a:pPr>
            <a:r>
              <a:rPr lang="en-US" sz="3508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financial partners</a:t>
            </a:r>
            <a:endParaRPr/>
          </a:p>
        </p:txBody>
      </p:sp>
      <p:sp>
        <p:nvSpPr>
          <p:cNvPr id="161" name="Google Shape;161;p6"/>
          <p:cNvSpPr txBox="1"/>
          <p:nvPr/>
        </p:nvSpPr>
        <p:spPr>
          <a:xfrm>
            <a:off x="10206765" y="2221781"/>
            <a:ext cx="7052535" cy="6772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70747" marR="0" lvl="1" indent="-335373" algn="l" rtl="0">
              <a:lnSpc>
                <a:spcPct val="173019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106"/>
              <a:buFont typeface="Arial"/>
              <a:buChar char="•"/>
            </a:pPr>
            <a:r>
              <a:rPr lang="en-US" sz="3106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lacking communication</a:t>
            </a:r>
            <a:endParaRPr/>
          </a:p>
          <a:p>
            <a:pPr marL="670747" marR="0" lvl="1" indent="-335373" algn="l" rtl="0">
              <a:lnSpc>
                <a:spcPct val="173019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106"/>
              <a:buFont typeface="Arial"/>
              <a:buChar char="•"/>
            </a:pPr>
            <a:r>
              <a:rPr lang="en-US" sz="3106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disrespect</a:t>
            </a:r>
            <a:endParaRPr/>
          </a:p>
          <a:p>
            <a:pPr marL="670747" marR="0" lvl="1" indent="-335373" algn="l" rtl="0">
              <a:lnSpc>
                <a:spcPct val="173019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106"/>
              <a:buFont typeface="Arial"/>
              <a:buChar char="•"/>
            </a:pPr>
            <a:r>
              <a:rPr lang="en-US" sz="3106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lack of trust</a:t>
            </a:r>
            <a:endParaRPr/>
          </a:p>
          <a:p>
            <a:pPr marL="670747" marR="0" lvl="1" indent="-335373" algn="l" rtl="0">
              <a:lnSpc>
                <a:spcPct val="173019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106"/>
              <a:buFont typeface="Arial"/>
              <a:buChar char="•"/>
            </a:pPr>
            <a:r>
              <a:rPr lang="en-US" sz="3106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dishonesty</a:t>
            </a:r>
            <a:endParaRPr/>
          </a:p>
          <a:p>
            <a:pPr marL="670747" marR="0" lvl="1" indent="-335373" algn="l" rtl="0">
              <a:lnSpc>
                <a:spcPct val="173019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106"/>
              <a:buFont typeface="Arial"/>
              <a:buChar char="•"/>
            </a:pPr>
            <a:r>
              <a:rPr lang="en-US" sz="3106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one partner tries to take control </a:t>
            </a:r>
            <a:endParaRPr/>
          </a:p>
          <a:p>
            <a:pPr marL="670747" marR="0" lvl="1" indent="-335373" algn="l" rtl="0">
              <a:lnSpc>
                <a:spcPct val="173019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106"/>
              <a:buFont typeface="Arial"/>
              <a:buChar char="•"/>
            </a:pPr>
            <a:r>
              <a:rPr lang="en-US" sz="3106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always spending time with your partner</a:t>
            </a:r>
            <a:endParaRPr/>
          </a:p>
          <a:p>
            <a:pPr marL="670747" marR="0" lvl="1" indent="-335373" algn="l" rtl="0">
              <a:lnSpc>
                <a:spcPct val="173019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106"/>
              <a:buFont typeface="Arial"/>
              <a:buChar char="•"/>
            </a:pPr>
            <a:r>
              <a:rPr lang="en-US" sz="3106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pressure to do things you are not comfortable with</a:t>
            </a:r>
            <a:endParaRPr/>
          </a:p>
        </p:txBody>
      </p:sp>
      <p:sp>
        <p:nvSpPr>
          <p:cNvPr id="162" name="Google Shape;162;p6"/>
          <p:cNvSpPr txBox="1"/>
          <p:nvPr/>
        </p:nvSpPr>
        <p:spPr>
          <a:xfrm>
            <a:off x="1812694" y="503820"/>
            <a:ext cx="6342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HEALTHY</a:t>
            </a:r>
            <a:endParaRPr/>
          </a:p>
        </p:txBody>
      </p:sp>
      <p:sp>
        <p:nvSpPr>
          <p:cNvPr id="163" name="Google Shape;163;p6"/>
          <p:cNvSpPr txBox="1"/>
          <p:nvPr/>
        </p:nvSpPr>
        <p:spPr>
          <a:xfrm>
            <a:off x="10420476" y="503820"/>
            <a:ext cx="6342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UNHEALTHY</a:t>
            </a:r>
            <a:endParaRPr/>
          </a:p>
        </p:txBody>
      </p:sp>
      <p:sp>
        <p:nvSpPr>
          <p:cNvPr id="164" name="Google Shape;164;p6"/>
          <p:cNvSpPr txBox="1"/>
          <p:nvPr/>
        </p:nvSpPr>
        <p:spPr>
          <a:xfrm>
            <a:off x="17754600" y="9868475"/>
            <a:ext cx="405554" cy="310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26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(1)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"/>
          <p:cNvSpPr/>
          <p:nvPr/>
        </p:nvSpPr>
        <p:spPr>
          <a:xfrm>
            <a:off x="1028700" y="885750"/>
            <a:ext cx="16264363" cy="8765111"/>
          </a:xfrm>
          <a:custGeom>
            <a:avLst/>
            <a:gdLst/>
            <a:ahLst/>
            <a:cxnLst/>
            <a:rect l="l" t="t" r="r" b="b"/>
            <a:pathLst>
              <a:path w="8560191" h="4438031" extrusionOk="0">
                <a:moveTo>
                  <a:pt x="0" y="0"/>
                </a:moveTo>
                <a:lnTo>
                  <a:pt x="0" y="4438031"/>
                </a:lnTo>
                <a:lnTo>
                  <a:pt x="8560191" y="4438031"/>
                </a:lnTo>
                <a:lnTo>
                  <a:pt x="8560191" y="0"/>
                </a:lnTo>
                <a:lnTo>
                  <a:pt x="0" y="0"/>
                </a:lnTo>
                <a:close/>
                <a:moveTo>
                  <a:pt x="8499231" y="4377072"/>
                </a:moveTo>
                <a:lnTo>
                  <a:pt x="59690" y="4377072"/>
                </a:lnTo>
                <a:lnTo>
                  <a:pt x="59690" y="59690"/>
                </a:lnTo>
                <a:lnTo>
                  <a:pt x="8499231" y="59690"/>
                </a:lnTo>
                <a:lnTo>
                  <a:pt x="8499231" y="4377072"/>
                </a:lnTo>
                <a:close/>
              </a:path>
            </a:pathLst>
          </a:custGeom>
          <a:solidFill>
            <a:srgbClr val="FF8A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7"/>
          <p:cNvSpPr txBox="1"/>
          <p:nvPr/>
        </p:nvSpPr>
        <p:spPr>
          <a:xfrm>
            <a:off x="5184421" y="4326591"/>
            <a:ext cx="7919158" cy="1232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48355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7"/>
          <p:cNvSpPr txBox="1"/>
          <p:nvPr/>
        </p:nvSpPr>
        <p:spPr>
          <a:xfrm>
            <a:off x="3610668" y="1132905"/>
            <a:ext cx="11066700" cy="16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 b="1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CHARACTERISTICS OF AN ABUSIVE RELATIONSHIP</a:t>
            </a:r>
            <a:endParaRPr/>
          </a:p>
        </p:txBody>
      </p:sp>
      <p:sp>
        <p:nvSpPr>
          <p:cNvPr id="172" name="Google Shape;172;p7"/>
          <p:cNvSpPr txBox="1"/>
          <p:nvPr/>
        </p:nvSpPr>
        <p:spPr>
          <a:xfrm>
            <a:off x="2054223" y="2766459"/>
            <a:ext cx="15247500" cy="6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61273" marR="0" lvl="1" indent="-380636" algn="l" rtl="0">
              <a:lnSpc>
                <a:spcPct val="155035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525"/>
              <a:buFont typeface="Arial"/>
              <a:buChar char="•"/>
            </a:pPr>
            <a:r>
              <a:rPr lang="en-US" sz="3525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communicating in a hurtful or threatening way</a:t>
            </a:r>
            <a:endParaRPr/>
          </a:p>
          <a:p>
            <a:pPr marL="761273" marR="0" lvl="1" indent="-380636" algn="l" rtl="0">
              <a:lnSpc>
                <a:spcPct val="155035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525"/>
              <a:buFont typeface="Arial"/>
              <a:buChar char="•"/>
            </a:pPr>
            <a:r>
              <a:rPr lang="en-US" sz="3525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mistreating</a:t>
            </a:r>
            <a:endParaRPr/>
          </a:p>
          <a:p>
            <a:pPr marL="761273" marR="0" lvl="1" indent="-380636" algn="l" rtl="0">
              <a:lnSpc>
                <a:spcPct val="155035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525"/>
              <a:buFont typeface="Arial"/>
              <a:buChar char="•"/>
            </a:pPr>
            <a:r>
              <a:rPr lang="en-US" sz="3525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manipulating</a:t>
            </a:r>
            <a:endParaRPr/>
          </a:p>
          <a:p>
            <a:pPr marL="761273" marR="0" lvl="1" indent="-380636" algn="l" rtl="0">
              <a:lnSpc>
                <a:spcPct val="155035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525"/>
              <a:buFont typeface="Arial"/>
              <a:buChar char="•"/>
            </a:pPr>
            <a:r>
              <a:rPr lang="en-US" sz="3525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repeatedly accusing the other of cheating, when it is not true </a:t>
            </a:r>
            <a:endParaRPr/>
          </a:p>
          <a:p>
            <a:pPr marL="761273" marR="0" lvl="1" indent="-380636" algn="l" rtl="0">
              <a:lnSpc>
                <a:spcPct val="155035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525"/>
              <a:buFont typeface="Arial"/>
              <a:buChar char="•"/>
            </a:pPr>
            <a:r>
              <a:rPr lang="en-US" sz="3525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forcing you to do things you are not comfortable with </a:t>
            </a:r>
            <a:endParaRPr/>
          </a:p>
          <a:p>
            <a:pPr marL="761273" marR="0" lvl="1" indent="-380636" algn="l" rtl="0">
              <a:lnSpc>
                <a:spcPct val="155035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525"/>
              <a:buFont typeface="Arial"/>
              <a:buChar char="•"/>
            </a:pPr>
            <a:r>
              <a:rPr lang="en-US" sz="3525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controlling</a:t>
            </a:r>
            <a:endParaRPr/>
          </a:p>
          <a:p>
            <a:pPr marL="761273" marR="0" lvl="1" indent="-380636" algn="l" rtl="0">
              <a:lnSpc>
                <a:spcPct val="155035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525"/>
              <a:buFont typeface="Arial"/>
              <a:buChar char="•"/>
            </a:pPr>
            <a:r>
              <a:rPr lang="en-US" sz="3525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denying that their behaviors are abusive</a:t>
            </a:r>
            <a:endParaRPr/>
          </a:p>
          <a:p>
            <a:pPr marL="761273" marR="0" lvl="1" indent="-380636" algn="l" rtl="0">
              <a:lnSpc>
                <a:spcPct val="155035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525"/>
              <a:buFont typeface="Arial"/>
              <a:buChar char="•"/>
            </a:pPr>
            <a:r>
              <a:rPr lang="en-US" sz="3525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isolating their partner from other </a:t>
            </a:r>
            <a:endParaRPr/>
          </a:p>
        </p:txBody>
      </p:sp>
      <p:sp>
        <p:nvSpPr>
          <p:cNvPr id="173" name="Google Shape;173;p7"/>
          <p:cNvSpPr txBox="1"/>
          <p:nvPr/>
        </p:nvSpPr>
        <p:spPr>
          <a:xfrm>
            <a:off x="17830800" y="9868475"/>
            <a:ext cx="329354" cy="310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26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(1)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8"/>
          <p:cNvGrpSpPr/>
          <p:nvPr/>
        </p:nvGrpSpPr>
        <p:grpSpPr>
          <a:xfrm>
            <a:off x="15495609" y="-336469"/>
            <a:ext cx="3264023" cy="10741342"/>
            <a:chOff x="0" y="-38100"/>
            <a:chExt cx="859660" cy="2828995"/>
          </a:xfrm>
        </p:grpSpPr>
        <p:sp>
          <p:nvSpPr>
            <p:cNvPr id="179" name="Google Shape;179;p8"/>
            <p:cNvSpPr/>
            <p:nvPr/>
          </p:nvSpPr>
          <p:spPr>
            <a:xfrm>
              <a:off x="0" y="0"/>
              <a:ext cx="859660" cy="2790895"/>
            </a:xfrm>
            <a:custGeom>
              <a:avLst/>
              <a:gdLst/>
              <a:ahLst/>
              <a:cxnLst/>
              <a:rect l="l" t="t" r="r" b="b"/>
              <a:pathLst>
                <a:path w="859660" h="2790895" extrusionOk="0">
                  <a:moveTo>
                    <a:pt x="0" y="0"/>
                  </a:moveTo>
                  <a:lnTo>
                    <a:pt x="859660" y="0"/>
                  </a:lnTo>
                  <a:lnTo>
                    <a:pt x="859660" y="2790895"/>
                  </a:lnTo>
                  <a:lnTo>
                    <a:pt x="0" y="2790895"/>
                  </a:lnTo>
                  <a:close/>
                </a:path>
              </a:pathLst>
            </a:custGeom>
            <a:solidFill>
              <a:srgbClr val="FF8A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8"/>
            <p:cNvSpPr txBox="1"/>
            <p:nvPr/>
          </p:nvSpPr>
          <p:spPr>
            <a:xfrm>
              <a:off x="0" y="-38100"/>
              <a:ext cx="859660" cy="2828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1" name="Google Shape;181;p8"/>
          <p:cNvGrpSpPr/>
          <p:nvPr/>
        </p:nvGrpSpPr>
        <p:grpSpPr>
          <a:xfrm>
            <a:off x="-374661" y="-490879"/>
            <a:ext cx="8777597" cy="13646145"/>
            <a:chOff x="0" y="-38100"/>
            <a:chExt cx="2311795" cy="3594046"/>
          </a:xfrm>
        </p:grpSpPr>
        <p:sp>
          <p:nvSpPr>
            <p:cNvPr id="182" name="Google Shape;182;p8"/>
            <p:cNvSpPr/>
            <p:nvPr/>
          </p:nvSpPr>
          <p:spPr>
            <a:xfrm>
              <a:off x="0" y="0"/>
              <a:ext cx="2311795" cy="3555946"/>
            </a:xfrm>
            <a:custGeom>
              <a:avLst/>
              <a:gdLst/>
              <a:ahLst/>
              <a:cxnLst/>
              <a:rect l="l" t="t" r="r" b="b"/>
              <a:pathLst>
                <a:path w="2311795" h="3555946" extrusionOk="0">
                  <a:moveTo>
                    <a:pt x="0" y="0"/>
                  </a:moveTo>
                  <a:lnTo>
                    <a:pt x="2311795" y="0"/>
                  </a:lnTo>
                  <a:lnTo>
                    <a:pt x="2311795" y="3555946"/>
                  </a:lnTo>
                  <a:lnTo>
                    <a:pt x="0" y="3555946"/>
                  </a:lnTo>
                  <a:close/>
                </a:path>
              </a:pathLst>
            </a:custGeom>
            <a:solidFill>
              <a:srgbClr val="FF8A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8"/>
            <p:cNvSpPr txBox="1"/>
            <p:nvPr/>
          </p:nvSpPr>
          <p:spPr>
            <a:xfrm>
              <a:off x="0" y="-38100"/>
              <a:ext cx="2311795" cy="35940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" name="Google Shape;184;p8"/>
          <p:cNvSpPr/>
          <p:nvPr/>
        </p:nvSpPr>
        <p:spPr>
          <a:xfrm>
            <a:off x="187242" y="1242597"/>
            <a:ext cx="8015703" cy="8015703"/>
          </a:xfrm>
          <a:custGeom>
            <a:avLst/>
            <a:gdLst/>
            <a:ahLst/>
            <a:cxnLst/>
            <a:rect l="l" t="t" r="r" b="b"/>
            <a:pathLst>
              <a:path w="8015703" h="8015703" extrusionOk="0">
                <a:moveTo>
                  <a:pt x="0" y="0"/>
                </a:moveTo>
                <a:lnTo>
                  <a:pt x="8015704" y="0"/>
                </a:lnTo>
                <a:lnTo>
                  <a:pt x="8015704" y="8015703"/>
                </a:lnTo>
                <a:lnTo>
                  <a:pt x="0" y="80157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8"/>
          <p:cNvSpPr/>
          <p:nvPr/>
        </p:nvSpPr>
        <p:spPr>
          <a:xfrm>
            <a:off x="12460257" y="4013905"/>
            <a:ext cx="6111364" cy="6390968"/>
          </a:xfrm>
          <a:custGeom>
            <a:avLst/>
            <a:gdLst/>
            <a:ahLst/>
            <a:cxnLst/>
            <a:rect l="l" t="t" r="r" b="b"/>
            <a:pathLst>
              <a:path w="6111364" h="6390968" extrusionOk="0">
                <a:moveTo>
                  <a:pt x="0" y="0"/>
                </a:moveTo>
                <a:lnTo>
                  <a:pt x="6111364" y="0"/>
                </a:lnTo>
                <a:lnTo>
                  <a:pt x="6111364" y="6390968"/>
                </a:lnTo>
                <a:lnTo>
                  <a:pt x="0" y="63909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8"/>
          <p:cNvSpPr txBox="1"/>
          <p:nvPr/>
        </p:nvSpPr>
        <p:spPr>
          <a:xfrm>
            <a:off x="9144000" y="522731"/>
            <a:ext cx="5652721" cy="2101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99" b="1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SOME COMMON TACTICS ABUSERS USE TO </a:t>
            </a:r>
            <a:endParaRPr/>
          </a:p>
        </p:txBody>
      </p:sp>
      <p:sp>
        <p:nvSpPr>
          <p:cNvPr id="187" name="Google Shape;187;p8"/>
          <p:cNvSpPr txBox="1"/>
          <p:nvPr/>
        </p:nvSpPr>
        <p:spPr>
          <a:xfrm>
            <a:off x="9144000" y="2598136"/>
            <a:ext cx="5864261" cy="3622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61" b="1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maintain power and control </a:t>
            </a:r>
            <a:endParaRPr/>
          </a:p>
        </p:txBody>
      </p:sp>
      <p:sp>
        <p:nvSpPr>
          <p:cNvPr id="188" name="Google Shape;188;p8"/>
          <p:cNvSpPr txBox="1"/>
          <p:nvPr/>
        </p:nvSpPr>
        <p:spPr>
          <a:xfrm>
            <a:off x="-1137" y="9945550"/>
            <a:ext cx="296061" cy="34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4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(2)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9"/>
          <p:cNvGrpSpPr/>
          <p:nvPr/>
        </p:nvGrpSpPr>
        <p:grpSpPr>
          <a:xfrm>
            <a:off x="8728587" y="-144661"/>
            <a:ext cx="10012095" cy="10431661"/>
            <a:chOff x="0" y="-38100"/>
            <a:chExt cx="2636930" cy="2747433"/>
          </a:xfrm>
        </p:grpSpPr>
        <p:sp>
          <p:nvSpPr>
            <p:cNvPr id="194" name="Google Shape;194;p9"/>
            <p:cNvSpPr/>
            <p:nvPr/>
          </p:nvSpPr>
          <p:spPr>
            <a:xfrm>
              <a:off x="0" y="0"/>
              <a:ext cx="2636930" cy="2709333"/>
            </a:xfrm>
            <a:custGeom>
              <a:avLst/>
              <a:gdLst/>
              <a:ahLst/>
              <a:cxnLst/>
              <a:rect l="l" t="t" r="r" b="b"/>
              <a:pathLst>
                <a:path w="2636930" h="2709333" extrusionOk="0">
                  <a:moveTo>
                    <a:pt x="0" y="0"/>
                  </a:moveTo>
                  <a:lnTo>
                    <a:pt x="2636930" y="0"/>
                  </a:lnTo>
                  <a:lnTo>
                    <a:pt x="263693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8A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9"/>
            <p:cNvSpPr txBox="1"/>
            <p:nvPr/>
          </p:nvSpPr>
          <p:spPr>
            <a:xfrm>
              <a:off x="0" y="-38100"/>
              <a:ext cx="2636930" cy="2747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6" name="Google Shape;196;p9"/>
          <p:cNvSpPr/>
          <p:nvPr/>
        </p:nvSpPr>
        <p:spPr>
          <a:xfrm>
            <a:off x="643448" y="1450954"/>
            <a:ext cx="7459247" cy="7677833"/>
          </a:xfrm>
          <a:custGeom>
            <a:avLst/>
            <a:gdLst/>
            <a:ahLst/>
            <a:cxnLst/>
            <a:rect l="l" t="t" r="r" b="b"/>
            <a:pathLst>
              <a:path w="7459247" h="7677833" extrusionOk="0">
                <a:moveTo>
                  <a:pt x="0" y="0"/>
                </a:moveTo>
                <a:lnTo>
                  <a:pt x="7459247" y="0"/>
                </a:lnTo>
                <a:lnTo>
                  <a:pt x="7459247" y="7677833"/>
                </a:lnTo>
                <a:lnTo>
                  <a:pt x="0" y="76778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7" name="Google Shape;197;p9"/>
          <p:cNvGrpSpPr/>
          <p:nvPr/>
        </p:nvGrpSpPr>
        <p:grpSpPr>
          <a:xfrm>
            <a:off x="9325528" y="2178663"/>
            <a:ext cx="8573932" cy="6100970"/>
            <a:chOff x="0" y="-161925"/>
            <a:chExt cx="11431909" cy="8134626"/>
          </a:xfrm>
        </p:grpSpPr>
        <p:sp>
          <p:nvSpPr>
            <p:cNvPr id="198" name="Google Shape;198;p9"/>
            <p:cNvSpPr txBox="1"/>
            <p:nvPr/>
          </p:nvSpPr>
          <p:spPr>
            <a:xfrm>
              <a:off x="0" y="-161925"/>
              <a:ext cx="11431909" cy="1622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2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the cycle of abuse</a:t>
              </a:r>
              <a:endParaRPr/>
            </a:p>
          </p:txBody>
        </p:sp>
        <p:sp>
          <p:nvSpPr>
            <p:cNvPr id="199" name="Google Shape;199;p9"/>
            <p:cNvSpPr txBox="1"/>
            <p:nvPr/>
          </p:nvSpPr>
          <p:spPr>
            <a:xfrm>
              <a:off x="0" y="2344908"/>
              <a:ext cx="10597693" cy="144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99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IT IS A LOOP THAT IS EASY TO GET STUCK IN</a:t>
              </a:r>
              <a:endParaRPr/>
            </a:p>
          </p:txBody>
        </p:sp>
        <p:sp>
          <p:nvSpPr>
            <p:cNvPr id="200" name="Google Shape;200;p9"/>
            <p:cNvSpPr txBox="1"/>
            <p:nvPr/>
          </p:nvSpPr>
          <p:spPr>
            <a:xfrm>
              <a:off x="0" y="4575239"/>
              <a:ext cx="10597693" cy="33974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90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ABUSERS USE THE “REMORSE” STAGE TO REGAIN THEIR VICTIMS TRUST, AND GUILT THE VICTIM INTO STAYING IN THE RELATIONSHIP. THEN THE CYCLE REPEATS ITS SELF OVER AND OVER AGAIN</a:t>
              </a:r>
              <a:endParaRPr/>
            </a:p>
          </p:txBody>
        </p:sp>
      </p:grpSp>
      <p:sp>
        <p:nvSpPr>
          <p:cNvPr id="201" name="Google Shape;201;p9"/>
          <p:cNvSpPr txBox="1"/>
          <p:nvPr/>
        </p:nvSpPr>
        <p:spPr>
          <a:xfrm>
            <a:off x="-76200" y="10014328"/>
            <a:ext cx="491048" cy="240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7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(4)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"/>
          <p:cNvSpPr/>
          <p:nvPr/>
        </p:nvSpPr>
        <p:spPr>
          <a:xfrm>
            <a:off x="18272760" y="10270766"/>
            <a:ext cx="15240" cy="16234"/>
          </a:xfrm>
          <a:custGeom>
            <a:avLst/>
            <a:gdLst/>
            <a:ahLst/>
            <a:cxnLst/>
            <a:rect l="l" t="t" r="r" b="b"/>
            <a:pathLst>
              <a:path w="15240" h="16234" extrusionOk="0">
                <a:moveTo>
                  <a:pt x="0" y="0"/>
                </a:moveTo>
                <a:lnTo>
                  <a:pt x="15240" y="0"/>
                </a:lnTo>
                <a:lnTo>
                  <a:pt x="15240" y="16234"/>
                </a:lnTo>
                <a:lnTo>
                  <a:pt x="0" y="162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7" name="Google Shape;207;p10"/>
          <p:cNvGrpSpPr/>
          <p:nvPr/>
        </p:nvGrpSpPr>
        <p:grpSpPr>
          <a:xfrm>
            <a:off x="15338687" y="-336469"/>
            <a:ext cx="3420945" cy="10741342"/>
            <a:chOff x="0" y="-38100"/>
            <a:chExt cx="900990" cy="2828995"/>
          </a:xfrm>
        </p:grpSpPr>
        <p:sp>
          <p:nvSpPr>
            <p:cNvPr id="208" name="Google Shape;208;p10"/>
            <p:cNvSpPr/>
            <p:nvPr/>
          </p:nvSpPr>
          <p:spPr>
            <a:xfrm>
              <a:off x="0" y="0"/>
              <a:ext cx="900990" cy="2790895"/>
            </a:xfrm>
            <a:custGeom>
              <a:avLst/>
              <a:gdLst/>
              <a:ahLst/>
              <a:cxnLst/>
              <a:rect l="l" t="t" r="r" b="b"/>
              <a:pathLst>
                <a:path w="900990" h="2790895" extrusionOk="0">
                  <a:moveTo>
                    <a:pt x="0" y="0"/>
                  </a:moveTo>
                  <a:lnTo>
                    <a:pt x="900990" y="0"/>
                  </a:lnTo>
                  <a:lnTo>
                    <a:pt x="900990" y="2790895"/>
                  </a:lnTo>
                  <a:lnTo>
                    <a:pt x="0" y="2790895"/>
                  </a:lnTo>
                  <a:close/>
                </a:path>
              </a:pathLst>
            </a:custGeom>
            <a:solidFill>
              <a:srgbClr val="FF8A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10"/>
            <p:cNvSpPr txBox="1"/>
            <p:nvPr/>
          </p:nvSpPr>
          <p:spPr>
            <a:xfrm>
              <a:off x="0" y="-38100"/>
              <a:ext cx="900990" cy="2828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0" name="Google Shape;210;p10"/>
          <p:cNvSpPr/>
          <p:nvPr/>
        </p:nvSpPr>
        <p:spPr>
          <a:xfrm>
            <a:off x="1028700" y="5268487"/>
            <a:ext cx="6497320" cy="4516084"/>
          </a:xfrm>
          <a:custGeom>
            <a:avLst/>
            <a:gdLst/>
            <a:ahLst/>
            <a:cxnLst/>
            <a:rect l="l" t="t" r="r" b="b"/>
            <a:pathLst>
              <a:path w="664768" h="462059" extrusionOk="0">
                <a:moveTo>
                  <a:pt x="27406" y="0"/>
                </a:moveTo>
                <a:lnTo>
                  <a:pt x="637362" y="0"/>
                </a:lnTo>
                <a:cubicBezTo>
                  <a:pt x="652498" y="0"/>
                  <a:pt x="664768" y="12270"/>
                  <a:pt x="664768" y="27406"/>
                </a:cubicBezTo>
                <a:lnTo>
                  <a:pt x="664768" y="434654"/>
                </a:lnTo>
                <a:cubicBezTo>
                  <a:pt x="664768" y="449790"/>
                  <a:pt x="652498" y="462059"/>
                  <a:pt x="637362" y="462059"/>
                </a:cubicBezTo>
                <a:lnTo>
                  <a:pt x="27406" y="462059"/>
                </a:lnTo>
                <a:cubicBezTo>
                  <a:pt x="12270" y="462059"/>
                  <a:pt x="0" y="449790"/>
                  <a:pt x="0" y="434654"/>
                </a:cubicBezTo>
                <a:lnTo>
                  <a:pt x="0" y="27406"/>
                </a:lnTo>
                <a:cubicBezTo>
                  <a:pt x="0" y="12270"/>
                  <a:pt x="12270" y="0"/>
                  <a:pt x="27406" y="0"/>
                </a:cubicBezTo>
                <a:close/>
              </a:path>
            </a:pathLst>
          </a:custGeom>
          <a:solidFill>
            <a:srgbClr val="FF8A00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0"/>
          <p:cNvSpPr/>
          <p:nvPr/>
        </p:nvSpPr>
        <p:spPr>
          <a:xfrm>
            <a:off x="1028700" y="543477"/>
            <a:ext cx="6497320" cy="4516084"/>
          </a:xfrm>
          <a:custGeom>
            <a:avLst/>
            <a:gdLst/>
            <a:ahLst/>
            <a:cxnLst/>
            <a:rect l="l" t="t" r="r" b="b"/>
            <a:pathLst>
              <a:path w="664768" h="462059" extrusionOk="0">
                <a:moveTo>
                  <a:pt x="27406" y="0"/>
                </a:moveTo>
                <a:lnTo>
                  <a:pt x="637362" y="0"/>
                </a:lnTo>
                <a:cubicBezTo>
                  <a:pt x="652498" y="0"/>
                  <a:pt x="664768" y="12270"/>
                  <a:pt x="664768" y="27406"/>
                </a:cubicBezTo>
                <a:lnTo>
                  <a:pt x="664768" y="434654"/>
                </a:lnTo>
                <a:cubicBezTo>
                  <a:pt x="664768" y="449790"/>
                  <a:pt x="652498" y="462059"/>
                  <a:pt x="637362" y="462059"/>
                </a:cubicBezTo>
                <a:lnTo>
                  <a:pt x="27406" y="462059"/>
                </a:lnTo>
                <a:cubicBezTo>
                  <a:pt x="12270" y="462059"/>
                  <a:pt x="0" y="449790"/>
                  <a:pt x="0" y="434654"/>
                </a:cubicBezTo>
                <a:lnTo>
                  <a:pt x="0" y="27406"/>
                </a:lnTo>
                <a:cubicBezTo>
                  <a:pt x="0" y="12270"/>
                  <a:pt x="12270" y="0"/>
                  <a:pt x="27406" y="0"/>
                </a:cubicBezTo>
                <a:close/>
              </a:path>
            </a:pathLst>
          </a:custGeom>
          <a:solidFill>
            <a:srgbClr val="FF8A00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0"/>
          <p:cNvSpPr/>
          <p:nvPr/>
        </p:nvSpPr>
        <p:spPr>
          <a:xfrm>
            <a:off x="7726765" y="5268487"/>
            <a:ext cx="6497320" cy="4516084"/>
          </a:xfrm>
          <a:custGeom>
            <a:avLst/>
            <a:gdLst/>
            <a:ahLst/>
            <a:cxnLst/>
            <a:rect l="l" t="t" r="r" b="b"/>
            <a:pathLst>
              <a:path w="664768" h="462059" extrusionOk="0">
                <a:moveTo>
                  <a:pt x="27406" y="0"/>
                </a:moveTo>
                <a:lnTo>
                  <a:pt x="637362" y="0"/>
                </a:lnTo>
                <a:cubicBezTo>
                  <a:pt x="652498" y="0"/>
                  <a:pt x="664768" y="12270"/>
                  <a:pt x="664768" y="27406"/>
                </a:cubicBezTo>
                <a:lnTo>
                  <a:pt x="664768" y="434654"/>
                </a:lnTo>
                <a:cubicBezTo>
                  <a:pt x="664768" y="449790"/>
                  <a:pt x="652498" y="462059"/>
                  <a:pt x="637362" y="462059"/>
                </a:cubicBezTo>
                <a:lnTo>
                  <a:pt x="27406" y="462059"/>
                </a:lnTo>
                <a:cubicBezTo>
                  <a:pt x="12270" y="462059"/>
                  <a:pt x="0" y="449790"/>
                  <a:pt x="0" y="434654"/>
                </a:cubicBezTo>
                <a:lnTo>
                  <a:pt x="0" y="27406"/>
                </a:lnTo>
                <a:cubicBezTo>
                  <a:pt x="0" y="12270"/>
                  <a:pt x="12270" y="0"/>
                  <a:pt x="27406" y="0"/>
                </a:cubicBezTo>
                <a:close/>
              </a:path>
            </a:pathLst>
          </a:custGeom>
          <a:solidFill>
            <a:srgbClr val="FF8A00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0"/>
          <p:cNvSpPr/>
          <p:nvPr/>
        </p:nvSpPr>
        <p:spPr>
          <a:xfrm>
            <a:off x="7726765" y="543477"/>
            <a:ext cx="6497320" cy="4516084"/>
          </a:xfrm>
          <a:custGeom>
            <a:avLst/>
            <a:gdLst/>
            <a:ahLst/>
            <a:cxnLst/>
            <a:rect l="l" t="t" r="r" b="b"/>
            <a:pathLst>
              <a:path w="664768" h="462059" extrusionOk="0">
                <a:moveTo>
                  <a:pt x="27406" y="0"/>
                </a:moveTo>
                <a:lnTo>
                  <a:pt x="637362" y="0"/>
                </a:lnTo>
                <a:cubicBezTo>
                  <a:pt x="652498" y="0"/>
                  <a:pt x="664768" y="12270"/>
                  <a:pt x="664768" y="27406"/>
                </a:cubicBezTo>
                <a:lnTo>
                  <a:pt x="664768" y="434654"/>
                </a:lnTo>
                <a:cubicBezTo>
                  <a:pt x="664768" y="449790"/>
                  <a:pt x="652498" y="462059"/>
                  <a:pt x="637362" y="462059"/>
                </a:cubicBezTo>
                <a:lnTo>
                  <a:pt x="27406" y="462059"/>
                </a:lnTo>
                <a:cubicBezTo>
                  <a:pt x="12270" y="462059"/>
                  <a:pt x="0" y="449790"/>
                  <a:pt x="0" y="434654"/>
                </a:cubicBezTo>
                <a:lnTo>
                  <a:pt x="0" y="27406"/>
                </a:lnTo>
                <a:cubicBezTo>
                  <a:pt x="0" y="12270"/>
                  <a:pt x="12270" y="0"/>
                  <a:pt x="27406" y="0"/>
                </a:cubicBezTo>
                <a:close/>
              </a:path>
            </a:pathLst>
          </a:custGeom>
          <a:solidFill>
            <a:srgbClr val="FF8A00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0"/>
          <p:cNvSpPr txBox="1"/>
          <p:nvPr/>
        </p:nvSpPr>
        <p:spPr>
          <a:xfrm>
            <a:off x="1680164" y="1270041"/>
            <a:ext cx="5194393" cy="2926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21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Your partner will not be able to meet every single one of your needs</a:t>
            </a:r>
            <a:endParaRPr/>
          </a:p>
        </p:txBody>
      </p:sp>
      <p:sp>
        <p:nvSpPr>
          <p:cNvPr id="215" name="Google Shape;215;p10"/>
          <p:cNvSpPr txBox="1"/>
          <p:nvPr/>
        </p:nvSpPr>
        <p:spPr>
          <a:xfrm>
            <a:off x="8187381" y="1330589"/>
            <a:ext cx="5576088" cy="2796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98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Outside friendships are crucial to maintaining healthy romantic relationships</a:t>
            </a:r>
            <a:endParaRPr/>
          </a:p>
        </p:txBody>
      </p:sp>
      <p:sp>
        <p:nvSpPr>
          <p:cNvPr id="216" name="Google Shape;216;p10"/>
          <p:cNvSpPr txBox="1"/>
          <p:nvPr/>
        </p:nvSpPr>
        <p:spPr>
          <a:xfrm>
            <a:off x="1400911" y="6280674"/>
            <a:ext cx="5752899" cy="226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78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your relationship should not be your only source of happiness</a:t>
            </a:r>
            <a:endParaRPr/>
          </a:p>
        </p:txBody>
      </p:sp>
      <p:sp>
        <p:nvSpPr>
          <p:cNvPr id="217" name="Google Shape;217;p10"/>
          <p:cNvSpPr txBox="1"/>
          <p:nvPr/>
        </p:nvSpPr>
        <p:spPr>
          <a:xfrm>
            <a:off x="8187381" y="6290199"/>
            <a:ext cx="4986971" cy="1505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16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your relationship does not define you</a:t>
            </a:r>
            <a:endParaRPr/>
          </a:p>
        </p:txBody>
      </p:sp>
      <p:sp>
        <p:nvSpPr>
          <p:cNvPr id="218" name="Google Shape;218;p10"/>
          <p:cNvSpPr/>
          <p:nvPr/>
        </p:nvSpPr>
        <p:spPr>
          <a:xfrm>
            <a:off x="12525621" y="5268487"/>
            <a:ext cx="5626132" cy="5211205"/>
          </a:xfrm>
          <a:custGeom>
            <a:avLst/>
            <a:gdLst/>
            <a:ahLst/>
            <a:cxnLst/>
            <a:rect l="l" t="t" r="r" b="b"/>
            <a:pathLst>
              <a:path w="5626132" h="5211205" extrusionOk="0">
                <a:moveTo>
                  <a:pt x="0" y="0"/>
                </a:moveTo>
                <a:lnTo>
                  <a:pt x="5626132" y="0"/>
                </a:lnTo>
                <a:lnTo>
                  <a:pt x="5626132" y="5211205"/>
                </a:lnTo>
                <a:lnTo>
                  <a:pt x="0" y="52112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0"/>
          <p:cNvSpPr txBox="1"/>
          <p:nvPr/>
        </p:nvSpPr>
        <p:spPr>
          <a:xfrm rot="5400000">
            <a:off x="14738971" y="2415376"/>
            <a:ext cx="5462729" cy="1019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7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851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Reminders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A00"/>
        </a:solid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p11"/>
          <p:cNvGrpSpPr/>
          <p:nvPr/>
        </p:nvGrpSpPr>
        <p:grpSpPr>
          <a:xfrm>
            <a:off x="187598" y="864394"/>
            <a:ext cx="17516510" cy="2803169"/>
            <a:chOff x="0" y="-219075"/>
            <a:chExt cx="23355346" cy="3737559"/>
          </a:xfrm>
        </p:grpSpPr>
        <p:sp>
          <p:nvSpPr>
            <p:cNvPr id="225" name="Google Shape;225;p11"/>
            <p:cNvSpPr txBox="1"/>
            <p:nvPr/>
          </p:nvSpPr>
          <p:spPr>
            <a:xfrm>
              <a:off x="0" y="-219075"/>
              <a:ext cx="23355346" cy="21832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999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683" b="1">
                  <a:solidFill>
                    <a:srgbClr val="FFF2EE"/>
                  </a:solidFill>
                  <a:latin typeface="Arial"/>
                  <a:ea typeface="Arial"/>
                  <a:cs typeface="Arial"/>
                  <a:sym typeface="Arial"/>
                </a:rPr>
                <a:t>nobody is immune </a:t>
              </a:r>
              <a:endParaRPr/>
            </a:p>
          </p:txBody>
        </p:sp>
        <p:sp>
          <p:nvSpPr>
            <p:cNvPr id="226" name="Google Shape;226;p11"/>
            <p:cNvSpPr txBox="1"/>
            <p:nvPr/>
          </p:nvSpPr>
          <p:spPr>
            <a:xfrm>
              <a:off x="819838" y="2500913"/>
              <a:ext cx="21715669" cy="10175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572" b="1">
                  <a:solidFill>
                    <a:srgbClr val="FFF2EE"/>
                  </a:solidFill>
                  <a:latin typeface="Arial"/>
                  <a:ea typeface="Arial"/>
                  <a:cs typeface="Arial"/>
                  <a:sym typeface="Arial"/>
                </a:rPr>
                <a:t>TO DATING VIOLENCE</a:t>
              </a:r>
              <a:endParaRPr/>
            </a:p>
          </p:txBody>
        </p:sp>
      </p:grpSp>
      <p:grpSp>
        <p:nvGrpSpPr>
          <p:cNvPr id="227" name="Google Shape;227;p11"/>
          <p:cNvGrpSpPr/>
          <p:nvPr/>
        </p:nvGrpSpPr>
        <p:grpSpPr>
          <a:xfrm>
            <a:off x="1028700" y="6997872"/>
            <a:ext cx="4261558" cy="1307080"/>
            <a:chOff x="0" y="-133350"/>
            <a:chExt cx="5682077" cy="1742774"/>
          </a:xfrm>
        </p:grpSpPr>
        <p:sp>
          <p:nvSpPr>
            <p:cNvPr id="228" name="Google Shape;228;p11"/>
            <p:cNvSpPr txBox="1"/>
            <p:nvPr/>
          </p:nvSpPr>
          <p:spPr>
            <a:xfrm>
              <a:off x="0" y="-133350"/>
              <a:ext cx="5682077" cy="7742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rgbClr val="FFF2EE"/>
                  </a:solidFill>
                  <a:latin typeface="Arial"/>
                  <a:ea typeface="Arial"/>
                  <a:cs typeface="Arial"/>
                  <a:sym typeface="Arial"/>
                </a:rPr>
                <a:t>all genders</a:t>
              </a:r>
              <a:endParaRPr/>
            </a:p>
          </p:txBody>
        </p:sp>
        <p:sp>
          <p:nvSpPr>
            <p:cNvPr id="229" name="Google Shape;229;p11"/>
            <p:cNvSpPr txBox="1"/>
            <p:nvPr/>
          </p:nvSpPr>
          <p:spPr>
            <a:xfrm>
              <a:off x="0" y="1030727"/>
              <a:ext cx="5682077" cy="5786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0" name="Google Shape;230;p11"/>
          <p:cNvSpPr/>
          <p:nvPr/>
        </p:nvSpPr>
        <p:spPr>
          <a:xfrm>
            <a:off x="14604646" y="5471934"/>
            <a:ext cx="1047750" cy="1047750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FF2E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1"/>
          <p:cNvSpPr/>
          <p:nvPr/>
        </p:nvSpPr>
        <p:spPr>
          <a:xfrm>
            <a:off x="3316149" y="5938659"/>
            <a:ext cx="11812372" cy="114300"/>
          </a:xfrm>
          <a:prstGeom prst="rect">
            <a:avLst/>
          </a:prstGeom>
          <a:solidFill>
            <a:srgbClr val="FFF2E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1"/>
          <p:cNvSpPr/>
          <p:nvPr/>
        </p:nvSpPr>
        <p:spPr>
          <a:xfrm>
            <a:off x="2635604" y="5471934"/>
            <a:ext cx="1047750" cy="1047750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FF2E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1"/>
          <p:cNvSpPr txBox="1"/>
          <p:nvPr/>
        </p:nvSpPr>
        <p:spPr>
          <a:xfrm>
            <a:off x="7013221" y="6964534"/>
            <a:ext cx="4261558" cy="614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2EE"/>
                </a:solidFill>
                <a:latin typeface="Arial"/>
                <a:ea typeface="Arial"/>
                <a:cs typeface="Arial"/>
                <a:sym typeface="Arial"/>
              </a:rPr>
              <a:t>all races</a:t>
            </a:r>
            <a:endParaRPr/>
          </a:p>
        </p:txBody>
      </p:sp>
      <p:sp>
        <p:nvSpPr>
          <p:cNvPr id="234" name="Google Shape;234;p11"/>
          <p:cNvSpPr/>
          <p:nvPr/>
        </p:nvSpPr>
        <p:spPr>
          <a:xfrm>
            <a:off x="8620125" y="5471934"/>
            <a:ext cx="1047750" cy="1047750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FF2E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5" name="Google Shape;235;p11"/>
          <p:cNvGrpSpPr/>
          <p:nvPr/>
        </p:nvGrpSpPr>
        <p:grpSpPr>
          <a:xfrm>
            <a:off x="12997742" y="6997872"/>
            <a:ext cx="4261558" cy="1307080"/>
            <a:chOff x="0" y="-133350"/>
            <a:chExt cx="5682077" cy="1742774"/>
          </a:xfrm>
        </p:grpSpPr>
        <p:sp>
          <p:nvSpPr>
            <p:cNvPr id="236" name="Google Shape;236;p11"/>
            <p:cNvSpPr txBox="1"/>
            <p:nvPr/>
          </p:nvSpPr>
          <p:spPr>
            <a:xfrm>
              <a:off x="0" y="-133350"/>
              <a:ext cx="5682077" cy="7742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rgbClr val="FFF2EE"/>
                  </a:solidFill>
                  <a:latin typeface="Arial"/>
                  <a:ea typeface="Arial"/>
                  <a:cs typeface="Arial"/>
                  <a:sym typeface="Arial"/>
                </a:rPr>
                <a:t>all social classes</a:t>
              </a:r>
              <a:endParaRPr/>
            </a:p>
          </p:txBody>
        </p:sp>
        <p:sp>
          <p:nvSpPr>
            <p:cNvPr id="237" name="Google Shape;237;p11"/>
            <p:cNvSpPr txBox="1"/>
            <p:nvPr/>
          </p:nvSpPr>
          <p:spPr>
            <a:xfrm>
              <a:off x="0" y="973577"/>
              <a:ext cx="5682077" cy="6358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8" name="Google Shape;238;p11"/>
          <p:cNvSpPr txBox="1"/>
          <p:nvPr/>
        </p:nvSpPr>
        <p:spPr>
          <a:xfrm>
            <a:off x="1509182" y="8476409"/>
            <a:ext cx="15269637" cy="1401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87" b="1">
                <a:solidFill>
                  <a:srgbClr val="FFF2EE"/>
                </a:solidFill>
                <a:latin typeface="Arial"/>
                <a:ea typeface="Arial"/>
                <a:cs typeface="Arial"/>
                <a:sym typeface="Arial"/>
              </a:rPr>
              <a:t>ANYBODY CAN BE EFFECTED BY TEEN DATING VIOLENCE, BUT IT IS NEVER THE VICTIMS FAULT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2"/>
          <p:cNvSpPr txBox="1"/>
          <p:nvPr/>
        </p:nvSpPr>
        <p:spPr>
          <a:xfrm>
            <a:off x="260047" y="319075"/>
            <a:ext cx="170040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Teen Dating Violence Statistics:</a:t>
            </a:r>
            <a:endParaRPr/>
          </a:p>
        </p:txBody>
      </p:sp>
      <p:sp>
        <p:nvSpPr>
          <p:cNvPr id="244" name="Google Shape;244;p12"/>
          <p:cNvSpPr txBox="1"/>
          <p:nvPr/>
        </p:nvSpPr>
        <p:spPr>
          <a:xfrm>
            <a:off x="260058" y="1749236"/>
            <a:ext cx="15052255" cy="7983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93421" marR="0" lvl="1" indent="-346710" algn="l" rtl="0">
              <a:lnSpc>
                <a:spcPct val="198038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211"/>
              <a:buFont typeface="Arial"/>
              <a:buChar char="•"/>
            </a:pPr>
            <a:r>
              <a:rPr lang="en-US" sz="3211" b="1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1 in 3 girls in the US is a victim of physical, emotional, or verbal abuse from a dating partner, a figure that far exceeds rates of other types of youth violence.</a:t>
            </a:r>
            <a:endParaRPr/>
          </a:p>
          <a:p>
            <a:pPr marL="693421" marR="0" lvl="1" indent="-346710" algn="l" rtl="0">
              <a:lnSpc>
                <a:spcPct val="198038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211"/>
              <a:buFont typeface="Arial"/>
              <a:buChar char="•"/>
            </a:pPr>
            <a:r>
              <a:rPr lang="en-US" sz="3211" b="1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1 in 10 high school students has been purposefully hit, slapped or physically hurt by a boyfriend or girlfriend.</a:t>
            </a:r>
            <a:endParaRPr/>
          </a:p>
          <a:p>
            <a:pPr marL="693421" marR="0" lvl="1" indent="-346710" algn="l" rtl="0">
              <a:lnSpc>
                <a:spcPct val="198038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211"/>
              <a:buFont typeface="Arial"/>
              <a:buChar char="•"/>
            </a:pPr>
            <a:r>
              <a:rPr lang="en-US" sz="3211" b="1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81% of parents believe teen dating violence is not an issue or admit they don’t know it’s an issue.</a:t>
            </a:r>
            <a:endParaRPr/>
          </a:p>
          <a:p>
            <a:pPr marL="693421" marR="0" lvl="1" indent="-346710" algn="l" rtl="0">
              <a:lnSpc>
                <a:spcPct val="198038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211"/>
              <a:buFont typeface="Arial"/>
              <a:buChar char="•"/>
            </a:pPr>
            <a:r>
              <a:rPr lang="en-US" sz="3211" b="1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Teens who suffer dating abuse are subject to long-term consequences like alcoholism, eating disorders, thoughts of suicide, &amp; violence behavior.</a:t>
            </a:r>
            <a:endParaRPr/>
          </a:p>
          <a:p>
            <a:pPr marL="693421" marR="0" lvl="1" indent="-346710" algn="l" rtl="0">
              <a:lnSpc>
                <a:spcPct val="198038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211"/>
              <a:buFont typeface="Arial"/>
              <a:buChar char="•"/>
            </a:pPr>
            <a:r>
              <a:rPr lang="en-US" sz="3211" b="1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·50% of young people who experience rape or physical or sexual abuse will attempt to commit suicide.</a:t>
            </a:r>
            <a:endParaRPr/>
          </a:p>
        </p:txBody>
      </p:sp>
      <p:sp>
        <p:nvSpPr>
          <p:cNvPr id="245" name="Google Shape;245;p12"/>
          <p:cNvSpPr txBox="1"/>
          <p:nvPr/>
        </p:nvSpPr>
        <p:spPr>
          <a:xfrm>
            <a:off x="17953137" y="9935210"/>
            <a:ext cx="296763" cy="323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99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(3)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A00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3"/>
          <p:cNvSpPr txBox="1"/>
          <p:nvPr/>
        </p:nvSpPr>
        <p:spPr>
          <a:xfrm>
            <a:off x="2438172" y="2103830"/>
            <a:ext cx="13149232" cy="71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6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22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IF YOU ARE EXPERIENCING ANY FORM OF ABUSE</a:t>
            </a:r>
            <a:endParaRPr/>
          </a:p>
        </p:txBody>
      </p:sp>
      <p:sp>
        <p:nvSpPr>
          <p:cNvPr id="251" name="Google Shape;251;p13"/>
          <p:cNvSpPr/>
          <p:nvPr/>
        </p:nvSpPr>
        <p:spPr>
          <a:xfrm>
            <a:off x="778912" y="3505200"/>
            <a:ext cx="8233876" cy="2797926"/>
          </a:xfrm>
          <a:custGeom>
            <a:avLst/>
            <a:gdLst/>
            <a:ahLst/>
            <a:cxnLst/>
            <a:rect l="l" t="t" r="r" b="b"/>
            <a:pathLst>
              <a:path w="4331325" h="1471813" extrusionOk="0">
                <a:moveTo>
                  <a:pt x="0" y="0"/>
                </a:moveTo>
                <a:lnTo>
                  <a:pt x="0" y="1471813"/>
                </a:lnTo>
                <a:lnTo>
                  <a:pt x="4331325" y="1471813"/>
                </a:lnTo>
                <a:lnTo>
                  <a:pt x="4331325" y="0"/>
                </a:lnTo>
                <a:lnTo>
                  <a:pt x="0" y="0"/>
                </a:lnTo>
                <a:close/>
                <a:moveTo>
                  <a:pt x="4270365" y="1410853"/>
                </a:moveTo>
                <a:lnTo>
                  <a:pt x="59690" y="1410853"/>
                </a:lnTo>
                <a:lnTo>
                  <a:pt x="59690" y="59690"/>
                </a:lnTo>
                <a:lnTo>
                  <a:pt x="4270365" y="59690"/>
                </a:lnTo>
                <a:lnTo>
                  <a:pt x="4270365" y="141085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3"/>
          <p:cNvSpPr txBox="1"/>
          <p:nvPr/>
        </p:nvSpPr>
        <p:spPr>
          <a:xfrm>
            <a:off x="2013270" y="3468911"/>
            <a:ext cx="5765159" cy="2584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8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 ARE NOT ALONE</a:t>
            </a:r>
            <a:endParaRPr/>
          </a:p>
        </p:txBody>
      </p:sp>
      <p:sp>
        <p:nvSpPr>
          <p:cNvPr id="253" name="Google Shape;253;p13"/>
          <p:cNvSpPr/>
          <p:nvPr/>
        </p:nvSpPr>
        <p:spPr>
          <a:xfrm>
            <a:off x="778912" y="6574674"/>
            <a:ext cx="8233876" cy="2797926"/>
          </a:xfrm>
          <a:custGeom>
            <a:avLst/>
            <a:gdLst/>
            <a:ahLst/>
            <a:cxnLst/>
            <a:rect l="l" t="t" r="r" b="b"/>
            <a:pathLst>
              <a:path w="4331325" h="1471813" extrusionOk="0">
                <a:moveTo>
                  <a:pt x="0" y="0"/>
                </a:moveTo>
                <a:lnTo>
                  <a:pt x="0" y="1471813"/>
                </a:lnTo>
                <a:lnTo>
                  <a:pt x="4331325" y="1471813"/>
                </a:lnTo>
                <a:lnTo>
                  <a:pt x="4331325" y="0"/>
                </a:lnTo>
                <a:lnTo>
                  <a:pt x="0" y="0"/>
                </a:lnTo>
                <a:close/>
                <a:moveTo>
                  <a:pt x="4270365" y="1410853"/>
                </a:moveTo>
                <a:lnTo>
                  <a:pt x="59690" y="1410853"/>
                </a:lnTo>
                <a:lnTo>
                  <a:pt x="59690" y="59690"/>
                </a:lnTo>
                <a:lnTo>
                  <a:pt x="4270365" y="59690"/>
                </a:lnTo>
                <a:lnTo>
                  <a:pt x="4270365" y="141085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3"/>
          <p:cNvSpPr/>
          <p:nvPr/>
        </p:nvSpPr>
        <p:spPr>
          <a:xfrm>
            <a:off x="9275212" y="3505200"/>
            <a:ext cx="8233876" cy="2797926"/>
          </a:xfrm>
          <a:custGeom>
            <a:avLst/>
            <a:gdLst/>
            <a:ahLst/>
            <a:cxnLst/>
            <a:rect l="l" t="t" r="r" b="b"/>
            <a:pathLst>
              <a:path w="4331325" h="1471813" extrusionOk="0">
                <a:moveTo>
                  <a:pt x="0" y="0"/>
                </a:moveTo>
                <a:lnTo>
                  <a:pt x="0" y="1471813"/>
                </a:lnTo>
                <a:lnTo>
                  <a:pt x="4331325" y="1471813"/>
                </a:lnTo>
                <a:lnTo>
                  <a:pt x="4331325" y="0"/>
                </a:lnTo>
                <a:lnTo>
                  <a:pt x="0" y="0"/>
                </a:lnTo>
                <a:close/>
                <a:moveTo>
                  <a:pt x="4270365" y="1410853"/>
                </a:moveTo>
                <a:lnTo>
                  <a:pt x="59690" y="1410853"/>
                </a:lnTo>
                <a:lnTo>
                  <a:pt x="59690" y="59690"/>
                </a:lnTo>
                <a:lnTo>
                  <a:pt x="4270365" y="59690"/>
                </a:lnTo>
                <a:lnTo>
                  <a:pt x="4270365" y="141085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3"/>
          <p:cNvSpPr/>
          <p:nvPr/>
        </p:nvSpPr>
        <p:spPr>
          <a:xfrm>
            <a:off x="9271439" y="6579351"/>
            <a:ext cx="8237649" cy="2793249"/>
          </a:xfrm>
          <a:custGeom>
            <a:avLst/>
            <a:gdLst/>
            <a:ahLst/>
            <a:cxnLst/>
            <a:rect l="l" t="t" r="r" b="b"/>
            <a:pathLst>
              <a:path w="4331325" h="1468680" extrusionOk="0">
                <a:moveTo>
                  <a:pt x="0" y="0"/>
                </a:moveTo>
                <a:lnTo>
                  <a:pt x="0" y="1468680"/>
                </a:lnTo>
                <a:lnTo>
                  <a:pt x="4331325" y="1468680"/>
                </a:lnTo>
                <a:lnTo>
                  <a:pt x="4331325" y="0"/>
                </a:lnTo>
                <a:lnTo>
                  <a:pt x="0" y="0"/>
                </a:lnTo>
                <a:close/>
                <a:moveTo>
                  <a:pt x="4270365" y="1407720"/>
                </a:moveTo>
                <a:lnTo>
                  <a:pt x="59690" y="1407720"/>
                </a:lnTo>
                <a:lnTo>
                  <a:pt x="59690" y="59690"/>
                </a:lnTo>
                <a:lnTo>
                  <a:pt x="4270365" y="59690"/>
                </a:lnTo>
                <a:lnTo>
                  <a:pt x="4270365" y="14077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3"/>
          <p:cNvSpPr txBox="1"/>
          <p:nvPr/>
        </p:nvSpPr>
        <p:spPr>
          <a:xfrm>
            <a:off x="9947934" y="3549445"/>
            <a:ext cx="6880885" cy="2433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79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IT IS NEVER YOUR FAULT</a:t>
            </a:r>
            <a:endParaRPr/>
          </a:p>
        </p:txBody>
      </p:sp>
      <p:sp>
        <p:nvSpPr>
          <p:cNvPr id="257" name="Google Shape;257;p13"/>
          <p:cNvSpPr txBox="1"/>
          <p:nvPr/>
        </p:nvSpPr>
        <p:spPr>
          <a:xfrm>
            <a:off x="1150683" y="6852288"/>
            <a:ext cx="7490333" cy="201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54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 DO NOT OWE ANYONE ANYTHING</a:t>
            </a:r>
            <a:endParaRPr/>
          </a:p>
        </p:txBody>
      </p:sp>
      <p:sp>
        <p:nvSpPr>
          <p:cNvPr id="258" name="Google Shape;258;p13"/>
          <p:cNvSpPr txBox="1"/>
          <p:nvPr/>
        </p:nvSpPr>
        <p:spPr>
          <a:xfrm>
            <a:off x="10255967" y="6933141"/>
            <a:ext cx="6272366" cy="187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71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REACH OUT TO A TRUSTED ADULT</a:t>
            </a:r>
            <a:endParaRPr/>
          </a:p>
        </p:txBody>
      </p:sp>
      <p:sp>
        <p:nvSpPr>
          <p:cNvPr id="259" name="Google Shape;259;p13"/>
          <p:cNvSpPr txBox="1"/>
          <p:nvPr/>
        </p:nvSpPr>
        <p:spPr>
          <a:xfrm>
            <a:off x="2553383" y="728928"/>
            <a:ext cx="13443658" cy="1232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IMPORTANT REMINDERS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4"/>
          <p:cNvSpPr/>
          <p:nvPr/>
        </p:nvSpPr>
        <p:spPr>
          <a:xfrm>
            <a:off x="367087" y="1269308"/>
            <a:ext cx="8115300" cy="7988992"/>
          </a:xfrm>
          <a:custGeom>
            <a:avLst/>
            <a:gdLst/>
            <a:ahLst/>
            <a:cxnLst/>
            <a:rect l="l" t="t" r="r" b="b"/>
            <a:pathLst>
              <a:path w="8115300" h="7988992" extrusionOk="0">
                <a:moveTo>
                  <a:pt x="0" y="0"/>
                </a:moveTo>
                <a:lnTo>
                  <a:pt x="8115300" y="0"/>
                </a:lnTo>
                <a:lnTo>
                  <a:pt x="8115300" y="7988992"/>
                </a:lnTo>
                <a:lnTo>
                  <a:pt x="0" y="79889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4"/>
          <p:cNvSpPr txBox="1"/>
          <p:nvPr/>
        </p:nvSpPr>
        <p:spPr>
          <a:xfrm>
            <a:off x="8229600" y="382683"/>
            <a:ext cx="9263237" cy="1825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2" i="1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YOUR ROLE AS A BYSTANDER</a:t>
            </a:r>
            <a:endParaRPr/>
          </a:p>
        </p:txBody>
      </p:sp>
      <p:sp>
        <p:nvSpPr>
          <p:cNvPr id="266" name="Google Shape;266;p14"/>
          <p:cNvSpPr txBox="1"/>
          <p:nvPr/>
        </p:nvSpPr>
        <p:spPr>
          <a:xfrm>
            <a:off x="8628786" y="2208450"/>
            <a:ext cx="9448030" cy="7730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48519" marR="0" lvl="1" indent="-374259" algn="l" rtl="0">
              <a:lnSpc>
                <a:spcPct val="177034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466"/>
              <a:buFont typeface="Arial"/>
              <a:buChar char="•"/>
            </a:pPr>
            <a:r>
              <a:rPr lang="en-US" sz="3466" b="1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Believe them</a:t>
            </a:r>
            <a:endParaRPr/>
          </a:p>
          <a:p>
            <a:pPr marL="748519" marR="0" lvl="1" indent="-374259" algn="l" rtl="0">
              <a:lnSpc>
                <a:spcPct val="177034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466"/>
              <a:buFont typeface="Arial"/>
              <a:buChar char="•"/>
            </a:pPr>
            <a:r>
              <a:rPr lang="en-US" sz="3466" b="1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Remind them that it is not their fault and they do not deserve the abuse</a:t>
            </a:r>
            <a:endParaRPr/>
          </a:p>
          <a:p>
            <a:pPr marL="748519" marR="0" lvl="1" indent="-374259" algn="l" rtl="0">
              <a:lnSpc>
                <a:spcPct val="177034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466"/>
              <a:buFont typeface="Arial"/>
              <a:buChar char="•"/>
            </a:pPr>
            <a:r>
              <a:rPr lang="en-US" sz="3466" b="1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Remember that they are going to make their own decision</a:t>
            </a:r>
            <a:endParaRPr/>
          </a:p>
          <a:p>
            <a:pPr marL="748519" marR="0" lvl="1" indent="-374259" algn="l" rtl="0">
              <a:lnSpc>
                <a:spcPct val="177034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466"/>
              <a:buFont typeface="Arial"/>
              <a:buChar char="•"/>
            </a:pPr>
            <a:r>
              <a:rPr lang="en-US" sz="3466" b="1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Help them with a safety plan</a:t>
            </a:r>
            <a:endParaRPr/>
          </a:p>
          <a:p>
            <a:pPr marL="748519" marR="0" lvl="1" indent="-374259" algn="l" rtl="0">
              <a:lnSpc>
                <a:spcPct val="177034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466"/>
              <a:buFont typeface="Arial"/>
              <a:buChar char="•"/>
            </a:pPr>
            <a:r>
              <a:rPr lang="en-US" sz="3466" b="1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Offer help and support</a:t>
            </a:r>
            <a:endParaRPr/>
          </a:p>
          <a:p>
            <a:pPr marL="748519" marR="0" lvl="1" indent="-374259" algn="l" rtl="0">
              <a:lnSpc>
                <a:spcPct val="177034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466"/>
              <a:buFont typeface="Arial"/>
              <a:buChar char="•"/>
            </a:pPr>
            <a:r>
              <a:rPr lang="en-US" sz="3466" b="1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Do not gossip!</a:t>
            </a:r>
            <a:endParaRPr/>
          </a:p>
          <a:p>
            <a:pPr marL="0" marR="0" lvl="0" indent="0" algn="l" rtl="0">
              <a:lnSpc>
                <a:spcPct val="17703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466" b="1">
              <a:solidFill>
                <a:srgbClr val="FF8A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"/>
          <p:cNvSpPr/>
          <p:nvPr/>
        </p:nvSpPr>
        <p:spPr>
          <a:xfrm>
            <a:off x="10397024" y="1028700"/>
            <a:ext cx="6862276" cy="8170026"/>
          </a:xfrm>
          <a:custGeom>
            <a:avLst/>
            <a:gdLst/>
            <a:ahLst/>
            <a:cxnLst/>
            <a:rect l="l" t="t" r="r" b="b"/>
            <a:pathLst>
              <a:path w="3609812" h="4297737" extrusionOk="0">
                <a:moveTo>
                  <a:pt x="0" y="0"/>
                </a:moveTo>
                <a:lnTo>
                  <a:pt x="0" y="4297737"/>
                </a:lnTo>
                <a:lnTo>
                  <a:pt x="3609812" y="4297737"/>
                </a:lnTo>
                <a:lnTo>
                  <a:pt x="3609812" y="0"/>
                </a:lnTo>
                <a:lnTo>
                  <a:pt x="0" y="0"/>
                </a:lnTo>
                <a:close/>
                <a:moveTo>
                  <a:pt x="3548852" y="4236777"/>
                </a:moveTo>
                <a:lnTo>
                  <a:pt x="59690" y="4236777"/>
                </a:lnTo>
                <a:lnTo>
                  <a:pt x="59690" y="59690"/>
                </a:lnTo>
                <a:lnTo>
                  <a:pt x="3548852" y="59690"/>
                </a:lnTo>
                <a:lnTo>
                  <a:pt x="3548852" y="4236777"/>
                </a:lnTo>
                <a:close/>
              </a:path>
            </a:pathLst>
          </a:custGeom>
          <a:solidFill>
            <a:srgbClr val="FF8A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5"/>
          <p:cNvSpPr/>
          <p:nvPr/>
        </p:nvSpPr>
        <p:spPr>
          <a:xfrm>
            <a:off x="1028700" y="2179437"/>
            <a:ext cx="6171883" cy="8107563"/>
          </a:xfrm>
          <a:custGeom>
            <a:avLst/>
            <a:gdLst/>
            <a:ahLst/>
            <a:cxnLst/>
            <a:rect l="l" t="t" r="r" b="b"/>
            <a:pathLst>
              <a:path w="6171883" h="8107563" extrusionOk="0">
                <a:moveTo>
                  <a:pt x="0" y="0"/>
                </a:moveTo>
                <a:lnTo>
                  <a:pt x="6171883" y="0"/>
                </a:lnTo>
                <a:lnTo>
                  <a:pt x="6171883" y="8107563"/>
                </a:lnTo>
                <a:lnTo>
                  <a:pt x="0" y="81075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5"/>
          <p:cNvSpPr txBox="1"/>
          <p:nvPr/>
        </p:nvSpPr>
        <p:spPr>
          <a:xfrm>
            <a:off x="10473988" y="2412124"/>
            <a:ext cx="6668128" cy="1321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52" b="1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THE STIGMA THAT SURROUNDS ABUSE</a:t>
            </a:r>
            <a:endParaRPr/>
          </a:p>
        </p:txBody>
      </p:sp>
      <p:sp>
        <p:nvSpPr>
          <p:cNvPr id="274" name="Google Shape;274;p15"/>
          <p:cNvSpPr txBox="1"/>
          <p:nvPr/>
        </p:nvSpPr>
        <p:spPr>
          <a:xfrm>
            <a:off x="10919758" y="4856165"/>
            <a:ext cx="5893008" cy="1620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49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stigma: a set of negative and often unfair beliefs that a society, or group has about something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A00"/>
        </a:solid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6"/>
          <p:cNvSpPr/>
          <p:nvPr/>
        </p:nvSpPr>
        <p:spPr>
          <a:xfrm>
            <a:off x="1028700" y="1028700"/>
            <a:ext cx="162306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6"/>
          <p:cNvSpPr/>
          <p:nvPr/>
        </p:nvSpPr>
        <p:spPr>
          <a:xfrm>
            <a:off x="2876550" y="4275455"/>
            <a:ext cx="2667000" cy="2667000"/>
          </a:xfrm>
          <a:custGeom>
            <a:avLst/>
            <a:gdLst/>
            <a:ahLst/>
            <a:cxnLst/>
            <a:rect l="l" t="t" r="r" b="b"/>
            <a:pathLst>
              <a:path w="6355080" h="6355080" extrusionOk="0">
                <a:moveTo>
                  <a:pt x="3177540" y="6355080"/>
                </a:moveTo>
                <a:cubicBezTo>
                  <a:pt x="2329180" y="6355080"/>
                  <a:pt x="1530350" y="6024880"/>
                  <a:pt x="930910" y="5424170"/>
                </a:cubicBezTo>
                <a:cubicBezTo>
                  <a:pt x="330200" y="4824730"/>
                  <a:pt x="0" y="4025900"/>
                  <a:pt x="0" y="3177540"/>
                </a:cubicBezTo>
                <a:cubicBezTo>
                  <a:pt x="0" y="2329180"/>
                  <a:pt x="330200" y="1530350"/>
                  <a:pt x="930910" y="930910"/>
                </a:cubicBezTo>
                <a:cubicBezTo>
                  <a:pt x="1530350" y="330200"/>
                  <a:pt x="2329180" y="0"/>
                  <a:pt x="3177540" y="0"/>
                </a:cubicBezTo>
                <a:cubicBezTo>
                  <a:pt x="4025900" y="0"/>
                  <a:pt x="4824730" y="330200"/>
                  <a:pt x="5424170" y="930910"/>
                </a:cubicBezTo>
                <a:cubicBezTo>
                  <a:pt x="6024880" y="1531620"/>
                  <a:pt x="6355080" y="2329180"/>
                  <a:pt x="6355080" y="3177540"/>
                </a:cubicBezTo>
                <a:cubicBezTo>
                  <a:pt x="6355080" y="4025900"/>
                  <a:pt x="6024880" y="4824730"/>
                  <a:pt x="5424170" y="5424170"/>
                </a:cubicBezTo>
                <a:cubicBezTo>
                  <a:pt x="4824730" y="6024880"/>
                  <a:pt x="4025900" y="6355080"/>
                  <a:pt x="3177540" y="6355080"/>
                </a:cubicBezTo>
                <a:close/>
                <a:moveTo>
                  <a:pt x="3177540" y="190500"/>
                </a:moveTo>
                <a:cubicBezTo>
                  <a:pt x="2379980" y="190500"/>
                  <a:pt x="1629410" y="501650"/>
                  <a:pt x="1065530" y="1065530"/>
                </a:cubicBezTo>
                <a:cubicBezTo>
                  <a:pt x="501650" y="1629410"/>
                  <a:pt x="190500" y="2379980"/>
                  <a:pt x="190500" y="3177540"/>
                </a:cubicBezTo>
                <a:cubicBezTo>
                  <a:pt x="190500" y="3975100"/>
                  <a:pt x="501650" y="4725670"/>
                  <a:pt x="1065530" y="5289550"/>
                </a:cubicBezTo>
                <a:cubicBezTo>
                  <a:pt x="1629410" y="5853430"/>
                  <a:pt x="2379980" y="6164580"/>
                  <a:pt x="3177540" y="6164580"/>
                </a:cubicBezTo>
                <a:cubicBezTo>
                  <a:pt x="3975100" y="6164580"/>
                  <a:pt x="4725670" y="5853430"/>
                  <a:pt x="5289550" y="5289550"/>
                </a:cubicBezTo>
                <a:cubicBezTo>
                  <a:pt x="5853430" y="4725670"/>
                  <a:pt x="6164580" y="3975100"/>
                  <a:pt x="6164580" y="3177540"/>
                </a:cubicBezTo>
                <a:cubicBezTo>
                  <a:pt x="6164580" y="2379980"/>
                  <a:pt x="5853430" y="1629410"/>
                  <a:pt x="5289550" y="1065530"/>
                </a:cubicBezTo>
                <a:cubicBezTo>
                  <a:pt x="4725670" y="501650"/>
                  <a:pt x="3975100" y="190500"/>
                  <a:pt x="3177540" y="190500"/>
                </a:cubicBezTo>
                <a:close/>
              </a:path>
            </a:pathLst>
          </a:custGeom>
          <a:solidFill>
            <a:srgbClr val="FF8A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6"/>
          <p:cNvSpPr/>
          <p:nvPr/>
        </p:nvSpPr>
        <p:spPr>
          <a:xfrm>
            <a:off x="7867650" y="4275455"/>
            <a:ext cx="2667000" cy="2667000"/>
          </a:xfrm>
          <a:custGeom>
            <a:avLst/>
            <a:gdLst/>
            <a:ahLst/>
            <a:cxnLst/>
            <a:rect l="l" t="t" r="r" b="b"/>
            <a:pathLst>
              <a:path w="6355080" h="6355080" extrusionOk="0">
                <a:moveTo>
                  <a:pt x="3177540" y="6355080"/>
                </a:moveTo>
                <a:cubicBezTo>
                  <a:pt x="2329180" y="6355080"/>
                  <a:pt x="1530350" y="6024880"/>
                  <a:pt x="930910" y="5424170"/>
                </a:cubicBezTo>
                <a:cubicBezTo>
                  <a:pt x="330200" y="4824730"/>
                  <a:pt x="0" y="4025900"/>
                  <a:pt x="0" y="3177540"/>
                </a:cubicBezTo>
                <a:cubicBezTo>
                  <a:pt x="0" y="2329180"/>
                  <a:pt x="330200" y="1530350"/>
                  <a:pt x="930910" y="930910"/>
                </a:cubicBezTo>
                <a:cubicBezTo>
                  <a:pt x="1530350" y="330200"/>
                  <a:pt x="2329180" y="0"/>
                  <a:pt x="3177540" y="0"/>
                </a:cubicBezTo>
                <a:cubicBezTo>
                  <a:pt x="4025900" y="0"/>
                  <a:pt x="4824730" y="330200"/>
                  <a:pt x="5424170" y="930910"/>
                </a:cubicBezTo>
                <a:cubicBezTo>
                  <a:pt x="6024880" y="1531620"/>
                  <a:pt x="6355080" y="2329180"/>
                  <a:pt x="6355080" y="3177540"/>
                </a:cubicBezTo>
                <a:cubicBezTo>
                  <a:pt x="6355080" y="4025900"/>
                  <a:pt x="6024880" y="4824730"/>
                  <a:pt x="5424170" y="5424170"/>
                </a:cubicBezTo>
                <a:cubicBezTo>
                  <a:pt x="4824730" y="6024880"/>
                  <a:pt x="4025900" y="6355080"/>
                  <a:pt x="3177540" y="6355080"/>
                </a:cubicBezTo>
                <a:close/>
                <a:moveTo>
                  <a:pt x="3177540" y="190500"/>
                </a:moveTo>
                <a:cubicBezTo>
                  <a:pt x="2379980" y="190500"/>
                  <a:pt x="1629410" y="501650"/>
                  <a:pt x="1065530" y="1065530"/>
                </a:cubicBezTo>
                <a:cubicBezTo>
                  <a:pt x="501650" y="1629410"/>
                  <a:pt x="190500" y="2379980"/>
                  <a:pt x="190500" y="3177540"/>
                </a:cubicBezTo>
                <a:cubicBezTo>
                  <a:pt x="190500" y="3975100"/>
                  <a:pt x="501650" y="4725670"/>
                  <a:pt x="1065530" y="5289550"/>
                </a:cubicBezTo>
                <a:cubicBezTo>
                  <a:pt x="1629410" y="5853430"/>
                  <a:pt x="2379980" y="6164580"/>
                  <a:pt x="3177540" y="6164580"/>
                </a:cubicBezTo>
                <a:cubicBezTo>
                  <a:pt x="3975100" y="6164580"/>
                  <a:pt x="4725670" y="5853430"/>
                  <a:pt x="5289550" y="5289550"/>
                </a:cubicBezTo>
                <a:cubicBezTo>
                  <a:pt x="5853430" y="4725670"/>
                  <a:pt x="6164580" y="3975100"/>
                  <a:pt x="6164580" y="3177540"/>
                </a:cubicBezTo>
                <a:cubicBezTo>
                  <a:pt x="6164580" y="2379980"/>
                  <a:pt x="5853430" y="1629410"/>
                  <a:pt x="5289550" y="1065530"/>
                </a:cubicBezTo>
                <a:cubicBezTo>
                  <a:pt x="4725670" y="501650"/>
                  <a:pt x="3975100" y="190500"/>
                  <a:pt x="3177540" y="190500"/>
                </a:cubicBezTo>
                <a:close/>
              </a:path>
            </a:pathLst>
          </a:custGeom>
          <a:solidFill>
            <a:srgbClr val="FF8A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6"/>
          <p:cNvSpPr/>
          <p:nvPr/>
        </p:nvSpPr>
        <p:spPr>
          <a:xfrm>
            <a:off x="12744450" y="4275455"/>
            <a:ext cx="2667000" cy="2667000"/>
          </a:xfrm>
          <a:custGeom>
            <a:avLst/>
            <a:gdLst/>
            <a:ahLst/>
            <a:cxnLst/>
            <a:rect l="l" t="t" r="r" b="b"/>
            <a:pathLst>
              <a:path w="6355080" h="6355080" extrusionOk="0">
                <a:moveTo>
                  <a:pt x="3177540" y="6355080"/>
                </a:moveTo>
                <a:cubicBezTo>
                  <a:pt x="2329180" y="6355080"/>
                  <a:pt x="1530350" y="6024880"/>
                  <a:pt x="930910" y="5424170"/>
                </a:cubicBezTo>
                <a:cubicBezTo>
                  <a:pt x="330200" y="4824730"/>
                  <a:pt x="0" y="4025900"/>
                  <a:pt x="0" y="3177540"/>
                </a:cubicBezTo>
                <a:cubicBezTo>
                  <a:pt x="0" y="2329180"/>
                  <a:pt x="330200" y="1530350"/>
                  <a:pt x="930910" y="930910"/>
                </a:cubicBezTo>
                <a:cubicBezTo>
                  <a:pt x="1530350" y="330200"/>
                  <a:pt x="2329180" y="0"/>
                  <a:pt x="3177540" y="0"/>
                </a:cubicBezTo>
                <a:cubicBezTo>
                  <a:pt x="4025900" y="0"/>
                  <a:pt x="4824730" y="330200"/>
                  <a:pt x="5424170" y="930910"/>
                </a:cubicBezTo>
                <a:cubicBezTo>
                  <a:pt x="6024880" y="1531620"/>
                  <a:pt x="6355080" y="2329180"/>
                  <a:pt x="6355080" y="3177540"/>
                </a:cubicBezTo>
                <a:cubicBezTo>
                  <a:pt x="6355080" y="4025900"/>
                  <a:pt x="6024880" y="4824730"/>
                  <a:pt x="5424170" y="5424170"/>
                </a:cubicBezTo>
                <a:cubicBezTo>
                  <a:pt x="4824730" y="6024880"/>
                  <a:pt x="4025900" y="6355080"/>
                  <a:pt x="3177540" y="6355080"/>
                </a:cubicBezTo>
                <a:close/>
                <a:moveTo>
                  <a:pt x="3177540" y="190500"/>
                </a:moveTo>
                <a:cubicBezTo>
                  <a:pt x="2379980" y="190500"/>
                  <a:pt x="1629410" y="501650"/>
                  <a:pt x="1065530" y="1065530"/>
                </a:cubicBezTo>
                <a:cubicBezTo>
                  <a:pt x="501650" y="1629410"/>
                  <a:pt x="190500" y="2379980"/>
                  <a:pt x="190500" y="3177540"/>
                </a:cubicBezTo>
                <a:cubicBezTo>
                  <a:pt x="190500" y="3975100"/>
                  <a:pt x="501650" y="4725670"/>
                  <a:pt x="1065530" y="5289550"/>
                </a:cubicBezTo>
                <a:cubicBezTo>
                  <a:pt x="1629410" y="5853430"/>
                  <a:pt x="2379980" y="6164580"/>
                  <a:pt x="3177540" y="6164580"/>
                </a:cubicBezTo>
                <a:cubicBezTo>
                  <a:pt x="3975100" y="6164580"/>
                  <a:pt x="4725670" y="5853430"/>
                  <a:pt x="5289550" y="5289550"/>
                </a:cubicBezTo>
                <a:cubicBezTo>
                  <a:pt x="5853430" y="4725670"/>
                  <a:pt x="6164580" y="3975100"/>
                  <a:pt x="6164580" y="3177540"/>
                </a:cubicBezTo>
                <a:cubicBezTo>
                  <a:pt x="6164580" y="2379980"/>
                  <a:pt x="5853430" y="1629410"/>
                  <a:pt x="5289550" y="1065530"/>
                </a:cubicBezTo>
                <a:cubicBezTo>
                  <a:pt x="4725670" y="501650"/>
                  <a:pt x="3975100" y="190500"/>
                  <a:pt x="3177540" y="190500"/>
                </a:cubicBezTo>
                <a:close/>
              </a:path>
            </a:pathLst>
          </a:custGeom>
          <a:solidFill>
            <a:srgbClr val="FF8A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6"/>
          <p:cNvSpPr txBox="1"/>
          <p:nvPr/>
        </p:nvSpPr>
        <p:spPr>
          <a:xfrm>
            <a:off x="2514462" y="1330698"/>
            <a:ext cx="13373377" cy="1801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14" b="1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COMMON STIGMAS THAT SURROUND DOMESTIC VIOLENCE </a:t>
            </a:r>
            <a:endParaRPr/>
          </a:p>
        </p:txBody>
      </p:sp>
      <p:sp>
        <p:nvSpPr>
          <p:cNvPr id="284" name="Google Shape;284;p16"/>
          <p:cNvSpPr/>
          <p:nvPr/>
        </p:nvSpPr>
        <p:spPr>
          <a:xfrm>
            <a:off x="13712273" y="4629590"/>
            <a:ext cx="751440" cy="1958730"/>
          </a:xfrm>
          <a:custGeom>
            <a:avLst/>
            <a:gdLst/>
            <a:ahLst/>
            <a:cxnLst/>
            <a:rect l="l" t="t" r="r" b="b"/>
            <a:pathLst>
              <a:path w="751440" h="1958730" extrusionOk="0">
                <a:moveTo>
                  <a:pt x="0" y="0"/>
                </a:moveTo>
                <a:lnTo>
                  <a:pt x="751439" y="0"/>
                </a:lnTo>
                <a:lnTo>
                  <a:pt x="751439" y="1958730"/>
                </a:lnTo>
                <a:lnTo>
                  <a:pt x="0" y="19587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6"/>
          <p:cNvSpPr/>
          <p:nvPr/>
        </p:nvSpPr>
        <p:spPr>
          <a:xfrm>
            <a:off x="8485540" y="4723542"/>
            <a:ext cx="1135543" cy="1770827"/>
          </a:xfrm>
          <a:custGeom>
            <a:avLst/>
            <a:gdLst/>
            <a:ahLst/>
            <a:cxnLst/>
            <a:rect l="l" t="t" r="r" b="b"/>
            <a:pathLst>
              <a:path w="1135543" h="1770827" extrusionOk="0">
                <a:moveTo>
                  <a:pt x="0" y="0"/>
                </a:moveTo>
                <a:lnTo>
                  <a:pt x="1135543" y="0"/>
                </a:lnTo>
                <a:lnTo>
                  <a:pt x="1135543" y="1770826"/>
                </a:lnTo>
                <a:lnTo>
                  <a:pt x="0" y="17708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6"/>
          <p:cNvSpPr/>
          <p:nvPr/>
        </p:nvSpPr>
        <p:spPr>
          <a:xfrm>
            <a:off x="3445511" y="4887652"/>
            <a:ext cx="1395728" cy="1404506"/>
          </a:xfrm>
          <a:custGeom>
            <a:avLst/>
            <a:gdLst/>
            <a:ahLst/>
            <a:cxnLst/>
            <a:rect l="l" t="t" r="r" b="b"/>
            <a:pathLst>
              <a:path w="1395728" h="1404506" extrusionOk="0">
                <a:moveTo>
                  <a:pt x="0" y="0"/>
                </a:moveTo>
                <a:lnTo>
                  <a:pt x="1395728" y="0"/>
                </a:lnTo>
                <a:lnTo>
                  <a:pt x="1395728" y="1404506"/>
                </a:lnTo>
                <a:lnTo>
                  <a:pt x="0" y="14045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6"/>
          <p:cNvSpPr txBox="1"/>
          <p:nvPr/>
        </p:nvSpPr>
        <p:spPr>
          <a:xfrm>
            <a:off x="2155471" y="7234570"/>
            <a:ext cx="4109158" cy="103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“if it was really THAT bad, they could leave”</a:t>
            </a:r>
            <a:endParaRPr/>
          </a:p>
        </p:txBody>
      </p:sp>
      <p:sp>
        <p:nvSpPr>
          <p:cNvPr id="288" name="Google Shape;288;p16"/>
          <p:cNvSpPr txBox="1"/>
          <p:nvPr/>
        </p:nvSpPr>
        <p:spPr>
          <a:xfrm>
            <a:off x="6734175" y="7234570"/>
            <a:ext cx="4933950" cy="152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“they should work on being a better partner so they do not provoke the abuser”</a:t>
            </a:r>
            <a:endParaRPr/>
          </a:p>
        </p:txBody>
      </p:sp>
      <p:sp>
        <p:nvSpPr>
          <p:cNvPr id="289" name="Google Shape;289;p16"/>
          <p:cNvSpPr txBox="1"/>
          <p:nvPr/>
        </p:nvSpPr>
        <p:spPr>
          <a:xfrm>
            <a:off x="12409134" y="7234570"/>
            <a:ext cx="4109158" cy="152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“Men are never abused, that would make them weak”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A00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7"/>
          <p:cNvSpPr/>
          <p:nvPr/>
        </p:nvSpPr>
        <p:spPr>
          <a:xfrm>
            <a:off x="1022614" y="1200803"/>
            <a:ext cx="7281374" cy="8436726"/>
          </a:xfrm>
          <a:custGeom>
            <a:avLst/>
            <a:gdLst/>
            <a:ahLst/>
            <a:cxnLst/>
            <a:rect l="l" t="t" r="r" b="b"/>
            <a:pathLst>
              <a:path w="3830274" h="4438031" extrusionOk="0">
                <a:moveTo>
                  <a:pt x="0" y="0"/>
                </a:moveTo>
                <a:lnTo>
                  <a:pt x="0" y="4438031"/>
                </a:lnTo>
                <a:lnTo>
                  <a:pt x="3830274" y="4438031"/>
                </a:lnTo>
                <a:lnTo>
                  <a:pt x="3830274" y="0"/>
                </a:lnTo>
                <a:lnTo>
                  <a:pt x="0" y="0"/>
                </a:lnTo>
                <a:close/>
                <a:moveTo>
                  <a:pt x="3769314" y="4377072"/>
                </a:moveTo>
                <a:lnTo>
                  <a:pt x="59690" y="4377072"/>
                </a:lnTo>
                <a:lnTo>
                  <a:pt x="59690" y="59690"/>
                </a:lnTo>
                <a:lnTo>
                  <a:pt x="3769314" y="59690"/>
                </a:lnTo>
                <a:lnTo>
                  <a:pt x="3769314" y="437707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7"/>
          <p:cNvSpPr txBox="1"/>
          <p:nvPr/>
        </p:nvSpPr>
        <p:spPr>
          <a:xfrm>
            <a:off x="9510565" y="1775610"/>
            <a:ext cx="9043301" cy="200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134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WHY IS A </a:t>
            </a:r>
            <a:endParaRPr/>
          </a:p>
          <a:p>
            <a:pPr marL="0" marR="0" lvl="0" indent="0" algn="l" rtl="0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134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STIGMA HARMFUL? </a:t>
            </a:r>
            <a:endParaRPr/>
          </a:p>
        </p:txBody>
      </p:sp>
      <p:sp>
        <p:nvSpPr>
          <p:cNvPr id="296" name="Google Shape;296;p17"/>
          <p:cNvSpPr txBox="1"/>
          <p:nvPr/>
        </p:nvSpPr>
        <p:spPr>
          <a:xfrm>
            <a:off x="9548665" y="4353770"/>
            <a:ext cx="8689262" cy="2647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Other people’s negative views and stereotypes about abuse victims makes it harder for victims to feel comfortable speaking up about abuse, or seek help in any way</a:t>
            </a:r>
            <a:endParaRPr/>
          </a:p>
        </p:txBody>
      </p:sp>
      <p:sp>
        <p:nvSpPr>
          <p:cNvPr id="297" name="Google Shape;297;p17"/>
          <p:cNvSpPr txBox="1"/>
          <p:nvPr/>
        </p:nvSpPr>
        <p:spPr>
          <a:xfrm>
            <a:off x="9548665" y="7408498"/>
            <a:ext cx="7427570" cy="1737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this then leads to isolation, which is harmful and helps continue the abuse cycle</a:t>
            </a:r>
            <a:endParaRPr/>
          </a:p>
        </p:txBody>
      </p:sp>
      <p:sp>
        <p:nvSpPr>
          <p:cNvPr id="298" name="Google Shape;298;p17"/>
          <p:cNvSpPr txBox="1"/>
          <p:nvPr/>
        </p:nvSpPr>
        <p:spPr>
          <a:xfrm>
            <a:off x="1500115" y="2785260"/>
            <a:ext cx="6326373" cy="5095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3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only 1/3 teens who experience dating abuse report it, or tell anybody about it </a:t>
            </a:r>
            <a:endParaRPr/>
          </a:p>
        </p:txBody>
      </p:sp>
      <p:sp>
        <p:nvSpPr>
          <p:cNvPr id="299" name="Google Shape;299;p17"/>
          <p:cNvSpPr txBox="1"/>
          <p:nvPr/>
        </p:nvSpPr>
        <p:spPr>
          <a:xfrm>
            <a:off x="7696200" y="7200900"/>
            <a:ext cx="296763" cy="323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(3)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8"/>
          <p:cNvSpPr txBox="1"/>
          <p:nvPr/>
        </p:nvSpPr>
        <p:spPr>
          <a:xfrm>
            <a:off x="2422171" y="511646"/>
            <a:ext cx="13443658" cy="2336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i="1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WHY LEAVING ISN’T ALWAYS THAT EASY</a:t>
            </a:r>
            <a:endParaRPr/>
          </a:p>
        </p:txBody>
      </p:sp>
      <p:sp>
        <p:nvSpPr>
          <p:cNvPr id="305" name="Google Shape;305;p18"/>
          <p:cNvSpPr/>
          <p:nvPr/>
        </p:nvSpPr>
        <p:spPr>
          <a:xfrm>
            <a:off x="778900" y="3278700"/>
            <a:ext cx="8229518" cy="3024576"/>
          </a:xfrm>
          <a:custGeom>
            <a:avLst/>
            <a:gdLst/>
            <a:ahLst/>
            <a:cxnLst/>
            <a:rect l="l" t="t" r="r" b="b"/>
            <a:pathLst>
              <a:path w="4331325" h="1471813" extrusionOk="0">
                <a:moveTo>
                  <a:pt x="0" y="0"/>
                </a:moveTo>
                <a:lnTo>
                  <a:pt x="0" y="1471813"/>
                </a:lnTo>
                <a:lnTo>
                  <a:pt x="4331325" y="1471813"/>
                </a:lnTo>
                <a:lnTo>
                  <a:pt x="4331325" y="0"/>
                </a:lnTo>
                <a:lnTo>
                  <a:pt x="0" y="0"/>
                </a:lnTo>
                <a:close/>
                <a:moveTo>
                  <a:pt x="4270365" y="1410853"/>
                </a:moveTo>
                <a:lnTo>
                  <a:pt x="59690" y="1410853"/>
                </a:lnTo>
                <a:lnTo>
                  <a:pt x="59690" y="59690"/>
                </a:lnTo>
                <a:lnTo>
                  <a:pt x="4270365" y="59690"/>
                </a:lnTo>
                <a:lnTo>
                  <a:pt x="4270365" y="1410853"/>
                </a:lnTo>
                <a:close/>
              </a:path>
            </a:pathLst>
          </a:custGeom>
          <a:solidFill>
            <a:srgbClr val="C1BBB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8"/>
          <p:cNvSpPr txBox="1"/>
          <p:nvPr/>
        </p:nvSpPr>
        <p:spPr>
          <a:xfrm>
            <a:off x="984931" y="3480348"/>
            <a:ext cx="6509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EMOTIONAL REASONS</a:t>
            </a:r>
            <a:endParaRPr/>
          </a:p>
        </p:txBody>
      </p:sp>
      <p:sp>
        <p:nvSpPr>
          <p:cNvPr id="307" name="Google Shape;307;p18"/>
          <p:cNvSpPr/>
          <p:nvPr/>
        </p:nvSpPr>
        <p:spPr>
          <a:xfrm>
            <a:off x="778900" y="6574675"/>
            <a:ext cx="8229518" cy="3105525"/>
          </a:xfrm>
          <a:custGeom>
            <a:avLst/>
            <a:gdLst/>
            <a:ahLst/>
            <a:cxnLst/>
            <a:rect l="l" t="t" r="r" b="b"/>
            <a:pathLst>
              <a:path w="4331325" h="1471813" extrusionOk="0">
                <a:moveTo>
                  <a:pt x="0" y="0"/>
                </a:moveTo>
                <a:lnTo>
                  <a:pt x="0" y="1471813"/>
                </a:lnTo>
                <a:lnTo>
                  <a:pt x="4331325" y="1471813"/>
                </a:lnTo>
                <a:lnTo>
                  <a:pt x="4331325" y="0"/>
                </a:lnTo>
                <a:lnTo>
                  <a:pt x="0" y="0"/>
                </a:lnTo>
                <a:close/>
                <a:moveTo>
                  <a:pt x="4270365" y="1410853"/>
                </a:moveTo>
                <a:lnTo>
                  <a:pt x="59690" y="1410853"/>
                </a:lnTo>
                <a:lnTo>
                  <a:pt x="59690" y="59690"/>
                </a:lnTo>
                <a:lnTo>
                  <a:pt x="4270365" y="59690"/>
                </a:lnTo>
                <a:lnTo>
                  <a:pt x="4270365" y="1410853"/>
                </a:lnTo>
                <a:close/>
              </a:path>
            </a:pathLst>
          </a:custGeom>
          <a:solidFill>
            <a:srgbClr val="C1BBB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8"/>
          <p:cNvSpPr txBox="1"/>
          <p:nvPr/>
        </p:nvSpPr>
        <p:spPr>
          <a:xfrm>
            <a:off x="1159460" y="6686550"/>
            <a:ext cx="6509458" cy="614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PHYSICAL REASONS</a:t>
            </a:r>
            <a:endParaRPr/>
          </a:p>
        </p:txBody>
      </p:sp>
      <p:sp>
        <p:nvSpPr>
          <p:cNvPr id="309" name="Google Shape;309;p18"/>
          <p:cNvSpPr txBox="1"/>
          <p:nvPr/>
        </p:nvSpPr>
        <p:spPr>
          <a:xfrm>
            <a:off x="1159460" y="7439943"/>
            <a:ext cx="6509458" cy="448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0222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8"/>
          <p:cNvSpPr/>
          <p:nvPr/>
        </p:nvSpPr>
        <p:spPr>
          <a:xfrm>
            <a:off x="9275200" y="3311112"/>
            <a:ext cx="8229517" cy="2991460"/>
          </a:xfrm>
          <a:custGeom>
            <a:avLst/>
            <a:gdLst/>
            <a:ahLst/>
            <a:cxnLst/>
            <a:rect l="l" t="t" r="r" b="b"/>
            <a:pathLst>
              <a:path w="4331325" h="1471813" extrusionOk="0">
                <a:moveTo>
                  <a:pt x="0" y="0"/>
                </a:moveTo>
                <a:lnTo>
                  <a:pt x="0" y="1471813"/>
                </a:lnTo>
                <a:lnTo>
                  <a:pt x="4331325" y="1471813"/>
                </a:lnTo>
                <a:lnTo>
                  <a:pt x="4331325" y="0"/>
                </a:lnTo>
                <a:lnTo>
                  <a:pt x="0" y="0"/>
                </a:lnTo>
                <a:close/>
                <a:moveTo>
                  <a:pt x="4270365" y="1410853"/>
                </a:moveTo>
                <a:lnTo>
                  <a:pt x="59690" y="1410853"/>
                </a:lnTo>
                <a:lnTo>
                  <a:pt x="59690" y="59690"/>
                </a:lnTo>
                <a:lnTo>
                  <a:pt x="4270365" y="59690"/>
                </a:lnTo>
                <a:lnTo>
                  <a:pt x="4270365" y="1410853"/>
                </a:lnTo>
                <a:close/>
              </a:path>
            </a:pathLst>
          </a:custGeom>
          <a:solidFill>
            <a:srgbClr val="C1BBB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1" name="Google Shape;311;p18"/>
          <p:cNvGrpSpPr/>
          <p:nvPr/>
        </p:nvGrpSpPr>
        <p:grpSpPr>
          <a:xfrm>
            <a:off x="9678657" y="3708512"/>
            <a:ext cx="6509458" cy="1207399"/>
            <a:chOff x="0" y="-62556"/>
            <a:chExt cx="8679277" cy="1609865"/>
          </a:xfrm>
        </p:grpSpPr>
        <p:sp>
          <p:nvSpPr>
            <p:cNvPr id="312" name="Google Shape;312;p18"/>
            <p:cNvSpPr txBox="1"/>
            <p:nvPr/>
          </p:nvSpPr>
          <p:spPr>
            <a:xfrm>
              <a:off x="0" y="-62556"/>
              <a:ext cx="8679277" cy="7742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rgbClr val="FF8A00"/>
                  </a:solidFill>
                  <a:latin typeface="Arial"/>
                  <a:ea typeface="Arial"/>
                  <a:cs typeface="Arial"/>
                  <a:sym typeface="Arial"/>
                </a:rPr>
                <a:t>RELIGIOUS REASONS</a:t>
              </a:r>
              <a:endParaRPr/>
            </a:p>
          </p:txBody>
        </p:sp>
        <p:sp>
          <p:nvSpPr>
            <p:cNvPr id="313" name="Google Shape;313;p18"/>
            <p:cNvSpPr txBox="1"/>
            <p:nvPr/>
          </p:nvSpPr>
          <p:spPr>
            <a:xfrm>
              <a:off x="0" y="968612"/>
              <a:ext cx="8679277" cy="5786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4" name="Google Shape;314;p18"/>
          <p:cNvSpPr/>
          <p:nvPr/>
        </p:nvSpPr>
        <p:spPr>
          <a:xfrm>
            <a:off x="9275200" y="6574675"/>
            <a:ext cx="8229517" cy="3105525"/>
          </a:xfrm>
          <a:custGeom>
            <a:avLst/>
            <a:gdLst/>
            <a:ahLst/>
            <a:cxnLst/>
            <a:rect l="l" t="t" r="r" b="b"/>
            <a:pathLst>
              <a:path w="4331325" h="1471813" extrusionOk="0">
                <a:moveTo>
                  <a:pt x="0" y="0"/>
                </a:moveTo>
                <a:lnTo>
                  <a:pt x="0" y="1471813"/>
                </a:lnTo>
                <a:lnTo>
                  <a:pt x="4331325" y="1471813"/>
                </a:lnTo>
                <a:lnTo>
                  <a:pt x="4331325" y="0"/>
                </a:lnTo>
                <a:lnTo>
                  <a:pt x="0" y="0"/>
                </a:lnTo>
                <a:close/>
                <a:moveTo>
                  <a:pt x="4270365" y="1410853"/>
                </a:moveTo>
                <a:lnTo>
                  <a:pt x="59690" y="1410853"/>
                </a:lnTo>
                <a:lnTo>
                  <a:pt x="59690" y="59690"/>
                </a:lnTo>
                <a:lnTo>
                  <a:pt x="4270365" y="59690"/>
                </a:lnTo>
                <a:lnTo>
                  <a:pt x="4270365" y="1410853"/>
                </a:lnTo>
                <a:close/>
              </a:path>
            </a:pathLst>
          </a:custGeom>
          <a:solidFill>
            <a:srgbClr val="C1BBB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8"/>
          <p:cNvSpPr txBox="1"/>
          <p:nvPr/>
        </p:nvSpPr>
        <p:spPr>
          <a:xfrm>
            <a:off x="9663414" y="6735833"/>
            <a:ext cx="6509458" cy="614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PRACTICAL REASONS</a:t>
            </a:r>
            <a:endParaRPr/>
          </a:p>
        </p:txBody>
      </p:sp>
      <p:sp>
        <p:nvSpPr>
          <p:cNvPr id="316" name="Google Shape;316;p18"/>
          <p:cNvSpPr txBox="1"/>
          <p:nvPr/>
        </p:nvSpPr>
        <p:spPr>
          <a:xfrm>
            <a:off x="9587474" y="7293258"/>
            <a:ext cx="7371702" cy="1877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61341" marR="0" lvl="1" indent="-280669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FINANCAL REASONS</a:t>
            </a:r>
            <a:endParaRPr/>
          </a:p>
          <a:p>
            <a:pPr marL="561341" marR="0" lvl="1" indent="-280669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HAVING A FAMILY WITH THEIR ABUSER</a:t>
            </a:r>
            <a:endParaRPr/>
          </a:p>
          <a:p>
            <a:pPr marL="561340" marR="0" lvl="1" indent="-28067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LIVING SITUATIONS</a:t>
            </a:r>
            <a:endParaRPr/>
          </a:p>
        </p:txBody>
      </p:sp>
      <p:sp>
        <p:nvSpPr>
          <p:cNvPr id="317" name="Google Shape;317;p18"/>
          <p:cNvSpPr txBox="1"/>
          <p:nvPr/>
        </p:nvSpPr>
        <p:spPr>
          <a:xfrm>
            <a:off x="994456" y="3977448"/>
            <a:ext cx="7802700" cy="22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73841" marR="0" lvl="1" indent="-236921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2194"/>
              <a:buFont typeface="Arial"/>
              <a:buChar char="•"/>
            </a:pPr>
            <a:r>
              <a:rPr lang="en-US" sz="2194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TRAUMA BONDS WITH THE ABUSER</a:t>
            </a:r>
            <a:endParaRPr/>
          </a:p>
          <a:p>
            <a:pPr marL="473841" marR="0" lvl="1" indent="-236921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2194"/>
              <a:buFont typeface="Arial"/>
              <a:buChar char="•"/>
            </a:pPr>
            <a:r>
              <a:rPr lang="en-US" sz="2194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FEELING EMOTIONALLY DEPENDENT ON THE ABUSER </a:t>
            </a:r>
            <a:endParaRPr/>
          </a:p>
          <a:p>
            <a:pPr marL="473841" marR="0" lvl="1" indent="-236921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2194"/>
              <a:buFont typeface="Arial"/>
              <a:buChar char="•"/>
            </a:pPr>
            <a:r>
              <a:rPr lang="en-US" sz="2194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FEELING LIKE YOU HAVE ALREADY INVESTED SO MUCH INTO THE RELATIONSHIP</a:t>
            </a:r>
            <a:endParaRPr/>
          </a:p>
        </p:txBody>
      </p:sp>
      <p:sp>
        <p:nvSpPr>
          <p:cNvPr id="318" name="Google Shape;318;p18"/>
          <p:cNvSpPr txBox="1"/>
          <p:nvPr/>
        </p:nvSpPr>
        <p:spPr>
          <a:xfrm>
            <a:off x="9587474" y="4240420"/>
            <a:ext cx="7802789" cy="1944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73841" marR="0" lvl="1" indent="-236921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2194"/>
              <a:buFont typeface="Arial"/>
              <a:buChar char="•"/>
            </a:pPr>
            <a:r>
              <a:rPr lang="en-US" sz="2194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PURITY CULTURE </a:t>
            </a:r>
            <a:endParaRPr/>
          </a:p>
          <a:p>
            <a:pPr marL="473841" marR="0" lvl="1" indent="-236921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2194"/>
              <a:buFont typeface="Arial"/>
              <a:buChar char="•"/>
            </a:pPr>
            <a:r>
              <a:rPr lang="en-US" sz="2194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EMPHASIS ON THE IDEA THAT MARRIAGE IS PERMANENT/ NOT BELIEVING IN DIVORCE</a:t>
            </a:r>
            <a:endParaRPr/>
          </a:p>
          <a:p>
            <a:pPr marL="473841" marR="0" lvl="1" indent="-236921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2194"/>
              <a:buFont typeface="Arial"/>
              <a:buChar char="•"/>
            </a:pPr>
            <a:r>
              <a:rPr lang="en-US" sz="2194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FEELING LIKE THE ABUSE IS A PART OF “GOD’S WILL”</a:t>
            </a:r>
            <a:endParaRPr/>
          </a:p>
        </p:txBody>
      </p:sp>
      <p:sp>
        <p:nvSpPr>
          <p:cNvPr id="319" name="Google Shape;319;p18"/>
          <p:cNvSpPr txBox="1"/>
          <p:nvPr/>
        </p:nvSpPr>
        <p:spPr>
          <a:xfrm>
            <a:off x="914562" y="7203237"/>
            <a:ext cx="7352407" cy="2048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93567" marR="0" lvl="1" indent="-246783" algn="l" rtl="0">
              <a:lnSpc>
                <a:spcPct val="139982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2286"/>
              <a:buFont typeface="Arial"/>
              <a:buChar char="•"/>
            </a:pPr>
            <a:r>
              <a:rPr lang="en-US" sz="2286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FEAR OF STALKING, OR ESCALATING THE SITUATION</a:t>
            </a:r>
            <a:endParaRPr/>
          </a:p>
          <a:p>
            <a:pPr marL="493567" marR="0" lvl="1" indent="-246783" algn="l" rtl="0">
              <a:lnSpc>
                <a:spcPct val="139982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2286"/>
              <a:buFont typeface="Arial"/>
              <a:buChar char="•"/>
            </a:pPr>
            <a:r>
              <a:rPr lang="en-US" sz="2286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FEAR OF HARM TO CHILDREN OR OTHER PEOPLE</a:t>
            </a:r>
            <a:endParaRPr/>
          </a:p>
          <a:p>
            <a:pPr marL="493567" marR="0" lvl="1" indent="-246783" algn="l" rtl="0">
              <a:lnSpc>
                <a:spcPct val="139982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2286"/>
              <a:buFont typeface="Arial"/>
              <a:buChar char="•"/>
            </a:pPr>
            <a:r>
              <a:rPr lang="en-US" sz="2286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THREATS, INTIMDATION, COERCION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9"/>
          <p:cNvSpPr/>
          <p:nvPr/>
        </p:nvSpPr>
        <p:spPr>
          <a:xfrm>
            <a:off x="1028700" y="279700"/>
            <a:ext cx="16264363" cy="9708193"/>
          </a:xfrm>
          <a:custGeom>
            <a:avLst/>
            <a:gdLst/>
            <a:ahLst/>
            <a:cxnLst/>
            <a:rect l="l" t="t" r="r" b="b"/>
            <a:pathLst>
              <a:path w="8560191" h="4438031" extrusionOk="0">
                <a:moveTo>
                  <a:pt x="0" y="0"/>
                </a:moveTo>
                <a:lnTo>
                  <a:pt x="0" y="4438031"/>
                </a:lnTo>
                <a:lnTo>
                  <a:pt x="8560191" y="4438031"/>
                </a:lnTo>
                <a:lnTo>
                  <a:pt x="8560191" y="0"/>
                </a:lnTo>
                <a:lnTo>
                  <a:pt x="0" y="0"/>
                </a:lnTo>
                <a:close/>
                <a:moveTo>
                  <a:pt x="8499231" y="4377072"/>
                </a:moveTo>
                <a:lnTo>
                  <a:pt x="59690" y="4377072"/>
                </a:lnTo>
                <a:lnTo>
                  <a:pt x="59690" y="59690"/>
                </a:lnTo>
                <a:lnTo>
                  <a:pt x="8499231" y="59690"/>
                </a:lnTo>
                <a:lnTo>
                  <a:pt x="8499231" y="4377072"/>
                </a:lnTo>
                <a:close/>
              </a:path>
            </a:pathLst>
          </a:custGeom>
          <a:solidFill>
            <a:srgbClr val="FF8A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9"/>
          <p:cNvSpPr txBox="1"/>
          <p:nvPr/>
        </p:nvSpPr>
        <p:spPr>
          <a:xfrm>
            <a:off x="1355915" y="1476375"/>
            <a:ext cx="6713819" cy="3667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821" b="1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TIPS FOR LEAVING AN UNHEALTHY RELATIONSHIP</a:t>
            </a:r>
            <a:endParaRPr/>
          </a:p>
        </p:txBody>
      </p:sp>
      <p:sp>
        <p:nvSpPr>
          <p:cNvPr id="326" name="Google Shape;326;p19"/>
          <p:cNvSpPr txBox="1"/>
          <p:nvPr/>
        </p:nvSpPr>
        <p:spPr>
          <a:xfrm>
            <a:off x="7227980" y="527714"/>
            <a:ext cx="9867900" cy="101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47744" marR="0" lvl="1" indent="-323872" algn="l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000"/>
              <a:buFont typeface="Arial"/>
              <a:buChar char="•"/>
            </a:pPr>
            <a:r>
              <a:rPr lang="en-US" sz="3000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BE CONFIDENT- YOU KNOW WHAT IS BEST FOR YOU!</a:t>
            </a:r>
            <a:endParaRPr/>
          </a:p>
          <a:p>
            <a:pPr marL="647744" marR="0" lvl="1" indent="-323872" algn="l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000"/>
              <a:buFont typeface="Arial"/>
              <a:buChar char="•"/>
            </a:pPr>
            <a:r>
              <a:rPr lang="en-US" sz="3000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SAFETY PLAN</a:t>
            </a:r>
            <a:endParaRPr/>
          </a:p>
          <a:p>
            <a:pPr marL="647744" marR="0" lvl="1" indent="-323872" algn="l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000"/>
              <a:buFont typeface="Arial"/>
              <a:buChar char="•"/>
            </a:pPr>
            <a:r>
              <a:rPr lang="en-US" sz="3000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SAFETY NETWORK/</a:t>
            </a:r>
            <a:endParaRPr/>
          </a:p>
          <a:p>
            <a:pPr marL="0" marR="0" lvl="0" indent="0" algn="l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     ACCOUNTABILITY GROUP</a:t>
            </a:r>
            <a:endParaRPr/>
          </a:p>
          <a:p>
            <a:pPr marL="647744" marR="0" lvl="1" indent="-323872" algn="l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000"/>
              <a:buFont typeface="Arial"/>
              <a:buChar char="•"/>
            </a:pPr>
            <a:r>
              <a:rPr lang="en-US" sz="3000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INITIATE THE CONVERSATION- BE BRIEF AND CLEAR THAT THIS IS </a:t>
            </a:r>
            <a:endParaRPr/>
          </a:p>
          <a:p>
            <a:pPr marL="0" marR="0" lvl="0" indent="0" algn="l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     NON NEGOTIABLE</a:t>
            </a:r>
            <a:endParaRPr/>
          </a:p>
          <a:p>
            <a:pPr marL="647744" marR="0" lvl="1" indent="-323872" algn="l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000"/>
              <a:buFont typeface="Arial"/>
              <a:buChar char="•"/>
            </a:pPr>
            <a:r>
              <a:rPr lang="en-US" sz="3000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GO NO CONTACT AND DO </a:t>
            </a:r>
            <a:endParaRPr/>
          </a:p>
          <a:p>
            <a:pPr marL="0" marR="0" lvl="0" indent="0" algn="l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     NOT BREAK IT!</a:t>
            </a:r>
            <a:endParaRPr/>
          </a:p>
          <a:p>
            <a:pPr marL="647744" marR="0" lvl="1" indent="-323872" algn="l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000"/>
              <a:buFont typeface="Arial"/>
              <a:buChar char="•"/>
            </a:pPr>
            <a:r>
              <a:rPr lang="en-US" sz="3000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TRUST YOUR GUT, REMEMBER WHY YOU LEFT, AND PUT YOURSELF FIRST!!</a:t>
            </a:r>
            <a:endParaRPr/>
          </a:p>
          <a:p>
            <a:pPr marL="0" marR="0" lvl="0" indent="0" algn="l" rtl="0">
              <a:lnSpc>
                <a:spcPct val="17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FF8A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A00"/>
        </a:solidFill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0"/>
          <p:cNvSpPr/>
          <p:nvPr/>
        </p:nvSpPr>
        <p:spPr>
          <a:xfrm>
            <a:off x="1028700" y="1028700"/>
            <a:ext cx="162306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20"/>
          <p:cNvSpPr txBox="1"/>
          <p:nvPr/>
        </p:nvSpPr>
        <p:spPr>
          <a:xfrm>
            <a:off x="3298472" y="3886200"/>
            <a:ext cx="11691055" cy="235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YOU DESERVE TO BE HAPPY AND HEALTHY!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1"/>
          <p:cNvSpPr/>
          <p:nvPr/>
        </p:nvSpPr>
        <p:spPr>
          <a:xfrm>
            <a:off x="1028700" y="1028700"/>
            <a:ext cx="16264363" cy="8754016"/>
          </a:xfrm>
          <a:custGeom>
            <a:avLst/>
            <a:gdLst/>
            <a:ahLst/>
            <a:cxnLst/>
            <a:rect l="l" t="t" r="r" b="b"/>
            <a:pathLst>
              <a:path w="8560191" h="4438031" extrusionOk="0">
                <a:moveTo>
                  <a:pt x="0" y="0"/>
                </a:moveTo>
                <a:lnTo>
                  <a:pt x="0" y="4438031"/>
                </a:lnTo>
                <a:lnTo>
                  <a:pt x="8560191" y="4438031"/>
                </a:lnTo>
                <a:lnTo>
                  <a:pt x="8560191" y="0"/>
                </a:lnTo>
                <a:lnTo>
                  <a:pt x="0" y="0"/>
                </a:lnTo>
                <a:close/>
                <a:moveTo>
                  <a:pt x="8499231" y="4377072"/>
                </a:moveTo>
                <a:lnTo>
                  <a:pt x="59690" y="4377072"/>
                </a:lnTo>
                <a:lnTo>
                  <a:pt x="59690" y="59690"/>
                </a:lnTo>
                <a:lnTo>
                  <a:pt x="8499231" y="59690"/>
                </a:lnTo>
                <a:lnTo>
                  <a:pt x="8499231" y="4377072"/>
                </a:lnTo>
                <a:close/>
              </a:path>
            </a:pathLst>
          </a:custGeom>
          <a:solidFill>
            <a:srgbClr val="FF8A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21"/>
          <p:cNvSpPr txBox="1"/>
          <p:nvPr/>
        </p:nvSpPr>
        <p:spPr>
          <a:xfrm>
            <a:off x="1028700" y="1676400"/>
            <a:ext cx="6307377" cy="388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16" b="1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DATING BILL OF RIGHTS</a:t>
            </a:r>
            <a:endParaRPr/>
          </a:p>
        </p:txBody>
      </p:sp>
      <p:sp>
        <p:nvSpPr>
          <p:cNvPr id="339" name="Google Shape;339;p21"/>
          <p:cNvSpPr txBox="1"/>
          <p:nvPr/>
        </p:nvSpPr>
        <p:spPr>
          <a:xfrm>
            <a:off x="7336077" y="1818300"/>
            <a:ext cx="10153093" cy="7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58" b="1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I HAVE THE RIGHT TO</a:t>
            </a:r>
            <a:endParaRPr/>
          </a:p>
        </p:txBody>
      </p:sp>
      <p:sp>
        <p:nvSpPr>
          <p:cNvPr id="340" name="Google Shape;340;p21"/>
          <p:cNvSpPr txBox="1"/>
          <p:nvPr/>
        </p:nvSpPr>
        <p:spPr>
          <a:xfrm>
            <a:off x="6934757" y="2634678"/>
            <a:ext cx="9700221" cy="7144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28051" marR="0" lvl="1" indent="-364026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372"/>
              <a:buFont typeface="Arial"/>
              <a:buChar char="•"/>
            </a:pPr>
            <a:r>
              <a:rPr lang="en-US" sz="3372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BE RESPECTED</a:t>
            </a:r>
            <a:endParaRPr/>
          </a:p>
          <a:p>
            <a:pPr marL="728051" marR="0" lvl="1" indent="-364026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372"/>
              <a:buFont typeface="Arial"/>
              <a:buChar char="•"/>
            </a:pPr>
            <a:r>
              <a:rPr lang="en-US" sz="3372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MAKE MY OWN CHOICES</a:t>
            </a:r>
            <a:endParaRPr/>
          </a:p>
          <a:p>
            <a:pPr marL="728051" marR="0" lvl="1" indent="-364026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372"/>
              <a:buFont typeface="Arial"/>
              <a:buChar char="•"/>
            </a:pPr>
            <a:r>
              <a:rPr lang="en-US" sz="3372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SAY “YES”, “NO”, OR “MAYBE”</a:t>
            </a:r>
            <a:endParaRPr/>
          </a:p>
          <a:p>
            <a:pPr marL="728051" marR="0" lvl="1" indent="-364026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372"/>
              <a:buFont typeface="Arial"/>
              <a:buChar char="•"/>
            </a:pPr>
            <a:r>
              <a:rPr lang="en-US" sz="3372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WITHDRAWL MY CONSENT AT ANY TIME</a:t>
            </a:r>
            <a:endParaRPr/>
          </a:p>
          <a:p>
            <a:pPr marL="728051" marR="0" lvl="1" indent="-364026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372"/>
              <a:buFont typeface="Arial"/>
              <a:buChar char="•"/>
            </a:pPr>
            <a:r>
              <a:rPr lang="en-US" sz="3372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HAVE MY VOICE HEARD</a:t>
            </a:r>
            <a:endParaRPr/>
          </a:p>
          <a:p>
            <a:pPr marL="728051" marR="0" lvl="1" indent="-364026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372"/>
              <a:buFont typeface="Arial"/>
              <a:buChar char="•"/>
            </a:pPr>
            <a:r>
              <a:rPr lang="en-US" sz="3372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HAVE MY OWN TIME</a:t>
            </a:r>
            <a:endParaRPr/>
          </a:p>
          <a:p>
            <a:pPr marL="728051" marR="0" lvl="1" indent="-364026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372"/>
              <a:buFont typeface="Arial"/>
              <a:buChar char="•"/>
            </a:pPr>
            <a:r>
              <a:rPr lang="en-US" sz="3372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HAVE MY OWN FRIENDSHIPS</a:t>
            </a:r>
            <a:endParaRPr/>
          </a:p>
          <a:p>
            <a:pPr marL="728051" marR="0" lvl="1" indent="-364026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372"/>
              <a:buFont typeface="Arial"/>
              <a:buChar char="•"/>
            </a:pPr>
            <a:r>
              <a:rPr lang="en-US" sz="3372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PROTECT MY DIGITAL PRIVACY</a:t>
            </a:r>
            <a:endParaRPr/>
          </a:p>
          <a:p>
            <a:pPr marL="728051" marR="0" lvl="1" indent="-364026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FF8A00"/>
              </a:buClr>
              <a:buSzPts val="3372"/>
              <a:buFont typeface="Arial"/>
              <a:buChar char="•"/>
            </a:pPr>
            <a:r>
              <a:rPr lang="en-US" sz="3372" b="0" i="0" u="none" strike="noStrike" cap="none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END RELATIONSHIPS WITHOUT GUILT OR FEAR</a:t>
            </a:r>
            <a:endParaRPr/>
          </a:p>
          <a:p>
            <a:pPr marL="0" marR="0" lvl="0" indent="0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72">
              <a:solidFill>
                <a:srgbClr val="FF8A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21"/>
          <p:cNvSpPr txBox="1"/>
          <p:nvPr/>
        </p:nvSpPr>
        <p:spPr>
          <a:xfrm>
            <a:off x="17953137" y="9935210"/>
            <a:ext cx="296763" cy="323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99">
                <a:solidFill>
                  <a:srgbClr val="FF8A00"/>
                </a:solidFill>
                <a:latin typeface="Arial"/>
                <a:ea typeface="Arial"/>
                <a:cs typeface="Arial"/>
                <a:sym typeface="Arial"/>
              </a:rPr>
              <a:t>(3)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A00"/>
        </a:solid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2"/>
          <p:cNvSpPr/>
          <p:nvPr/>
        </p:nvSpPr>
        <p:spPr>
          <a:xfrm>
            <a:off x="928845" y="1088274"/>
            <a:ext cx="5338276" cy="8170026"/>
          </a:xfrm>
          <a:custGeom>
            <a:avLst/>
            <a:gdLst/>
            <a:ahLst/>
            <a:cxnLst/>
            <a:rect l="l" t="t" r="r" b="b"/>
            <a:pathLst>
              <a:path w="2808132" h="4297737" extrusionOk="0">
                <a:moveTo>
                  <a:pt x="0" y="0"/>
                </a:moveTo>
                <a:lnTo>
                  <a:pt x="0" y="4297737"/>
                </a:lnTo>
                <a:lnTo>
                  <a:pt x="2808132" y="4297737"/>
                </a:lnTo>
                <a:lnTo>
                  <a:pt x="2808132" y="0"/>
                </a:lnTo>
                <a:lnTo>
                  <a:pt x="0" y="0"/>
                </a:lnTo>
                <a:close/>
                <a:moveTo>
                  <a:pt x="2747172" y="4236777"/>
                </a:moveTo>
                <a:lnTo>
                  <a:pt x="59690" y="4236777"/>
                </a:lnTo>
                <a:lnTo>
                  <a:pt x="59690" y="59690"/>
                </a:lnTo>
                <a:lnTo>
                  <a:pt x="2747172" y="59690"/>
                </a:lnTo>
                <a:lnTo>
                  <a:pt x="2747172" y="4236777"/>
                </a:lnTo>
                <a:close/>
              </a:path>
            </a:pathLst>
          </a:custGeom>
          <a:solidFill>
            <a:srgbClr val="FFF2E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22"/>
          <p:cNvSpPr txBox="1"/>
          <p:nvPr/>
        </p:nvSpPr>
        <p:spPr>
          <a:xfrm>
            <a:off x="6447238" y="194115"/>
            <a:ext cx="10409192" cy="1392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5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387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FINAL REMINDERS: </a:t>
            </a:r>
            <a:endParaRPr/>
          </a:p>
        </p:txBody>
      </p:sp>
      <p:sp>
        <p:nvSpPr>
          <p:cNvPr id="348" name="Google Shape;348;p22"/>
          <p:cNvSpPr txBox="1"/>
          <p:nvPr/>
        </p:nvSpPr>
        <p:spPr>
          <a:xfrm>
            <a:off x="7099114" y="1512294"/>
            <a:ext cx="10416601" cy="9196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67813" marR="0" lvl="1" indent="-383907" algn="l" rtl="0">
              <a:lnSpc>
                <a:spcPct val="18599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56"/>
              <a:buFont typeface="Arial"/>
              <a:buChar char="•"/>
            </a:pPr>
            <a:r>
              <a:rPr lang="en-US" sz="3556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 ARE NOT ALONE</a:t>
            </a:r>
            <a:endParaRPr/>
          </a:p>
          <a:p>
            <a:pPr marL="767813" marR="0" lvl="1" indent="-383907" algn="l" rtl="0">
              <a:lnSpc>
                <a:spcPct val="18599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56"/>
              <a:buFont typeface="Arial"/>
              <a:buChar char="•"/>
            </a:pPr>
            <a:r>
              <a:rPr lang="en-US" sz="3556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YOUR FEELINGS ARE ALWAYS VALID</a:t>
            </a:r>
            <a:endParaRPr/>
          </a:p>
          <a:p>
            <a:pPr marL="767813" marR="0" lvl="1" indent="-383907" algn="l" rtl="0">
              <a:lnSpc>
                <a:spcPct val="18599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56"/>
              <a:buFont typeface="Arial"/>
              <a:buChar char="•"/>
            </a:pPr>
            <a:r>
              <a:rPr lang="en-US" sz="3556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LEAVING IS NOT ALWAYS EASY</a:t>
            </a:r>
            <a:endParaRPr/>
          </a:p>
          <a:p>
            <a:pPr marL="767813" marR="0" lvl="1" indent="-383907" algn="l" rtl="0">
              <a:lnSpc>
                <a:spcPct val="18599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56"/>
              <a:buFont typeface="Arial"/>
              <a:buChar char="•"/>
            </a:pPr>
            <a:r>
              <a:rPr lang="en-US" sz="3556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 DESERVE HAPPINESS</a:t>
            </a:r>
            <a:endParaRPr/>
          </a:p>
          <a:p>
            <a:pPr marL="767813" marR="0" lvl="1" indent="-383907" algn="l" rtl="0">
              <a:lnSpc>
                <a:spcPct val="18599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56"/>
              <a:buFont typeface="Arial"/>
              <a:buChar char="•"/>
            </a:pPr>
            <a:r>
              <a:rPr lang="en-US" sz="3556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 ARE ALLOWED TO WANT TO LEAVE A RELATIONSHIP SIMPLY BECAUSE IT IS NOT FULLFILLING. EVEN HEALTHY REALTIONSHIPS DO NOT ALWAYS WORK OUT IN THE LONG RUN AND THAT IS OK!</a:t>
            </a:r>
            <a:endParaRPr/>
          </a:p>
          <a:p>
            <a:pPr marL="0" marR="0" lvl="0" indent="0" algn="l" rtl="0">
              <a:lnSpc>
                <a:spcPct val="18599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56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22"/>
          <p:cNvSpPr/>
          <p:nvPr/>
        </p:nvSpPr>
        <p:spPr>
          <a:xfrm>
            <a:off x="1070498" y="3392126"/>
            <a:ext cx="5658083" cy="5751545"/>
          </a:xfrm>
          <a:custGeom>
            <a:avLst/>
            <a:gdLst/>
            <a:ahLst/>
            <a:cxnLst/>
            <a:rect l="l" t="t" r="r" b="b"/>
            <a:pathLst>
              <a:path w="5658083" h="5751545" extrusionOk="0">
                <a:moveTo>
                  <a:pt x="0" y="0"/>
                </a:moveTo>
                <a:lnTo>
                  <a:pt x="5658082" y="0"/>
                </a:lnTo>
                <a:lnTo>
                  <a:pt x="5658082" y="5751545"/>
                </a:lnTo>
                <a:lnTo>
                  <a:pt x="0" y="57515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A00"/>
        </a:solid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3"/>
          <p:cNvSpPr txBox="1"/>
          <p:nvPr/>
        </p:nvSpPr>
        <p:spPr>
          <a:xfrm>
            <a:off x="628059" y="194115"/>
            <a:ext cx="10409192" cy="1392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5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387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RESOURCES:</a:t>
            </a:r>
            <a:endParaRPr/>
          </a:p>
        </p:txBody>
      </p:sp>
      <p:sp>
        <p:nvSpPr>
          <p:cNvPr id="355" name="Google Shape;355;p23"/>
          <p:cNvSpPr txBox="1"/>
          <p:nvPr/>
        </p:nvSpPr>
        <p:spPr>
          <a:xfrm>
            <a:off x="1028700" y="1728174"/>
            <a:ext cx="16688933" cy="5457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93989" marR="0" lvl="1" indent="-246994" algn="l" rtl="0">
              <a:lnSpc>
                <a:spcPct val="23798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88"/>
              <a:buFont typeface="Arial"/>
              <a:buAutoNum type="arabicPeriod"/>
            </a:pPr>
            <a:r>
              <a:rPr lang="en-US" sz="2288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Love Is Respect. (n.d.). Relationship spectrum. Love Is Respect. https://www.loveisrespect.org/everyone-deserves-a-healthy-relationship/relationship-spectrum/</a:t>
            </a:r>
            <a:endParaRPr/>
          </a:p>
          <a:p>
            <a:pPr marL="493989" marR="0" lvl="1" indent="-246994" algn="l" rtl="0">
              <a:lnSpc>
                <a:spcPct val="23798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88"/>
              <a:buFont typeface="Arial"/>
              <a:buAutoNum type="arabicPeriod"/>
            </a:pPr>
            <a:r>
              <a:rPr lang="en-US" sz="2288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Teen Empowerment - Control Wheel - Signs of Abuse | Family Crisis Center - South East Iowa. (2021, November). Family Crisis Center. https://familycrisiscenteriowa.org/teen-dating/teen-power-control-wheel/</a:t>
            </a:r>
            <a:endParaRPr/>
          </a:p>
          <a:p>
            <a:pPr marL="493989" marR="0" lvl="1" indent="-246994" algn="l" rtl="0">
              <a:lnSpc>
                <a:spcPct val="23798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88"/>
              <a:buFont typeface="Arial"/>
              <a:buAutoNum type="arabicPeriod"/>
            </a:pPr>
            <a:r>
              <a:rPr lang="en-US" sz="2288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Love is Respect. (2018, September 10). loveisrespect.org. Loveisrespect.org. https://www.loveisrespect.org/</a:t>
            </a:r>
            <a:endParaRPr/>
          </a:p>
          <a:p>
            <a:pPr marL="493989" marR="0" lvl="1" indent="-246994" algn="l" rtl="0">
              <a:lnSpc>
                <a:spcPct val="23798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88"/>
              <a:buFont typeface="Arial"/>
              <a:buAutoNum type="arabicPeriod"/>
            </a:pPr>
            <a:r>
              <a:rPr lang="en-US" sz="2288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Cameron, M. (2024, October 7). October is Domestic Violence Awareness Month - Prevention Partners of Northern Middlesex. Prevention Partners of Northern Middlesex. https://preventionpartnersnm.org/dv-awareness-month/</a:t>
            </a:r>
            <a:endParaRPr/>
          </a:p>
          <a:p>
            <a:pPr marL="0" marR="0" lvl="0" indent="0" algn="l" rtl="0">
              <a:lnSpc>
                <a:spcPct val="23798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88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0" name="Google Shape;360;p24"/>
          <p:cNvGrpSpPr/>
          <p:nvPr/>
        </p:nvGrpSpPr>
        <p:grpSpPr>
          <a:xfrm>
            <a:off x="-297143" y="2469853"/>
            <a:ext cx="19037825" cy="5556823"/>
            <a:chOff x="0" y="-38100"/>
            <a:chExt cx="5014077" cy="1463525"/>
          </a:xfrm>
        </p:grpSpPr>
        <p:sp>
          <p:nvSpPr>
            <p:cNvPr id="361" name="Google Shape;361;p24"/>
            <p:cNvSpPr/>
            <p:nvPr/>
          </p:nvSpPr>
          <p:spPr>
            <a:xfrm>
              <a:off x="0" y="0"/>
              <a:ext cx="5014077" cy="1425425"/>
            </a:xfrm>
            <a:custGeom>
              <a:avLst/>
              <a:gdLst/>
              <a:ahLst/>
              <a:cxnLst/>
              <a:rect l="l" t="t" r="r" b="b"/>
              <a:pathLst>
                <a:path w="5014077" h="1425425" extrusionOk="0">
                  <a:moveTo>
                    <a:pt x="0" y="0"/>
                  </a:moveTo>
                  <a:lnTo>
                    <a:pt x="5014077" y="0"/>
                  </a:lnTo>
                  <a:lnTo>
                    <a:pt x="5014077" y="1425425"/>
                  </a:lnTo>
                  <a:lnTo>
                    <a:pt x="0" y="1425425"/>
                  </a:lnTo>
                  <a:close/>
                </a:path>
              </a:pathLst>
            </a:custGeom>
            <a:solidFill>
              <a:srgbClr val="54A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24"/>
            <p:cNvSpPr txBox="1"/>
            <p:nvPr/>
          </p:nvSpPr>
          <p:spPr>
            <a:xfrm>
              <a:off x="0" y="-38100"/>
              <a:ext cx="5014077" cy="14635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3" name="Google Shape;363;p24"/>
          <p:cNvGrpSpPr/>
          <p:nvPr/>
        </p:nvGrpSpPr>
        <p:grpSpPr>
          <a:xfrm>
            <a:off x="5033647" y="8291589"/>
            <a:ext cx="4989123" cy="862348"/>
            <a:chOff x="0" y="-38100"/>
            <a:chExt cx="1314008" cy="227121"/>
          </a:xfrm>
        </p:grpSpPr>
        <p:sp>
          <p:nvSpPr>
            <p:cNvPr id="364" name="Google Shape;364;p24"/>
            <p:cNvSpPr/>
            <p:nvPr/>
          </p:nvSpPr>
          <p:spPr>
            <a:xfrm>
              <a:off x="0" y="0"/>
              <a:ext cx="1314008" cy="189021"/>
            </a:xfrm>
            <a:custGeom>
              <a:avLst/>
              <a:gdLst/>
              <a:ahLst/>
              <a:cxnLst/>
              <a:rect l="l" t="t" r="r" b="b"/>
              <a:pathLst>
                <a:path w="1314008" h="189021" extrusionOk="0">
                  <a:moveTo>
                    <a:pt x="94510" y="0"/>
                  </a:moveTo>
                  <a:lnTo>
                    <a:pt x="1219497" y="0"/>
                  </a:lnTo>
                  <a:cubicBezTo>
                    <a:pt x="1271694" y="0"/>
                    <a:pt x="1314008" y="42314"/>
                    <a:pt x="1314008" y="94510"/>
                  </a:cubicBezTo>
                  <a:lnTo>
                    <a:pt x="1314008" y="94510"/>
                  </a:lnTo>
                  <a:cubicBezTo>
                    <a:pt x="1314008" y="146707"/>
                    <a:pt x="1271694" y="189021"/>
                    <a:pt x="1219497" y="189021"/>
                  </a:cubicBezTo>
                  <a:lnTo>
                    <a:pt x="94510" y="189021"/>
                  </a:lnTo>
                  <a:cubicBezTo>
                    <a:pt x="42314" y="189021"/>
                    <a:pt x="0" y="146707"/>
                    <a:pt x="0" y="94510"/>
                  </a:cubicBezTo>
                  <a:lnTo>
                    <a:pt x="0" y="94510"/>
                  </a:lnTo>
                  <a:cubicBezTo>
                    <a:pt x="0" y="42314"/>
                    <a:pt x="42314" y="0"/>
                    <a:pt x="94510" y="0"/>
                  </a:cubicBezTo>
                  <a:close/>
                </a:path>
              </a:pathLst>
            </a:custGeom>
            <a:solidFill>
              <a:srgbClr val="54A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24"/>
            <p:cNvSpPr txBox="1"/>
            <p:nvPr/>
          </p:nvSpPr>
          <p:spPr>
            <a:xfrm>
              <a:off x="0" y="-38100"/>
              <a:ext cx="1314008" cy="2271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6" name="Google Shape;366;p24"/>
          <p:cNvGrpSpPr/>
          <p:nvPr/>
        </p:nvGrpSpPr>
        <p:grpSpPr>
          <a:xfrm>
            <a:off x="5033647" y="1341966"/>
            <a:ext cx="4989123" cy="862348"/>
            <a:chOff x="0" y="-38100"/>
            <a:chExt cx="1314008" cy="227121"/>
          </a:xfrm>
        </p:grpSpPr>
        <p:sp>
          <p:nvSpPr>
            <p:cNvPr id="367" name="Google Shape;367;p24"/>
            <p:cNvSpPr/>
            <p:nvPr/>
          </p:nvSpPr>
          <p:spPr>
            <a:xfrm>
              <a:off x="0" y="0"/>
              <a:ext cx="1314008" cy="189021"/>
            </a:xfrm>
            <a:custGeom>
              <a:avLst/>
              <a:gdLst/>
              <a:ahLst/>
              <a:cxnLst/>
              <a:rect l="l" t="t" r="r" b="b"/>
              <a:pathLst>
                <a:path w="1314008" h="189021" extrusionOk="0">
                  <a:moveTo>
                    <a:pt x="94510" y="0"/>
                  </a:moveTo>
                  <a:lnTo>
                    <a:pt x="1219497" y="0"/>
                  </a:lnTo>
                  <a:cubicBezTo>
                    <a:pt x="1271694" y="0"/>
                    <a:pt x="1314008" y="42314"/>
                    <a:pt x="1314008" y="94510"/>
                  </a:cubicBezTo>
                  <a:lnTo>
                    <a:pt x="1314008" y="94510"/>
                  </a:lnTo>
                  <a:cubicBezTo>
                    <a:pt x="1314008" y="146707"/>
                    <a:pt x="1271694" y="189021"/>
                    <a:pt x="1219497" y="189021"/>
                  </a:cubicBezTo>
                  <a:lnTo>
                    <a:pt x="94510" y="189021"/>
                  </a:lnTo>
                  <a:cubicBezTo>
                    <a:pt x="42314" y="189021"/>
                    <a:pt x="0" y="146707"/>
                    <a:pt x="0" y="94510"/>
                  </a:cubicBezTo>
                  <a:lnTo>
                    <a:pt x="0" y="94510"/>
                  </a:lnTo>
                  <a:cubicBezTo>
                    <a:pt x="0" y="42314"/>
                    <a:pt x="42314" y="0"/>
                    <a:pt x="94510" y="0"/>
                  </a:cubicBezTo>
                  <a:close/>
                </a:path>
              </a:pathLst>
            </a:custGeom>
            <a:solidFill>
              <a:srgbClr val="54A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24"/>
            <p:cNvSpPr txBox="1"/>
            <p:nvPr/>
          </p:nvSpPr>
          <p:spPr>
            <a:xfrm>
              <a:off x="0" y="-38100"/>
              <a:ext cx="1314008" cy="2271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9" name="Google Shape;369;p24"/>
          <p:cNvGrpSpPr/>
          <p:nvPr/>
        </p:nvGrpSpPr>
        <p:grpSpPr>
          <a:xfrm>
            <a:off x="1280663" y="8291589"/>
            <a:ext cx="2732922" cy="862348"/>
            <a:chOff x="0" y="-38100"/>
            <a:chExt cx="719782" cy="227121"/>
          </a:xfrm>
        </p:grpSpPr>
        <p:sp>
          <p:nvSpPr>
            <p:cNvPr id="370" name="Google Shape;370;p24"/>
            <p:cNvSpPr/>
            <p:nvPr/>
          </p:nvSpPr>
          <p:spPr>
            <a:xfrm>
              <a:off x="0" y="0"/>
              <a:ext cx="719782" cy="189021"/>
            </a:xfrm>
            <a:custGeom>
              <a:avLst/>
              <a:gdLst/>
              <a:ahLst/>
              <a:cxnLst/>
              <a:rect l="l" t="t" r="r" b="b"/>
              <a:pathLst>
                <a:path w="719782" h="189021" extrusionOk="0">
                  <a:moveTo>
                    <a:pt x="94510" y="0"/>
                  </a:moveTo>
                  <a:lnTo>
                    <a:pt x="625272" y="0"/>
                  </a:lnTo>
                  <a:cubicBezTo>
                    <a:pt x="677468" y="0"/>
                    <a:pt x="719782" y="42314"/>
                    <a:pt x="719782" y="94510"/>
                  </a:cubicBezTo>
                  <a:lnTo>
                    <a:pt x="719782" y="94510"/>
                  </a:lnTo>
                  <a:cubicBezTo>
                    <a:pt x="719782" y="146707"/>
                    <a:pt x="677468" y="189021"/>
                    <a:pt x="625272" y="189021"/>
                  </a:cubicBezTo>
                  <a:lnTo>
                    <a:pt x="94510" y="189021"/>
                  </a:lnTo>
                  <a:cubicBezTo>
                    <a:pt x="42314" y="189021"/>
                    <a:pt x="0" y="146707"/>
                    <a:pt x="0" y="94510"/>
                  </a:cubicBezTo>
                  <a:lnTo>
                    <a:pt x="0" y="94510"/>
                  </a:lnTo>
                  <a:cubicBezTo>
                    <a:pt x="0" y="42314"/>
                    <a:pt x="42314" y="0"/>
                    <a:pt x="94510" y="0"/>
                  </a:cubicBezTo>
                  <a:close/>
                </a:path>
              </a:pathLst>
            </a:custGeom>
            <a:solidFill>
              <a:srgbClr val="54A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24"/>
            <p:cNvSpPr txBox="1"/>
            <p:nvPr/>
          </p:nvSpPr>
          <p:spPr>
            <a:xfrm>
              <a:off x="0" y="-38100"/>
              <a:ext cx="719782" cy="2271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2" name="Google Shape;372;p24"/>
          <p:cNvSpPr/>
          <p:nvPr/>
        </p:nvSpPr>
        <p:spPr>
          <a:xfrm>
            <a:off x="9740256" y="2057400"/>
            <a:ext cx="8239900" cy="8229600"/>
          </a:xfrm>
          <a:custGeom>
            <a:avLst/>
            <a:gdLst/>
            <a:ahLst/>
            <a:cxnLst/>
            <a:rect l="l" t="t" r="r" b="b"/>
            <a:pathLst>
              <a:path w="8239900" h="8229600" extrusionOk="0">
                <a:moveTo>
                  <a:pt x="0" y="0"/>
                </a:moveTo>
                <a:lnTo>
                  <a:pt x="8239900" y="0"/>
                </a:lnTo>
                <a:lnTo>
                  <a:pt x="82399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24"/>
          <p:cNvSpPr/>
          <p:nvPr/>
        </p:nvSpPr>
        <p:spPr>
          <a:xfrm>
            <a:off x="10231482" y="1534209"/>
            <a:ext cx="7218583" cy="7218583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044" r="-4904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24"/>
          <p:cNvSpPr txBox="1"/>
          <p:nvPr/>
        </p:nvSpPr>
        <p:spPr>
          <a:xfrm>
            <a:off x="773968" y="3620071"/>
            <a:ext cx="10956661" cy="2980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3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5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HUMAN TRAFFICKING</a:t>
            </a:r>
            <a:endParaRPr/>
          </a:p>
        </p:txBody>
      </p:sp>
      <p:sp>
        <p:nvSpPr>
          <p:cNvPr id="375" name="Google Shape;375;p24"/>
          <p:cNvSpPr txBox="1"/>
          <p:nvPr/>
        </p:nvSpPr>
        <p:spPr>
          <a:xfrm>
            <a:off x="1695208" y="8517485"/>
            <a:ext cx="2527089" cy="555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9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12th Grade</a:t>
            </a:r>
            <a:endParaRPr/>
          </a:p>
        </p:txBody>
      </p:sp>
      <p:sp>
        <p:nvSpPr>
          <p:cNvPr id="376" name="Google Shape;376;p24"/>
          <p:cNvSpPr txBox="1"/>
          <p:nvPr/>
        </p:nvSpPr>
        <p:spPr>
          <a:xfrm>
            <a:off x="5699360" y="1576277"/>
            <a:ext cx="3375184" cy="555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9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Milsap High School</a:t>
            </a:r>
            <a:endParaRPr/>
          </a:p>
        </p:txBody>
      </p:sp>
      <p:sp>
        <p:nvSpPr>
          <p:cNvPr id="377" name="Google Shape;377;p24"/>
          <p:cNvSpPr txBox="1"/>
          <p:nvPr/>
        </p:nvSpPr>
        <p:spPr>
          <a:xfrm>
            <a:off x="1280663" y="6984544"/>
            <a:ext cx="8950818" cy="453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4" i="1">
                <a:solidFill>
                  <a:srgbClr val="FFF48E"/>
                </a:solidFill>
                <a:latin typeface="Arial"/>
                <a:ea typeface="Arial"/>
                <a:cs typeface="Arial"/>
                <a:sym typeface="Arial"/>
              </a:rPr>
              <a:t>Freedom House of Parker County &amp; Crossroads Youth Program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2" name="Google Shape;382;p25"/>
          <p:cNvGrpSpPr/>
          <p:nvPr/>
        </p:nvGrpSpPr>
        <p:grpSpPr>
          <a:xfrm>
            <a:off x="-702937" y="4432817"/>
            <a:ext cx="20128569" cy="6748538"/>
            <a:chOff x="0" y="-38100"/>
            <a:chExt cx="5301351" cy="1777393"/>
          </a:xfrm>
        </p:grpSpPr>
        <p:sp>
          <p:nvSpPr>
            <p:cNvPr id="383" name="Google Shape;383;p25"/>
            <p:cNvSpPr/>
            <p:nvPr/>
          </p:nvSpPr>
          <p:spPr>
            <a:xfrm>
              <a:off x="0" y="0"/>
              <a:ext cx="5301351" cy="1739293"/>
            </a:xfrm>
            <a:custGeom>
              <a:avLst/>
              <a:gdLst/>
              <a:ahLst/>
              <a:cxnLst/>
              <a:rect l="l" t="t" r="r" b="b"/>
              <a:pathLst>
                <a:path w="5301351" h="1739293" extrusionOk="0">
                  <a:moveTo>
                    <a:pt x="0" y="0"/>
                  </a:moveTo>
                  <a:lnTo>
                    <a:pt x="5301351" y="0"/>
                  </a:lnTo>
                  <a:lnTo>
                    <a:pt x="5301351" y="1739293"/>
                  </a:lnTo>
                  <a:lnTo>
                    <a:pt x="0" y="1739293"/>
                  </a:lnTo>
                  <a:close/>
                </a:path>
              </a:pathLst>
            </a:custGeom>
            <a:solidFill>
              <a:srgbClr val="54A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25"/>
            <p:cNvSpPr txBox="1"/>
            <p:nvPr/>
          </p:nvSpPr>
          <p:spPr>
            <a:xfrm>
              <a:off x="0" y="-38100"/>
              <a:ext cx="5301351" cy="17773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5" name="Google Shape;385;p25"/>
          <p:cNvSpPr/>
          <p:nvPr/>
        </p:nvSpPr>
        <p:spPr>
          <a:xfrm>
            <a:off x="9361348" y="837036"/>
            <a:ext cx="7364965" cy="8421264"/>
          </a:xfrm>
          <a:custGeom>
            <a:avLst/>
            <a:gdLst/>
            <a:ahLst/>
            <a:cxnLst/>
            <a:rect l="l" t="t" r="r" b="b"/>
            <a:pathLst>
              <a:path w="812800" h="929374" extrusionOk="0">
                <a:moveTo>
                  <a:pt x="24177" y="0"/>
                </a:moveTo>
                <a:lnTo>
                  <a:pt x="788623" y="0"/>
                </a:lnTo>
                <a:cubicBezTo>
                  <a:pt x="801976" y="0"/>
                  <a:pt x="812800" y="10824"/>
                  <a:pt x="812800" y="24177"/>
                </a:cubicBezTo>
                <a:lnTo>
                  <a:pt x="812800" y="905196"/>
                </a:lnTo>
                <a:cubicBezTo>
                  <a:pt x="812800" y="918549"/>
                  <a:pt x="801976" y="929374"/>
                  <a:pt x="788623" y="929374"/>
                </a:cubicBezTo>
                <a:lnTo>
                  <a:pt x="24177" y="929374"/>
                </a:lnTo>
                <a:cubicBezTo>
                  <a:pt x="10824" y="929374"/>
                  <a:pt x="0" y="918549"/>
                  <a:pt x="0" y="905196"/>
                </a:cubicBezTo>
                <a:lnTo>
                  <a:pt x="0" y="24177"/>
                </a:lnTo>
                <a:cubicBezTo>
                  <a:pt x="0" y="10824"/>
                  <a:pt x="10824" y="0"/>
                  <a:pt x="24177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5805" r="-3580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25"/>
          <p:cNvSpPr txBox="1"/>
          <p:nvPr/>
        </p:nvSpPr>
        <p:spPr>
          <a:xfrm>
            <a:off x="930630" y="4810125"/>
            <a:ext cx="7067676" cy="3720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7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56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use of force, fraud, or coercion to compel someone to perform labor or a commercial sex act</a:t>
            </a:r>
            <a:endParaRPr/>
          </a:p>
        </p:txBody>
      </p:sp>
      <p:sp>
        <p:nvSpPr>
          <p:cNvPr id="387" name="Google Shape;387;p25"/>
          <p:cNvSpPr txBox="1"/>
          <p:nvPr/>
        </p:nvSpPr>
        <p:spPr>
          <a:xfrm>
            <a:off x="732838" y="-327461"/>
            <a:ext cx="8115300" cy="4278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44333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6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27" b="1">
                <a:solidFill>
                  <a:srgbClr val="3D3D3D"/>
                </a:solidFill>
                <a:latin typeface="Arial"/>
                <a:ea typeface="Arial"/>
                <a:cs typeface="Arial"/>
                <a:sym typeface="Arial"/>
              </a:rPr>
              <a:t>What is </a:t>
            </a:r>
            <a:endParaRPr/>
          </a:p>
          <a:p>
            <a:pPr marL="0" marR="0" lvl="0" indent="0" algn="l" rtl="0">
              <a:lnSpc>
                <a:spcPct val="96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27" b="1">
                <a:solidFill>
                  <a:srgbClr val="3D3D3D"/>
                </a:solidFill>
                <a:latin typeface="Arial"/>
                <a:ea typeface="Arial"/>
                <a:cs typeface="Arial"/>
                <a:sym typeface="Arial"/>
              </a:rPr>
              <a:t>Human Trafficking?</a:t>
            </a:r>
            <a:endParaRPr/>
          </a:p>
        </p:txBody>
      </p:sp>
      <p:sp>
        <p:nvSpPr>
          <p:cNvPr id="388" name="Google Shape;388;p25"/>
          <p:cNvSpPr txBox="1"/>
          <p:nvPr/>
        </p:nvSpPr>
        <p:spPr>
          <a:xfrm>
            <a:off x="17912810" y="9898834"/>
            <a:ext cx="269528" cy="297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9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(1)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A9D9"/>
        </a:solidFill>
        <a:effectLst/>
      </p:bgPr>
    </p:bg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26" title="2024 Human Trafficking | Myth vs. Truth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0" y="838200"/>
            <a:ext cx="15240000" cy="861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8" name="Google Shape;398;p27"/>
          <p:cNvGrpSpPr/>
          <p:nvPr/>
        </p:nvGrpSpPr>
        <p:grpSpPr>
          <a:xfrm>
            <a:off x="6444255" y="-336469"/>
            <a:ext cx="12315377" cy="10741342"/>
            <a:chOff x="0" y="-38100"/>
            <a:chExt cx="3243556" cy="2828995"/>
          </a:xfrm>
        </p:grpSpPr>
        <p:sp>
          <p:nvSpPr>
            <p:cNvPr id="399" name="Google Shape;399;p27"/>
            <p:cNvSpPr/>
            <p:nvPr/>
          </p:nvSpPr>
          <p:spPr>
            <a:xfrm>
              <a:off x="0" y="0"/>
              <a:ext cx="3243556" cy="2790895"/>
            </a:xfrm>
            <a:custGeom>
              <a:avLst/>
              <a:gdLst/>
              <a:ahLst/>
              <a:cxnLst/>
              <a:rect l="l" t="t" r="r" b="b"/>
              <a:pathLst>
                <a:path w="3243556" h="2790895" extrusionOk="0">
                  <a:moveTo>
                    <a:pt x="0" y="0"/>
                  </a:moveTo>
                  <a:lnTo>
                    <a:pt x="3243556" y="0"/>
                  </a:lnTo>
                  <a:lnTo>
                    <a:pt x="3243556" y="2790895"/>
                  </a:lnTo>
                  <a:lnTo>
                    <a:pt x="0" y="2790895"/>
                  </a:lnTo>
                  <a:close/>
                </a:path>
              </a:pathLst>
            </a:custGeom>
            <a:solidFill>
              <a:srgbClr val="54A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27"/>
            <p:cNvSpPr txBox="1"/>
            <p:nvPr/>
          </p:nvSpPr>
          <p:spPr>
            <a:xfrm>
              <a:off x="0" y="-38100"/>
              <a:ext cx="3243556" cy="2828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1" name="Google Shape;401;p27"/>
          <p:cNvSpPr txBox="1"/>
          <p:nvPr/>
        </p:nvSpPr>
        <p:spPr>
          <a:xfrm>
            <a:off x="396377" y="427352"/>
            <a:ext cx="4681310" cy="1594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37" b="1">
                <a:solidFill>
                  <a:srgbClr val="54A9D9"/>
                </a:solidFill>
                <a:latin typeface="Arial"/>
                <a:ea typeface="Arial"/>
                <a:cs typeface="Arial"/>
                <a:sym typeface="Arial"/>
              </a:rPr>
              <a:t>WHO ARE THE TRAFFICKERS?</a:t>
            </a:r>
            <a:endParaRPr/>
          </a:p>
        </p:txBody>
      </p:sp>
      <p:sp>
        <p:nvSpPr>
          <p:cNvPr id="402" name="Google Shape;402;p27"/>
          <p:cNvSpPr txBox="1"/>
          <p:nvPr/>
        </p:nvSpPr>
        <p:spPr>
          <a:xfrm>
            <a:off x="6830066" y="169064"/>
            <a:ext cx="11002320" cy="716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62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HOW DO THEY MAINTAIN CONTROL?</a:t>
            </a:r>
            <a:endParaRPr/>
          </a:p>
        </p:txBody>
      </p:sp>
      <p:sp>
        <p:nvSpPr>
          <p:cNvPr id="403" name="Google Shape;403;p27"/>
          <p:cNvSpPr txBox="1"/>
          <p:nvPr/>
        </p:nvSpPr>
        <p:spPr>
          <a:xfrm>
            <a:off x="0" y="4492358"/>
            <a:ext cx="6049198" cy="438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61164" marR="0" lvl="1" indent="-330582" algn="l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3D3D3D"/>
              </a:buClr>
              <a:buSzPts val="3062"/>
              <a:buFont typeface="Arial"/>
              <a:buChar char="•"/>
            </a:pPr>
            <a:r>
              <a:rPr lang="en-US" sz="3062" b="0" i="0" u="none" strike="noStrike" cap="none">
                <a:solidFill>
                  <a:srgbClr val="3D3D3D"/>
                </a:solidFill>
                <a:latin typeface="Arial"/>
                <a:ea typeface="Arial"/>
                <a:cs typeface="Arial"/>
                <a:sym typeface="Arial"/>
              </a:rPr>
              <a:t>Perpetrators span all racial, ethnic, and gender demographics. Some use their privilege, wealth, and power as a means of control while others experience the same socio-economic oppression as their victims. </a:t>
            </a:r>
            <a:endParaRPr/>
          </a:p>
        </p:txBody>
      </p:sp>
      <p:sp>
        <p:nvSpPr>
          <p:cNvPr id="404" name="Google Shape;404;p27"/>
          <p:cNvSpPr txBox="1"/>
          <p:nvPr/>
        </p:nvSpPr>
        <p:spPr>
          <a:xfrm>
            <a:off x="396377" y="2799264"/>
            <a:ext cx="31523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solidFill>
                  <a:srgbClr val="3D3D3D"/>
                </a:solidFill>
                <a:latin typeface="Arial"/>
                <a:ea typeface="Arial"/>
                <a:cs typeface="Arial"/>
                <a:sym typeface="Arial"/>
              </a:rPr>
              <a:t>ANYBODY!</a:t>
            </a:r>
            <a:endParaRPr/>
          </a:p>
        </p:txBody>
      </p:sp>
      <p:grpSp>
        <p:nvGrpSpPr>
          <p:cNvPr id="405" name="Google Shape;405;p27"/>
          <p:cNvGrpSpPr/>
          <p:nvPr/>
        </p:nvGrpSpPr>
        <p:grpSpPr>
          <a:xfrm>
            <a:off x="6959556" y="1127844"/>
            <a:ext cx="10872828" cy="8674005"/>
            <a:chOff x="0" y="-152400"/>
            <a:chExt cx="14497105" cy="11565340"/>
          </a:xfrm>
        </p:grpSpPr>
        <p:sp>
          <p:nvSpPr>
            <p:cNvPr id="406" name="Google Shape;406;p27"/>
            <p:cNvSpPr txBox="1"/>
            <p:nvPr/>
          </p:nvSpPr>
          <p:spPr>
            <a:xfrm>
              <a:off x="437336" y="-152400"/>
              <a:ext cx="10396560" cy="9135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5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775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THEY FILL A VOID </a:t>
              </a:r>
              <a:endParaRPr/>
            </a:p>
          </p:txBody>
        </p:sp>
        <p:sp>
          <p:nvSpPr>
            <p:cNvPr id="407" name="Google Shape;407;p27"/>
            <p:cNvSpPr txBox="1"/>
            <p:nvPr/>
          </p:nvSpPr>
          <p:spPr>
            <a:xfrm>
              <a:off x="437336" y="3460594"/>
              <a:ext cx="10396560" cy="9135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5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775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COMMON TACTICS</a:t>
              </a:r>
              <a:endParaRPr/>
            </a:p>
          </p:txBody>
        </p:sp>
        <p:sp>
          <p:nvSpPr>
            <p:cNvPr id="408" name="Google Shape;408;p27"/>
            <p:cNvSpPr txBox="1"/>
            <p:nvPr/>
          </p:nvSpPr>
          <p:spPr>
            <a:xfrm>
              <a:off x="176395" y="4347984"/>
              <a:ext cx="14320710" cy="25878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741218" marR="0" lvl="1" indent="-370609" algn="l" rtl="0">
                <a:lnSpc>
                  <a:spcPct val="14998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433"/>
                <a:buFont typeface="Arial"/>
                <a:buChar char="•"/>
              </a:pPr>
              <a:r>
                <a:rPr lang="en-US" sz="3433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Emotional and or physical abuse and or threats</a:t>
              </a:r>
              <a:endParaRPr/>
            </a:p>
            <a:p>
              <a:pPr marL="741218" marR="0" lvl="1" indent="-370609" algn="l" rtl="0">
                <a:lnSpc>
                  <a:spcPct val="14998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433"/>
                <a:buFont typeface="Arial"/>
                <a:buChar char="•"/>
              </a:pPr>
              <a:r>
                <a:rPr lang="en-US" sz="3433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isolation from friends, family, others</a:t>
              </a:r>
              <a:endParaRPr/>
            </a:p>
            <a:p>
              <a:pPr marL="741218" marR="0" lvl="1" indent="-370609" algn="l" rtl="0">
                <a:lnSpc>
                  <a:spcPct val="14998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433"/>
                <a:buFont typeface="Arial"/>
                <a:buChar char="•"/>
              </a:pPr>
              <a:r>
                <a:rPr lang="en-US" sz="3433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economic or financial abuse </a:t>
              </a:r>
              <a:endParaRPr/>
            </a:p>
          </p:txBody>
        </p:sp>
        <p:sp>
          <p:nvSpPr>
            <p:cNvPr id="409" name="Google Shape;409;p27"/>
            <p:cNvSpPr txBox="1"/>
            <p:nvPr/>
          </p:nvSpPr>
          <p:spPr>
            <a:xfrm>
              <a:off x="176395" y="763542"/>
              <a:ext cx="13967919" cy="25878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741218" marR="0" lvl="1" indent="-370609" algn="l" rtl="0">
                <a:lnSpc>
                  <a:spcPct val="14998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433"/>
                <a:buFont typeface="Arial"/>
                <a:buChar char="•"/>
              </a:pPr>
              <a:r>
                <a:rPr lang="en-US" sz="3433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Traffickers make promises (that they often do not fullfill)  that are aimed at meeting the needs of their target in order to impose control</a:t>
              </a:r>
              <a:endParaRPr/>
            </a:p>
          </p:txBody>
        </p:sp>
        <p:sp>
          <p:nvSpPr>
            <p:cNvPr id="410" name="Google Shape;410;p27"/>
            <p:cNvSpPr txBox="1"/>
            <p:nvPr/>
          </p:nvSpPr>
          <p:spPr>
            <a:xfrm>
              <a:off x="437336" y="6957834"/>
              <a:ext cx="10396560" cy="9135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5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775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VICTIMS FEEL TRAPPED</a:t>
              </a:r>
              <a:endParaRPr/>
            </a:p>
          </p:txBody>
        </p:sp>
        <p:sp>
          <p:nvSpPr>
            <p:cNvPr id="411" name="Google Shape;411;p27"/>
            <p:cNvSpPr txBox="1"/>
            <p:nvPr/>
          </p:nvSpPr>
          <p:spPr>
            <a:xfrm>
              <a:off x="0" y="7961494"/>
              <a:ext cx="14320710" cy="34514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741218" marR="0" lvl="1" indent="-370609" algn="l" rtl="0">
                <a:lnSpc>
                  <a:spcPct val="14998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433"/>
                <a:buFont typeface="Arial"/>
                <a:buChar char="•"/>
              </a:pPr>
              <a:r>
                <a:rPr lang="en-US" sz="3433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they may fear leaving for numerous different reasons including psychlogical trauma, shame, emotional attachment, and/ or threats  to themselves, their family or friends</a:t>
              </a:r>
              <a:endParaRPr/>
            </a:p>
          </p:txBody>
        </p:sp>
      </p:grpSp>
      <p:sp>
        <p:nvSpPr>
          <p:cNvPr id="412" name="Google Shape;412;p27"/>
          <p:cNvSpPr txBox="1"/>
          <p:nvPr/>
        </p:nvSpPr>
        <p:spPr>
          <a:xfrm>
            <a:off x="17960578" y="9944735"/>
            <a:ext cx="289322" cy="323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(2)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A9D9"/>
        </a:solidFill>
        <a:effectLst/>
      </p:bgPr>
    </p:bg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8"/>
          <p:cNvSpPr txBox="1"/>
          <p:nvPr/>
        </p:nvSpPr>
        <p:spPr>
          <a:xfrm>
            <a:off x="297530" y="317806"/>
            <a:ext cx="4401510" cy="320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6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Risk </a:t>
            </a:r>
            <a:endParaRPr/>
          </a:p>
          <a:p>
            <a:pPr marL="0" marR="0" lvl="0" indent="0" algn="l" rtl="0">
              <a:lnSpc>
                <a:spcPct val="126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Factors</a:t>
            </a:r>
            <a:endParaRPr/>
          </a:p>
        </p:txBody>
      </p:sp>
      <p:grpSp>
        <p:nvGrpSpPr>
          <p:cNvPr id="418" name="Google Shape;418;p28"/>
          <p:cNvGrpSpPr/>
          <p:nvPr/>
        </p:nvGrpSpPr>
        <p:grpSpPr>
          <a:xfrm>
            <a:off x="6365550" y="248625"/>
            <a:ext cx="10893167" cy="9509168"/>
            <a:chOff x="0" y="0"/>
            <a:chExt cx="25868362" cy="19542063"/>
          </a:xfrm>
        </p:grpSpPr>
        <p:sp>
          <p:nvSpPr>
            <p:cNvPr id="419" name="Google Shape;419;p28"/>
            <p:cNvSpPr/>
            <p:nvPr/>
          </p:nvSpPr>
          <p:spPr>
            <a:xfrm>
              <a:off x="72390" y="72390"/>
              <a:ext cx="25723583" cy="19397284"/>
            </a:xfrm>
            <a:custGeom>
              <a:avLst/>
              <a:gdLst/>
              <a:ahLst/>
              <a:cxnLst/>
              <a:rect l="l" t="t" r="r" b="b"/>
              <a:pathLst>
                <a:path w="25723583" h="19397284" extrusionOk="0">
                  <a:moveTo>
                    <a:pt x="0" y="0"/>
                  </a:moveTo>
                  <a:lnTo>
                    <a:pt x="25723583" y="0"/>
                  </a:lnTo>
                  <a:lnTo>
                    <a:pt x="25723583" y="19397284"/>
                  </a:lnTo>
                  <a:lnTo>
                    <a:pt x="0" y="193972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28"/>
            <p:cNvSpPr/>
            <p:nvPr/>
          </p:nvSpPr>
          <p:spPr>
            <a:xfrm>
              <a:off x="0" y="0"/>
              <a:ext cx="25868362" cy="19542063"/>
            </a:xfrm>
            <a:custGeom>
              <a:avLst/>
              <a:gdLst/>
              <a:ahLst/>
              <a:cxnLst/>
              <a:rect l="l" t="t" r="r" b="b"/>
              <a:pathLst>
                <a:path w="25868362" h="19542063" extrusionOk="0">
                  <a:moveTo>
                    <a:pt x="25723582" y="19397283"/>
                  </a:moveTo>
                  <a:lnTo>
                    <a:pt x="25868362" y="19397283"/>
                  </a:lnTo>
                  <a:lnTo>
                    <a:pt x="25868362" y="19542063"/>
                  </a:lnTo>
                  <a:lnTo>
                    <a:pt x="25723582" y="19542063"/>
                  </a:lnTo>
                  <a:lnTo>
                    <a:pt x="25723582" y="19397283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9397283"/>
                  </a:lnTo>
                  <a:lnTo>
                    <a:pt x="0" y="19397283"/>
                  </a:lnTo>
                  <a:lnTo>
                    <a:pt x="0" y="144780"/>
                  </a:lnTo>
                  <a:close/>
                  <a:moveTo>
                    <a:pt x="0" y="19397283"/>
                  </a:moveTo>
                  <a:lnTo>
                    <a:pt x="144780" y="19397283"/>
                  </a:lnTo>
                  <a:lnTo>
                    <a:pt x="144780" y="19542063"/>
                  </a:lnTo>
                  <a:lnTo>
                    <a:pt x="0" y="19542063"/>
                  </a:lnTo>
                  <a:lnTo>
                    <a:pt x="0" y="19397283"/>
                  </a:lnTo>
                  <a:close/>
                  <a:moveTo>
                    <a:pt x="25723582" y="144780"/>
                  </a:moveTo>
                  <a:lnTo>
                    <a:pt x="25868362" y="144780"/>
                  </a:lnTo>
                  <a:lnTo>
                    <a:pt x="25868362" y="19397283"/>
                  </a:lnTo>
                  <a:lnTo>
                    <a:pt x="25723582" y="19397283"/>
                  </a:lnTo>
                  <a:lnTo>
                    <a:pt x="25723582" y="144780"/>
                  </a:lnTo>
                  <a:close/>
                  <a:moveTo>
                    <a:pt x="144780" y="19397283"/>
                  </a:moveTo>
                  <a:lnTo>
                    <a:pt x="25723582" y="19397283"/>
                  </a:lnTo>
                  <a:lnTo>
                    <a:pt x="25723582" y="19542063"/>
                  </a:lnTo>
                  <a:lnTo>
                    <a:pt x="144780" y="19542063"/>
                  </a:lnTo>
                  <a:lnTo>
                    <a:pt x="144780" y="19397283"/>
                  </a:lnTo>
                  <a:close/>
                  <a:moveTo>
                    <a:pt x="25723582" y="0"/>
                  </a:moveTo>
                  <a:lnTo>
                    <a:pt x="25868362" y="0"/>
                  </a:lnTo>
                  <a:lnTo>
                    <a:pt x="25868362" y="144780"/>
                  </a:lnTo>
                  <a:lnTo>
                    <a:pt x="25723582" y="144780"/>
                  </a:lnTo>
                  <a:lnTo>
                    <a:pt x="25723582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5723582" y="0"/>
                  </a:lnTo>
                  <a:lnTo>
                    <a:pt x="25723582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1" name="Google Shape;421;p28"/>
          <p:cNvGrpSpPr/>
          <p:nvPr/>
        </p:nvGrpSpPr>
        <p:grpSpPr>
          <a:xfrm>
            <a:off x="297530" y="3834554"/>
            <a:ext cx="5637656" cy="5423746"/>
            <a:chOff x="0" y="0"/>
            <a:chExt cx="11317567" cy="10888142"/>
          </a:xfrm>
        </p:grpSpPr>
        <p:sp>
          <p:nvSpPr>
            <p:cNvPr id="422" name="Google Shape;422;p28"/>
            <p:cNvSpPr/>
            <p:nvPr/>
          </p:nvSpPr>
          <p:spPr>
            <a:xfrm>
              <a:off x="72390" y="72390"/>
              <a:ext cx="11172787" cy="10743363"/>
            </a:xfrm>
            <a:custGeom>
              <a:avLst/>
              <a:gdLst/>
              <a:ahLst/>
              <a:cxnLst/>
              <a:rect l="l" t="t" r="r" b="b"/>
              <a:pathLst>
                <a:path w="11172787" h="10743363" extrusionOk="0">
                  <a:moveTo>
                    <a:pt x="0" y="0"/>
                  </a:moveTo>
                  <a:lnTo>
                    <a:pt x="11172787" y="0"/>
                  </a:lnTo>
                  <a:lnTo>
                    <a:pt x="11172787" y="10743363"/>
                  </a:lnTo>
                  <a:lnTo>
                    <a:pt x="0" y="107433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28"/>
            <p:cNvSpPr/>
            <p:nvPr/>
          </p:nvSpPr>
          <p:spPr>
            <a:xfrm>
              <a:off x="0" y="0"/>
              <a:ext cx="11317567" cy="10888142"/>
            </a:xfrm>
            <a:custGeom>
              <a:avLst/>
              <a:gdLst/>
              <a:ahLst/>
              <a:cxnLst/>
              <a:rect l="l" t="t" r="r" b="b"/>
              <a:pathLst>
                <a:path w="11317567" h="10888142" extrusionOk="0">
                  <a:moveTo>
                    <a:pt x="11172787" y="10743363"/>
                  </a:moveTo>
                  <a:lnTo>
                    <a:pt x="11317567" y="10743363"/>
                  </a:lnTo>
                  <a:lnTo>
                    <a:pt x="11317567" y="10888142"/>
                  </a:lnTo>
                  <a:lnTo>
                    <a:pt x="11172787" y="10888142"/>
                  </a:lnTo>
                  <a:lnTo>
                    <a:pt x="11172787" y="10743363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0743363"/>
                  </a:lnTo>
                  <a:lnTo>
                    <a:pt x="0" y="10743363"/>
                  </a:lnTo>
                  <a:lnTo>
                    <a:pt x="0" y="144780"/>
                  </a:lnTo>
                  <a:close/>
                  <a:moveTo>
                    <a:pt x="0" y="10743363"/>
                  </a:moveTo>
                  <a:lnTo>
                    <a:pt x="144780" y="10743363"/>
                  </a:lnTo>
                  <a:lnTo>
                    <a:pt x="144780" y="10888142"/>
                  </a:lnTo>
                  <a:lnTo>
                    <a:pt x="0" y="10888142"/>
                  </a:lnTo>
                  <a:lnTo>
                    <a:pt x="0" y="10743363"/>
                  </a:lnTo>
                  <a:close/>
                  <a:moveTo>
                    <a:pt x="11172787" y="144780"/>
                  </a:moveTo>
                  <a:lnTo>
                    <a:pt x="11317567" y="144780"/>
                  </a:lnTo>
                  <a:lnTo>
                    <a:pt x="11317567" y="10743363"/>
                  </a:lnTo>
                  <a:lnTo>
                    <a:pt x="11172787" y="10743363"/>
                  </a:lnTo>
                  <a:lnTo>
                    <a:pt x="11172787" y="144780"/>
                  </a:lnTo>
                  <a:close/>
                  <a:moveTo>
                    <a:pt x="144780" y="10743363"/>
                  </a:moveTo>
                  <a:lnTo>
                    <a:pt x="11172787" y="10743363"/>
                  </a:lnTo>
                  <a:lnTo>
                    <a:pt x="11172787" y="10888142"/>
                  </a:lnTo>
                  <a:lnTo>
                    <a:pt x="144780" y="10888142"/>
                  </a:lnTo>
                  <a:lnTo>
                    <a:pt x="144780" y="10743363"/>
                  </a:lnTo>
                  <a:close/>
                  <a:moveTo>
                    <a:pt x="11172787" y="0"/>
                  </a:moveTo>
                  <a:lnTo>
                    <a:pt x="11317567" y="0"/>
                  </a:lnTo>
                  <a:lnTo>
                    <a:pt x="11317567" y="144780"/>
                  </a:lnTo>
                  <a:lnTo>
                    <a:pt x="11172787" y="144780"/>
                  </a:lnTo>
                  <a:lnTo>
                    <a:pt x="11172787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1172787" y="0"/>
                  </a:lnTo>
                  <a:lnTo>
                    <a:pt x="11172787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4" name="Google Shape;424;p28"/>
          <p:cNvSpPr txBox="1"/>
          <p:nvPr/>
        </p:nvSpPr>
        <p:spPr>
          <a:xfrm>
            <a:off x="577325" y="4264871"/>
            <a:ext cx="5005763" cy="4380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8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characteristics </a:t>
            </a:r>
            <a:r>
              <a:rPr lang="en-US" sz="32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 the biological, psychological, family, community, or cultural level that precede and are</a:t>
            </a:r>
            <a:r>
              <a:rPr lang="en-US" sz="328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associated with a higher likelihood of negative outcomes</a:t>
            </a:r>
            <a:r>
              <a:rPr lang="en-US" sz="32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328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425" name="Google Shape;425;p28"/>
          <p:cNvSpPr txBox="1"/>
          <p:nvPr/>
        </p:nvSpPr>
        <p:spPr>
          <a:xfrm>
            <a:off x="6762594" y="507193"/>
            <a:ext cx="10099800" cy="89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Disability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Economic stress</a:t>
            </a:r>
            <a:r>
              <a:rPr lang="en-US" sz="264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(e.g., debt, ransom/extortion, unemployment, underemployment)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Fear of authority</a:t>
            </a:r>
            <a:r>
              <a:rPr lang="en-US" sz="264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law enforcement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Housing instability</a:t>
            </a:r>
            <a:r>
              <a:rPr lang="en-US" sz="264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including history of running away or experiencing homelessness as a youth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Immigration status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Lack of</a:t>
            </a:r>
            <a:r>
              <a:rPr lang="en-US" sz="264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family, community, or social </a:t>
            </a:r>
            <a:r>
              <a:rPr lang="en-US" sz="264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support</a:t>
            </a:r>
            <a:r>
              <a:rPr lang="en-US" sz="264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for navigating identity including but not limited to 2SLGBTQIA+2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4"/>
              <a:buFont typeface="Arial"/>
              <a:buChar char="•"/>
            </a:pPr>
            <a:r>
              <a:rPr lang="en-US" sz="264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4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Limited familiarity with opportunities and limitations within U.S. systems</a:t>
            </a:r>
            <a:r>
              <a:rPr lang="en-US" sz="264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(e.g., legal, social service, etc.)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Limited or inaccurate understanding of labor rights</a:t>
            </a:r>
            <a:r>
              <a:rPr lang="en-US" sz="264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Recent migration or displacement</a:t>
            </a:r>
            <a:r>
              <a:rPr lang="en-US" sz="264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4"/>
              <a:buFont typeface="Arial"/>
              <a:buChar char="•"/>
            </a:pPr>
            <a:r>
              <a:rPr lang="en-US" sz="264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Any other indicator of </a:t>
            </a:r>
            <a:r>
              <a:rPr lang="en-US" sz="264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vulnerability</a:t>
            </a:r>
            <a:r>
              <a:rPr lang="en-US" sz="264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or a void the trafficker can “fill”</a:t>
            </a:r>
            <a:endParaRPr/>
          </a:p>
        </p:txBody>
      </p:sp>
      <p:sp>
        <p:nvSpPr>
          <p:cNvPr id="426" name="Google Shape;426;p28"/>
          <p:cNvSpPr txBox="1"/>
          <p:nvPr/>
        </p:nvSpPr>
        <p:spPr>
          <a:xfrm>
            <a:off x="4876800" y="8191500"/>
            <a:ext cx="359307" cy="298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5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(4)</a:t>
            </a:r>
            <a:endParaRPr/>
          </a:p>
        </p:txBody>
      </p:sp>
      <p:sp>
        <p:nvSpPr>
          <p:cNvPr id="427" name="Google Shape;427;p28"/>
          <p:cNvSpPr txBox="1"/>
          <p:nvPr/>
        </p:nvSpPr>
        <p:spPr>
          <a:xfrm>
            <a:off x="16846545" y="8888308"/>
            <a:ext cx="382270" cy="298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5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(1)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2" name="Google Shape;432;p29"/>
          <p:cNvGrpSpPr/>
          <p:nvPr/>
        </p:nvGrpSpPr>
        <p:grpSpPr>
          <a:xfrm>
            <a:off x="15495609" y="-336469"/>
            <a:ext cx="3264023" cy="10741342"/>
            <a:chOff x="0" y="-38100"/>
            <a:chExt cx="859660" cy="2828995"/>
          </a:xfrm>
        </p:grpSpPr>
        <p:sp>
          <p:nvSpPr>
            <p:cNvPr id="433" name="Google Shape;433;p29"/>
            <p:cNvSpPr/>
            <p:nvPr/>
          </p:nvSpPr>
          <p:spPr>
            <a:xfrm>
              <a:off x="0" y="0"/>
              <a:ext cx="859660" cy="2790895"/>
            </a:xfrm>
            <a:custGeom>
              <a:avLst/>
              <a:gdLst/>
              <a:ahLst/>
              <a:cxnLst/>
              <a:rect l="l" t="t" r="r" b="b"/>
              <a:pathLst>
                <a:path w="859660" h="2790895" extrusionOk="0">
                  <a:moveTo>
                    <a:pt x="0" y="0"/>
                  </a:moveTo>
                  <a:lnTo>
                    <a:pt x="859660" y="0"/>
                  </a:lnTo>
                  <a:lnTo>
                    <a:pt x="859660" y="2790895"/>
                  </a:lnTo>
                  <a:lnTo>
                    <a:pt x="0" y="2790895"/>
                  </a:lnTo>
                  <a:close/>
                </a:path>
              </a:pathLst>
            </a:custGeom>
            <a:solidFill>
              <a:srgbClr val="54A9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29"/>
            <p:cNvSpPr txBox="1"/>
            <p:nvPr/>
          </p:nvSpPr>
          <p:spPr>
            <a:xfrm>
              <a:off x="0" y="-38100"/>
              <a:ext cx="859660" cy="2828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5" name="Google Shape;435;p29"/>
          <p:cNvSpPr/>
          <p:nvPr/>
        </p:nvSpPr>
        <p:spPr>
          <a:xfrm>
            <a:off x="11926208" y="1028700"/>
            <a:ext cx="7155735" cy="8229600"/>
          </a:xfrm>
          <a:custGeom>
            <a:avLst/>
            <a:gdLst/>
            <a:ahLst/>
            <a:cxnLst/>
            <a:rect l="l" t="t" r="r" b="b"/>
            <a:pathLst>
              <a:path w="789709" h="908221" extrusionOk="0">
                <a:moveTo>
                  <a:pt x="24884" y="0"/>
                </a:moveTo>
                <a:lnTo>
                  <a:pt x="764825" y="0"/>
                </a:lnTo>
                <a:cubicBezTo>
                  <a:pt x="778568" y="0"/>
                  <a:pt x="789709" y="11141"/>
                  <a:pt x="789709" y="24884"/>
                </a:cubicBezTo>
                <a:lnTo>
                  <a:pt x="789709" y="883337"/>
                </a:lnTo>
                <a:cubicBezTo>
                  <a:pt x="789709" y="897080"/>
                  <a:pt x="778568" y="908221"/>
                  <a:pt x="764825" y="908221"/>
                </a:cubicBezTo>
                <a:lnTo>
                  <a:pt x="24884" y="908221"/>
                </a:lnTo>
                <a:cubicBezTo>
                  <a:pt x="11141" y="908221"/>
                  <a:pt x="0" y="897080"/>
                  <a:pt x="0" y="883337"/>
                </a:cubicBezTo>
                <a:lnTo>
                  <a:pt x="0" y="24884"/>
                </a:lnTo>
                <a:cubicBezTo>
                  <a:pt x="0" y="11141"/>
                  <a:pt x="11141" y="0"/>
                  <a:pt x="24884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6254" r="-3625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29"/>
          <p:cNvSpPr/>
          <p:nvPr/>
        </p:nvSpPr>
        <p:spPr>
          <a:xfrm>
            <a:off x="5631771" y="1584394"/>
            <a:ext cx="7155735" cy="2340947"/>
          </a:xfrm>
          <a:custGeom>
            <a:avLst/>
            <a:gdLst/>
            <a:ahLst/>
            <a:cxnLst/>
            <a:rect l="l" t="t" r="r" b="b"/>
            <a:pathLst>
              <a:path w="789709" h="258348" extrusionOk="0">
                <a:moveTo>
                  <a:pt x="24884" y="0"/>
                </a:moveTo>
                <a:lnTo>
                  <a:pt x="764825" y="0"/>
                </a:lnTo>
                <a:cubicBezTo>
                  <a:pt x="778568" y="0"/>
                  <a:pt x="789709" y="11141"/>
                  <a:pt x="789709" y="24884"/>
                </a:cubicBezTo>
                <a:lnTo>
                  <a:pt x="789709" y="233464"/>
                </a:lnTo>
                <a:cubicBezTo>
                  <a:pt x="789709" y="247207"/>
                  <a:pt x="778568" y="258348"/>
                  <a:pt x="764825" y="258348"/>
                </a:cubicBezTo>
                <a:lnTo>
                  <a:pt x="24884" y="258348"/>
                </a:lnTo>
                <a:cubicBezTo>
                  <a:pt x="11141" y="258348"/>
                  <a:pt x="0" y="247207"/>
                  <a:pt x="0" y="233464"/>
                </a:cubicBezTo>
                <a:lnTo>
                  <a:pt x="0" y="24884"/>
                </a:lnTo>
                <a:cubicBezTo>
                  <a:pt x="0" y="11141"/>
                  <a:pt x="11141" y="0"/>
                  <a:pt x="24884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51891" b="-5189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7" name="Google Shape;437;p29"/>
          <p:cNvGrpSpPr/>
          <p:nvPr/>
        </p:nvGrpSpPr>
        <p:grpSpPr>
          <a:xfrm>
            <a:off x="1028700" y="5155316"/>
            <a:ext cx="5687575" cy="691501"/>
            <a:chOff x="0" y="-192881"/>
            <a:chExt cx="7583433" cy="922001"/>
          </a:xfrm>
        </p:grpSpPr>
        <p:grpSp>
          <p:nvGrpSpPr>
            <p:cNvPr id="438" name="Google Shape;438;p29"/>
            <p:cNvGrpSpPr/>
            <p:nvPr/>
          </p:nvGrpSpPr>
          <p:grpSpPr>
            <a:xfrm>
              <a:off x="0" y="-192881"/>
              <a:ext cx="7583433" cy="922001"/>
              <a:chOff x="0" y="-38100"/>
              <a:chExt cx="1497962" cy="182124"/>
            </a:xfrm>
          </p:grpSpPr>
          <p:sp>
            <p:nvSpPr>
              <p:cNvPr id="439" name="Google Shape;439;p29"/>
              <p:cNvSpPr/>
              <p:nvPr/>
            </p:nvSpPr>
            <p:spPr>
              <a:xfrm>
                <a:off x="0" y="0"/>
                <a:ext cx="1497962" cy="144024"/>
              </a:xfrm>
              <a:custGeom>
                <a:avLst/>
                <a:gdLst/>
                <a:ahLst/>
                <a:cxnLst/>
                <a:rect l="l" t="t" r="r" b="b"/>
                <a:pathLst>
                  <a:path w="1497962" h="144024" extrusionOk="0">
                    <a:moveTo>
                      <a:pt x="0" y="0"/>
                    </a:moveTo>
                    <a:lnTo>
                      <a:pt x="1497962" y="0"/>
                    </a:lnTo>
                    <a:lnTo>
                      <a:pt x="1497962" y="144024"/>
                    </a:lnTo>
                    <a:lnTo>
                      <a:pt x="0" y="144024"/>
                    </a:lnTo>
                    <a:close/>
                  </a:path>
                </a:pathLst>
              </a:custGeom>
              <a:solidFill>
                <a:srgbClr val="54A9D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0" name="Google Shape;440;p29"/>
              <p:cNvSpPr txBox="1"/>
              <p:nvPr/>
            </p:nvSpPr>
            <p:spPr>
              <a:xfrm>
                <a:off x="0" y="-38100"/>
                <a:ext cx="1497962" cy="1821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41" name="Google Shape;441;p29"/>
            <p:cNvSpPr txBox="1"/>
            <p:nvPr/>
          </p:nvSpPr>
          <p:spPr>
            <a:xfrm>
              <a:off x="352886" y="-16990"/>
              <a:ext cx="6877661" cy="658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600207" marR="0" lvl="1" indent="-300104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780"/>
                <a:buFont typeface="Arial"/>
                <a:buChar char="•"/>
              </a:pPr>
              <a:r>
                <a:rPr lang="en-US" sz="278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physical violence</a:t>
              </a:r>
              <a:endParaRPr/>
            </a:p>
          </p:txBody>
        </p:sp>
      </p:grpSp>
      <p:grpSp>
        <p:nvGrpSpPr>
          <p:cNvPr id="442" name="Google Shape;442;p29"/>
          <p:cNvGrpSpPr/>
          <p:nvPr/>
        </p:nvGrpSpPr>
        <p:grpSpPr>
          <a:xfrm>
            <a:off x="1028700" y="5931429"/>
            <a:ext cx="5687575" cy="691501"/>
            <a:chOff x="0" y="-192881"/>
            <a:chExt cx="7583433" cy="922001"/>
          </a:xfrm>
        </p:grpSpPr>
        <p:grpSp>
          <p:nvGrpSpPr>
            <p:cNvPr id="443" name="Google Shape;443;p29"/>
            <p:cNvGrpSpPr/>
            <p:nvPr/>
          </p:nvGrpSpPr>
          <p:grpSpPr>
            <a:xfrm>
              <a:off x="0" y="-192881"/>
              <a:ext cx="7583433" cy="922001"/>
              <a:chOff x="0" y="-38100"/>
              <a:chExt cx="1497962" cy="182124"/>
            </a:xfrm>
          </p:grpSpPr>
          <p:sp>
            <p:nvSpPr>
              <p:cNvPr id="444" name="Google Shape;444;p29"/>
              <p:cNvSpPr/>
              <p:nvPr/>
            </p:nvSpPr>
            <p:spPr>
              <a:xfrm>
                <a:off x="0" y="0"/>
                <a:ext cx="1497962" cy="144024"/>
              </a:xfrm>
              <a:custGeom>
                <a:avLst/>
                <a:gdLst/>
                <a:ahLst/>
                <a:cxnLst/>
                <a:rect l="l" t="t" r="r" b="b"/>
                <a:pathLst>
                  <a:path w="1497962" h="144024" extrusionOk="0">
                    <a:moveTo>
                      <a:pt x="0" y="0"/>
                    </a:moveTo>
                    <a:lnTo>
                      <a:pt x="1497962" y="0"/>
                    </a:lnTo>
                    <a:lnTo>
                      <a:pt x="1497962" y="144024"/>
                    </a:lnTo>
                    <a:lnTo>
                      <a:pt x="0" y="144024"/>
                    </a:lnTo>
                    <a:close/>
                  </a:path>
                </a:pathLst>
              </a:custGeom>
              <a:solidFill>
                <a:srgbClr val="54A9D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5" name="Google Shape;445;p29"/>
              <p:cNvSpPr txBox="1"/>
              <p:nvPr/>
            </p:nvSpPr>
            <p:spPr>
              <a:xfrm>
                <a:off x="0" y="-38100"/>
                <a:ext cx="1497962" cy="1821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46" name="Google Shape;446;p29"/>
            <p:cNvSpPr txBox="1"/>
            <p:nvPr/>
          </p:nvSpPr>
          <p:spPr>
            <a:xfrm>
              <a:off x="352886" y="-16990"/>
              <a:ext cx="6877661" cy="658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600207" marR="0" lvl="1" indent="-300104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780"/>
                <a:buFont typeface="Arial"/>
                <a:buChar char="•"/>
              </a:pPr>
              <a:r>
                <a:rPr lang="en-US" sz="278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sexual violence</a:t>
              </a:r>
              <a:endParaRPr/>
            </a:p>
          </p:txBody>
        </p:sp>
      </p:grpSp>
      <p:grpSp>
        <p:nvGrpSpPr>
          <p:cNvPr id="447" name="Google Shape;447;p29"/>
          <p:cNvGrpSpPr/>
          <p:nvPr/>
        </p:nvGrpSpPr>
        <p:grpSpPr>
          <a:xfrm>
            <a:off x="7099931" y="5155316"/>
            <a:ext cx="5687575" cy="691501"/>
            <a:chOff x="0" y="-192881"/>
            <a:chExt cx="7583433" cy="922001"/>
          </a:xfrm>
        </p:grpSpPr>
        <p:grpSp>
          <p:nvGrpSpPr>
            <p:cNvPr id="448" name="Google Shape;448;p29"/>
            <p:cNvGrpSpPr/>
            <p:nvPr/>
          </p:nvGrpSpPr>
          <p:grpSpPr>
            <a:xfrm>
              <a:off x="0" y="-192881"/>
              <a:ext cx="7583433" cy="922001"/>
              <a:chOff x="0" y="-38100"/>
              <a:chExt cx="1497962" cy="182124"/>
            </a:xfrm>
          </p:grpSpPr>
          <p:sp>
            <p:nvSpPr>
              <p:cNvPr id="449" name="Google Shape;449;p29"/>
              <p:cNvSpPr/>
              <p:nvPr/>
            </p:nvSpPr>
            <p:spPr>
              <a:xfrm>
                <a:off x="0" y="0"/>
                <a:ext cx="1497962" cy="144024"/>
              </a:xfrm>
              <a:custGeom>
                <a:avLst/>
                <a:gdLst/>
                <a:ahLst/>
                <a:cxnLst/>
                <a:rect l="l" t="t" r="r" b="b"/>
                <a:pathLst>
                  <a:path w="1497962" h="144024" extrusionOk="0">
                    <a:moveTo>
                      <a:pt x="0" y="0"/>
                    </a:moveTo>
                    <a:lnTo>
                      <a:pt x="1497962" y="0"/>
                    </a:lnTo>
                    <a:lnTo>
                      <a:pt x="1497962" y="144024"/>
                    </a:lnTo>
                    <a:lnTo>
                      <a:pt x="0" y="144024"/>
                    </a:lnTo>
                    <a:close/>
                  </a:path>
                </a:pathLst>
              </a:custGeom>
              <a:solidFill>
                <a:srgbClr val="54A9D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0" name="Google Shape;450;p29"/>
              <p:cNvSpPr txBox="1"/>
              <p:nvPr/>
            </p:nvSpPr>
            <p:spPr>
              <a:xfrm>
                <a:off x="0" y="-38100"/>
                <a:ext cx="1497962" cy="1821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51" name="Google Shape;451;p29"/>
            <p:cNvSpPr txBox="1"/>
            <p:nvPr/>
          </p:nvSpPr>
          <p:spPr>
            <a:xfrm>
              <a:off x="352886" y="-16990"/>
              <a:ext cx="6877661" cy="658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600207" marR="0" lvl="1" indent="-300104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780"/>
                <a:buFont typeface="Arial"/>
                <a:buChar char="•"/>
              </a:pPr>
              <a:r>
                <a:rPr lang="en-US" sz="278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forced labor</a:t>
              </a:r>
              <a:endParaRPr/>
            </a:p>
          </p:txBody>
        </p:sp>
      </p:grpSp>
      <p:grpSp>
        <p:nvGrpSpPr>
          <p:cNvPr id="452" name="Google Shape;452;p29"/>
          <p:cNvGrpSpPr/>
          <p:nvPr/>
        </p:nvGrpSpPr>
        <p:grpSpPr>
          <a:xfrm>
            <a:off x="7099931" y="5931429"/>
            <a:ext cx="5687575" cy="691501"/>
            <a:chOff x="0" y="-192881"/>
            <a:chExt cx="7583433" cy="922001"/>
          </a:xfrm>
        </p:grpSpPr>
        <p:grpSp>
          <p:nvGrpSpPr>
            <p:cNvPr id="453" name="Google Shape;453;p29"/>
            <p:cNvGrpSpPr/>
            <p:nvPr/>
          </p:nvGrpSpPr>
          <p:grpSpPr>
            <a:xfrm>
              <a:off x="0" y="-192881"/>
              <a:ext cx="7583433" cy="922001"/>
              <a:chOff x="0" y="-38100"/>
              <a:chExt cx="1497962" cy="182124"/>
            </a:xfrm>
          </p:grpSpPr>
          <p:sp>
            <p:nvSpPr>
              <p:cNvPr id="454" name="Google Shape;454;p29"/>
              <p:cNvSpPr/>
              <p:nvPr/>
            </p:nvSpPr>
            <p:spPr>
              <a:xfrm>
                <a:off x="0" y="0"/>
                <a:ext cx="1497962" cy="144024"/>
              </a:xfrm>
              <a:custGeom>
                <a:avLst/>
                <a:gdLst/>
                <a:ahLst/>
                <a:cxnLst/>
                <a:rect l="l" t="t" r="r" b="b"/>
                <a:pathLst>
                  <a:path w="1497962" h="144024" extrusionOk="0">
                    <a:moveTo>
                      <a:pt x="0" y="0"/>
                    </a:moveTo>
                    <a:lnTo>
                      <a:pt x="1497962" y="0"/>
                    </a:lnTo>
                    <a:lnTo>
                      <a:pt x="1497962" y="144024"/>
                    </a:lnTo>
                    <a:lnTo>
                      <a:pt x="0" y="144024"/>
                    </a:lnTo>
                    <a:close/>
                  </a:path>
                </a:pathLst>
              </a:custGeom>
              <a:solidFill>
                <a:srgbClr val="54A9D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5" name="Google Shape;455;p29"/>
              <p:cNvSpPr txBox="1"/>
              <p:nvPr/>
            </p:nvSpPr>
            <p:spPr>
              <a:xfrm>
                <a:off x="0" y="-38100"/>
                <a:ext cx="1497962" cy="1821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56" name="Google Shape;456;p29"/>
            <p:cNvSpPr txBox="1"/>
            <p:nvPr/>
          </p:nvSpPr>
          <p:spPr>
            <a:xfrm>
              <a:off x="352886" y="-16990"/>
              <a:ext cx="6877661" cy="658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600207" marR="0" lvl="1" indent="-300104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780"/>
                <a:buFont typeface="Arial"/>
                <a:buChar char="•"/>
              </a:pPr>
              <a:r>
                <a:rPr lang="en-US" sz="278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deprivation of basic needs</a:t>
              </a:r>
              <a:endParaRPr/>
            </a:p>
          </p:txBody>
        </p:sp>
      </p:grpSp>
      <p:sp>
        <p:nvSpPr>
          <p:cNvPr id="457" name="Google Shape;457;p29"/>
          <p:cNvSpPr txBox="1"/>
          <p:nvPr/>
        </p:nvSpPr>
        <p:spPr>
          <a:xfrm>
            <a:off x="286303" y="1768039"/>
            <a:ext cx="5345468" cy="197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6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59" b="1">
                <a:solidFill>
                  <a:srgbClr val="3D3D3D"/>
                </a:solidFill>
                <a:latin typeface="Arial"/>
                <a:ea typeface="Arial"/>
                <a:cs typeface="Arial"/>
                <a:sym typeface="Arial"/>
              </a:rPr>
              <a:t>Individual Impacts of Human Trafficking</a:t>
            </a:r>
            <a:endParaRPr/>
          </a:p>
        </p:txBody>
      </p:sp>
      <p:sp>
        <p:nvSpPr>
          <p:cNvPr id="458" name="Google Shape;458;p29"/>
          <p:cNvSpPr txBox="1"/>
          <p:nvPr/>
        </p:nvSpPr>
        <p:spPr>
          <a:xfrm>
            <a:off x="816215" y="6861843"/>
            <a:ext cx="10645334" cy="293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00207" marR="0" lvl="1" indent="-300104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D3D3D"/>
              </a:buClr>
              <a:buSzPts val="2780"/>
              <a:buFont typeface="Arial"/>
              <a:buChar char="•"/>
            </a:pPr>
            <a:r>
              <a:rPr lang="en-US" sz="2780" b="0" i="0" u="none" strike="noStrike" cap="none">
                <a:solidFill>
                  <a:srgbClr val="3D3D3D"/>
                </a:solidFill>
                <a:latin typeface="Arial"/>
                <a:ea typeface="Arial"/>
                <a:cs typeface="Arial"/>
                <a:sym typeface="Arial"/>
              </a:rPr>
              <a:t>victims often experience severe physical, psychological and emotional trauma resulting from their exploitation</a:t>
            </a:r>
            <a:endParaRPr/>
          </a:p>
          <a:p>
            <a:pPr marL="600207" marR="0" lvl="1" indent="-300104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D3D3D"/>
              </a:buClr>
              <a:buSzPts val="2780"/>
              <a:buFont typeface="Arial"/>
              <a:buChar char="•"/>
            </a:pPr>
            <a:r>
              <a:rPr lang="en-US" sz="2780" b="0" i="0" u="none" strike="noStrike" cap="none">
                <a:solidFill>
                  <a:srgbClr val="3D3D3D"/>
                </a:solidFill>
                <a:latin typeface="Arial"/>
                <a:ea typeface="Arial"/>
                <a:cs typeface="Arial"/>
                <a:sym typeface="Arial"/>
              </a:rPr>
              <a:t>This trauma can have long-lasting effects on their mental health, self-esteem and ability to trust others.</a:t>
            </a:r>
            <a:endParaRPr/>
          </a:p>
          <a:p>
            <a:pPr marL="578618" marR="0" lvl="1" indent="-289308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D3D3D"/>
              </a:buClr>
              <a:buSzPts val="2680"/>
              <a:buFont typeface="Arial"/>
              <a:buChar char="•"/>
            </a:pPr>
            <a:r>
              <a:rPr lang="en-US" sz="2680" b="0" i="0" u="none" strike="noStrike" cap="none">
                <a:solidFill>
                  <a:srgbClr val="3D3D3D"/>
                </a:solidFill>
                <a:latin typeface="Arial"/>
                <a:ea typeface="Arial"/>
                <a:cs typeface="Arial"/>
                <a:sym typeface="Arial"/>
              </a:rPr>
              <a:t>This also sometimes hinders their ability to feel confident in reporting or seeking help</a:t>
            </a:r>
            <a:endParaRPr/>
          </a:p>
        </p:txBody>
      </p:sp>
      <p:sp>
        <p:nvSpPr>
          <p:cNvPr id="459" name="Google Shape;459;p29"/>
          <p:cNvSpPr txBox="1"/>
          <p:nvPr/>
        </p:nvSpPr>
        <p:spPr>
          <a:xfrm>
            <a:off x="1028700" y="4592583"/>
            <a:ext cx="5345468" cy="100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80">
                <a:solidFill>
                  <a:srgbClr val="3D3D3D"/>
                </a:solidFill>
                <a:latin typeface="Arial"/>
                <a:ea typeface="Arial"/>
                <a:cs typeface="Arial"/>
                <a:sym typeface="Arial"/>
              </a:rPr>
              <a:t>Trafficking victims may endure </a:t>
            </a:r>
            <a:endParaRPr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80">
              <a:solidFill>
                <a:srgbClr val="3D3D3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29"/>
          <p:cNvSpPr txBox="1"/>
          <p:nvPr/>
        </p:nvSpPr>
        <p:spPr>
          <a:xfrm>
            <a:off x="17988558" y="9963785"/>
            <a:ext cx="299442" cy="323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(5)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30"/>
          <p:cNvSpPr/>
          <p:nvPr/>
        </p:nvSpPr>
        <p:spPr>
          <a:xfrm>
            <a:off x="11847489" y="727440"/>
            <a:ext cx="5118435" cy="2943280"/>
          </a:xfrm>
          <a:custGeom>
            <a:avLst/>
            <a:gdLst/>
            <a:ahLst/>
            <a:cxnLst/>
            <a:rect l="l" t="t" r="r" b="b"/>
            <a:pathLst>
              <a:path w="789709" h="454111" extrusionOk="0">
                <a:moveTo>
                  <a:pt x="34789" y="0"/>
                </a:moveTo>
                <a:lnTo>
                  <a:pt x="754921" y="0"/>
                </a:lnTo>
                <a:cubicBezTo>
                  <a:pt x="774134" y="0"/>
                  <a:pt x="789709" y="15575"/>
                  <a:pt x="789709" y="34789"/>
                </a:cubicBezTo>
                <a:lnTo>
                  <a:pt x="789709" y="419322"/>
                </a:lnTo>
                <a:cubicBezTo>
                  <a:pt x="789709" y="438535"/>
                  <a:pt x="774134" y="454111"/>
                  <a:pt x="754921" y="454111"/>
                </a:cubicBezTo>
                <a:lnTo>
                  <a:pt x="34789" y="454111"/>
                </a:lnTo>
                <a:cubicBezTo>
                  <a:pt x="15575" y="454111"/>
                  <a:pt x="0" y="438535"/>
                  <a:pt x="0" y="419322"/>
                </a:cubicBezTo>
                <a:lnTo>
                  <a:pt x="0" y="34789"/>
                </a:lnTo>
                <a:cubicBezTo>
                  <a:pt x="0" y="15575"/>
                  <a:pt x="15575" y="0"/>
                  <a:pt x="34789" y="0"/>
                </a:cubicBezTo>
                <a:close/>
              </a:path>
            </a:pathLst>
          </a:custGeom>
          <a:solidFill>
            <a:srgbClr val="54A9D9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6" name="Google Shape;466;p30"/>
          <p:cNvGrpSpPr/>
          <p:nvPr/>
        </p:nvGrpSpPr>
        <p:grpSpPr>
          <a:xfrm>
            <a:off x="6407512" y="-1329987"/>
            <a:ext cx="5118435" cy="12037312"/>
            <a:chOff x="0" y="0"/>
            <a:chExt cx="6824580" cy="16049750"/>
          </a:xfrm>
        </p:grpSpPr>
        <p:sp>
          <p:nvSpPr>
            <p:cNvPr id="467" name="Google Shape;467;p30"/>
            <p:cNvSpPr/>
            <p:nvPr/>
          </p:nvSpPr>
          <p:spPr>
            <a:xfrm>
              <a:off x="0" y="0"/>
              <a:ext cx="6824580" cy="7848748"/>
            </a:xfrm>
            <a:custGeom>
              <a:avLst/>
              <a:gdLst/>
              <a:ahLst/>
              <a:cxnLst/>
              <a:rect l="l" t="t" r="r" b="b"/>
              <a:pathLst>
                <a:path w="789709" h="908221" extrusionOk="0">
                  <a:moveTo>
                    <a:pt x="34789" y="0"/>
                  </a:moveTo>
                  <a:lnTo>
                    <a:pt x="754921" y="0"/>
                  </a:lnTo>
                  <a:cubicBezTo>
                    <a:pt x="774134" y="0"/>
                    <a:pt x="789709" y="15575"/>
                    <a:pt x="789709" y="34789"/>
                  </a:cubicBezTo>
                  <a:lnTo>
                    <a:pt x="789709" y="873433"/>
                  </a:lnTo>
                  <a:cubicBezTo>
                    <a:pt x="789709" y="892646"/>
                    <a:pt x="774134" y="908221"/>
                    <a:pt x="754921" y="908221"/>
                  </a:cubicBezTo>
                  <a:lnTo>
                    <a:pt x="34789" y="908221"/>
                  </a:lnTo>
                  <a:cubicBezTo>
                    <a:pt x="15575" y="908221"/>
                    <a:pt x="0" y="892646"/>
                    <a:pt x="0" y="873433"/>
                  </a:cubicBezTo>
                  <a:lnTo>
                    <a:pt x="0" y="34789"/>
                  </a:lnTo>
                  <a:cubicBezTo>
                    <a:pt x="0" y="15575"/>
                    <a:pt x="15575" y="0"/>
                    <a:pt x="34789" y="0"/>
                  </a:cubicBezTo>
                  <a:close/>
                </a:path>
              </a:pathLst>
            </a:custGeom>
            <a:solidFill>
              <a:srgbClr val="54A9D9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30"/>
            <p:cNvSpPr/>
            <p:nvPr/>
          </p:nvSpPr>
          <p:spPr>
            <a:xfrm>
              <a:off x="0" y="8201002"/>
              <a:ext cx="6824580" cy="7848748"/>
            </a:xfrm>
            <a:custGeom>
              <a:avLst/>
              <a:gdLst/>
              <a:ahLst/>
              <a:cxnLst/>
              <a:rect l="l" t="t" r="r" b="b"/>
              <a:pathLst>
                <a:path w="789709" h="908221" extrusionOk="0">
                  <a:moveTo>
                    <a:pt x="34789" y="0"/>
                  </a:moveTo>
                  <a:lnTo>
                    <a:pt x="754921" y="0"/>
                  </a:lnTo>
                  <a:cubicBezTo>
                    <a:pt x="774134" y="0"/>
                    <a:pt x="789709" y="15575"/>
                    <a:pt x="789709" y="34789"/>
                  </a:cubicBezTo>
                  <a:lnTo>
                    <a:pt x="789709" y="873433"/>
                  </a:lnTo>
                  <a:cubicBezTo>
                    <a:pt x="789709" y="892646"/>
                    <a:pt x="774134" y="908221"/>
                    <a:pt x="754921" y="908221"/>
                  </a:cubicBezTo>
                  <a:lnTo>
                    <a:pt x="34789" y="908221"/>
                  </a:lnTo>
                  <a:cubicBezTo>
                    <a:pt x="15575" y="908221"/>
                    <a:pt x="0" y="892646"/>
                    <a:pt x="0" y="873433"/>
                  </a:cubicBezTo>
                  <a:lnTo>
                    <a:pt x="0" y="34789"/>
                  </a:lnTo>
                  <a:cubicBezTo>
                    <a:pt x="0" y="15575"/>
                    <a:pt x="15575" y="0"/>
                    <a:pt x="34789" y="0"/>
                  </a:cubicBezTo>
                  <a:close/>
                </a:path>
              </a:pathLst>
            </a:custGeom>
            <a:solidFill>
              <a:srgbClr val="54A9D9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9" name="Google Shape;469;p30"/>
          <p:cNvSpPr/>
          <p:nvPr/>
        </p:nvSpPr>
        <p:spPr>
          <a:xfrm>
            <a:off x="11847489" y="3899769"/>
            <a:ext cx="5118435" cy="8864984"/>
          </a:xfrm>
          <a:custGeom>
            <a:avLst/>
            <a:gdLst/>
            <a:ahLst/>
            <a:cxnLst/>
            <a:rect l="l" t="t" r="r" b="b"/>
            <a:pathLst>
              <a:path w="789709" h="1367754" extrusionOk="0">
                <a:moveTo>
                  <a:pt x="34789" y="0"/>
                </a:moveTo>
                <a:lnTo>
                  <a:pt x="754921" y="0"/>
                </a:lnTo>
                <a:cubicBezTo>
                  <a:pt x="774134" y="0"/>
                  <a:pt x="789709" y="15575"/>
                  <a:pt x="789709" y="34789"/>
                </a:cubicBezTo>
                <a:lnTo>
                  <a:pt x="789709" y="1332965"/>
                </a:lnTo>
                <a:cubicBezTo>
                  <a:pt x="789709" y="1352179"/>
                  <a:pt x="774134" y="1367754"/>
                  <a:pt x="754921" y="1367754"/>
                </a:cubicBezTo>
                <a:lnTo>
                  <a:pt x="34789" y="1367754"/>
                </a:lnTo>
                <a:cubicBezTo>
                  <a:pt x="15575" y="1367754"/>
                  <a:pt x="0" y="1352179"/>
                  <a:pt x="0" y="1332965"/>
                </a:cubicBezTo>
                <a:lnTo>
                  <a:pt x="0" y="34789"/>
                </a:lnTo>
                <a:cubicBezTo>
                  <a:pt x="0" y="15575"/>
                  <a:pt x="15575" y="0"/>
                  <a:pt x="34789" y="0"/>
                </a:cubicBezTo>
                <a:close/>
              </a:path>
            </a:pathLst>
          </a:custGeom>
          <a:solidFill>
            <a:srgbClr val="54A9D9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30"/>
          <p:cNvSpPr/>
          <p:nvPr/>
        </p:nvSpPr>
        <p:spPr>
          <a:xfrm>
            <a:off x="-475026" y="3899769"/>
            <a:ext cx="6530113" cy="5246370"/>
          </a:xfrm>
          <a:custGeom>
            <a:avLst/>
            <a:gdLst/>
            <a:ahLst/>
            <a:cxnLst/>
            <a:rect l="l" t="t" r="r" b="b"/>
            <a:pathLst>
              <a:path w="1011685" h="812800" extrusionOk="0">
                <a:moveTo>
                  <a:pt x="27268" y="0"/>
                </a:moveTo>
                <a:lnTo>
                  <a:pt x="984417" y="0"/>
                </a:lnTo>
                <a:cubicBezTo>
                  <a:pt x="999477" y="0"/>
                  <a:pt x="1011685" y="12208"/>
                  <a:pt x="1011685" y="27268"/>
                </a:cubicBezTo>
                <a:lnTo>
                  <a:pt x="1011685" y="785532"/>
                </a:lnTo>
                <a:cubicBezTo>
                  <a:pt x="1011685" y="800592"/>
                  <a:pt x="999477" y="812800"/>
                  <a:pt x="984417" y="812800"/>
                </a:cubicBezTo>
                <a:lnTo>
                  <a:pt x="27268" y="812800"/>
                </a:lnTo>
                <a:cubicBezTo>
                  <a:pt x="12208" y="812800"/>
                  <a:pt x="0" y="800592"/>
                  <a:pt x="0" y="785532"/>
                </a:cubicBezTo>
                <a:lnTo>
                  <a:pt x="0" y="27268"/>
                </a:lnTo>
                <a:cubicBezTo>
                  <a:pt x="0" y="12208"/>
                  <a:pt x="12208" y="0"/>
                  <a:pt x="27268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0178" r="-1017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30"/>
          <p:cNvSpPr txBox="1"/>
          <p:nvPr/>
        </p:nvSpPr>
        <p:spPr>
          <a:xfrm>
            <a:off x="652698" y="349755"/>
            <a:ext cx="4274664" cy="299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7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754" b="1">
                <a:solidFill>
                  <a:srgbClr val="3D3D3D"/>
                </a:solidFill>
                <a:latin typeface="Arial"/>
                <a:ea typeface="Arial"/>
                <a:cs typeface="Arial"/>
                <a:sym typeface="Arial"/>
              </a:rPr>
              <a:t>Other Impacts of Human Trafficking </a:t>
            </a:r>
            <a:endParaRPr/>
          </a:p>
        </p:txBody>
      </p:sp>
      <p:sp>
        <p:nvSpPr>
          <p:cNvPr id="472" name="Google Shape;472;p30"/>
          <p:cNvSpPr txBox="1"/>
          <p:nvPr/>
        </p:nvSpPr>
        <p:spPr>
          <a:xfrm>
            <a:off x="6725182" y="2083395"/>
            <a:ext cx="4274664" cy="1587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7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754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Social Stigma</a:t>
            </a:r>
            <a:endParaRPr/>
          </a:p>
        </p:txBody>
      </p:sp>
      <p:sp>
        <p:nvSpPr>
          <p:cNvPr id="473" name="Google Shape;473;p30"/>
          <p:cNvSpPr txBox="1"/>
          <p:nvPr/>
        </p:nvSpPr>
        <p:spPr>
          <a:xfrm>
            <a:off x="12269374" y="1294495"/>
            <a:ext cx="4274664" cy="1587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7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754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Community </a:t>
            </a:r>
            <a:endParaRPr/>
          </a:p>
          <a:p>
            <a:pPr marL="0" marR="0" lvl="0" indent="0" algn="ctr" rtl="0">
              <a:lnSpc>
                <a:spcPct val="97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754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Impact</a:t>
            </a:r>
            <a:endParaRPr/>
          </a:p>
        </p:txBody>
      </p:sp>
      <p:sp>
        <p:nvSpPr>
          <p:cNvPr id="474" name="Google Shape;474;p30"/>
          <p:cNvSpPr txBox="1"/>
          <p:nvPr/>
        </p:nvSpPr>
        <p:spPr>
          <a:xfrm>
            <a:off x="11847489" y="4162186"/>
            <a:ext cx="5118300" cy="58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69137" marR="0" lvl="1" indent="-334569" algn="l" rtl="0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99"/>
              <a:buFont typeface="Arial"/>
              <a:buChar char="•"/>
            </a:pPr>
            <a:r>
              <a:rPr lang="en-US" sz="309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Human trafficking perpetuates cycles of </a:t>
            </a:r>
            <a:endParaRPr/>
          </a:p>
          <a:p>
            <a:pPr marL="1338275" marR="0" lvl="2" indent="-446091" algn="l" rtl="0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99"/>
              <a:buFont typeface="Arial"/>
              <a:buChar char="⚬"/>
            </a:pPr>
            <a:r>
              <a:rPr lang="en-US" sz="309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exploitation</a:t>
            </a:r>
            <a:endParaRPr/>
          </a:p>
          <a:p>
            <a:pPr marL="1338275" marR="0" lvl="2" indent="-446091" algn="l" rtl="0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99"/>
              <a:buFont typeface="Arial"/>
              <a:buChar char="⚬"/>
            </a:pPr>
            <a:r>
              <a:rPr lang="en-US" sz="309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poverty</a:t>
            </a:r>
            <a:endParaRPr/>
          </a:p>
          <a:p>
            <a:pPr marL="1338275" marR="0" lvl="2" indent="-446091" algn="l" rtl="0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99"/>
              <a:buFont typeface="Arial"/>
              <a:buChar char="⚬"/>
            </a:pPr>
            <a:r>
              <a:rPr lang="en-US" sz="309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vulnerability </a:t>
            </a:r>
            <a:endParaRPr/>
          </a:p>
          <a:p>
            <a:pPr marL="669137" marR="0" lvl="1" indent="-334569" algn="l" rtl="0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99"/>
              <a:buFont typeface="Arial"/>
              <a:buChar char="•"/>
            </a:pPr>
            <a:r>
              <a:rPr lang="en-US" sz="309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It drives organized crime which destabilizes communities and undermines laws.</a:t>
            </a:r>
            <a:endParaRPr/>
          </a:p>
        </p:txBody>
      </p:sp>
      <p:sp>
        <p:nvSpPr>
          <p:cNvPr id="475" name="Google Shape;475;p30"/>
          <p:cNvSpPr txBox="1"/>
          <p:nvPr/>
        </p:nvSpPr>
        <p:spPr>
          <a:xfrm>
            <a:off x="6400028" y="4953888"/>
            <a:ext cx="4925100" cy="56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79115" marR="0" lvl="1" indent="-289558" algn="l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82"/>
              <a:buFont typeface="Arial"/>
              <a:buChar char="•"/>
            </a:pPr>
            <a:r>
              <a:rPr lang="en-US" sz="2682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Trafficked victims often face stigma, discrimination and social rejection due to misconceptions about their experiences. </a:t>
            </a:r>
            <a:endParaRPr/>
          </a:p>
          <a:p>
            <a:pPr marL="579115" marR="0" lvl="1" indent="-289558" algn="l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82"/>
              <a:buFont typeface="Arial"/>
              <a:buChar char="•"/>
            </a:pPr>
            <a:r>
              <a:rPr lang="en-US" sz="2682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This can further isolate them from support networks and prevent them from getting the help and services they need.</a:t>
            </a:r>
            <a:endParaRPr/>
          </a:p>
        </p:txBody>
      </p:sp>
      <p:sp>
        <p:nvSpPr>
          <p:cNvPr id="476" name="Google Shape;476;p30"/>
          <p:cNvSpPr txBox="1"/>
          <p:nvPr/>
        </p:nvSpPr>
        <p:spPr>
          <a:xfrm>
            <a:off x="17836918" y="9899281"/>
            <a:ext cx="299442" cy="323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99">
                <a:solidFill>
                  <a:srgbClr val="54A9D9"/>
                </a:solidFill>
                <a:latin typeface="Arial"/>
                <a:ea typeface="Arial"/>
                <a:cs typeface="Arial"/>
                <a:sym typeface="Arial"/>
              </a:rPr>
              <a:t>(5)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A9D9"/>
        </a:solidFill>
        <a:effectLst/>
      </p:bgPr>
    </p:bg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1"/>
          <p:cNvSpPr txBox="1"/>
          <p:nvPr/>
        </p:nvSpPr>
        <p:spPr>
          <a:xfrm>
            <a:off x="939499" y="302225"/>
            <a:ext cx="64416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Resources:</a:t>
            </a:r>
            <a:endParaRPr/>
          </a:p>
        </p:txBody>
      </p:sp>
      <p:sp>
        <p:nvSpPr>
          <p:cNvPr id="482" name="Google Shape;482;p31"/>
          <p:cNvSpPr txBox="1"/>
          <p:nvPr/>
        </p:nvSpPr>
        <p:spPr>
          <a:xfrm>
            <a:off x="609929" y="2106128"/>
            <a:ext cx="17063762" cy="6715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74129" marR="0" lvl="1" indent="-287065" algn="l" rtl="0">
              <a:lnSpc>
                <a:spcPct val="18198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59"/>
              <a:buFont typeface="Arial"/>
              <a:buAutoNum type="arabicPeriod"/>
            </a:pPr>
            <a:r>
              <a:rPr lang="en-US" sz="265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 Public Health Approach to Preventing Human Trafficking. (n.d.). https://acf.gov/sites/default/files/documents/otip/HHS%20Human%20Trafficking%20Prevention%20Framework_Final.pdf</a:t>
            </a:r>
            <a:endParaRPr/>
          </a:p>
          <a:p>
            <a:pPr marL="574129" marR="0" lvl="1" indent="-287065" algn="l" rtl="0">
              <a:lnSpc>
                <a:spcPct val="18198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59"/>
              <a:buFont typeface="Arial"/>
              <a:buAutoNum type="arabicPeriod"/>
            </a:pPr>
            <a:r>
              <a:rPr lang="en-US" sz="265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Polaris. (2024). Myths, facts, and statistics. Polaris. https://polarisproject.org/myths-facts-and-statistics/</a:t>
            </a:r>
            <a:endParaRPr/>
          </a:p>
          <a:p>
            <a:pPr marL="574129" marR="0" lvl="1" indent="-287065" algn="l" rtl="0">
              <a:lnSpc>
                <a:spcPct val="18198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59"/>
              <a:buFont typeface="Arial"/>
              <a:buAutoNum type="arabicPeriod"/>
            </a:pPr>
            <a:r>
              <a:rPr lang="en-US" sz="265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Human Trafficking | Myth vs. Truth. (n.d.). Www.youtube.com. https://www.youtube.com/watch?v=7P6-chWY41s</a:t>
            </a:r>
            <a:endParaRPr/>
          </a:p>
          <a:p>
            <a:pPr marL="574129" marR="0" lvl="1" indent="-287065" algn="l" rtl="0">
              <a:lnSpc>
                <a:spcPct val="18198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59"/>
              <a:buFont typeface="Arial"/>
              <a:buAutoNum type="arabicPeriod"/>
            </a:pPr>
            <a:r>
              <a:rPr lang="en-US" sz="265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SAMHSA. (2019). Risk and protective factors. In Substance Abuse and Mental Health Services Administration. https://www.samhsa.gov/sites/default/files/20190718-samhsa-risk-protective-factors.pdf</a:t>
            </a:r>
            <a:endParaRPr/>
          </a:p>
          <a:p>
            <a:pPr marL="574129" marR="0" lvl="1" indent="-287065" algn="l" rtl="0">
              <a:lnSpc>
                <a:spcPct val="18198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59"/>
              <a:buFont typeface="Arial"/>
              <a:buAutoNum type="arabicPeriod"/>
            </a:pPr>
            <a:r>
              <a:rPr lang="en-US" sz="265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Human Trafficking. (2025, February 8). Ice.gov. https://www.ice.gov/about-ice/hsi/investigate/human-trafficking</a:t>
            </a:r>
            <a:endParaRPr/>
          </a:p>
          <a:p>
            <a:pPr marL="0" marR="0" lvl="0" indent="0" algn="l" rtl="0">
              <a:lnSpc>
                <a:spcPct val="18198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59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1827</Words>
  <Application>Microsoft Macintosh PowerPoint</Application>
  <PresentationFormat>Custom</PresentationFormat>
  <Paragraphs>227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Open Sans</vt:lpstr>
      <vt:lpstr>Calibri</vt:lpstr>
      <vt:lpstr>Raleway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Jordan</dc:creator>
  <cp:lastModifiedBy>Cathy Bradshaw</cp:lastModifiedBy>
  <cp:revision>1</cp:revision>
  <dcterms:created xsi:type="dcterms:W3CDTF">2006-08-16T00:00:00Z</dcterms:created>
  <dcterms:modified xsi:type="dcterms:W3CDTF">2025-07-20T13:24:03Z</dcterms:modified>
</cp:coreProperties>
</file>