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8288000" cy="10287000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Montserrat" pitchFamily="2" charset="77"/>
      <p:regular r:id="rId33"/>
      <p:bold r:id="rId34"/>
      <p:italic r:id="rId35"/>
      <p:boldItalic r:id="rId36"/>
    </p:embeddedFont>
    <p:embeddedFont>
      <p:font typeface="Sorts Mill Goudy" panose="02000503000000000000" pitchFamily="2" charset="0"/>
      <p:regular r:id="rId37"/>
      <p: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9" roundtripDataSignature="AMtx7mhz4Juj2p9qjPBpdIHT74SBbxsYF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6"/>
  </p:normalViewPr>
  <p:slideViewPr>
    <p:cSldViewPr snapToGrid="0">
      <p:cViewPr varScale="1">
        <p:scale>
          <a:sx n="70" d="100"/>
          <a:sy n="70" d="100"/>
        </p:scale>
        <p:origin x="840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customschemas.google.com/relationships/presentationmetadata" Target="metadata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1" name="Google Shape;46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3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3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3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3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7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8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8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4922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1028700" y="419100"/>
            <a:ext cx="11771632" cy="9583112"/>
            <a:chOff x="0" y="0"/>
            <a:chExt cx="27954480" cy="22757330"/>
          </a:xfrm>
        </p:grpSpPr>
        <p:sp>
          <p:nvSpPr>
            <p:cNvPr id="85" name="Google Shape;85;p1"/>
            <p:cNvSpPr/>
            <p:nvPr/>
          </p:nvSpPr>
          <p:spPr>
            <a:xfrm>
              <a:off x="72390" y="72390"/>
              <a:ext cx="27809700" cy="22612551"/>
            </a:xfrm>
            <a:custGeom>
              <a:avLst/>
              <a:gdLst/>
              <a:ahLst/>
              <a:cxnLst/>
              <a:rect l="l" t="t" r="r" b="b"/>
              <a:pathLst>
                <a:path w="27809700" h="22612551" extrusionOk="0">
                  <a:moveTo>
                    <a:pt x="0" y="0"/>
                  </a:moveTo>
                  <a:lnTo>
                    <a:pt x="27809700" y="0"/>
                  </a:lnTo>
                  <a:lnTo>
                    <a:pt x="27809700" y="22612551"/>
                  </a:lnTo>
                  <a:lnTo>
                    <a:pt x="0" y="226125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7DD"/>
            </a:solidFill>
            <a:ln>
              <a:noFill/>
            </a:ln>
          </p:spPr>
        </p:sp>
        <p:sp>
          <p:nvSpPr>
            <p:cNvPr id="86" name="Google Shape;86;p1"/>
            <p:cNvSpPr/>
            <p:nvPr/>
          </p:nvSpPr>
          <p:spPr>
            <a:xfrm>
              <a:off x="0" y="0"/>
              <a:ext cx="27954480" cy="22757330"/>
            </a:xfrm>
            <a:custGeom>
              <a:avLst/>
              <a:gdLst/>
              <a:ahLst/>
              <a:cxnLst/>
              <a:rect l="l" t="t" r="r" b="b"/>
              <a:pathLst>
                <a:path w="27954480" h="22757330" extrusionOk="0">
                  <a:moveTo>
                    <a:pt x="27809701" y="22612550"/>
                  </a:moveTo>
                  <a:lnTo>
                    <a:pt x="27954480" y="22612550"/>
                  </a:lnTo>
                  <a:lnTo>
                    <a:pt x="27954480" y="22757330"/>
                  </a:lnTo>
                  <a:lnTo>
                    <a:pt x="27809701" y="22757330"/>
                  </a:lnTo>
                  <a:lnTo>
                    <a:pt x="27809701" y="2261255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2612550"/>
                  </a:lnTo>
                  <a:lnTo>
                    <a:pt x="0" y="22612550"/>
                  </a:lnTo>
                  <a:lnTo>
                    <a:pt x="0" y="144780"/>
                  </a:lnTo>
                  <a:close/>
                  <a:moveTo>
                    <a:pt x="0" y="22612550"/>
                  </a:moveTo>
                  <a:lnTo>
                    <a:pt x="144780" y="22612550"/>
                  </a:lnTo>
                  <a:lnTo>
                    <a:pt x="144780" y="22757330"/>
                  </a:lnTo>
                  <a:lnTo>
                    <a:pt x="0" y="22757330"/>
                  </a:lnTo>
                  <a:lnTo>
                    <a:pt x="0" y="22612550"/>
                  </a:lnTo>
                  <a:close/>
                  <a:moveTo>
                    <a:pt x="27809701" y="144780"/>
                  </a:moveTo>
                  <a:lnTo>
                    <a:pt x="27954480" y="144780"/>
                  </a:lnTo>
                  <a:lnTo>
                    <a:pt x="27954480" y="22612550"/>
                  </a:lnTo>
                  <a:lnTo>
                    <a:pt x="27809701" y="22612550"/>
                  </a:lnTo>
                  <a:lnTo>
                    <a:pt x="27809701" y="144780"/>
                  </a:lnTo>
                  <a:close/>
                  <a:moveTo>
                    <a:pt x="144780" y="22612550"/>
                  </a:moveTo>
                  <a:lnTo>
                    <a:pt x="27809701" y="22612550"/>
                  </a:lnTo>
                  <a:lnTo>
                    <a:pt x="27809701" y="22757330"/>
                  </a:lnTo>
                  <a:lnTo>
                    <a:pt x="144780" y="22757330"/>
                  </a:lnTo>
                  <a:lnTo>
                    <a:pt x="144780" y="22612550"/>
                  </a:lnTo>
                  <a:close/>
                  <a:moveTo>
                    <a:pt x="27809701" y="0"/>
                  </a:moveTo>
                  <a:lnTo>
                    <a:pt x="27954480" y="0"/>
                  </a:lnTo>
                  <a:lnTo>
                    <a:pt x="27954480" y="144780"/>
                  </a:lnTo>
                  <a:lnTo>
                    <a:pt x="27809701" y="144780"/>
                  </a:lnTo>
                  <a:lnTo>
                    <a:pt x="2780970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7809701" y="0"/>
                  </a:lnTo>
                  <a:lnTo>
                    <a:pt x="2780970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C88A36"/>
            </a:solidFill>
            <a:ln>
              <a:noFill/>
            </a:ln>
          </p:spPr>
        </p:sp>
      </p:grpSp>
      <p:sp>
        <p:nvSpPr>
          <p:cNvPr id="87" name="Google Shape;87;p1"/>
          <p:cNvSpPr txBox="1"/>
          <p:nvPr/>
        </p:nvSpPr>
        <p:spPr>
          <a:xfrm>
            <a:off x="2573861" y="7867234"/>
            <a:ext cx="7509000" cy="10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1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60" b="0" i="0" u="none" strike="noStrike" cap="none">
                <a:solidFill>
                  <a:srgbClr val="9B4922"/>
                </a:solidFill>
                <a:latin typeface="Montserrat"/>
                <a:ea typeface="Montserrat"/>
                <a:cs typeface="Montserrat"/>
                <a:sym typeface="Montserrat"/>
              </a:rPr>
              <a:t>FOR MILLSAP HIGH SCHOOL</a:t>
            </a:r>
            <a:endParaRPr/>
          </a:p>
          <a:p>
            <a:pPr marL="0" marR="0" lvl="0" indent="0" algn="ctr" rtl="0">
              <a:lnSpc>
                <a:spcPct val="111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60" b="0" i="0" u="none" strike="noStrike" cap="none">
                <a:solidFill>
                  <a:srgbClr val="9B4922"/>
                </a:solidFill>
                <a:latin typeface="Montserrat"/>
                <a:ea typeface="Montserrat"/>
                <a:cs typeface="Montserrat"/>
                <a:sym typeface="Montserrat"/>
              </a:rPr>
              <a:t>11TH GRADE</a:t>
            </a:r>
            <a:endParaRPr/>
          </a:p>
        </p:txBody>
      </p:sp>
      <p:sp>
        <p:nvSpPr>
          <p:cNvPr id="88" name="Google Shape;88;p1"/>
          <p:cNvSpPr txBox="1"/>
          <p:nvPr/>
        </p:nvSpPr>
        <p:spPr>
          <a:xfrm>
            <a:off x="2210736" y="1282623"/>
            <a:ext cx="9969600" cy="62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8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916" b="0" i="0" u="none" strike="noStrike" cap="none">
                <a:solidFill>
                  <a:srgbClr val="764B36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Sexting &amp; Human Trafficking</a:t>
            </a:r>
            <a:endParaRPr/>
          </a:p>
        </p:txBody>
      </p:sp>
      <p:sp>
        <p:nvSpPr>
          <p:cNvPr id="89" name="Google Shape;89;p1"/>
          <p:cNvSpPr/>
          <p:nvPr/>
        </p:nvSpPr>
        <p:spPr>
          <a:xfrm>
            <a:off x="14316744" y="6227914"/>
            <a:ext cx="5136684" cy="4819144"/>
          </a:xfrm>
          <a:custGeom>
            <a:avLst/>
            <a:gdLst/>
            <a:ahLst/>
            <a:cxnLst/>
            <a:rect l="l" t="t" r="r" b="b"/>
            <a:pathLst>
              <a:path w="5136684" h="4819144" extrusionOk="0">
                <a:moveTo>
                  <a:pt x="0" y="0"/>
                </a:moveTo>
                <a:lnTo>
                  <a:pt x="5136684" y="0"/>
                </a:lnTo>
                <a:lnTo>
                  <a:pt x="5136684" y="4819144"/>
                </a:lnTo>
                <a:lnTo>
                  <a:pt x="0" y="48191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4922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Google Shape;94;p2"/>
          <p:cNvGrpSpPr/>
          <p:nvPr/>
        </p:nvGrpSpPr>
        <p:grpSpPr>
          <a:xfrm>
            <a:off x="-242004" y="5889429"/>
            <a:ext cx="18772008" cy="4737640"/>
            <a:chOff x="0" y="0"/>
            <a:chExt cx="44576135" cy="11250031"/>
          </a:xfrm>
        </p:grpSpPr>
        <p:sp>
          <p:nvSpPr>
            <p:cNvPr id="95" name="Google Shape;95;p2"/>
            <p:cNvSpPr/>
            <p:nvPr/>
          </p:nvSpPr>
          <p:spPr>
            <a:xfrm>
              <a:off x="72390" y="72390"/>
              <a:ext cx="44431356" cy="11105251"/>
            </a:xfrm>
            <a:custGeom>
              <a:avLst/>
              <a:gdLst/>
              <a:ahLst/>
              <a:cxnLst/>
              <a:rect l="l" t="t" r="r" b="b"/>
              <a:pathLst>
                <a:path w="44431356" h="11105251" extrusionOk="0">
                  <a:moveTo>
                    <a:pt x="0" y="0"/>
                  </a:moveTo>
                  <a:lnTo>
                    <a:pt x="44431356" y="0"/>
                  </a:lnTo>
                  <a:lnTo>
                    <a:pt x="44431356" y="11105251"/>
                  </a:lnTo>
                  <a:lnTo>
                    <a:pt x="0" y="111052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7DD"/>
            </a:solidFill>
            <a:ln>
              <a:noFill/>
            </a:ln>
          </p:spPr>
        </p:sp>
        <p:sp>
          <p:nvSpPr>
            <p:cNvPr id="96" name="Google Shape;96;p2"/>
            <p:cNvSpPr/>
            <p:nvPr/>
          </p:nvSpPr>
          <p:spPr>
            <a:xfrm>
              <a:off x="0" y="0"/>
              <a:ext cx="44576135" cy="11250031"/>
            </a:xfrm>
            <a:custGeom>
              <a:avLst/>
              <a:gdLst/>
              <a:ahLst/>
              <a:cxnLst/>
              <a:rect l="l" t="t" r="r" b="b"/>
              <a:pathLst>
                <a:path w="44576135" h="11250031" extrusionOk="0">
                  <a:moveTo>
                    <a:pt x="44431356" y="11105251"/>
                  </a:moveTo>
                  <a:lnTo>
                    <a:pt x="44576135" y="11105251"/>
                  </a:lnTo>
                  <a:lnTo>
                    <a:pt x="44576135" y="11250031"/>
                  </a:lnTo>
                  <a:lnTo>
                    <a:pt x="44431356" y="11250031"/>
                  </a:lnTo>
                  <a:lnTo>
                    <a:pt x="44431356" y="11105251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1105251"/>
                  </a:lnTo>
                  <a:lnTo>
                    <a:pt x="0" y="11105251"/>
                  </a:lnTo>
                  <a:lnTo>
                    <a:pt x="0" y="144780"/>
                  </a:lnTo>
                  <a:close/>
                  <a:moveTo>
                    <a:pt x="0" y="11105251"/>
                  </a:moveTo>
                  <a:lnTo>
                    <a:pt x="144780" y="11105251"/>
                  </a:lnTo>
                  <a:lnTo>
                    <a:pt x="144780" y="11250031"/>
                  </a:lnTo>
                  <a:lnTo>
                    <a:pt x="0" y="11250031"/>
                  </a:lnTo>
                  <a:lnTo>
                    <a:pt x="0" y="11105251"/>
                  </a:lnTo>
                  <a:close/>
                  <a:moveTo>
                    <a:pt x="44431356" y="144780"/>
                  </a:moveTo>
                  <a:lnTo>
                    <a:pt x="44576135" y="144780"/>
                  </a:lnTo>
                  <a:lnTo>
                    <a:pt x="44576135" y="11105251"/>
                  </a:lnTo>
                  <a:lnTo>
                    <a:pt x="44431356" y="11105251"/>
                  </a:lnTo>
                  <a:lnTo>
                    <a:pt x="44431356" y="144780"/>
                  </a:lnTo>
                  <a:close/>
                  <a:moveTo>
                    <a:pt x="144780" y="11105251"/>
                  </a:moveTo>
                  <a:lnTo>
                    <a:pt x="44431356" y="11105251"/>
                  </a:lnTo>
                  <a:lnTo>
                    <a:pt x="44431356" y="11250031"/>
                  </a:lnTo>
                  <a:lnTo>
                    <a:pt x="144780" y="11250031"/>
                  </a:lnTo>
                  <a:lnTo>
                    <a:pt x="144780" y="11105251"/>
                  </a:lnTo>
                  <a:close/>
                  <a:moveTo>
                    <a:pt x="44431356" y="0"/>
                  </a:moveTo>
                  <a:lnTo>
                    <a:pt x="44576135" y="0"/>
                  </a:lnTo>
                  <a:lnTo>
                    <a:pt x="44576135" y="144780"/>
                  </a:lnTo>
                  <a:lnTo>
                    <a:pt x="44431356" y="144780"/>
                  </a:lnTo>
                  <a:lnTo>
                    <a:pt x="44431356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4431356" y="0"/>
                  </a:lnTo>
                  <a:lnTo>
                    <a:pt x="44431356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C88A36"/>
            </a:solidFill>
            <a:ln>
              <a:noFill/>
            </a:ln>
          </p:spPr>
        </p:sp>
      </p:grpSp>
      <p:sp>
        <p:nvSpPr>
          <p:cNvPr id="97" name="Google Shape;97;p2"/>
          <p:cNvSpPr txBox="1"/>
          <p:nvPr/>
        </p:nvSpPr>
        <p:spPr>
          <a:xfrm>
            <a:off x="6816962" y="7225684"/>
            <a:ext cx="10561662" cy="1950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20" b="0" i="0" u="none" strike="noStrike" cap="none">
                <a:solidFill>
                  <a:srgbClr val="764B36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Freedom House of Parker County</a:t>
            </a:r>
            <a:endParaRPr/>
          </a:p>
          <a:p>
            <a:pPr marL="0" marR="0" lvl="0" indent="0" algn="r" rtl="0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620" b="0" i="0" u="none" strike="noStrike" cap="none">
                <a:solidFill>
                  <a:srgbClr val="764B36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 &amp; Crossroads Youth Program</a:t>
            </a:r>
            <a:endParaRPr/>
          </a:p>
        </p:txBody>
      </p:sp>
      <p:sp>
        <p:nvSpPr>
          <p:cNvPr id="98" name="Google Shape;98;p2"/>
          <p:cNvSpPr txBox="1"/>
          <p:nvPr/>
        </p:nvSpPr>
        <p:spPr>
          <a:xfrm>
            <a:off x="1028700" y="2072953"/>
            <a:ext cx="8822506" cy="18202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696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Who are we? </a:t>
            </a:r>
            <a:endParaRPr/>
          </a:p>
        </p:txBody>
      </p:sp>
      <p:sp>
        <p:nvSpPr>
          <p:cNvPr id="99" name="Google Shape;99;p2"/>
          <p:cNvSpPr/>
          <p:nvPr/>
        </p:nvSpPr>
        <p:spPr>
          <a:xfrm rot="5400000">
            <a:off x="-1539642" y="6848728"/>
            <a:ext cx="5136684" cy="4819144"/>
          </a:xfrm>
          <a:custGeom>
            <a:avLst/>
            <a:gdLst/>
            <a:ahLst/>
            <a:cxnLst/>
            <a:rect l="l" t="t" r="r" b="b"/>
            <a:pathLst>
              <a:path w="5136684" h="4819144" extrusionOk="0">
                <a:moveTo>
                  <a:pt x="0" y="0"/>
                </a:moveTo>
                <a:lnTo>
                  <a:pt x="5136684" y="0"/>
                </a:lnTo>
                <a:lnTo>
                  <a:pt x="5136684" y="4819144"/>
                </a:lnTo>
                <a:lnTo>
                  <a:pt x="0" y="48191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4922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p3"/>
          <p:cNvGrpSpPr/>
          <p:nvPr/>
        </p:nvGrpSpPr>
        <p:grpSpPr>
          <a:xfrm>
            <a:off x="-756662" y="1028700"/>
            <a:ext cx="13670975" cy="2424591"/>
            <a:chOff x="0" y="0"/>
            <a:chExt cx="18227966" cy="3232787"/>
          </a:xfrm>
        </p:grpSpPr>
        <p:grpSp>
          <p:nvGrpSpPr>
            <p:cNvPr id="105" name="Google Shape;105;p3"/>
            <p:cNvGrpSpPr/>
            <p:nvPr/>
          </p:nvGrpSpPr>
          <p:grpSpPr>
            <a:xfrm>
              <a:off x="0" y="0"/>
              <a:ext cx="18227966" cy="3232787"/>
              <a:chOff x="0" y="0"/>
              <a:chExt cx="32463187" cy="5757449"/>
            </a:xfrm>
          </p:grpSpPr>
          <p:sp>
            <p:nvSpPr>
              <p:cNvPr id="106" name="Google Shape;106;p3"/>
              <p:cNvSpPr/>
              <p:nvPr/>
            </p:nvSpPr>
            <p:spPr>
              <a:xfrm>
                <a:off x="72390" y="72390"/>
                <a:ext cx="32318408" cy="5612670"/>
              </a:xfrm>
              <a:custGeom>
                <a:avLst/>
                <a:gdLst/>
                <a:ahLst/>
                <a:cxnLst/>
                <a:rect l="l" t="t" r="r" b="b"/>
                <a:pathLst>
                  <a:path w="32318408" h="5612670" extrusionOk="0">
                    <a:moveTo>
                      <a:pt x="0" y="0"/>
                    </a:moveTo>
                    <a:lnTo>
                      <a:pt x="32318408" y="0"/>
                    </a:lnTo>
                    <a:lnTo>
                      <a:pt x="32318408" y="5612670"/>
                    </a:lnTo>
                    <a:lnTo>
                      <a:pt x="0" y="56126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E7DD"/>
              </a:solidFill>
              <a:ln>
                <a:noFill/>
              </a:ln>
            </p:spPr>
          </p:sp>
          <p:sp>
            <p:nvSpPr>
              <p:cNvPr id="107" name="Google Shape;107;p3"/>
              <p:cNvSpPr/>
              <p:nvPr/>
            </p:nvSpPr>
            <p:spPr>
              <a:xfrm>
                <a:off x="0" y="0"/>
                <a:ext cx="32463187" cy="5757449"/>
              </a:xfrm>
              <a:custGeom>
                <a:avLst/>
                <a:gdLst/>
                <a:ahLst/>
                <a:cxnLst/>
                <a:rect l="l" t="t" r="r" b="b"/>
                <a:pathLst>
                  <a:path w="32463187" h="5757449" extrusionOk="0">
                    <a:moveTo>
                      <a:pt x="32318409" y="5612669"/>
                    </a:moveTo>
                    <a:lnTo>
                      <a:pt x="32463187" y="5612669"/>
                    </a:lnTo>
                    <a:lnTo>
                      <a:pt x="32463187" y="5757449"/>
                    </a:lnTo>
                    <a:lnTo>
                      <a:pt x="32318409" y="5757449"/>
                    </a:lnTo>
                    <a:lnTo>
                      <a:pt x="32318409" y="5612669"/>
                    </a:lnTo>
                    <a:close/>
                    <a:moveTo>
                      <a:pt x="0" y="144780"/>
                    </a:moveTo>
                    <a:lnTo>
                      <a:pt x="144780" y="144780"/>
                    </a:lnTo>
                    <a:lnTo>
                      <a:pt x="144780" y="5612669"/>
                    </a:lnTo>
                    <a:lnTo>
                      <a:pt x="0" y="5612669"/>
                    </a:lnTo>
                    <a:lnTo>
                      <a:pt x="0" y="144780"/>
                    </a:lnTo>
                    <a:close/>
                    <a:moveTo>
                      <a:pt x="0" y="5612669"/>
                    </a:moveTo>
                    <a:lnTo>
                      <a:pt x="144780" y="5612669"/>
                    </a:lnTo>
                    <a:lnTo>
                      <a:pt x="144780" y="5757449"/>
                    </a:lnTo>
                    <a:lnTo>
                      <a:pt x="0" y="5757449"/>
                    </a:lnTo>
                    <a:lnTo>
                      <a:pt x="0" y="5612669"/>
                    </a:lnTo>
                    <a:close/>
                    <a:moveTo>
                      <a:pt x="32318409" y="144780"/>
                    </a:moveTo>
                    <a:lnTo>
                      <a:pt x="32463187" y="144780"/>
                    </a:lnTo>
                    <a:lnTo>
                      <a:pt x="32463187" y="5612669"/>
                    </a:lnTo>
                    <a:lnTo>
                      <a:pt x="32318409" y="5612669"/>
                    </a:lnTo>
                    <a:lnTo>
                      <a:pt x="32318409" y="144780"/>
                    </a:lnTo>
                    <a:close/>
                    <a:moveTo>
                      <a:pt x="144780" y="5612669"/>
                    </a:moveTo>
                    <a:lnTo>
                      <a:pt x="32318409" y="5612669"/>
                    </a:lnTo>
                    <a:lnTo>
                      <a:pt x="32318409" y="5757449"/>
                    </a:lnTo>
                    <a:lnTo>
                      <a:pt x="144780" y="5757449"/>
                    </a:lnTo>
                    <a:lnTo>
                      <a:pt x="144780" y="5612669"/>
                    </a:lnTo>
                    <a:close/>
                    <a:moveTo>
                      <a:pt x="32318409" y="0"/>
                    </a:moveTo>
                    <a:lnTo>
                      <a:pt x="32463187" y="0"/>
                    </a:lnTo>
                    <a:lnTo>
                      <a:pt x="32463187" y="144780"/>
                    </a:lnTo>
                    <a:lnTo>
                      <a:pt x="32318409" y="144780"/>
                    </a:lnTo>
                    <a:lnTo>
                      <a:pt x="32318409" y="0"/>
                    </a:lnTo>
                    <a:close/>
                    <a:moveTo>
                      <a:pt x="0" y="0"/>
                    </a:moveTo>
                    <a:lnTo>
                      <a:pt x="144780" y="0"/>
                    </a:lnTo>
                    <a:lnTo>
                      <a:pt x="144780" y="144780"/>
                    </a:lnTo>
                    <a:lnTo>
                      <a:pt x="0" y="144780"/>
                    </a:lnTo>
                    <a:lnTo>
                      <a:pt x="0" y="0"/>
                    </a:lnTo>
                    <a:close/>
                    <a:moveTo>
                      <a:pt x="144780" y="0"/>
                    </a:moveTo>
                    <a:lnTo>
                      <a:pt x="32318409" y="0"/>
                    </a:lnTo>
                    <a:lnTo>
                      <a:pt x="32318409" y="144780"/>
                    </a:lnTo>
                    <a:lnTo>
                      <a:pt x="144780" y="144780"/>
                    </a:lnTo>
                    <a:lnTo>
                      <a:pt x="144780" y="0"/>
                    </a:lnTo>
                    <a:close/>
                  </a:path>
                </a:pathLst>
              </a:custGeom>
              <a:solidFill>
                <a:srgbClr val="C88A36"/>
              </a:solidFill>
              <a:ln>
                <a:noFill/>
              </a:ln>
            </p:spPr>
          </p:sp>
        </p:grpSp>
        <p:sp>
          <p:nvSpPr>
            <p:cNvPr id="108" name="Google Shape;108;p3"/>
            <p:cNvSpPr txBox="1"/>
            <p:nvPr/>
          </p:nvSpPr>
          <p:spPr>
            <a:xfrm>
              <a:off x="2380482" y="924958"/>
              <a:ext cx="14982348" cy="14400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099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406" b="0" i="0" u="none" strike="noStrike" cap="none">
                  <a:solidFill>
                    <a:srgbClr val="764B36"/>
                  </a:solidFill>
                  <a:latin typeface="Arial"/>
                  <a:ea typeface="Arial"/>
                  <a:cs typeface="Arial"/>
                  <a:sym typeface="Arial"/>
                </a:rPr>
                <a:t>Today's Presentation</a:t>
              </a:r>
              <a:endParaRPr/>
            </a:p>
          </p:txBody>
        </p:sp>
      </p:grpSp>
      <p:sp>
        <p:nvSpPr>
          <p:cNvPr id="109" name="Google Shape;109;p3"/>
          <p:cNvSpPr txBox="1"/>
          <p:nvPr/>
        </p:nvSpPr>
        <p:spPr>
          <a:xfrm>
            <a:off x="1028700" y="3814586"/>
            <a:ext cx="8457304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0" i="0" u="none" strike="noStrike" cap="none">
                <a:solidFill>
                  <a:srgbClr val="EFE7DD"/>
                </a:solidFill>
                <a:latin typeface="Montserrat"/>
                <a:ea typeface="Montserrat"/>
                <a:cs typeface="Montserrat"/>
                <a:sym typeface="Montserrat"/>
              </a:rPr>
              <a:t>WE EXPECT YOU TO: </a:t>
            </a:r>
            <a:endParaRPr/>
          </a:p>
        </p:txBody>
      </p:sp>
      <p:sp>
        <p:nvSpPr>
          <p:cNvPr id="110" name="Google Shape;110;p3"/>
          <p:cNvSpPr txBox="1"/>
          <p:nvPr/>
        </p:nvSpPr>
        <p:spPr>
          <a:xfrm>
            <a:off x="1028700" y="4876800"/>
            <a:ext cx="13775745" cy="112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47700" marR="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7DD"/>
              </a:buClr>
              <a:buSzPts val="3000"/>
              <a:buFont typeface="Arial"/>
              <a:buChar char="•"/>
            </a:pPr>
            <a:r>
              <a:rPr lang="en-US" sz="3000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Have an open mind to receive this information</a:t>
            </a:r>
            <a:endParaRPr/>
          </a:p>
          <a:p>
            <a:pPr marL="647700" marR="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7DD"/>
              </a:buClr>
              <a:buSzPts val="3000"/>
              <a:buFont typeface="Arial"/>
              <a:buChar char="•"/>
            </a:pPr>
            <a:r>
              <a:rPr lang="en-US" sz="3000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Hold yourself and others to a high standard of respect for us and other students</a:t>
            </a:r>
            <a:endParaRPr/>
          </a:p>
        </p:txBody>
      </p:sp>
      <p:sp>
        <p:nvSpPr>
          <p:cNvPr id="111" name="Google Shape;111;p3"/>
          <p:cNvSpPr/>
          <p:nvPr/>
        </p:nvSpPr>
        <p:spPr>
          <a:xfrm rot="-5400000">
            <a:off x="14316744" y="-159784"/>
            <a:ext cx="5136684" cy="4819144"/>
          </a:xfrm>
          <a:custGeom>
            <a:avLst/>
            <a:gdLst/>
            <a:ahLst/>
            <a:cxnLst/>
            <a:rect l="l" t="t" r="r" b="b"/>
            <a:pathLst>
              <a:path w="5136684" h="4819144" extrusionOk="0">
                <a:moveTo>
                  <a:pt x="0" y="0"/>
                </a:moveTo>
                <a:lnTo>
                  <a:pt x="5136684" y="0"/>
                </a:lnTo>
                <a:lnTo>
                  <a:pt x="5136684" y="4819143"/>
                </a:lnTo>
                <a:lnTo>
                  <a:pt x="0" y="4819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12" name="Google Shape;112;p3"/>
          <p:cNvSpPr txBox="1"/>
          <p:nvPr/>
        </p:nvSpPr>
        <p:spPr>
          <a:xfrm>
            <a:off x="1028700" y="6586714"/>
            <a:ext cx="11372219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 b="0" i="0" u="none" strike="noStrike" cap="none">
                <a:solidFill>
                  <a:srgbClr val="EFE7DD"/>
                </a:solidFill>
                <a:latin typeface="Montserrat"/>
                <a:ea typeface="Montserrat"/>
                <a:cs typeface="Montserrat"/>
                <a:sym typeface="Montserrat"/>
              </a:rPr>
              <a:t>WHAT YOU CAN EXPECT FROM US: </a:t>
            </a:r>
            <a:endParaRPr/>
          </a:p>
        </p:txBody>
      </p:sp>
      <p:sp>
        <p:nvSpPr>
          <p:cNvPr id="113" name="Google Shape;113;p3"/>
          <p:cNvSpPr txBox="1"/>
          <p:nvPr/>
        </p:nvSpPr>
        <p:spPr>
          <a:xfrm>
            <a:off x="1028700" y="7672564"/>
            <a:ext cx="10064502" cy="112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47700" marR="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7DD"/>
              </a:buClr>
              <a:buSzPts val="3000"/>
              <a:buFont typeface="Arial"/>
              <a:buChar char="•"/>
            </a:pPr>
            <a:r>
              <a:rPr lang="en-US" sz="3000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We will uphold confidentiality </a:t>
            </a:r>
            <a:endParaRPr/>
          </a:p>
          <a:p>
            <a:pPr marL="647700" marR="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7DD"/>
              </a:buClr>
              <a:buSzPts val="3000"/>
              <a:buFont typeface="Arial"/>
              <a:buChar char="•"/>
            </a:pPr>
            <a:r>
              <a:rPr lang="en-US" sz="3000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We will hold a safe space for you and all of your questions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4922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p4"/>
          <p:cNvGrpSpPr/>
          <p:nvPr/>
        </p:nvGrpSpPr>
        <p:grpSpPr>
          <a:xfrm>
            <a:off x="-756662" y="1028700"/>
            <a:ext cx="13670975" cy="2424591"/>
            <a:chOff x="0" y="0"/>
            <a:chExt cx="18227966" cy="3232787"/>
          </a:xfrm>
        </p:grpSpPr>
        <p:grpSp>
          <p:nvGrpSpPr>
            <p:cNvPr id="119" name="Google Shape;119;p4"/>
            <p:cNvGrpSpPr/>
            <p:nvPr/>
          </p:nvGrpSpPr>
          <p:grpSpPr>
            <a:xfrm>
              <a:off x="0" y="0"/>
              <a:ext cx="18227966" cy="3232787"/>
              <a:chOff x="0" y="0"/>
              <a:chExt cx="32463187" cy="5757449"/>
            </a:xfrm>
          </p:grpSpPr>
          <p:sp>
            <p:nvSpPr>
              <p:cNvPr id="120" name="Google Shape;120;p4"/>
              <p:cNvSpPr/>
              <p:nvPr/>
            </p:nvSpPr>
            <p:spPr>
              <a:xfrm>
                <a:off x="72390" y="72390"/>
                <a:ext cx="32318408" cy="5612670"/>
              </a:xfrm>
              <a:custGeom>
                <a:avLst/>
                <a:gdLst/>
                <a:ahLst/>
                <a:cxnLst/>
                <a:rect l="l" t="t" r="r" b="b"/>
                <a:pathLst>
                  <a:path w="32318408" h="5612670" extrusionOk="0">
                    <a:moveTo>
                      <a:pt x="0" y="0"/>
                    </a:moveTo>
                    <a:lnTo>
                      <a:pt x="32318408" y="0"/>
                    </a:lnTo>
                    <a:lnTo>
                      <a:pt x="32318408" y="5612670"/>
                    </a:lnTo>
                    <a:lnTo>
                      <a:pt x="0" y="56126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E7DD"/>
              </a:solidFill>
              <a:ln>
                <a:noFill/>
              </a:ln>
            </p:spPr>
          </p:sp>
          <p:sp>
            <p:nvSpPr>
              <p:cNvPr id="121" name="Google Shape;121;p4"/>
              <p:cNvSpPr/>
              <p:nvPr/>
            </p:nvSpPr>
            <p:spPr>
              <a:xfrm>
                <a:off x="0" y="0"/>
                <a:ext cx="32463187" cy="5757449"/>
              </a:xfrm>
              <a:custGeom>
                <a:avLst/>
                <a:gdLst/>
                <a:ahLst/>
                <a:cxnLst/>
                <a:rect l="l" t="t" r="r" b="b"/>
                <a:pathLst>
                  <a:path w="32463187" h="5757449" extrusionOk="0">
                    <a:moveTo>
                      <a:pt x="32318409" y="5612669"/>
                    </a:moveTo>
                    <a:lnTo>
                      <a:pt x="32463187" y="5612669"/>
                    </a:lnTo>
                    <a:lnTo>
                      <a:pt x="32463187" y="5757449"/>
                    </a:lnTo>
                    <a:lnTo>
                      <a:pt x="32318409" y="5757449"/>
                    </a:lnTo>
                    <a:lnTo>
                      <a:pt x="32318409" y="5612669"/>
                    </a:lnTo>
                    <a:close/>
                    <a:moveTo>
                      <a:pt x="0" y="144780"/>
                    </a:moveTo>
                    <a:lnTo>
                      <a:pt x="144780" y="144780"/>
                    </a:lnTo>
                    <a:lnTo>
                      <a:pt x="144780" y="5612669"/>
                    </a:lnTo>
                    <a:lnTo>
                      <a:pt x="0" y="5612669"/>
                    </a:lnTo>
                    <a:lnTo>
                      <a:pt x="0" y="144780"/>
                    </a:lnTo>
                    <a:close/>
                    <a:moveTo>
                      <a:pt x="0" y="5612669"/>
                    </a:moveTo>
                    <a:lnTo>
                      <a:pt x="144780" y="5612669"/>
                    </a:lnTo>
                    <a:lnTo>
                      <a:pt x="144780" y="5757449"/>
                    </a:lnTo>
                    <a:lnTo>
                      <a:pt x="0" y="5757449"/>
                    </a:lnTo>
                    <a:lnTo>
                      <a:pt x="0" y="5612669"/>
                    </a:lnTo>
                    <a:close/>
                    <a:moveTo>
                      <a:pt x="32318409" y="144780"/>
                    </a:moveTo>
                    <a:lnTo>
                      <a:pt x="32463187" y="144780"/>
                    </a:lnTo>
                    <a:lnTo>
                      <a:pt x="32463187" y="5612669"/>
                    </a:lnTo>
                    <a:lnTo>
                      <a:pt x="32318409" y="5612669"/>
                    </a:lnTo>
                    <a:lnTo>
                      <a:pt x="32318409" y="144780"/>
                    </a:lnTo>
                    <a:close/>
                    <a:moveTo>
                      <a:pt x="144780" y="5612669"/>
                    </a:moveTo>
                    <a:lnTo>
                      <a:pt x="32318409" y="5612669"/>
                    </a:lnTo>
                    <a:lnTo>
                      <a:pt x="32318409" y="5757449"/>
                    </a:lnTo>
                    <a:lnTo>
                      <a:pt x="144780" y="5757449"/>
                    </a:lnTo>
                    <a:lnTo>
                      <a:pt x="144780" y="5612669"/>
                    </a:lnTo>
                    <a:close/>
                    <a:moveTo>
                      <a:pt x="32318409" y="0"/>
                    </a:moveTo>
                    <a:lnTo>
                      <a:pt x="32463187" y="0"/>
                    </a:lnTo>
                    <a:lnTo>
                      <a:pt x="32463187" y="144780"/>
                    </a:lnTo>
                    <a:lnTo>
                      <a:pt x="32318409" y="144780"/>
                    </a:lnTo>
                    <a:lnTo>
                      <a:pt x="32318409" y="0"/>
                    </a:lnTo>
                    <a:close/>
                    <a:moveTo>
                      <a:pt x="0" y="0"/>
                    </a:moveTo>
                    <a:lnTo>
                      <a:pt x="144780" y="0"/>
                    </a:lnTo>
                    <a:lnTo>
                      <a:pt x="144780" y="144780"/>
                    </a:lnTo>
                    <a:lnTo>
                      <a:pt x="0" y="144780"/>
                    </a:lnTo>
                    <a:lnTo>
                      <a:pt x="0" y="0"/>
                    </a:lnTo>
                    <a:close/>
                    <a:moveTo>
                      <a:pt x="144780" y="0"/>
                    </a:moveTo>
                    <a:lnTo>
                      <a:pt x="32318409" y="0"/>
                    </a:lnTo>
                    <a:lnTo>
                      <a:pt x="32318409" y="144780"/>
                    </a:lnTo>
                    <a:lnTo>
                      <a:pt x="144780" y="144780"/>
                    </a:lnTo>
                    <a:lnTo>
                      <a:pt x="144780" y="0"/>
                    </a:lnTo>
                    <a:close/>
                  </a:path>
                </a:pathLst>
              </a:custGeom>
              <a:solidFill>
                <a:srgbClr val="C88A36"/>
              </a:solidFill>
              <a:ln>
                <a:noFill/>
              </a:ln>
            </p:spPr>
          </p:sp>
        </p:grpSp>
        <p:sp>
          <p:nvSpPr>
            <p:cNvPr id="122" name="Google Shape;122;p4"/>
            <p:cNvSpPr txBox="1"/>
            <p:nvPr/>
          </p:nvSpPr>
          <p:spPr>
            <a:xfrm>
              <a:off x="2380482" y="924958"/>
              <a:ext cx="14982348" cy="14400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099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406" b="0" i="0" u="none" strike="noStrike" cap="none">
                  <a:solidFill>
                    <a:srgbClr val="764B36"/>
                  </a:solidFill>
                  <a:latin typeface="Arial"/>
                  <a:ea typeface="Arial"/>
                  <a:cs typeface="Arial"/>
                  <a:sym typeface="Arial"/>
                </a:rPr>
                <a:t>Today's Presentation</a:t>
              </a:r>
              <a:endParaRPr/>
            </a:p>
          </p:txBody>
        </p:sp>
      </p:grpSp>
      <p:grpSp>
        <p:nvGrpSpPr>
          <p:cNvPr id="123" name="Google Shape;123;p4"/>
          <p:cNvGrpSpPr/>
          <p:nvPr/>
        </p:nvGrpSpPr>
        <p:grpSpPr>
          <a:xfrm>
            <a:off x="1028700" y="5032214"/>
            <a:ext cx="12572327" cy="3275814"/>
            <a:chOff x="0" y="0"/>
            <a:chExt cx="16763103" cy="4367752"/>
          </a:xfrm>
        </p:grpSpPr>
        <p:sp>
          <p:nvSpPr>
            <p:cNvPr id="124" name="Google Shape;124;p4"/>
            <p:cNvSpPr txBox="1"/>
            <p:nvPr/>
          </p:nvSpPr>
          <p:spPr>
            <a:xfrm>
              <a:off x="0" y="0"/>
              <a:ext cx="16763103" cy="939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683" b="0" i="0" u="none" strike="noStrike" cap="none">
                  <a:solidFill>
                    <a:srgbClr val="EFE7DD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OBJECTIVES: </a:t>
              </a:r>
              <a:endParaRPr/>
            </a:p>
          </p:txBody>
        </p:sp>
        <p:sp>
          <p:nvSpPr>
            <p:cNvPr id="125" name="Google Shape;125;p4"/>
            <p:cNvSpPr txBox="1"/>
            <p:nvPr/>
          </p:nvSpPr>
          <p:spPr>
            <a:xfrm>
              <a:off x="0" y="1633282"/>
              <a:ext cx="16763103" cy="27344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798300" marR="0" lvl="1" indent="-399150" algn="l" rtl="0">
                <a:lnSpc>
                  <a:spcPct val="150013"/>
                </a:lnSpc>
                <a:spcBef>
                  <a:spcPts val="0"/>
                </a:spcBef>
                <a:spcAft>
                  <a:spcPts val="0"/>
                </a:spcAft>
                <a:buClr>
                  <a:srgbClr val="EFE7DD"/>
                </a:buClr>
                <a:buSzPts val="3697"/>
                <a:buFont typeface="Arial"/>
                <a:buChar char="•"/>
              </a:pPr>
              <a:r>
                <a:rPr lang="en-US" sz="3697" b="0" i="0" u="none" strike="noStrike" cap="none">
                  <a:solidFill>
                    <a:srgbClr val="EFE7DD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Students will explore real life impacts of “sexting”</a:t>
              </a:r>
              <a:endParaRPr/>
            </a:p>
            <a:p>
              <a:pPr marL="798300" marR="0" lvl="1" indent="-399150" algn="l" rtl="0">
                <a:lnSpc>
                  <a:spcPct val="150013"/>
                </a:lnSpc>
                <a:spcBef>
                  <a:spcPts val="0"/>
                </a:spcBef>
                <a:spcAft>
                  <a:spcPts val="0"/>
                </a:spcAft>
                <a:buClr>
                  <a:srgbClr val="EFE7DD"/>
                </a:buClr>
                <a:buSzPts val="3697"/>
                <a:buFont typeface="Arial"/>
                <a:buChar char="•"/>
              </a:pPr>
              <a:r>
                <a:rPr lang="en-US" sz="3697" b="0" i="0" u="none" strike="noStrike" cap="none">
                  <a:solidFill>
                    <a:srgbClr val="EFE7DD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Students will deepen their understanding of Human trafficking on a local and global scale</a:t>
              </a:r>
              <a:endParaRPr/>
            </a:p>
          </p:txBody>
        </p:sp>
      </p:grpSp>
      <p:sp>
        <p:nvSpPr>
          <p:cNvPr id="126" name="Google Shape;126;p4"/>
          <p:cNvSpPr/>
          <p:nvPr/>
        </p:nvSpPr>
        <p:spPr>
          <a:xfrm rot="-5400000">
            <a:off x="14316744" y="-159784"/>
            <a:ext cx="5136684" cy="4819144"/>
          </a:xfrm>
          <a:custGeom>
            <a:avLst/>
            <a:gdLst/>
            <a:ahLst/>
            <a:cxnLst/>
            <a:rect l="l" t="t" r="r" b="b"/>
            <a:pathLst>
              <a:path w="5136684" h="4819144" extrusionOk="0">
                <a:moveTo>
                  <a:pt x="0" y="0"/>
                </a:moveTo>
                <a:lnTo>
                  <a:pt x="5136684" y="0"/>
                </a:lnTo>
                <a:lnTo>
                  <a:pt x="5136684" y="4819143"/>
                </a:lnTo>
                <a:lnTo>
                  <a:pt x="0" y="4819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4922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"/>
          <p:cNvSpPr/>
          <p:nvPr/>
        </p:nvSpPr>
        <p:spPr>
          <a:xfrm>
            <a:off x="1001259" y="1028700"/>
            <a:ext cx="4813547" cy="8192016"/>
          </a:xfrm>
          <a:custGeom>
            <a:avLst/>
            <a:gdLst/>
            <a:ahLst/>
            <a:cxnLst/>
            <a:rect l="l" t="t" r="r" b="b"/>
            <a:pathLst>
              <a:path w="4813547" h="8192016" extrusionOk="0">
                <a:moveTo>
                  <a:pt x="0" y="0"/>
                </a:moveTo>
                <a:lnTo>
                  <a:pt x="4813547" y="0"/>
                </a:lnTo>
                <a:lnTo>
                  <a:pt x="4813547" y="8192016"/>
                </a:lnTo>
                <a:lnTo>
                  <a:pt x="0" y="81920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15014" r="-39938"/>
            </a:stretch>
          </a:blipFill>
          <a:ln>
            <a:noFill/>
          </a:ln>
        </p:spPr>
      </p:sp>
      <p:sp>
        <p:nvSpPr>
          <p:cNvPr id="132" name="Google Shape;132;p5"/>
          <p:cNvSpPr/>
          <p:nvPr/>
        </p:nvSpPr>
        <p:spPr>
          <a:xfrm>
            <a:off x="3408033" y="6848728"/>
            <a:ext cx="5136684" cy="4819144"/>
          </a:xfrm>
          <a:custGeom>
            <a:avLst/>
            <a:gdLst/>
            <a:ahLst/>
            <a:cxnLst/>
            <a:rect l="l" t="t" r="r" b="b"/>
            <a:pathLst>
              <a:path w="5136684" h="4819144" extrusionOk="0">
                <a:moveTo>
                  <a:pt x="0" y="0"/>
                </a:moveTo>
                <a:lnTo>
                  <a:pt x="5136684" y="0"/>
                </a:lnTo>
                <a:lnTo>
                  <a:pt x="5136684" y="4819144"/>
                </a:lnTo>
                <a:lnTo>
                  <a:pt x="0" y="48191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33" name="Google Shape;133;p5"/>
          <p:cNvGrpSpPr/>
          <p:nvPr/>
        </p:nvGrpSpPr>
        <p:grpSpPr>
          <a:xfrm>
            <a:off x="7445129" y="1028700"/>
            <a:ext cx="11148798" cy="8308363"/>
            <a:chOff x="0" y="0"/>
            <a:chExt cx="26474009" cy="19729093"/>
          </a:xfrm>
        </p:grpSpPr>
        <p:sp>
          <p:nvSpPr>
            <p:cNvPr id="134" name="Google Shape;134;p5"/>
            <p:cNvSpPr/>
            <p:nvPr/>
          </p:nvSpPr>
          <p:spPr>
            <a:xfrm>
              <a:off x="72390" y="72390"/>
              <a:ext cx="26329229" cy="19584314"/>
            </a:xfrm>
            <a:custGeom>
              <a:avLst/>
              <a:gdLst/>
              <a:ahLst/>
              <a:cxnLst/>
              <a:rect l="l" t="t" r="r" b="b"/>
              <a:pathLst>
                <a:path w="26329229" h="19584314" extrusionOk="0">
                  <a:moveTo>
                    <a:pt x="0" y="0"/>
                  </a:moveTo>
                  <a:lnTo>
                    <a:pt x="26329229" y="0"/>
                  </a:lnTo>
                  <a:lnTo>
                    <a:pt x="26329229" y="19584314"/>
                  </a:lnTo>
                  <a:lnTo>
                    <a:pt x="0" y="195843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7DD"/>
            </a:solidFill>
            <a:ln>
              <a:noFill/>
            </a:ln>
          </p:spPr>
        </p:sp>
        <p:sp>
          <p:nvSpPr>
            <p:cNvPr id="135" name="Google Shape;135;p5"/>
            <p:cNvSpPr/>
            <p:nvPr/>
          </p:nvSpPr>
          <p:spPr>
            <a:xfrm>
              <a:off x="0" y="0"/>
              <a:ext cx="26474009" cy="19729093"/>
            </a:xfrm>
            <a:custGeom>
              <a:avLst/>
              <a:gdLst/>
              <a:ahLst/>
              <a:cxnLst/>
              <a:rect l="l" t="t" r="r" b="b"/>
              <a:pathLst>
                <a:path w="26474009" h="19729093" extrusionOk="0">
                  <a:moveTo>
                    <a:pt x="26329230" y="19584313"/>
                  </a:moveTo>
                  <a:lnTo>
                    <a:pt x="26474009" y="19584313"/>
                  </a:lnTo>
                  <a:lnTo>
                    <a:pt x="26474009" y="19729093"/>
                  </a:lnTo>
                  <a:lnTo>
                    <a:pt x="26329230" y="19729093"/>
                  </a:lnTo>
                  <a:lnTo>
                    <a:pt x="26329230" y="19584313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9584313"/>
                  </a:lnTo>
                  <a:lnTo>
                    <a:pt x="0" y="19584313"/>
                  </a:lnTo>
                  <a:lnTo>
                    <a:pt x="0" y="144780"/>
                  </a:lnTo>
                  <a:close/>
                  <a:moveTo>
                    <a:pt x="0" y="19584313"/>
                  </a:moveTo>
                  <a:lnTo>
                    <a:pt x="144780" y="19584313"/>
                  </a:lnTo>
                  <a:lnTo>
                    <a:pt x="144780" y="19729093"/>
                  </a:lnTo>
                  <a:lnTo>
                    <a:pt x="0" y="19729093"/>
                  </a:lnTo>
                  <a:lnTo>
                    <a:pt x="0" y="19584313"/>
                  </a:lnTo>
                  <a:close/>
                  <a:moveTo>
                    <a:pt x="26329230" y="144780"/>
                  </a:moveTo>
                  <a:lnTo>
                    <a:pt x="26474009" y="144780"/>
                  </a:lnTo>
                  <a:lnTo>
                    <a:pt x="26474009" y="19584313"/>
                  </a:lnTo>
                  <a:lnTo>
                    <a:pt x="26329230" y="19584313"/>
                  </a:lnTo>
                  <a:lnTo>
                    <a:pt x="26329230" y="144780"/>
                  </a:lnTo>
                  <a:close/>
                  <a:moveTo>
                    <a:pt x="144780" y="19584313"/>
                  </a:moveTo>
                  <a:lnTo>
                    <a:pt x="26329230" y="19584313"/>
                  </a:lnTo>
                  <a:lnTo>
                    <a:pt x="26329230" y="19729093"/>
                  </a:lnTo>
                  <a:lnTo>
                    <a:pt x="144780" y="19729093"/>
                  </a:lnTo>
                  <a:lnTo>
                    <a:pt x="144780" y="19584313"/>
                  </a:lnTo>
                  <a:close/>
                  <a:moveTo>
                    <a:pt x="26329230" y="0"/>
                  </a:moveTo>
                  <a:lnTo>
                    <a:pt x="26474009" y="0"/>
                  </a:lnTo>
                  <a:lnTo>
                    <a:pt x="26474009" y="144780"/>
                  </a:lnTo>
                  <a:lnTo>
                    <a:pt x="26329230" y="144780"/>
                  </a:lnTo>
                  <a:lnTo>
                    <a:pt x="26329230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6329230" y="0"/>
                  </a:lnTo>
                  <a:lnTo>
                    <a:pt x="26329230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C88A36"/>
            </a:solidFill>
            <a:ln>
              <a:noFill/>
            </a:ln>
          </p:spPr>
        </p:sp>
      </p:grpSp>
      <p:grpSp>
        <p:nvGrpSpPr>
          <p:cNvPr id="136" name="Google Shape;136;p5"/>
          <p:cNvGrpSpPr/>
          <p:nvPr/>
        </p:nvGrpSpPr>
        <p:grpSpPr>
          <a:xfrm>
            <a:off x="9144000" y="2106634"/>
            <a:ext cx="7751055" cy="6123738"/>
            <a:chOff x="0" y="66675"/>
            <a:chExt cx="10334740" cy="8164983"/>
          </a:xfrm>
        </p:grpSpPr>
        <p:sp>
          <p:nvSpPr>
            <p:cNvPr id="137" name="Google Shape;137;p5"/>
            <p:cNvSpPr txBox="1"/>
            <p:nvPr/>
          </p:nvSpPr>
          <p:spPr>
            <a:xfrm>
              <a:off x="0" y="66675"/>
              <a:ext cx="10334740" cy="14573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1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500" b="0" i="0" u="none" strike="noStrike" cap="none">
                  <a:solidFill>
                    <a:srgbClr val="764B36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Part One: Sexting</a:t>
              </a:r>
              <a:endParaRPr/>
            </a:p>
          </p:txBody>
        </p:sp>
        <p:sp>
          <p:nvSpPr>
            <p:cNvPr id="138" name="Google Shape;138;p5"/>
            <p:cNvSpPr txBox="1"/>
            <p:nvPr/>
          </p:nvSpPr>
          <p:spPr>
            <a:xfrm>
              <a:off x="0" y="2382537"/>
              <a:ext cx="10029486" cy="7296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00" b="0" i="0" u="none" strike="noStrike" cap="none">
                  <a:solidFill>
                    <a:srgbClr val="764B36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WHAT IS SEXTING?</a:t>
              </a:r>
              <a:endParaRPr/>
            </a:p>
          </p:txBody>
        </p:sp>
        <p:sp>
          <p:nvSpPr>
            <p:cNvPr id="139" name="Google Shape;139;p5"/>
            <p:cNvSpPr txBox="1"/>
            <p:nvPr/>
          </p:nvSpPr>
          <p:spPr>
            <a:xfrm>
              <a:off x="0" y="3168042"/>
              <a:ext cx="10029486" cy="704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2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5"/>
            <p:cNvSpPr txBox="1"/>
            <p:nvPr/>
          </p:nvSpPr>
          <p:spPr>
            <a:xfrm>
              <a:off x="0" y="4561920"/>
              <a:ext cx="10029486" cy="7296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00" b="0" i="0" u="none" strike="noStrike" cap="none">
                  <a:solidFill>
                    <a:srgbClr val="764B36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WHY IS IT A BIG DEAL?</a:t>
              </a:r>
              <a:endParaRPr/>
            </a:p>
          </p:txBody>
        </p:sp>
        <p:sp>
          <p:nvSpPr>
            <p:cNvPr id="141" name="Google Shape;141;p5"/>
            <p:cNvSpPr txBox="1"/>
            <p:nvPr/>
          </p:nvSpPr>
          <p:spPr>
            <a:xfrm>
              <a:off x="0" y="5347425"/>
              <a:ext cx="10029486" cy="704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2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5"/>
            <p:cNvSpPr txBox="1"/>
            <p:nvPr/>
          </p:nvSpPr>
          <p:spPr>
            <a:xfrm>
              <a:off x="0" y="6741303"/>
              <a:ext cx="10029486" cy="7296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00" b="0" i="0" u="none" strike="noStrike" cap="none">
                  <a:solidFill>
                    <a:srgbClr val="764B36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DIGITAL ABUSE AND EXTORTION</a:t>
              </a:r>
              <a:endParaRPr/>
            </a:p>
          </p:txBody>
        </p:sp>
        <p:sp>
          <p:nvSpPr>
            <p:cNvPr id="143" name="Google Shape;143;p5"/>
            <p:cNvSpPr txBox="1"/>
            <p:nvPr/>
          </p:nvSpPr>
          <p:spPr>
            <a:xfrm>
              <a:off x="0" y="7526808"/>
              <a:ext cx="10029486" cy="704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2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4922"/>
        </a:soli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oogle Shape;148;p6"/>
          <p:cNvGrpSpPr/>
          <p:nvPr/>
        </p:nvGrpSpPr>
        <p:grpSpPr>
          <a:xfrm>
            <a:off x="9144000" y="-300109"/>
            <a:ext cx="9363436" cy="10887218"/>
            <a:chOff x="0" y="0"/>
            <a:chExt cx="22234478" cy="25852861"/>
          </a:xfrm>
        </p:grpSpPr>
        <p:sp>
          <p:nvSpPr>
            <p:cNvPr id="149" name="Google Shape;149;p6"/>
            <p:cNvSpPr/>
            <p:nvPr/>
          </p:nvSpPr>
          <p:spPr>
            <a:xfrm>
              <a:off x="72390" y="72390"/>
              <a:ext cx="22089699" cy="25708081"/>
            </a:xfrm>
            <a:custGeom>
              <a:avLst/>
              <a:gdLst/>
              <a:ahLst/>
              <a:cxnLst/>
              <a:rect l="l" t="t" r="r" b="b"/>
              <a:pathLst>
                <a:path w="22089699" h="25708081" extrusionOk="0">
                  <a:moveTo>
                    <a:pt x="0" y="0"/>
                  </a:moveTo>
                  <a:lnTo>
                    <a:pt x="22089699" y="0"/>
                  </a:lnTo>
                  <a:lnTo>
                    <a:pt x="22089699" y="25708081"/>
                  </a:lnTo>
                  <a:lnTo>
                    <a:pt x="0" y="25708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7DD"/>
            </a:solidFill>
            <a:ln>
              <a:noFill/>
            </a:ln>
          </p:spPr>
        </p:sp>
        <p:sp>
          <p:nvSpPr>
            <p:cNvPr id="150" name="Google Shape;150;p6"/>
            <p:cNvSpPr/>
            <p:nvPr/>
          </p:nvSpPr>
          <p:spPr>
            <a:xfrm>
              <a:off x="0" y="0"/>
              <a:ext cx="22234478" cy="25852861"/>
            </a:xfrm>
            <a:custGeom>
              <a:avLst/>
              <a:gdLst/>
              <a:ahLst/>
              <a:cxnLst/>
              <a:rect l="l" t="t" r="r" b="b"/>
              <a:pathLst>
                <a:path w="22234478" h="25852861" extrusionOk="0">
                  <a:moveTo>
                    <a:pt x="22089698" y="25708080"/>
                  </a:moveTo>
                  <a:lnTo>
                    <a:pt x="22234478" y="25708080"/>
                  </a:lnTo>
                  <a:lnTo>
                    <a:pt x="22234478" y="25852861"/>
                  </a:lnTo>
                  <a:lnTo>
                    <a:pt x="22089698" y="25852861"/>
                  </a:lnTo>
                  <a:lnTo>
                    <a:pt x="22089698" y="2570808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5708080"/>
                  </a:lnTo>
                  <a:lnTo>
                    <a:pt x="0" y="25708080"/>
                  </a:lnTo>
                  <a:lnTo>
                    <a:pt x="0" y="144780"/>
                  </a:lnTo>
                  <a:close/>
                  <a:moveTo>
                    <a:pt x="0" y="25708080"/>
                  </a:moveTo>
                  <a:lnTo>
                    <a:pt x="144780" y="25708080"/>
                  </a:lnTo>
                  <a:lnTo>
                    <a:pt x="144780" y="25852861"/>
                  </a:lnTo>
                  <a:lnTo>
                    <a:pt x="0" y="25852861"/>
                  </a:lnTo>
                  <a:lnTo>
                    <a:pt x="0" y="25708080"/>
                  </a:lnTo>
                  <a:close/>
                  <a:moveTo>
                    <a:pt x="22089698" y="144780"/>
                  </a:moveTo>
                  <a:lnTo>
                    <a:pt x="22234478" y="144780"/>
                  </a:lnTo>
                  <a:lnTo>
                    <a:pt x="22234478" y="25708080"/>
                  </a:lnTo>
                  <a:lnTo>
                    <a:pt x="22089698" y="25708080"/>
                  </a:lnTo>
                  <a:lnTo>
                    <a:pt x="22089698" y="144780"/>
                  </a:lnTo>
                  <a:close/>
                  <a:moveTo>
                    <a:pt x="144780" y="25708080"/>
                  </a:moveTo>
                  <a:lnTo>
                    <a:pt x="22089698" y="25708080"/>
                  </a:lnTo>
                  <a:lnTo>
                    <a:pt x="22089698" y="25852861"/>
                  </a:lnTo>
                  <a:lnTo>
                    <a:pt x="144780" y="25852861"/>
                  </a:lnTo>
                  <a:lnTo>
                    <a:pt x="144780" y="25708080"/>
                  </a:lnTo>
                  <a:close/>
                  <a:moveTo>
                    <a:pt x="22089698" y="0"/>
                  </a:moveTo>
                  <a:lnTo>
                    <a:pt x="22234478" y="0"/>
                  </a:lnTo>
                  <a:lnTo>
                    <a:pt x="22234478" y="144780"/>
                  </a:lnTo>
                  <a:lnTo>
                    <a:pt x="22089698" y="144780"/>
                  </a:lnTo>
                  <a:lnTo>
                    <a:pt x="22089698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2089698" y="0"/>
                  </a:lnTo>
                  <a:lnTo>
                    <a:pt x="22089698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C88A36"/>
            </a:solidFill>
            <a:ln>
              <a:noFill/>
            </a:ln>
          </p:spPr>
        </p:sp>
      </p:grpSp>
      <p:sp>
        <p:nvSpPr>
          <p:cNvPr id="151" name="Google Shape;151;p6"/>
          <p:cNvSpPr/>
          <p:nvPr/>
        </p:nvSpPr>
        <p:spPr>
          <a:xfrm>
            <a:off x="10519678" y="2618497"/>
            <a:ext cx="8324926" cy="6639803"/>
          </a:xfrm>
          <a:custGeom>
            <a:avLst/>
            <a:gdLst/>
            <a:ahLst/>
            <a:cxnLst/>
            <a:rect l="l" t="t" r="r" b="b"/>
            <a:pathLst>
              <a:path w="8324926" h="6639803" extrusionOk="0">
                <a:moveTo>
                  <a:pt x="0" y="0"/>
                </a:moveTo>
                <a:lnTo>
                  <a:pt x="8324926" y="0"/>
                </a:lnTo>
                <a:lnTo>
                  <a:pt x="8324926" y="6639803"/>
                </a:lnTo>
                <a:lnTo>
                  <a:pt x="0" y="66398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6253" t="-2829" b="-2830"/>
            </a:stretch>
          </a:blipFill>
          <a:ln>
            <a:noFill/>
          </a:ln>
        </p:spPr>
      </p:sp>
      <p:sp>
        <p:nvSpPr>
          <p:cNvPr id="152" name="Google Shape;152;p6"/>
          <p:cNvSpPr/>
          <p:nvPr/>
        </p:nvSpPr>
        <p:spPr>
          <a:xfrm rot="10800000">
            <a:off x="-701165" y="-1380872"/>
            <a:ext cx="5136684" cy="4819144"/>
          </a:xfrm>
          <a:custGeom>
            <a:avLst/>
            <a:gdLst/>
            <a:ahLst/>
            <a:cxnLst/>
            <a:rect l="l" t="t" r="r" b="b"/>
            <a:pathLst>
              <a:path w="5136684" h="4819144" extrusionOk="0">
                <a:moveTo>
                  <a:pt x="0" y="0"/>
                </a:moveTo>
                <a:lnTo>
                  <a:pt x="5136684" y="0"/>
                </a:lnTo>
                <a:lnTo>
                  <a:pt x="5136684" y="4819144"/>
                </a:lnTo>
                <a:lnTo>
                  <a:pt x="0" y="48191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3" name="Google Shape;153;p6"/>
          <p:cNvSpPr txBox="1"/>
          <p:nvPr/>
        </p:nvSpPr>
        <p:spPr>
          <a:xfrm>
            <a:off x="10519678" y="1085850"/>
            <a:ext cx="7487281" cy="1065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406" b="0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What is Sexting? </a:t>
            </a:r>
            <a:endParaRPr/>
          </a:p>
        </p:txBody>
      </p:sp>
      <p:sp>
        <p:nvSpPr>
          <p:cNvPr id="154" name="Google Shape;154;p6"/>
          <p:cNvSpPr txBox="1"/>
          <p:nvPr/>
        </p:nvSpPr>
        <p:spPr>
          <a:xfrm>
            <a:off x="1028700" y="6942937"/>
            <a:ext cx="6813638" cy="5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25666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6"/>
          <p:cNvSpPr txBox="1"/>
          <p:nvPr/>
        </p:nvSpPr>
        <p:spPr>
          <a:xfrm>
            <a:off x="1028700" y="6492821"/>
            <a:ext cx="6813638" cy="2266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Sexting can feel exciting, romantic and fun, which are all normal feelings BUT we are going to talk about some reasons why sexting may not be the best idea!</a:t>
            </a:r>
            <a:endParaRPr/>
          </a:p>
        </p:txBody>
      </p:sp>
      <p:sp>
        <p:nvSpPr>
          <p:cNvPr id="156" name="Google Shape;156;p6"/>
          <p:cNvSpPr txBox="1"/>
          <p:nvPr/>
        </p:nvSpPr>
        <p:spPr>
          <a:xfrm>
            <a:off x="1028700" y="3790544"/>
            <a:ext cx="6813638" cy="5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SEXTING: </a:t>
            </a:r>
            <a:endParaRPr/>
          </a:p>
        </p:txBody>
      </p:sp>
      <p:sp>
        <p:nvSpPr>
          <p:cNvPr id="157" name="Google Shape;157;p6"/>
          <p:cNvSpPr txBox="1"/>
          <p:nvPr/>
        </p:nvSpPr>
        <p:spPr>
          <a:xfrm>
            <a:off x="1028700" y="4463996"/>
            <a:ext cx="6813638" cy="1695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the consensual exchange of sexually suggestive messages, or images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0" i="0" u="none" strike="noStrike" cap="none">
              <a:solidFill>
                <a:srgbClr val="EFE7DD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4922"/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7"/>
          <p:cNvSpPr/>
          <p:nvPr/>
        </p:nvSpPr>
        <p:spPr>
          <a:xfrm rot="10800000">
            <a:off x="-211469" y="-1380872"/>
            <a:ext cx="5136684" cy="4819144"/>
          </a:xfrm>
          <a:custGeom>
            <a:avLst/>
            <a:gdLst/>
            <a:ahLst/>
            <a:cxnLst/>
            <a:rect l="l" t="t" r="r" b="b"/>
            <a:pathLst>
              <a:path w="5136684" h="4819144" extrusionOk="0">
                <a:moveTo>
                  <a:pt x="0" y="0"/>
                </a:moveTo>
                <a:lnTo>
                  <a:pt x="5136684" y="0"/>
                </a:lnTo>
                <a:lnTo>
                  <a:pt x="5136684" y="4819144"/>
                </a:lnTo>
                <a:lnTo>
                  <a:pt x="0" y="48191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63" name="Google Shape;163;p7"/>
          <p:cNvGrpSpPr/>
          <p:nvPr/>
        </p:nvGrpSpPr>
        <p:grpSpPr>
          <a:xfrm>
            <a:off x="6365550" y="5512525"/>
            <a:ext cx="10893167" cy="4277479"/>
            <a:chOff x="0" y="0"/>
            <a:chExt cx="25868362" cy="8894736"/>
          </a:xfrm>
        </p:grpSpPr>
        <p:sp>
          <p:nvSpPr>
            <p:cNvPr id="164" name="Google Shape;164;p7"/>
            <p:cNvSpPr/>
            <p:nvPr/>
          </p:nvSpPr>
          <p:spPr>
            <a:xfrm>
              <a:off x="72390" y="72390"/>
              <a:ext cx="25723583" cy="8749956"/>
            </a:xfrm>
            <a:custGeom>
              <a:avLst/>
              <a:gdLst/>
              <a:ahLst/>
              <a:cxnLst/>
              <a:rect l="l" t="t" r="r" b="b"/>
              <a:pathLst>
                <a:path w="25723583" h="8749956" extrusionOk="0">
                  <a:moveTo>
                    <a:pt x="0" y="0"/>
                  </a:moveTo>
                  <a:lnTo>
                    <a:pt x="25723583" y="0"/>
                  </a:lnTo>
                  <a:lnTo>
                    <a:pt x="25723583" y="8749956"/>
                  </a:lnTo>
                  <a:lnTo>
                    <a:pt x="0" y="87499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7DD"/>
            </a:solidFill>
            <a:ln>
              <a:noFill/>
            </a:ln>
          </p:spPr>
        </p:sp>
        <p:sp>
          <p:nvSpPr>
            <p:cNvPr id="165" name="Google Shape;165;p7"/>
            <p:cNvSpPr/>
            <p:nvPr/>
          </p:nvSpPr>
          <p:spPr>
            <a:xfrm>
              <a:off x="0" y="0"/>
              <a:ext cx="25868362" cy="8894736"/>
            </a:xfrm>
            <a:custGeom>
              <a:avLst/>
              <a:gdLst/>
              <a:ahLst/>
              <a:cxnLst/>
              <a:rect l="l" t="t" r="r" b="b"/>
              <a:pathLst>
                <a:path w="25868362" h="8894736" extrusionOk="0">
                  <a:moveTo>
                    <a:pt x="25723582" y="8749956"/>
                  </a:moveTo>
                  <a:lnTo>
                    <a:pt x="25868362" y="8749956"/>
                  </a:lnTo>
                  <a:lnTo>
                    <a:pt x="25868362" y="8894736"/>
                  </a:lnTo>
                  <a:lnTo>
                    <a:pt x="25723582" y="8894736"/>
                  </a:lnTo>
                  <a:lnTo>
                    <a:pt x="25723582" y="87499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8749956"/>
                  </a:lnTo>
                  <a:lnTo>
                    <a:pt x="0" y="8749956"/>
                  </a:lnTo>
                  <a:lnTo>
                    <a:pt x="0" y="144780"/>
                  </a:lnTo>
                  <a:close/>
                  <a:moveTo>
                    <a:pt x="0" y="8749956"/>
                  </a:moveTo>
                  <a:lnTo>
                    <a:pt x="144780" y="8749956"/>
                  </a:lnTo>
                  <a:lnTo>
                    <a:pt x="144780" y="8894736"/>
                  </a:lnTo>
                  <a:lnTo>
                    <a:pt x="0" y="8894736"/>
                  </a:lnTo>
                  <a:lnTo>
                    <a:pt x="0" y="8749956"/>
                  </a:lnTo>
                  <a:close/>
                  <a:moveTo>
                    <a:pt x="25723582" y="144780"/>
                  </a:moveTo>
                  <a:lnTo>
                    <a:pt x="25868362" y="144780"/>
                  </a:lnTo>
                  <a:lnTo>
                    <a:pt x="25868362" y="8749956"/>
                  </a:lnTo>
                  <a:lnTo>
                    <a:pt x="25723582" y="8749956"/>
                  </a:lnTo>
                  <a:lnTo>
                    <a:pt x="25723582" y="144780"/>
                  </a:lnTo>
                  <a:close/>
                  <a:moveTo>
                    <a:pt x="144780" y="8749956"/>
                  </a:moveTo>
                  <a:lnTo>
                    <a:pt x="25723582" y="8749956"/>
                  </a:lnTo>
                  <a:lnTo>
                    <a:pt x="25723582" y="8894736"/>
                  </a:lnTo>
                  <a:lnTo>
                    <a:pt x="144780" y="8894736"/>
                  </a:lnTo>
                  <a:lnTo>
                    <a:pt x="144780" y="8749956"/>
                  </a:lnTo>
                  <a:close/>
                  <a:moveTo>
                    <a:pt x="25723582" y="0"/>
                  </a:moveTo>
                  <a:lnTo>
                    <a:pt x="25868362" y="0"/>
                  </a:lnTo>
                  <a:lnTo>
                    <a:pt x="25868362" y="144780"/>
                  </a:lnTo>
                  <a:lnTo>
                    <a:pt x="25723582" y="144780"/>
                  </a:lnTo>
                  <a:lnTo>
                    <a:pt x="25723582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5723582" y="0"/>
                  </a:lnTo>
                  <a:lnTo>
                    <a:pt x="25723582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C88A36"/>
            </a:solidFill>
            <a:ln>
              <a:noFill/>
            </a:ln>
          </p:spPr>
        </p:sp>
      </p:grpSp>
      <p:grpSp>
        <p:nvGrpSpPr>
          <p:cNvPr id="166" name="Google Shape;166;p7"/>
          <p:cNvGrpSpPr/>
          <p:nvPr/>
        </p:nvGrpSpPr>
        <p:grpSpPr>
          <a:xfrm>
            <a:off x="6365550" y="1028700"/>
            <a:ext cx="10893167" cy="4023979"/>
            <a:chOff x="0" y="0"/>
            <a:chExt cx="25868362" cy="8894736"/>
          </a:xfrm>
        </p:grpSpPr>
        <p:sp>
          <p:nvSpPr>
            <p:cNvPr id="167" name="Google Shape;167;p7"/>
            <p:cNvSpPr/>
            <p:nvPr/>
          </p:nvSpPr>
          <p:spPr>
            <a:xfrm>
              <a:off x="72390" y="72390"/>
              <a:ext cx="25723583" cy="8749956"/>
            </a:xfrm>
            <a:custGeom>
              <a:avLst/>
              <a:gdLst/>
              <a:ahLst/>
              <a:cxnLst/>
              <a:rect l="l" t="t" r="r" b="b"/>
              <a:pathLst>
                <a:path w="25723583" h="8749956" extrusionOk="0">
                  <a:moveTo>
                    <a:pt x="0" y="0"/>
                  </a:moveTo>
                  <a:lnTo>
                    <a:pt x="25723583" y="0"/>
                  </a:lnTo>
                  <a:lnTo>
                    <a:pt x="25723583" y="8749956"/>
                  </a:lnTo>
                  <a:lnTo>
                    <a:pt x="0" y="87499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7DD"/>
            </a:solidFill>
            <a:ln>
              <a:noFill/>
            </a:ln>
          </p:spPr>
        </p:sp>
        <p:sp>
          <p:nvSpPr>
            <p:cNvPr id="168" name="Google Shape;168;p7"/>
            <p:cNvSpPr/>
            <p:nvPr/>
          </p:nvSpPr>
          <p:spPr>
            <a:xfrm>
              <a:off x="0" y="0"/>
              <a:ext cx="25868362" cy="8894736"/>
            </a:xfrm>
            <a:custGeom>
              <a:avLst/>
              <a:gdLst/>
              <a:ahLst/>
              <a:cxnLst/>
              <a:rect l="l" t="t" r="r" b="b"/>
              <a:pathLst>
                <a:path w="25868362" h="8894736" extrusionOk="0">
                  <a:moveTo>
                    <a:pt x="25723582" y="8749956"/>
                  </a:moveTo>
                  <a:lnTo>
                    <a:pt x="25868362" y="8749956"/>
                  </a:lnTo>
                  <a:lnTo>
                    <a:pt x="25868362" y="8894736"/>
                  </a:lnTo>
                  <a:lnTo>
                    <a:pt x="25723582" y="8894736"/>
                  </a:lnTo>
                  <a:lnTo>
                    <a:pt x="25723582" y="87499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8749956"/>
                  </a:lnTo>
                  <a:lnTo>
                    <a:pt x="0" y="8749956"/>
                  </a:lnTo>
                  <a:lnTo>
                    <a:pt x="0" y="144780"/>
                  </a:lnTo>
                  <a:close/>
                  <a:moveTo>
                    <a:pt x="0" y="8749956"/>
                  </a:moveTo>
                  <a:lnTo>
                    <a:pt x="144780" y="8749956"/>
                  </a:lnTo>
                  <a:lnTo>
                    <a:pt x="144780" y="8894736"/>
                  </a:lnTo>
                  <a:lnTo>
                    <a:pt x="0" y="8894736"/>
                  </a:lnTo>
                  <a:lnTo>
                    <a:pt x="0" y="8749956"/>
                  </a:lnTo>
                  <a:close/>
                  <a:moveTo>
                    <a:pt x="25723582" y="144780"/>
                  </a:moveTo>
                  <a:lnTo>
                    <a:pt x="25868362" y="144780"/>
                  </a:lnTo>
                  <a:lnTo>
                    <a:pt x="25868362" y="8749956"/>
                  </a:lnTo>
                  <a:lnTo>
                    <a:pt x="25723582" y="8749956"/>
                  </a:lnTo>
                  <a:lnTo>
                    <a:pt x="25723582" y="144780"/>
                  </a:lnTo>
                  <a:close/>
                  <a:moveTo>
                    <a:pt x="144780" y="8749956"/>
                  </a:moveTo>
                  <a:lnTo>
                    <a:pt x="25723582" y="8749956"/>
                  </a:lnTo>
                  <a:lnTo>
                    <a:pt x="25723582" y="8894736"/>
                  </a:lnTo>
                  <a:lnTo>
                    <a:pt x="144780" y="8894736"/>
                  </a:lnTo>
                  <a:lnTo>
                    <a:pt x="144780" y="8749956"/>
                  </a:lnTo>
                  <a:close/>
                  <a:moveTo>
                    <a:pt x="25723582" y="0"/>
                  </a:moveTo>
                  <a:lnTo>
                    <a:pt x="25868362" y="0"/>
                  </a:lnTo>
                  <a:lnTo>
                    <a:pt x="25868362" y="144780"/>
                  </a:lnTo>
                  <a:lnTo>
                    <a:pt x="25723582" y="144780"/>
                  </a:lnTo>
                  <a:lnTo>
                    <a:pt x="25723582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5723582" y="0"/>
                  </a:lnTo>
                  <a:lnTo>
                    <a:pt x="25723582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C88A36"/>
            </a:solidFill>
            <a:ln>
              <a:noFill/>
            </a:ln>
          </p:spPr>
        </p:sp>
      </p:grpSp>
      <p:sp>
        <p:nvSpPr>
          <p:cNvPr id="169" name="Google Shape;169;p7"/>
          <p:cNvSpPr txBox="1"/>
          <p:nvPr/>
        </p:nvSpPr>
        <p:spPr>
          <a:xfrm>
            <a:off x="6650325" y="5666810"/>
            <a:ext cx="10608975" cy="4024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71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67" b="0" i="0" u="none" strike="noStrike" cap="none">
                <a:solidFill>
                  <a:srgbClr val="764B36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Sexting can have negative consequences, including:</a:t>
            </a:r>
            <a:endParaRPr/>
          </a:p>
          <a:p>
            <a:pPr marL="575885" marR="0" lvl="1" indent="-287941" algn="l" rtl="0">
              <a:lnSpc>
                <a:spcPct val="171991"/>
              </a:lnSpc>
              <a:spcBef>
                <a:spcPts val="0"/>
              </a:spcBef>
              <a:spcAft>
                <a:spcPts val="0"/>
              </a:spcAft>
              <a:buClr>
                <a:srgbClr val="764B36"/>
              </a:buClr>
              <a:buSzPts val="2667"/>
              <a:buFont typeface="Arial"/>
              <a:buChar char="•"/>
            </a:pPr>
            <a:r>
              <a:rPr lang="en-US" sz="2667" b="0" i="0" u="none" strike="noStrike" cap="none">
                <a:solidFill>
                  <a:srgbClr val="764B36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A picture or video is shared or posted without the sender’s consent </a:t>
            </a:r>
            <a:endParaRPr/>
          </a:p>
          <a:p>
            <a:pPr marL="575885" marR="0" lvl="1" indent="-287941" algn="l" rtl="0">
              <a:lnSpc>
                <a:spcPct val="171991"/>
              </a:lnSpc>
              <a:spcBef>
                <a:spcPts val="0"/>
              </a:spcBef>
              <a:spcAft>
                <a:spcPts val="0"/>
              </a:spcAft>
              <a:buClr>
                <a:srgbClr val="764B36"/>
              </a:buClr>
              <a:buSzPts val="2667"/>
              <a:buFont typeface="Arial"/>
              <a:buChar char="•"/>
            </a:pPr>
            <a:r>
              <a:rPr lang="en-US" sz="2667" b="0" i="0" u="none" strike="noStrike" cap="none">
                <a:solidFill>
                  <a:srgbClr val="764B36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The sender feeling regret or shame</a:t>
            </a:r>
            <a:endParaRPr/>
          </a:p>
          <a:p>
            <a:pPr marL="575885" marR="0" lvl="1" indent="-287941" algn="l" rtl="0">
              <a:lnSpc>
                <a:spcPct val="171991"/>
              </a:lnSpc>
              <a:spcBef>
                <a:spcPts val="0"/>
              </a:spcBef>
              <a:spcAft>
                <a:spcPts val="0"/>
              </a:spcAft>
              <a:buClr>
                <a:srgbClr val="764B36"/>
              </a:buClr>
              <a:buSzPts val="2667"/>
              <a:buFont typeface="Arial"/>
              <a:buChar char="•"/>
            </a:pPr>
            <a:r>
              <a:rPr lang="en-US" sz="2667" b="0" i="0" u="none" strike="noStrike" cap="none">
                <a:solidFill>
                  <a:srgbClr val="764B36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Public embarrassment or bullying</a:t>
            </a:r>
            <a:endParaRPr/>
          </a:p>
          <a:p>
            <a:pPr marL="575885" marR="0" lvl="1" indent="-287941" algn="l" rtl="0">
              <a:lnSpc>
                <a:spcPct val="171991"/>
              </a:lnSpc>
              <a:spcBef>
                <a:spcPts val="0"/>
              </a:spcBef>
              <a:spcAft>
                <a:spcPts val="0"/>
              </a:spcAft>
              <a:buClr>
                <a:srgbClr val="764B36"/>
              </a:buClr>
              <a:buSzPts val="2667"/>
              <a:buFont typeface="Arial"/>
              <a:buChar char="•"/>
            </a:pPr>
            <a:r>
              <a:rPr lang="en-US" sz="2667" b="0" i="0" u="none" strike="noStrike" cap="none">
                <a:solidFill>
                  <a:srgbClr val="764B36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Legal consequences</a:t>
            </a:r>
            <a:endParaRPr/>
          </a:p>
          <a:p>
            <a:pPr marL="575885" marR="0" lvl="1" indent="-287941" algn="l" rtl="0">
              <a:lnSpc>
                <a:spcPct val="171991"/>
              </a:lnSpc>
              <a:spcBef>
                <a:spcPts val="0"/>
              </a:spcBef>
              <a:spcAft>
                <a:spcPts val="0"/>
              </a:spcAft>
              <a:buClr>
                <a:srgbClr val="764B36"/>
              </a:buClr>
              <a:buSzPts val="2667"/>
              <a:buFont typeface="Arial"/>
              <a:buChar char="•"/>
            </a:pPr>
            <a:r>
              <a:rPr lang="en-US" sz="2667" b="0" i="0" u="none" strike="noStrike" cap="none">
                <a:solidFill>
                  <a:srgbClr val="764B36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Blackmail (sometimes called “sextortion”) </a:t>
            </a:r>
            <a:endParaRPr/>
          </a:p>
          <a:p>
            <a:pPr marL="0" marR="0" lvl="0" indent="0" algn="l" rtl="0">
              <a:lnSpc>
                <a:spcPct val="17199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667" b="0" i="0" u="none" strike="noStrike" cap="none">
              <a:solidFill>
                <a:srgbClr val="764B36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170" name="Google Shape;170;p7"/>
          <p:cNvSpPr txBox="1"/>
          <p:nvPr/>
        </p:nvSpPr>
        <p:spPr>
          <a:xfrm>
            <a:off x="6650325" y="1203666"/>
            <a:ext cx="8465045" cy="3783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19" b="0" i="0" u="none" strike="noStrike" cap="none">
                <a:solidFill>
                  <a:srgbClr val="764B36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Teens  may sext for different reasons, including:</a:t>
            </a:r>
            <a:endParaRPr/>
          </a:p>
          <a:p>
            <a:pPr marL="630233" marR="0" lvl="1" indent="-315116" algn="l" rtl="0">
              <a:lnSpc>
                <a:spcPct val="149982"/>
              </a:lnSpc>
              <a:spcBef>
                <a:spcPts val="0"/>
              </a:spcBef>
              <a:spcAft>
                <a:spcPts val="0"/>
              </a:spcAft>
              <a:buClr>
                <a:srgbClr val="764B36"/>
              </a:buClr>
              <a:buSzPts val="2919"/>
              <a:buFont typeface="Arial"/>
              <a:buChar char="•"/>
            </a:pPr>
            <a:r>
              <a:rPr lang="en-US" sz="2919" b="0" i="0" u="none" strike="noStrike" cap="none">
                <a:solidFill>
                  <a:srgbClr val="764B36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To please a romantic partner</a:t>
            </a:r>
            <a:endParaRPr/>
          </a:p>
          <a:p>
            <a:pPr marL="630233" marR="0" lvl="1" indent="-315116" algn="l" rtl="0">
              <a:lnSpc>
                <a:spcPct val="149982"/>
              </a:lnSpc>
              <a:spcBef>
                <a:spcPts val="0"/>
              </a:spcBef>
              <a:spcAft>
                <a:spcPts val="0"/>
              </a:spcAft>
              <a:buClr>
                <a:srgbClr val="764B36"/>
              </a:buClr>
              <a:buSzPts val="2919"/>
              <a:buFont typeface="Arial"/>
              <a:buChar char="•"/>
            </a:pPr>
            <a:r>
              <a:rPr lang="en-US" sz="2919" b="0" i="0" u="none" strike="noStrike" cap="none">
                <a:solidFill>
                  <a:srgbClr val="764B36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Because they feel pressured to do so</a:t>
            </a:r>
            <a:endParaRPr/>
          </a:p>
          <a:p>
            <a:pPr marL="630233" marR="0" lvl="1" indent="-315116" algn="l" rtl="0">
              <a:lnSpc>
                <a:spcPct val="149982"/>
              </a:lnSpc>
              <a:spcBef>
                <a:spcPts val="0"/>
              </a:spcBef>
              <a:spcAft>
                <a:spcPts val="0"/>
              </a:spcAft>
              <a:buClr>
                <a:srgbClr val="764B36"/>
              </a:buClr>
              <a:buSzPts val="2919"/>
              <a:buFont typeface="Arial"/>
              <a:buChar char="•"/>
            </a:pPr>
            <a:r>
              <a:rPr lang="en-US" sz="2919" b="0" i="0" u="none" strike="noStrike" cap="none">
                <a:solidFill>
                  <a:srgbClr val="764B36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To deepen a connection</a:t>
            </a:r>
            <a:endParaRPr/>
          </a:p>
          <a:p>
            <a:pPr marL="630233" marR="0" lvl="1" indent="-315116" algn="l" rtl="0">
              <a:lnSpc>
                <a:spcPct val="149982"/>
              </a:lnSpc>
              <a:spcBef>
                <a:spcPts val="0"/>
              </a:spcBef>
              <a:spcAft>
                <a:spcPts val="0"/>
              </a:spcAft>
              <a:buClr>
                <a:srgbClr val="764B36"/>
              </a:buClr>
              <a:buSzPts val="2919"/>
              <a:buFont typeface="Arial"/>
              <a:buChar char="•"/>
            </a:pPr>
            <a:r>
              <a:rPr lang="en-US" sz="2919" b="0" i="0" u="none" strike="noStrike" cap="none">
                <a:solidFill>
                  <a:srgbClr val="764B36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For sexual enjoyment</a:t>
            </a:r>
            <a:endParaRPr/>
          </a:p>
          <a:p>
            <a:pPr marL="630235" marR="0" lvl="1" indent="-315117" algn="l" rtl="0">
              <a:lnSpc>
                <a:spcPct val="149982"/>
              </a:lnSpc>
              <a:spcBef>
                <a:spcPts val="0"/>
              </a:spcBef>
              <a:spcAft>
                <a:spcPts val="0"/>
              </a:spcAft>
              <a:buClr>
                <a:srgbClr val="764B36"/>
              </a:buClr>
              <a:buSzPts val="2919"/>
              <a:buFont typeface="Arial"/>
              <a:buChar char="•"/>
            </a:pPr>
            <a:r>
              <a:rPr lang="en-US" sz="2919" b="0" i="0" u="none" strike="noStrike" cap="none">
                <a:solidFill>
                  <a:srgbClr val="764B36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To feel better about themselves</a:t>
            </a:r>
            <a:endParaRPr/>
          </a:p>
          <a:p>
            <a:pPr marL="0" marR="0" lvl="0" indent="0" algn="l" rtl="0">
              <a:lnSpc>
                <a:spcPct val="14998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19" b="0" i="0" u="none" strike="noStrike" cap="none">
              <a:solidFill>
                <a:srgbClr val="764B36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171" name="Google Shape;171;p7"/>
          <p:cNvSpPr txBox="1"/>
          <p:nvPr/>
        </p:nvSpPr>
        <p:spPr>
          <a:xfrm>
            <a:off x="16785296" y="8796809"/>
            <a:ext cx="270942" cy="28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0" i="0" u="none" strike="noStrike" cap="none">
                <a:solidFill>
                  <a:srgbClr val="9B4922"/>
                </a:solidFill>
                <a:latin typeface="Arial"/>
                <a:ea typeface="Arial"/>
                <a:cs typeface="Arial"/>
                <a:sym typeface="Arial"/>
              </a:rPr>
              <a:t>(4)</a:t>
            </a:r>
            <a:endParaRPr/>
          </a:p>
        </p:txBody>
      </p:sp>
      <p:sp>
        <p:nvSpPr>
          <p:cNvPr id="172" name="Google Shape;172;p7"/>
          <p:cNvSpPr txBox="1"/>
          <p:nvPr/>
        </p:nvSpPr>
        <p:spPr>
          <a:xfrm>
            <a:off x="16785296" y="4341035"/>
            <a:ext cx="270942" cy="28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0" i="0" u="none" strike="noStrike" cap="none">
                <a:solidFill>
                  <a:srgbClr val="9B4922"/>
                </a:solidFill>
                <a:latin typeface="Arial"/>
                <a:ea typeface="Arial"/>
                <a:cs typeface="Arial"/>
                <a:sym typeface="Arial"/>
              </a:rPr>
              <a:t>(4)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4922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8"/>
          <p:cNvGrpSpPr/>
          <p:nvPr/>
        </p:nvGrpSpPr>
        <p:grpSpPr>
          <a:xfrm>
            <a:off x="0" y="4500825"/>
            <a:ext cx="18290025" cy="5785878"/>
            <a:chOff x="0" y="0"/>
            <a:chExt cx="46527665" cy="13739915"/>
          </a:xfrm>
        </p:grpSpPr>
        <p:sp>
          <p:nvSpPr>
            <p:cNvPr id="178" name="Google Shape;178;p8"/>
            <p:cNvSpPr/>
            <p:nvPr/>
          </p:nvSpPr>
          <p:spPr>
            <a:xfrm>
              <a:off x="72390" y="72390"/>
              <a:ext cx="46382886" cy="13595135"/>
            </a:xfrm>
            <a:custGeom>
              <a:avLst/>
              <a:gdLst/>
              <a:ahLst/>
              <a:cxnLst/>
              <a:rect l="l" t="t" r="r" b="b"/>
              <a:pathLst>
                <a:path w="46382886" h="13595135" extrusionOk="0">
                  <a:moveTo>
                    <a:pt x="0" y="0"/>
                  </a:moveTo>
                  <a:lnTo>
                    <a:pt x="46382886" y="0"/>
                  </a:lnTo>
                  <a:lnTo>
                    <a:pt x="46382886" y="13595135"/>
                  </a:lnTo>
                  <a:lnTo>
                    <a:pt x="0" y="135951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7DD"/>
            </a:solidFill>
            <a:ln>
              <a:noFill/>
            </a:ln>
          </p:spPr>
        </p:sp>
        <p:sp>
          <p:nvSpPr>
            <p:cNvPr id="179" name="Google Shape;179;p8"/>
            <p:cNvSpPr/>
            <p:nvPr/>
          </p:nvSpPr>
          <p:spPr>
            <a:xfrm>
              <a:off x="0" y="0"/>
              <a:ext cx="46527665" cy="13739915"/>
            </a:xfrm>
            <a:custGeom>
              <a:avLst/>
              <a:gdLst/>
              <a:ahLst/>
              <a:cxnLst/>
              <a:rect l="l" t="t" r="r" b="b"/>
              <a:pathLst>
                <a:path w="46527665" h="13739915" extrusionOk="0">
                  <a:moveTo>
                    <a:pt x="46382887" y="13595135"/>
                  </a:moveTo>
                  <a:lnTo>
                    <a:pt x="46527665" y="13595135"/>
                  </a:lnTo>
                  <a:lnTo>
                    <a:pt x="46527665" y="13739915"/>
                  </a:lnTo>
                  <a:lnTo>
                    <a:pt x="46382887" y="13739915"/>
                  </a:lnTo>
                  <a:lnTo>
                    <a:pt x="46382887" y="13595135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3595135"/>
                  </a:lnTo>
                  <a:lnTo>
                    <a:pt x="0" y="13595135"/>
                  </a:lnTo>
                  <a:lnTo>
                    <a:pt x="0" y="144780"/>
                  </a:lnTo>
                  <a:close/>
                  <a:moveTo>
                    <a:pt x="0" y="13595135"/>
                  </a:moveTo>
                  <a:lnTo>
                    <a:pt x="144780" y="13595135"/>
                  </a:lnTo>
                  <a:lnTo>
                    <a:pt x="144780" y="13739915"/>
                  </a:lnTo>
                  <a:lnTo>
                    <a:pt x="0" y="13739915"/>
                  </a:lnTo>
                  <a:lnTo>
                    <a:pt x="0" y="13595135"/>
                  </a:lnTo>
                  <a:close/>
                  <a:moveTo>
                    <a:pt x="46382887" y="144780"/>
                  </a:moveTo>
                  <a:lnTo>
                    <a:pt x="46527665" y="144780"/>
                  </a:lnTo>
                  <a:lnTo>
                    <a:pt x="46527665" y="13595135"/>
                  </a:lnTo>
                  <a:lnTo>
                    <a:pt x="46382887" y="13595135"/>
                  </a:lnTo>
                  <a:lnTo>
                    <a:pt x="46382887" y="144780"/>
                  </a:lnTo>
                  <a:close/>
                  <a:moveTo>
                    <a:pt x="144780" y="13595135"/>
                  </a:moveTo>
                  <a:lnTo>
                    <a:pt x="46382887" y="13595135"/>
                  </a:lnTo>
                  <a:lnTo>
                    <a:pt x="46382887" y="13739915"/>
                  </a:lnTo>
                  <a:lnTo>
                    <a:pt x="144780" y="13739915"/>
                  </a:lnTo>
                  <a:lnTo>
                    <a:pt x="144780" y="13595135"/>
                  </a:lnTo>
                  <a:close/>
                  <a:moveTo>
                    <a:pt x="46382887" y="0"/>
                  </a:moveTo>
                  <a:lnTo>
                    <a:pt x="46527665" y="0"/>
                  </a:lnTo>
                  <a:lnTo>
                    <a:pt x="46527665" y="144780"/>
                  </a:lnTo>
                  <a:lnTo>
                    <a:pt x="46382887" y="144780"/>
                  </a:lnTo>
                  <a:lnTo>
                    <a:pt x="46382887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46382887" y="0"/>
                  </a:lnTo>
                  <a:lnTo>
                    <a:pt x="46382887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C88A36"/>
            </a:solidFill>
            <a:ln>
              <a:noFill/>
            </a:ln>
          </p:spPr>
        </p:sp>
      </p:grpSp>
      <p:sp>
        <p:nvSpPr>
          <p:cNvPr id="180" name="Google Shape;180;p8"/>
          <p:cNvSpPr/>
          <p:nvPr/>
        </p:nvSpPr>
        <p:spPr>
          <a:xfrm rot="-2700000">
            <a:off x="16437830" y="68504"/>
            <a:ext cx="3734574" cy="3503709"/>
          </a:xfrm>
          <a:custGeom>
            <a:avLst/>
            <a:gdLst/>
            <a:ahLst/>
            <a:cxnLst/>
            <a:rect l="l" t="t" r="r" b="b"/>
            <a:pathLst>
              <a:path w="3734574" h="3503709" extrusionOk="0">
                <a:moveTo>
                  <a:pt x="0" y="0"/>
                </a:moveTo>
                <a:lnTo>
                  <a:pt x="3734574" y="0"/>
                </a:lnTo>
                <a:lnTo>
                  <a:pt x="3734574" y="3503709"/>
                </a:lnTo>
                <a:lnTo>
                  <a:pt x="0" y="35037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81" name="Google Shape;181;p8"/>
          <p:cNvGrpSpPr/>
          <p:nvPr/>
        </p:nvGrpSpPr>
        <p:grpSpPr>
          <a:xfrm>
            <a:off x="702443" y="4974855"/>
            <a:ext cx="4574851" cy="4288161"/>
            <a:chOff x="0" y="-66675"/>
            <a:chExt cx="6099802" cy="5717548"/>
          </a:xfrm>
        </p:grpSpPr>
        <p:sp>
          <p:nvSpPr>
            <p:cNvPr id="182" name="Google Shape;182;p8"/>
            <p:cNvSpPr txBox="1"/>
            <p:nvPr/>
          </p:nvSpPr>
          <p:spPr>
            <a:xfrm>
              <a:off x="0" y="-66675"/>
              <a:ext cx="6099802" cy="7296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25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8"/>
            <p:cNvSpPr txBox="1"/>
            <p:nvPr/>
          </p:nvSpPr>
          <p:spPr>
            <a:xfrm>
              <a:off x="0" y="1136023"/>
              <a:ext cx="6099802" cy="4514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647700" marR="0" lvl="1" indent="-32385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64B36"/>
                </a:buClr>
                <a:buSzPts val="3000"/>
                <a:buFont typeface="Arial"/>
                <a:buChar char="•"/>
              </a:pPr>
              <a:r>
                <a:rPr lang="en-US" sz="3000" b="0" i="0" u="none" strike="noStrike" cap="none">
                  <a:solidFill>
                    <a:srgbClr val="764B36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about 50% of young people who have a phone have used it to take some sort of intimate image of themselves</a:t>
              </a:r>
              <a:endParaRPr/>
            </a:p>
          </p:txBody>
        </p:sp>
      </p:grpSp>
      <p:grpSp>
        <p:nvGrpSpPr>
          <p:cNvPr id="184" name="Google Shape;184;p8"/>
          <p:cNvGrpSpPr/>
          <p:nvPr/>
        </p:nvGrpSpPr>
        <p:grpSpPr>
          <a:xfrm>
            <a:off x="6856574" y="6117855"/>
            <a:ext cx="4574851" cy="1430661"/>
            <a:chOff x="0" y="-66675"/>
            <a:chExt cx="6099802" cy="1907548"/>
          </a:xfrm>
        </p:grpSpPr>
        <p:sp>
          <p:nvSpPr>
            <p:cNvPr id="185" name="Google Shape;185;p8"/>
            <p:cNvSpPr txBox="1"/>
            <p:nvPr/>
          </p:nvSpPr>
          <p:spPr>
            <a:xfrm>
              <a:off x="0" y="-66675"/>
              <a:ext cx="6099802" cy="7296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25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8"/>
            <p:cNvSpPr txBox="1"/>
            <p:nvPr/>
          </p:nvSpPr>
          <p:spPr>
            <a:xfrm>
              <a:off x="0" y="1136023"/>
              <a:ext cx="6099802" cy="704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2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7" name="Google Shape;187;p8"/>
          <p:cNvGrpSpPr/>
          <p:nvPr/>
        </p:nvGrpSpPr>
        <p:grpSpPr>
          <a:xfrm>
            <a:off x="11199986" y="4970139"/>
            <a:ext cx="6652362" cy="4288161"/>
            <a:chOff x="0" y="-66675"/>
            <a:chExt cx="8869816" cy="5717548"/>
          </a:xfrm>
        </p:grpSpPr>
        <p:sp>
          <p:nvSpPr>
            <p:cNvPr id="188" name="Google Shape;188;p8"/>
            <p:cNvSpPr txBox="1"/>
            <p:nvPr/>
          </p:nvSpPr>
          <p:spPr>
            <a:xfrm>
              <a:off x="0" y="-66675"/>
              <a:ext cx="8869816" cy="7296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25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8"/>
            <p:cNvSpPr txBox="1"/>
            <p:nvPr/>
          </p:nvSpPr>
          <p:spPr>
            <a:xfrm>
              <a:off x="0" y="1136023"/>
              <a:ext cx="8869816" cy="4514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647700" marR="0" lvl="1" indent="-32385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64B36"/>
                </a:buClr>
                <a:buSzPts val="3000"/>
                <a:buFont typeface="Arial"/>
                <a:buChar char="•"/>
              </a:pPr>
              <a:r>
                <a:rPr lang="en-US" sz="3000" b="0" i="0" u="none" strike="noStrike" cap="none">
                  <a:solidFill>
                    <a:srgbClr val="764B36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as a minor, sexting can be considered possession and distribution of child pornogrophy and can have harsh legal consequences - Yes, even if it is your own pictures</a:t>
              </a:r>
              <a:endParaRPr/>
            </a:p>
          </p:txBody>
        </p:sp>
      </p:grpSp>
      <p:sp>
        <p:nvSpPr>
          <p:cNvPr id="190" name="Google Shape;190;p8"/>
          <p:cNvSpPr txBox="1"/>
          <p:nvPr/>
        </p:nvSpPr>
        <p:spPr>
          <a:xfrm>
            <a:off x="5801169" y="5787119"/>
            <a:ext cx="4871287" cy="1757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15368" marR="0" lvl="1" indent="-307683" algn="l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Clr>
                <a:srgbClr val="764B36"/>
              </a:buClr>
              <a:buSzPts val="2850"/>
              <a:buFont typeface="Arial"/>
              <a:buChar char="•"/>
            </a:pPr>
            <a:r>
              <a:rPr lang="en-US" sz="2850" b="0" i="0" u="none" strike="noStrike" cap="none">
                <a:solidFill>
                  <a:srgbClr val="764B36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once you send something, you no longer have control of the situation</a:t>
            </a:r>
            <a:endParaRPr/>
          </a:p>
        </p:txBody>
      </p:sp>
      <p:grpSp>
        <p:nvGrpSpPr>
          <p:cNvPr id="191" name="Google Shape;191;p8"/>
          <p:cNvGrpSpPr/>
          <p:nvPr/>
        </p:nvGrpSpPr>
        <p:grpSpPr>
          <a:xfrm>
            <a:off x="1233255" y="835633"/>
            <a:ext cx="3056124" cy="2899368"/>
            <a:chOff x="0" y="0"/>
            <a:chExt cx="4074833" cy="3865824"/>
          </a:xfrm>
        </p:grpSpPr>
        <p:sp>
          <p:nvSpPr>
            <p:cNvPr id="192" name="Google Shape;192;p8"/>
            <p:cNvSpPr/>
            <p:nvPr/>
          </p:nvSpPr>
          <p:spPr>
            <a:xfrm>
              <a:off x="0" y="0"/>
              <a:ext cx="4074833" cy="3865824"/>
            </a:xfrm>
            <a:custGeom>
              <a:avLst/>
              <a:gdLst/>
              <a:ahLst/>
              <a:cxnLst/>
              <a:rect l="l" t="t" r="r" b="b"/>
              <a:pathLst>
                <a:path w="4074833" h="3865824" extrusionOk="0">
                  <a:moveTo>
                    <a:pt x="0" y="0"/>
                  </a:moveTo>
                  <a:lnTo>
                    <a:pt x="4074833" y="0"/>
                  </a:lnTo>
                  <a:lnTo>
                    <a:pt x="4074833" y="3865824"/>
                  </a:lnTo>
                  <a:lnTo>
                    <a:pt x="0" y="386582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93" name="Google Shape;193;p8"/>
            <p:cNvSpPr/>
            <p:nvPr/>
          </p:nvSpPr>
          <p:spPr>
            <a:xfrm>
              <a:off x="419412" y="304582"/>
              <a:ext cx="3236008" cy="3215783"/>
            </a:xfrm>
            <a:custGeom>
              <a:avLst/>
              <a:gdLst/>
              <a:ahLst/>
              <a:cxnLst/>
              <a:rect l="l" t="t" r="r" b="b"/>
              <a:pathLst>
                <a:path w="3236008" h="3215783" extrusionOk="0">
                  <a:moveTo>
                    <a:pt x="0" y="0"/>
                  </a:moveTo>
                  <a:lnTo>
                    <a:pt x="3236008" y="0"/>
                  </a:lnTo>
                  <a:lnTo>
                    <a:pt x="3236008" y="3215783"/>
                  </a:lnTo>
                  <a:lnTo>
                    <a:pt x="0" y="321578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grpSp>
        <p:nvGrpSpPr>
          <p:cNvPr id="194" name="Google Shape;194;p8"/>
          <p:cNvGrpSpPr/>
          <p:nvPr/>
        </p:nvGrpSpPr>
        <p:grpSpPr>
          <a:xfrm>
            <a:off x="6675696" y="892560"/>
            <a:ext cx="2917677" cy="2768022"/>
            <a:chOff x="0" y="0"/>
            <a:chExt cx="3890237" cy="3690696"/>
          </a:xfrm>
        </p:grpSpPr>
        <p:sp>
          <p:nvSpPr>
            <p:cNvPr id="195" name="Google Shape;195;p8"/>
            <p:cNvSpPr/>
            <p:nvPr/>
          </p:nvSpPr>
          <p:spPr>
            <a:xfrm>
              <a:off x="0" y="0"/>
              <a:ext cx="3890237" cy="3690696"/>
            </a:xfrm>
            <a:custGeom>
              <a:avLst/>
              <a:gdLst/>
              <a:ahLst/>
              <a:cxnLst/>
              <a:rect l="l" t="t" r="r" b="b"/>
              <a:pathLst>
                <a:path w="3890237" h="3690696" extrusionOk="0">
                  <a:moveTo>
                    <a:pt x="0" y="0"/>
                  </a:moveTo>
                  <a:lnTo>
                    <a:pt x="3890237" y="0"/>
                  </a:lnTo>
                  <a:lnTo>
                    <a:pt x="3890237" y="3690696"/>
                  </a:lnTo>
                  <a:lnTo>
                    <a:pt x="0" y="369069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96" name="Google Shape;196;p8"/>
            <p:cNvSpPr/>
            <p:nvPr/>
          </p:nvSpPr>
          <p:spPr>
            <a:xfrm>
              <a:off x="632398" y="406742"/>
              <a:ext cx="2828749" cy="2916236"/>
            </a:xfrm>
            <a:custGeom>
              <a:avLst/>
              <a:gdLst/>
              <a:ahLst/>
              <a:cxnLst/>
              <a:rect l="l" t="t" r="r" b="b"/>
              <a:pathLst>
                <a:path w="2828749" h="2916236" extrusionOk="0">
                  <a:moveTo>
                    <a:pt x="0" y="0"/>
                  </a:moveTo>
                  <a:lnTo>
                    <a:pt x="2828749" y="0"/>
                  </a:lnTo>
                  <a:lnTo>
                    <a:pt x="2828749" y="2916236"/>
                  </a:lnTo>
                  <a:lnTo>
                    <a:pt x="0" y="29162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  <p:grpSp>
        <p:nvGrpSpPr>
          <p:cNvPr id="197" name="Google Shape;197;p8"/>
          <p:cNvGrpSpPr/>
          <p:nvPr/>
        </p:nvGrpSpPr>
        <p:grpSpPr>
          <a:xfrm>
            <a:off x="12514020" y="910053"/>
            <a:ext cx="2899239" cy="2750529"/>
            <a:chOff x="0" y="0"/>
            <a:chExt cx="3865652" cy="3667373"/>
          </a:xfrm>
        </p:grpSpPr>
        <p:sp>
          <p:nvSpPr>
            <p:cNvPr id="198" name="Google Shape;198;p8"/>
            <p:cNvSpPr/>
            <p:nvPr/>
          </p:nvSpPr>
          <p:spPr>
            <a:xfrm>
              <a:off x="0" y="0"/>
              <a:ext cx="3865652" cy="3667373"/>
            </a:xfrm>
            <a:custGeom>
              <a:avLst/>
              <a:gdLst/>
              <a:ahLst/>
              <a:cxnLst/>
              <a:rect l="l" t="t" r="r" b="b"/>
              <a:pathLst>
                <a:path w="3865652" h="3667373" extrusionOk="0">
                  <a:moveTo>
                    <a:pt x="0" y="0"/>
                  </a:moveTo>
                  <a:lnTo>
                    <a:pt x="3865652" y="0"/>
                  </a:lnTo>
                  <a:lnTo>
                    <a:pt x="3865652" y="3667373"/>
                  </a:lnTo>
                  <a:lnTo>
                    <a:pt x="0" y="366737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99" name="Google Shape;199;p8"/>
            <p:cNvSpPr/>
            <p:nvPr/>
          </p:nvSpPr>
          <p:spPr>
            <a:xfrm>
              <a:off x="448469" y="397571"/>
              <a:ext cx="2968714" cy="2872231"/>
            </a:xfrm>
            <a:custGeom>
              <a:avLst/>
              <a:gdLst/>
              <a:ahLst/>
              <a:cxnLst/>
              <a:rect l="l" t="t" r="r" b="b"/>
              <a:pathLst>
                <a:path w="2968714" h="2872231" extrusionOk="0">
                  <a:moveTo>
                    <a:pt x="0" y="0"/>
                  </a:moveTo>
                  <a:lnTo>
                    <a:pt x="2968714" y="0"/>
                  </a:lnTo>
                  <a:lnTo>
                    <a:pt x="2968714" y="2872231"/>
                  </a:lnTo>
                  <a:lnTo>
                    <a:pt x="0" y="287223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4922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"/>
          <p:cNvSpPr/>
          <p:nvPr/>
        </p:nvSpPr>
        <p:spPr>
          <a:xfrm rot="5400000">
            <a:off x="2915002" y="6848728"/>
            <a:ext cx="5136684" cy="4819144"/>
          </a:xfrm>
          <a:custGeom>
            <a:avLst/>
            <a:gdLst/>
            <a:ahLst/>
            <a:cxnLst/>
            <a:rect l="l" t="t" r="r" b="b"/>
            <a:pathLst>
              <a:path w="5136684" h="4819144" extrusionOk="0">
                <a:moveTo>
                  <a:pt x="0" y="0"/>
                </a:moveTo>
                <a:lnTo>
                  <a:pt x="5136684" y="0"/>
                </a:lnTo>
                <a:lnTo>
                  <a:pt x="5136684" y="4819144"/>
                </a:lnTo>
                <a:lnTo>
                  <a:pt x="0" y="48191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05" name="Google Shape;205;p9"/>
          <p:cNvGrpSpPr/>
          <p:nvPr/>
        </p:nvGrpSpPr>
        <p:grpSpPr>
          <a:xfrm>
            <a:off x="-134419" y="-170034"/>
            <a:ext cx="4432438" cy="10575489"/>
            <a:chOff x="0" y="0"/>
            <a:chExt cx="10525296" cy="25112625"/>
          </a:xfrm>
        </p:grpSpPr>
        <p:sp>
          <p:nvSpPr>
            <p:cNvPr id="206" name="Google Shape;206;p9"/>
            <p:cNvSpPr/>
            <p:nvPr/>
          </p:nvSpPr>
          <p:spPr>
            <a:xfrm>
              <a:off x="72390" y="72390"/>
              <a:ext cx="10380517" cy="24967846"/>
            </a:xfrm>
            <a:custGeom>
              <a:avLst/>
              <a:gdLst/>
              <a:ahLst/>
              <a:cxnLst/>
              <a:rect l="l" t="t" r="r" b="b"/>
              <a:pathLst>
                <a:path w="10380517" h="24967846" extrusionOk="0">
                  <a:moveTo>
                    <a:pt x="0" y="0"/>
                  </a:moveTo>
                  <a:lnTo>
                    <a:pt x="10380517" y="0"/>
                  </a:lnTo>
                  <a:lnTo>
                    <a:pt x="10380517" y="24967846"/>
                  </a:lnTo>
                  <a:lnTo>
                    <a:pt x="0" y="249678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7DD"/>
            </a:solidFill>
            <a:ln>
              <a:noFill/>
            </a:ln>
          </p:spPr>
        </p:sp>
        <p:sp>
          <p:nvSpPr>
            <p:cNvPr id="207" name="Google Shape;207;p9"/>
            <p:cNvSpPr/>
            <p:nvPr/>
          </p:nvSpPr>
          <p:spPr>
            <a:xfrm>
              <a:off x="0" y="0"/>
              <a:ext cx="10525296" cy="25112625"/>
            </a:xfrm>
            <a:custGeom>
              <a:avLst/>
              <a:gdLst/>
              <a:ahLst/>
              <a:cxnLst/>
              <a:rect l="l" t="t" r="r" b="b"/>
              <a:pathLst>
                <a:path w="10525296" h="25112625" extrusionOk="0">
                  <a:moveTo>
                    <a:pt x="10380517" y="24967845"/>
                  </a:moveTo>
                  <a:lnTo>
                    <a:pt x="10525296" y="24967845"/>
                  </a:lnTo>
                  <a:lnTo>
                    <a:pt x="10525296" y="25112625"/>
                  </a:lnTo>
                  <a:lnTo>
                    <a:pt x="10380517" y="25112625"/>
                  </a:lnTo>
                  <a:lnTo>
                    <a:pt x="10380517" y="24967845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4967845"/>
                  </a:lnTo>
                  <a:lnTo>
                    <a:pt x="0" y="24967845"/>
                  </a:lnTo>
                  <a:lnTo>
                    <a:pt x="0" y="144780"/>
                  </a:lnTo>
                  <a:close/>
                  <a:moveTo>
                    <a:pt x="0" y="24967845"/>
                  </a:moveTo>
                  <a:lnTo>
                    <a:pt x="144780" y="24967845"/>
                  </a:lnTo>
                  <a:lnTo>
                    <a:pt x="144780" y="25112625"/>
                  </a:lnTo>
                  <a:lnTo>
                    <a:pt x="0" y="25112625"/>
                  </a:lnTo>
                  <a:lnTo>
                    <a:pt x="0" y="24967845"/>
                  </a:lnTo>
                  <a:close/>
                  <a:moveTo>
                    <a:pt x="10380517" y="144780"/>
                  </a:moveTo>
                  <a:lnTo>
                    <a:pt x="10525296" y="144780"/>
                  </a:lnTo>
                  <a:lnTo>
                    <a:pt x="10525296" y="24967845"/>
                  </a:lnTo>
                  <a:lnTo>
                    <a:pt x="10380517" y="24967845"/>
                  </a:lnTo>
                  <a:lnTo>
                    <a:pt x="10380517" y="144780"/>
                  </a:lnTo>
                  <a:close/>
                  <a:moveTo>
                    <a:pt x="144780" y="24967845"/>
                  </a:moveTo>
                  <a:lnTo>
                    <a:pt x="10380517" y="24967845"/>
                  </a:lnTo>
                  <a:lnTo>
                    <a:pt x="10380517" y="25112625"/>
                  </a:lnTo>
                  <a:lnTo>
                    <a:pt x="144780" y="25112625"/>
                  </a:lnTo>
                  <a:lnTo>
                    <a:pt x="144780" y="24967845"/>
                  </a:lnTo>
                  <a:close/>
                  <a:moveTo>
                    <a:pt x="10380517" y="0"/>
                  </a:moveTo>
                  <a:lnTo>
                    <a:pt x="10525296" y="0"/>
                  </a:lnTo>
                  <a:lnTo>
                    <a:pt x="10525296" y="144780"/>
                  </a:lnTo>
                  <a:lnTo>
                    <a:pt x="10380517" y="144780"/>
                  </a:lnTo>
                  <a:lnTo>
                    <a:pt x="10380517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0380517" y="0"/>
                  </a:lnTo>
                  <a:lnTo>
                    <a:pt x="10380517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EFE7DD"/>
            </a:solidFill>
            <a:ln>
              <a:noFill/>
            </a:ln>
          </p:spPr>
        </p:sp>
      </p:grpSp>
      <p:sp>
        <p:nvSpPr>
          <p:cNvPr id="208" name="Google Shape;208;p9"/>
          <p:cNvSpPr txBox="1"/>
          <p:nvPr/>
        </p:nvSpPr>
        <p:spPr>
          <a:xfrm>
            <a:off x="8408559" y="5183996"/>
            <a:ext cx="9546092" cy="4074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54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percent of image-based abuse cases, involve a perpetrator that had some kind of personal relationship  with the victim, such as an ex partner. </a:t>
            </a:r>
            <a:endParaRPr/>
          </a:p>
          <a:p>
            <a:pPr marL="0" marR="0" lvl="0" indent="0" algn="l" rtl="0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654" b="0" i="0" u="none" strike="noStrike" cap="none">
              <a:solidFill>
                <a:srgbClr val="EFE7DD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209" name="Google Shape;209;p9"/>
          <p:cNvSpPr txBox="1"/>
          <p:nvPr/>
        </p:nvSpPr>
        <p:spPr>
          <a:xfrm rot="-5400000">
            <a:off x="-2520534" y="4089679"/>
            <a:ext cx="9204667" cy="173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732" b="0" i="0" u="none" strike="noStrike" cap="none">
                <a:solidFill>
                  <a:srgbClr val="9B4922"/>
                </a:solidFill>
                <a:latin typeface="Arial"/>
                <a:ea typeface="Arial"/>
                <a:cs typeface="Arial"/>
                <a:sym typeface="Arial"/>
              </a:rPr>
              <a:t>Why is Sexting such a big Deal?</a:t>
            </a:r>
            <a:endParaRPr/>
          </a:p>
        </p:txBody>
      </p:sp>
      <p:sp>
        <p:nvSpPr>
          <p:cNvPr id="210" name="Google Shape;210;p9"/>
          <p:cNvSpPr txBox="1"/>
          <p:nvPr/>
        </p:nvSpPr>
        <p:spPr>
          <a:xfrm>
            <a:off x="7892915" y="996901"/>
            <a:ext cx="10783338" cy="4282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97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587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86%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4922"/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oogle Shape;215;p10"/>
          <p:cNvGrpSpPr/>
          <p:nvPr/>
        </p:nvGrpSpPr>
        <p:grpSpPr>
          <a:xfrm>
            <a:off x="11471308" y="1697795"/>
            <a:ext cx="7691431" cy="6891409"/>
            <a:chOff x="0" y="0"/>
            <a:chExt cx="18264124" cy="16364386"/>
          </a:xfrm>
        </p:grpSpPr>
        <p:sp>
          <p:nvSpPr>
            <p:cNvPr id="216" name="Google Shape;216;p10"/>
            <p:cNvSpPr/>
            <p:nvPr/>
          </p:nvSpPr>
          <p:spPr>
            <a:xfrm>
              <a:off x="72390" y="72390"/>
              <a:ext cx="18119343" cy="16219606"/>
            </a:xfrm>
            <a:custGeom>
              <a:avLst/>
              <a:gdLst/>
              <a:ahLst/>
              <a:cxnLst/>
              <a:rect l="l" t="t" r="r" b="b"/>
              <a:pathLst>
                <a:path w="18119343" h="16219606" extrusionOk="0">
                  <a:moveTo>
                    <a:pt x="0" y="0"/>
                  </a:moveTo>
                  <a:lnTo>
                    <a:pt x="18119343" y="0"/>
                  </a:lnTo>
                  <a:lnTo>
                    <a:pt x="18119343" y="16219606"/>
                  </a:lnTo>
                  <a:lnTo>
                    <a:pt x="0" y="162196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88A36"/>
            </a:solidFill>
            <a:ln>
              <a:noFill/>
            </a:ln>
          </p:spPr>
        </p:sp>
        <p:sp>
          <p:nvSpPr>
            <p:cNvPr id="217" name="Google Shape;217;p10"/>
            <p:cNvSpPr/>
            <p:nvPr/>
          </p:nvSpPr>
          <p:spPr>
            <a:xfrm>
              <a:off x="0" y="0"/>
              <a:ext cx="18264124" cy="16364386"/>
            </a:xfrm>
            <a:custGeom>
              <a:avLst/>
              <a:gdLst/>
              <a:ahLst/>
              <a:cxnLst/>
              <a:rect l="l" t="t" r="r" b="b"/>
              <a:pathLst>
                <a:path w="18264124" h="16364386" extrusionOk="0">
                  <a:moveTo>
                    <a:pt x="18119344" y="16219607"/>
                  </a:moveTo>
                  <a:lnTo>
                    <a:pt x="18264124" y="16219607"/>
                  </a:lnTo>
                  <a:lnTo>
                    <a:pt x="18264124" y="16364386"/>
                  </a:lnTo>
                  <a:lnTo>
                    <a:pt x="18119344" y="16364386"/>
                  </a:lnTo>
                  <a:lnTo>
                    <a:pt x="18119344" y="1621960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6219607"/>
                  </a:lnTo>
                  <a:lnTo>
                    <a:pt x="0" y="16219607"/>
                  </a:lnTo>
                  <a:lnTo>
                    <a:pt x="0" y="144780"/>
                  </a:lnTo>
                  <a:close/>
                  <a:moveTo>
                    <a:pt x="0" y="16219607"/>
                  </a:moveTo>
                  <a:lnTo>
                    <a:pt x="144780" y="16219607"/>
                  </a:lnTo>
                  <a:lnTo>
                    <a:pt x="144780" y="16364386"/>
                  </a:lnTo>
                  <a:lnTo>
                    <a:pt x="0" y="16364386"/>
                  </a:lnTo>
                  <a:lnTo>
                    <a:pt x="0" y="16219607"/>
                  </a:lnTo>
                  <a:close/>
                  <a:moveTo>
                    <a:pt x="18119344" y="144780"/>
                  </a:moveTo>
                  <a:lnTo>
                    <a:pt x="18264124" y="144780"/>
                  </a:lnTo>
                  <a:lnTo>
                    <a:pt x="18264124" y="16219607"/>
                  </a:lnTo>
                  <a:lnTo>
                    <a:pt x="18119344" y="16219607"/>
                  </a:lnTo>
                  <a:lnTo>
                    <a:pt x="18119344" y="144780"/>
                  </a:lnTo>
                  <a:close/>
                  <a:moveTo>
                    <a:pt x="144780" y="16219607"/>
                  </a:moveTo>
                  <a:lnTo>
                    <a:pt x="18119344" y="16219607"/>
                  </a:lnTo>
                  <a:lnTo>
                    <a:pt x="18119344" y="16364386"/>
                  </a:lnTo>
                  <a:lnTo>
                    <a:pt x="144780" y="16364386"/>
                  </a:lnTo>
                  <a:lnTo>
                    <a:pt x="144780" y="16219607"/>
                  </a:lnTo>
                  <a:close/>
                  <a:moveTo>
                    <a:pt x="18119344" y="0"/>
                  </a:moveTo>
                  <a:lnTo>
                    <a:pt x="18264124" y="0"/>
                  </a:lnTo>
                  <a:lnTo>
                    <a:pt x="18264124" y="144780"/>
                  </a:lnTo>
                  <a:lnTo>
                    <a:pt x="18119344" y="144780"/>
                  </a:lnTo>
                  <a:lnTo>
                    <a:pt x="18119344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8119344" y="0"/>
                  </a:lnTo>
                  <a:lnTo>
                    <a:pt x="18119344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EFE7DD"/>
            </a:solidFill>
            <a:ln>
              <a:noFill/>
            </a:ln>
          </p:spPr>
        </p:sp>
      </p:grpSp>
      <p:grpSp>
        <p:nvGrpSpPr>
          <p:cNvPr id="218" name="Google Shape;218;p10"/>
          <p:cNvGrpSpPr/>
          <p:nvPr/>
        </p:nvGrpSpPr>
        <p:grpSpPr>
          <a:xfrm>
            <a:off x="1028700" y="3650008"/>
            <a:ext cx="8558399" cy="5164245"/>
            <a:chOff x="0" y="85725"/>
            <a:chExt cx="11411198" cy="6885661"/>
          </a:xfrm>
        </p:grpSpPr>
        <p:sp>
          <p:nvSpPr>
            <p:cNvPr id="219" name="Google Shape;219;p10"/>
            <p:cNvSpPr txBox="1"/>
            <p:nvPr/>
          </p:nvSpPr>
          <p:spPr>
            <a:xfrm>
              <a:off x="0" y="85725"/>
              <a:ext cx="11411198" cy="40677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1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675" b="0" i="0" u="none" strike="noStrike" cap="none">
                  <a:solidFill>
                    <a:srgbClr val="EFE7DD"/>
                  </a:solidFill>
                  <a:latin typeface="Arial"/>
                  <a:ea typeface="Arial"/>
                  <a:cs typeface="Arial"/>
                  <a:sym typeface="Arial"/>
                </a:rPr>
                <a:t>Other Dangers</a:t>
              </a:r>
              <a:endParaRPr/>
            </a:p>
          </p:txBody>
        </p:sp>
        <p:sp>
          <p:nvSpPr>
            <p:cNvPr id="220" name="Google Shape;220;p10"/>
            <p:cNvSpPr txBox="1"/>
            <p:nvPr/>
          </p:nvSpPr>
          <p:spPr>
            <a:xfrm>
              <a:off x="0" y="4870468"/>
              <a:ext cx="11297985" cy="21009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324" b="0" i="0" u="none" strike="noStrike" cap="none">
                  <a:solidFill>
                    <a:srgbClr val="EFE7DD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you never truly know who you are talking to online!</a:t>
              </a:r>
              <a:endParaRPr/>
            </a:p>
          </p:txBody>
        </p:sp>
      </p:grpSp>
      <p:sp>
        <p:nvSpPr>
          <p:cNvPr id="221" name="Google Shape;221;p10"/>
          <p:cNvSpPr/>
          <p:nvPr/>
        </p:nvSpPr>
        <p:spPr>
          <a:xfrm>
            <a:off x="7946986" y="3320940"/>
            <a:ext cx="11215754" cy="3645120"/>
          </a:xfrm>
          <a:custGeom>
            <a:avLst/>
            <a:gdLst/>
            <a:ahLst/>
            <a:cxnLst/>
            <a:rect l="l" t="t" r="r" b="b"/>
            <a:pathLst>
              <a:path w="11215754" h="3645120" extrusionOk="0">
                <a:moveTo>
                  <a:pt x="0" y="0"/>
                </a:moveTo>
                <a:lnTo>
                  <a:pt x="11215753" y="0"/>
                </a:lnTo>
                <a:lnTo>
                  <a:pt x="11215753" y="3645120"/>
                </a:lnTo>
                <a:lnTo>
                  <a:pt x="0" y="36451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22" name="Google Shape;222;p10"/>
          <p:cNvSpPr/>
          <p:nvPr/>
        </p:nvSpPr>
        <p:spPr>
          <a:xfrm rot="10800000">
            <a:off x="-899539" y="-1380872"/>
            <a:ext cx="5136684" cy="4819144"/>
          </a:xfrm>
          <a:custGeom>
            <a:avLst/>
            <a:gdLst/>
            <a:ahLst/>
            <a:cxnLst/>
            <a:rect l="l" t="t" r="r" b="b"/>
            <a:pathLst>
              <a:path w="5136684" h="4819144" extrusionOk="0">
                <a:moveTo>
                  <a:pt x="0" y="0"/>
                </a:moveTo>
                <a:lnTo>
                  <a:pt x="5136684" y="0"/>
                </a:lnTo>
                <a:lnTo>
                  <a:pt x="5136684" y="4819144"/>
                </a:lnTo>
                <a:lnTo>
                  <a:pt x="0" y="48191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4922"/>
        </a:solid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" name="Google Shape;227;p11"/>
          <p:cNvGrpSpPr/>
          <p:nvPr/>
        </p:nvGrpSpPr>
        <p:grpSpPr>
          <a:xfrm>
            <a:off x="-332793" y="-172583"/>
            <a:ext cx="9476793" cy="10632167"/>
            <a:chOff x="0" y="0"/>
            <a:chExt cx="22503654" cy="25247214"/>
          </a:xfrm>
        </p:grpSpPr>
        <p:sp>
          <p:nvSpPr>
            <p:cNvPr id="228" name="Google Shape;228;p11"/>
            <p:cNvSpPr/>
            <p:nvPr/>
          </p:nvSpPr>
          <p:spPr>
            <a:xfrm>
              <a:off x="72390" y="72390"/>
              <a:ext cx="22358875" cy="25102435"/>
            </a:xfrm>
            <a:custGeom>
              <a:avLst/>
              <a:gdLst/>
              <a:ahLst/>
              <a:cxnLst/>
              <a:rect l="l" t="t" r="r" b="b"/>
              <a:pathLst>
                <a:path w="22358875" h="25102435" extrusionOk="0">
                  <a:moveTo>
                    <a:pt x="0" y="0"/>
                  </a:moveTo>
                  <a:lnTo>
                    <a:pt x="22358875" y="0"/>
                  </a:lnTo>
                  <a:lnTo>
                    <a:pt x="22358875" y="25102435"/>
                  </a:lnTo>
                  <a:lnTo>
                    <a:pt x="0" y="251024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7DD"/>
            </a:solidFill>
            <a:ln>
              <a:noFill/>
            </a:ln>
          </p:spPr>
        </p:sp>
        <p:sp>
          <p:nvSpPr>
            <p:cNvPr id="229" name="Google Shape;229;p11"/>
            <p:cNvSpPr/>
            <p:nvPr/>
          </p:nvSpPr>
          <p:spPr>
            <a:xfrm>
              <a:off x="0" y="0"/>
              <a:ext cx="22503654" cy="25247214"/>
            </a:xfrm>
            <a:custGeom>
              <a:avLst/>
              <a:gdLst/>
              <a:ahLst/>
              <a:cxnLst/>
              <a:rect l="l" t="t" r="r" b="b"/>
              <a:pathLst>
                <a:path w="22503654" h="25247214" extrusionOk="0">
                  <a:moveTo>
                    <a:pt x="22358874" y="25102434"/>
                  </a:moveTo>
                  <a:lnTo>
                    <a:pt x="22503654" y="25102434"/>
                  </a:lnTo>
                  <a:lnTo>
                    <a:pt x="22503654" y="25247214"/>
                  </a:lnTo>
                  <a:lnTo>
                    <a:pt x="22358874" y="25247214"/>
                  </a:lnTo>
                  <a:lnTo>
                    <a:pt x="22358874" y="2510243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5102434"/>
                  </a:lnTo>
                  <a:lnTo>
                    <a:pt x="0" y="25102434"/>
                  </a:lnTo>
                  <a:lnTo>
                    <a:pt x="0" y="144780"/>
                  </a:lnTo>
                  <a:close/>
                  <a:moveTo>
                    <a:pt x="0" y="25102434"/>
                  </a:moveTo>
                  <a:lnTo>
                    <a:pt x="144780" y="25102434"/>
                  </a:lnTo>
                  <a:lnTo>
                    <a:pt x="144780" y="25247214"/>
                  </a:lnTo>
                  <a:lnTo>
                    <a:pt x="0" y="25247214"/>
                  </a:lnTo>
                  <a:lnTo>
                    <a:pt x="0" y="25102434"/>
                  </a:lnTo>
                  <a:close/>
                  <a:moveTo>
                    <a:pt x="22358874" y="144780"/>
                  </a:moveTo>
                  <a:lnTo>
                    <a:pt x="22503654" y="144780"/>
                  </a:lnTo>
                  <a:lnTo>
                    <a:pt x="22503654" y="25102434"/>
                  </a:lnTo>
                  <a:lnTo>
                    <a:pt x="22358874" y="25102434"/>
                  </a:lnTo>
                  <a:lnTo>
                    <a:pt x="22358874" y="144780"/>
                  </a:lnTo>
                  <a:close/>
                  <a:moveTo>
                    <a:pt x="144780" y="25102434"/>
                  </a:moveTo>
                  <a:lnTo>
                    <a:pt x="22358874" y="25102434"/>
                  </a:lnTo>
                  <a:lnTo>
                    <a:pt x="22358874" y="25247214"/>
                  </a:lnTo>
                  <a:lnTo>
                    <a:pt x="144780" y="25247214"/>
                  </a:lnTo>
                  <a:lnTo>
                    <a:pt x="144780" y="25102434"/>
                  </a:lnTo>
                  <a:close/>
                  <a:moveTo>
                    <a:pt x="22358874" y="0"/>
                  </a:moveTo>
                  <a:lnTo>
                    <a:pt x="22503654" y="0"/>
                  </a:lnTo>
                  <a:lnTo>
                    <a:pt x="22503654" y="144780"/>
                  </a:lnTo>
                  <a:lnTo>
                    <a:pt x="22358874" y="144780"/>
                  </a:lnTo>
                  <a:lnTo>
                    <a:pt x="22358874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2358874" y="0"/>
                  </a:lnTo>
                  <a:lnTo>
                    <a:pt x="22358874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C88A36"/>
            </a:solidFill>
            <a:ln>
              <a:noFill/>
            </a:ln>
          </p:spPr>
        </p:sp>
      </p:grpSp>
      <p:sp>
        <p:nvSpPr>
          <p:cNvPr id="230" name="Google Shape;230;p11"/>
          <p:cNvSpPr txBox="1"/>
          <p:nvPr/>
        </p:nvSpPr>
        <p:spPr>
          <a:xfrm>
            <a:off x="1028700" y="3159539"/>
            <a:ext cx="7697910" cy="5061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29" b="0" i="0" u="none" strike="noStrike" cap="none">
                <a:solidFill>
                  <a:srgbClr val="764B36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a control tactic which involves a mixture of digital abuse and sexual abuse. Digitally distributing nude or sexual content without consent. AKA “revenge porn”</a:t>
            </a:r>
            <a:endParaRPr/>
          </a:p>
          <a:p>
            <a:pPr marL="0" marR="0" lvl="0" indent="0" algn="l" rtl="0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129" b="0" i="0" u="none" strike="noStrike" cap="none">
              <a:solidFill>
                <a:srgbClr val="764B36"/>
              </a:solidFill>
              <a:latin typeface="Sorts Mill Goudy"/>
              <a:ea typeface="Sorts Mill Goudy"/>
              <a:cs typeface="Sorts Mill Goudy"/>
              <a:sym typeface="Sorts Mill Goudy"/>
            </a:endParaRPr>
          </a:p>
        </p:txBody>
      </p:sp>
      <p:sp>
        <p:nvSpPr>
          <p:cNvPr id="231" name="Google Shape;231;p11"/>
          <p:cNvSpPr txBox="1"/>
          <p:nvPr/>
        </p:nvSpPr>
        <p:spPr>
          <a:xfrm>
            <a:off x="1028700" y="795779"/>
            <a:ext cx="7325969" cy="2103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406" b="0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Image-Based Abuse</a:t>
            </a:r>
            <a:endParaRPr/>
          </a:p>
        </p:txBody>
      </p:sp>
      <p:sp>
        <p:nvSpPr>
          <p:cNvPr id="232" name="Google Shape;232;p11"/>
          <p:cNvSpPr/>
          <p:nvPr/>
        </p:nvSpPr>
        <p:spPr>
          <a:xfrm rot="5400000">
            <a:off x="-1492746" y="8332693"/>
            <a:ext cx="3619466" cy="3395717"/>
          </a:xfrm>
          <a:custGeom>
            <a:avLst/>
            <a:gdLst/>
            <a:ahLst/>
            <a:cxnLst/>
            <a:rect l="l" t="t" r="r" b="b"/>
            <a:pathLst>
              <a:path w="3619466" h="3395717" extrusionOk="0">
                <a:moveTo>
                  <a:pt x="0" y="0"/>
                </a:moveTo>
                <a:lnTo>
                  <a:pt x="3619466" y="0"/>
                </a:lnTo>
                <a:lnTo>
                  <a:pt x="3619466" y="3395717"/>
                </a:lnTo>
                <a:lnTo>
                  <a:pt x="0" y="33957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33" name="Google Shape;233;p11"/>
          <p:cNvGrpSpPr/>
          <p:nvPr/>
        </p:nvGrpSpPr>
        <p:grpSpPr>
          <a:xfrm>
            <a:off x="9457683" y="447675"/>
            <a:ext cx="8552680" cy="9498427"/>
            <a:chOff x="0" y="-114300"/>
            <a:chExt cx="11403574" cy="12664570"/>
          </a:xfrm>
        </p:grpSpPr>
        <p:sp>
          <p:nvSpPr>
            <p:cNvPr id="234" name="Google Shape;234;p11"/>
            <p:cNvSpPr txBox="1"/>
            <p:nvPr/>
          </p:nvSpPr>
          <p:spPr>
            <a:xfrm>
              <a:off x="0" y="1834454"/>
              <a:ext cx="11014158" cy="25665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720560" marR="0" lvl="1" indent="-360279" algn="l" rtl="0">
                <a:lnSpc>
                  <a:spcPct val="158016"/>
                </a:lnSpc>
                <a:spcBef>
                  <a:spcPts val="0"/>
                </a:spcBef>
                <a:spcAft>
                  <a:spcPts val="0"/>
                </a:spcAft>
                <a:buClr>
                  <a:srgbClr val="EFE7DD"/>
                </a:buClr>
                <a:buSzPts val="3337"/>
                <a:buFont typeface="Arial"/>
                <a:buChar char="•"/>
              </a:pPr>
              <a:r>
                <a:rPr lang="en-US" sz="3337" b="0" i="0" u="none" strike="noStrike" cap="none">
                  <a:solidFill>
                    <a:srgbClr val="EFE7DD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94% of Americans believe that their images are completely safe with their partner</a:t>
              </a:r>
              <a:endParaRPr/>
            </a:p>
          </p:txBody>
        </p:sp>
        <p:sp>
          <p:nvSpPr>
            <p:cNvPr id="235" name="Google Shape;235;p11"/>
            <p:cNvSpPr txBox="1"/>
            <p:nvPr/>
          </p:nvSpPr>
          <p:spPr>
            <a:xfrm>
              <a:off x="0" y="-114300"/>
              <a:ext cx="10128885" cy="16775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720560" marR="0" lvl="1" indent="-360279" algn="l" rtl="0">
                <a:lnSpc>
                  <a:spcPct val="158016"/>
                </a:lnSpc>
                <a:spcBef>
                  <a:spcPts val="0"/>
                </a:spcBef>
                <a:spcAft>
                  <a:spcPts val="0"/>
                </a:spcAft>
                <a:buClr>
                  <a:srgbClr val="EFE7DD"/>
                </a:buClr>
                <a:buSzPts val="3337"/>
                <a:buFont typeface="Arial"/>
                <a:buChar char="•"/>
              </a:pPr>
              <a:r>
                <a:rPr lang="en-US" sz="3337" b="0" i="0" u="none" strike="noStrike" cap="none">
                  <a:solidFill>
                    <a:srgbClr val="EFE7DD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50% of people are unaware of what image-based abuse is </a:t>
              </a:r>
              <a:endParaRPr/>
            </a:p>
          </p:txBody>
        </p:sp>
        <p:sp>
          <p:nvSpPr>
            <p:cNvPr id="236" name="Google Shape;236;p11"/>
            <p:cNvSpPr txBox="1"/>
            <p:nvPr/>
          </p:nvSpPr>
          <p:spPr>
            <a:xfrm>
              <a:off x="13535" y="4674226"/>
              <a:ext cx="11000624" cy="25665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720560" marR="0" lvl="1" indent="-360279" algn="l" rtl="0">
                <a:lnSpc>
                  <a:spcPct val="158016"/>
                </a:lnSpc>
                <a:spcBef>
                  <a:spcPts val="0"/>
                </a:spcBef>
                <a:spcAft>
                  <a:spcPts val="0"/>
                </a:spcAft>
                <a:buClr>
                  <a:srgbClr val="EFE7DD"/>
                </a:buClr>
                <a:buSzPts val="3337"/>
                <a:buFont typeface="Arial"/>
                <a:buChar char="•"/>
              </a:pPr>
              <a:r>
                <a:rPr lang="en-US" sz="3337" b="0" i="0" u="none" strike="noStrike" cap="none">
                  <a:solidFill>
                    <a:srgbClr val="EFE7DD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86% of image-based abuse cases, the perpetrator had a personal relationship with the victim, such as an ex-partner</a:t>
              </a:r>
              <a:endParaRPr/>
            </a:p>
          </p:txBody>
        </p:sp>
        <p:sp>
          <p:nvSpPr>
            <p:cNvPr id="237" name="Google Shape;237;p11"/>
            <p:cNvSpPr txBox="1"/>
            <p:nvPr/>
          </p:nvSpPr>
          <p:spPr>
            <a:xfrm>
              <a:off x="0" y="7328975"/>
              <a:ext cx="11403574" cy="34555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720560" marR="0" lvl="1" indent="-360279" algn="l" rtl="0">
                <a:lnSpc>
                  <a:spcPct val="158016"/>
                </a:lnSpc>
                <a:spcBef>
                  <a:spcPts val="0"/>
                </a:spcBef>
                <a:spcAft>
                  <a:spcPts val="0"/>
                </a:spcAft>
                <a:buClr>
                  <a:srgbClr val="EFE7DD"/>
                </a:buClr>
                <a:buSzPts val="3337"/>
                <a:buFont typeface="Arial"/>
                <a:buChar char="•"/>
              </a:pPr>
              <a:r>
                <a:rPr lang="en-US" sz="3337" b="0" i="0" u="none" strike="noStrike" cap="none">
                  <a:solidFill>
                    <a:srgbClr val="EFE7DD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10% of ex partners have threatened to expose their ex’s intimate images- 60% of those who threaten it actually follow through</a:t>
              </a:r>
              <a:endParaRPr/>
            </a:p>
          </p:txBody>
        </p:sp>
        <p:sp>
          <p:nvSpPr>
            <p:cNvPr id="238" name="Google Shape;238;p11"/>
            <p:cNvSpPr txBox="1"/>
            <p:nvPr/>
          </p:nvSpPr>
          <p:spPr>
            <a:xfrm>
              <a:off x="26682" y="10872725"/>
              <a:ext cx="10755106" cy="16775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720560" marR="0" lvl="1" indent="-360279" algn="l" rtl="0">
                <a:lnSpc>
                  <a:spcPct val="158016"/>
                </a:lnSpc>
                <a:spcBef>
                  <a:spcPts val="0"/>
                </a:spcBef>
                <a:spcAft>
                  <a:spcPts val="0"/>
                </a:spcAft>
                <a:buClr>
                  <a:srgbClr val="EFE7DD"/>
                </a:buClr>
                <a:buSzPts val="3337"/>
                <a:buFont typeface="Arial"/>
                <a:buChar char="•"/>
              </a:pPr>
              <a:r>
                <a:rPr lang="en-US" sz="3337" b="0" i="0" u="none" strike="noStrike" cap="none">
                  <a:solidFill>
                    <a:srgbClr val="EFE7DD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90% of image based abuse victims are women </a:t>
              </a:r>
              <a:endParaRPr/>
            </a:p>
          </p:txBody>
        </p:sp>
      </p:grpSp>
      <p:sp>
        <p:nvSpPr>
          <p:cNvPr id="239" name="Google Shape;239;p11"/>
          <p:cNvSpPr txBox="1"/>
          <p:nvPr/>
        </p:nvSpPr>
        <p:spPr>
          <a:xfrm>
            <a:off x="11624965" y="9651044"/>
            <a:ext cx="226516" cy="25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8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(1)</a:t>
            </a:r>
            <a:endParaRPr/>
          </a:p>
        </p:txBody>
      </p:sp>
      <p:sp>
        <p:nvSpPr>
          <p:cNvPr id="240" name="Google Shape;240;p11"/>
          <p:cNvSpPr txBox="1"/>
          <p:nvPr/>
        </p:nvSpPr>
        <p:spPr>
          <a:xfrm>
            <a:off x="11624965" y="3545233"/>
            <a:ext cx="226516" cy="25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8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(1)</a:t>
            </a:r>
            <a:endParaRPr/>
          </a:p>
        </p:txBody>
      </p:sp>
      <p:sp>
        <p:nvSpPr>
          <p:cNvPr id="241" name="Google Shape;241;p11"/>
          <p:cNvSpPr txBox="1"/>
          <p:nvPr/>
        </p:nvSpPr>
        <p:spPr>
          <a:xfrm>
            <a:off x="13944600" y="1386372"/>
            <a:ext cx="366916" cy="251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8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(1)</a:t>
            </a:r>
            <a:endParaRPr/>
          </a:p>
        </p:txBody>
      </p:sp>
      <p:sp>
        <p:nvSpPr>
          <p:cNvPr id="242" name="Google Shape;242;p11"/>
          <p:cNvSpPr txBox="1"/>
          <p:nvPr/>
        </p:nvSpPr>
        <p:spPr>
          <a:xfrm>
            <a:off x="17054346" y="5690179"/>
            <a:ext cx="226516" cy="25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8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(1)</a:t>
            </a:r>
            <a:endParaRPr/>
          </a:p>
        </p:txBody>
      </p:sp>
      <p:sp>
        <p:nvSpPr>
          <p:cNvPr id="243" name="Google Shape;243;p11"/>
          <p:cNvSpPr txBox="1"/>
          <p:nvPr/>
        </p:nvSpPr>
        <p:spPr>
          <a:xfrm>
            <a:off x="11734800" y="8343900"/>
            <a:ext cx="226516" cy="256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8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(1)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4922"/>
        </a:solid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2"/>
          <p:cNvSpPr txBox="1"/>
          <p:nvPr/>
        </p:nvSpPr>
        <p:spPr>
          <a:xfrm>
            <a:off x="12172118" y="5077897"/>
            <a:ext cx="5087182" cy="4180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10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406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Effects of Image Based- Abuse</a:t>
            </a:r>
            <a:endParaRPr/>
          </a:p>
        </p:txBody>
      </p:sp>
      <p:sp>
        <p:nvSpPr>
          <p:cNvPr id="249" name="Google Shape;249;p12"/>
          <p:cNvSpPr/>
          <p:nvPr/>
        </p:nvSpPr>
        <p:spPr>
          <a:xfrm rot="-5400000">
            <a:off x="14103513" y="-899108"/>
            <a:ext cx="5136684" cy="4819144"/>
          </a:xfrm>
          <a:custGeom>
            <a:avLst/>
            <a:gdLst/>
            <a:ahLst/>
            <a:cxnLst/>
            <a:rect l="l" t="t" r="r" b="b"/>
            <a:pathLst>
              <a:path w="5136684" h="4819144" extrusionOk="0">
                <a:moveTo>
                  <a:pt x="0" y="0"/>
                </a:moveTo>
                <a:lnTo>
                  <a:pt x="5136684" y="0"/>
                </a:lnTo>
                <a:lnTo>
                  <a:pt x="5136684" y="4819144"/>
                </a:lnTo>
                <a:lnTo>
                  <a:pt x="0" y="48191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50" name="Google Shape;250;p12"/>
          <p:cNvSpPr/>
          <p:nvPr/>
        </p:nvSpPr>
        <p:spPr>
          <a:xfrm>
            <a:off x="-30171" y="0"/>
            <a:ext cx="1749334" cy="10440048"/>
          </a:xfrm>
          <a:prstGeom prst="rect">
            <a:avLst/>
          </a:prstGeom>
          <a:solidFill>
            <a:srgbClr val="764B3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2"/>
          <p:cNvSpPr/>
          <p:nvPr/>
        </p:nvSpPr>
        <p:spPr>
          <a:xfrm>
            <a:off x="1680499" y="1028700"/>
            <a:ext cx="77329" cy="9533197"/>
          </a:xfrm>
          <a:prstGeom prst="rect">
            <a:avLst/>
          </a:prstGeom>
          <a:solidFill>
            <a:srgbClr val="EFE7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2"/>
          <p:cNvSpPr/>
          <p:nvPr/>
        </p:nvSpPr>
        <p:spPr>
          <a:xfrm>
            <a:off x="1600172" y="1028700"/>
            <a:ext cx="237982" cy="237982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FE7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2"/>
          <p:cNvSpPr/>
          <p:nvPr/>
        </p:nvSpPr>
        <p:spPr>
          <a:xfrm>
            <a:off x="1600172" y="3430579"/>
            <a:ext cx="237982" cy="237982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FE7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12"/>
          <p:cNvSpPr/>
          <p:nvPr/>
        </p:nvSpPr>
        <p:spPr>
          <a:xfrm>
            <a:off x="1600172" y="5832457"/>
            <a:ext cx="237982" cy="237982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FE7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12"/>
          <p:cNvSpPr/>
          <p:nvPr/>
        </p:nvSpPr>
        <p:spPr>
          <a:xfrm>
            <a:off x="1600172" y="8795457"/>
            <a:ext cx="237982" cy="237982"/>
          </a:xfrm>
          <a:custGeom>
            <a:avLst/>
            <a:gdLst/>
            <a:ahLst/>
            <a:cxnLst/>
            <a:rect l="l" t="t" r="r" b="b"/>
            <a:pathLst>
              <a:path w="6350000" h="6350000" extrusionOk="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EFE7D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12"/>
          <p:cNvSpPr txBox="1"/>
          <p:nvPr/>
        </p:nvSpPr>
        <p:spPr>
          <a:xfrm>
            <a:off x="2188551" y="952500"/>
            <a:ext cx="11347590" cy="606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6" b="0" i="0" u="none" strike="noStrike" cap="none">
                <a:solidFill>
                  <a:srgbClr val="FFFFF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the most prevelant age group is 16-29 year olds </a:t>
            </a:r>
            <a:endParaRPr/>
          </a:p>
        </p:txBody>
      </p:sp>
      <p:sp>
        <p:nvSpPr>
          <p:cNvPr id="257" name="Google Shape;257;p12"/>
          <p:cNvSpPr txBox="1"/>
          <p:nvPr/>
        </p:nvSpPr>
        <p:spPr>
          <a:xfrm>
            <a:off x="844496" y="3192091"/>
            <a:ext cx="11036528" cy="639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16" b="0" i="0" u="none" strike="noStrike" cap="none">
                <a:solidFill>
                  <a:srgbClr val="FFFFF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93% report significant emotional distress</a:t>
            </a:r>
            <a:endParaRPr/>
          </a:p>
        </p:txBody>
      </p:sp>
      <p:sp>
        <p:nvSpPr>
          <p:cNvPr id="258" name="Google Shape;258;p12"/>
          <p:cNvSpPr txBox="1"/>
          <p:nvPr/>
        </p:nvSpPr>
        <p:spPr>
          <a:xfrm>
            <a:off x="2223713" y="5395323"/>
            <a:ext cx="9706831" cy="1385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66" b="0" i="0" u="none" strike="noStrike" cap="none">
                <a:solidFill>
                  <a:srgbClr val="FFFFF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82% report occupational or social issues or impairments in other aspects of life</a:t>
            </a:r>
            <a:endParaRPr/>
          </a:p>
        </p:txBody>
      </p:sp>
      <p:sp>
        <p:nvSpPr>
          <p:cNvPr id="259" name="Google Shape;259;p12"/>
          <p:cNvSpPr txBox="1"/>
          <p:nvPr/>
        </p:nvSpPr>
        <p:spPr>
          <a:xfrm>
            <a:off x="1885149" y="8442796"/>
            <a:ext cx="8233523" cy="705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97" b="0" i="0" u="none" strike="noStrike" cap="none">
                <a:solidFill>
                  <a:srgbClr val="FFFFFF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51% report having suicidal thoughts</a:t>
            </a:r>
            <a:endParaRPr/>
          </a:p>
        </p:txBody>
      </p:sp>
      <p:sp>
        <p:nvSpPr>
          <p:cNvPr id="260" name="Google Shape;260;p12"/>
          <p:cNvSpPr txBox="1"/>
          <p:nvPr/>
        </p:nvSpPr>
        <p:spPr>
          <a:xfrm>
            <a:off x="9818810" y="8597116"/>
            <a:ext cx="346857" cy="39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10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(1)</a:t>
            </a:r>
            <a:endParaRPr/>
          </a:p>
        </p:txBody>
      </p:sp>
      <p:sp>
        <p:nvSpPr>
          <p:cNvPr id="261" name="Google Shape;261;p12"/>
          <p:cNvSpPr txBox="1"/>
          <p:nvPr/>
        </p:nvSpPr>
        <p:spPr>
          <a:xfrm>
            <a:off x="9853730" y="6259972"/>
            <a:ext cx="346857" cy="39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10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(1)</a:t>
            </a:r>
            <a:endParaRPr/>
          </a:p>
        </p:txBody>
      </p:sp>
      <p:sp>
        <p:nvSpPr>
          <p:cNvPr id="262" name="Google Shape;262;p12"/>
          <p:cNvSpPr txBox="1"/>
          <p:nvPr/>
        </p:nvSpPr>
        <p:spPr>
          <a:xfrm>
            <a:off x="10534565" y="3327549"/>
            <a:ext cx="346857" cy="39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10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(1)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4922"/>
        </a:solid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oogle Shape;267;p13"/>
          <p:cNvGrpSpPr/>
          <p:nvPr/>
        </p:nvGrpSpPr>
        <p:grpSpPr>
          <a:xfrm>
            <a:off x="-77741" y="-113356"/>
            <a:ext cx="9221741" cy="10575489"/>
            <a:chOff x="0" y="0"/>
            <a:chExt cx="21898008" cy="25112625"/>
          </a:xfrm>
        </p:grpSpPr>
        <p:sp>
          <p:nvSpPr>
            <p:cNvPr id="268" name="Google Shape;268;p13"/>
            <p:cNvSpPr/>
            <p:nvPr/>
          </p:nvSpPr>
          <p:spPr>
            <a:xfrm>
              <a:off x="72390" y="72390"/>
              <a:ext cx="21753228" cy="24967846"/>
            </a:xfrm>
            <a:custGeom>
              <a:avLst/>
              <a:gdLst/>
              <a:ahLst/>
              <a:cxnLst/>
              <a:rect l="l" t="t" r="r" b="b"/>
              <a:pathLst>
                <a:path w="21753228" h="24967846" extrusionOk="0">
                  <a:moveTo>
                    <a:pt x="0" y="0"/>
                  </a:moveTo>
                  <a:lnTo>
                    <a:pt x="21753228" y="0"/>
                  </a:lnTo>
                  <a:lnTo>
                    <a:pt x="21753228" y="24967846"/>
                  </a:lnTo>
                  <a:lnTo>
                    <a:pt x="0" y="249678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774C"/>
            </a:solidFill>
            <a:ln>
              <a:noFill/>
            </a:ln>
          </p:spPr>
        </p:sp>
        <p:sp>
          <p:nvSpPr>
            <p:cNvPr id="269" name="Google Shape;269;p13"/>
            <p:cNvSpPr/>
            <p:nvPr/>
          </p:nvSpPr>
          <p:spPr>
            <a:xfrm>
              <a:off x="0" y="0"/>
              <a:ext cx="21898008" cy="25112625"/>
            </a:xfrm>
            <a:custGeom>
              <a:avLst/>
              <a:gdLst/>
              <a:ahLst/>
              <a:cxnLst/>
              <a:rect l="l" t="t" r="r" b="b"/>
              <a:pathLst>
                <a:path w="21898008" h="25112625" extrusionOk="0">
                  <a:moveTo>
                    <a:pt x="21753227" y="24967845"/>
                  </a:moveTo>
                  <a:lnTo>
                    <a:pt x="21898008" y="24967845"/>
                  </a:lnTo>
                  <a:lnTo>
                    <a:pt x="21898008" y="25112625"/>
                  </a:lnTo>
                  <a:lnTo>
                    <a:pt x="21753227" y="25112625"/>
                  </a:lnTo>
                  <a:lnTo>
                    <a:pt x="21753227" y="24967845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4967845"/>
                  </a:lnTo>
                  <a:lnTo>
                    <a:pt x="0" y="24967845"/>
                  </a:lnTo>
                  <a:lnTo>
                    <a:pt x="0" y="144780"/>
                  </a:lnTo>
                  <a:close/>
                  <a:moveTo>
                    <a:pt x="0" y="24967845"/>
                  </a:moveTo>
                  <a:lnTo>
                    <a:pt x="144780" y="24967845"/>
                  </a:lnTo>
                  <a:lnTo>
                    <a:pt x="144780" y="25112625"/>
                  </a:lnTo>
                  <a:lnTo>
                    <a:pt x="0" y="25112625"/>
                  </a:lnTo>
                  <a:lnTo>
                    <a:pt x="0" y="24967845"/>
                  </a:lnTo>
                  <a:close/>
                  <a:moveTo>
                    <a:pt x="21753227" y="144780"/>
                  </a:moveTo>
                  <a:lnTo>
                    <a:pt x="21898008" y="144780"/>
                  </a:lnTo>
                  <a:lnTo>
                    <a:pt x="21898008" y="24967845"/>
                  </a:lnTo>
                  <a:lnTo>
                    <a:pt x="21753227" y="24967845"/>
                  </a:lnTo>
                  <a:lnTo>
                    <a:pt x="21753227" y="144780"/>
                  </a:lnTo>
                  <a:close/>
                  <a:moveTo>
                    <a:pt x="144780" y="24967845"/>
                  </a:moveTo>
                  <a:lnTo>
                    <a:pt x="21753227" y="24967845"/>
                  </a:lnTo>
                  <a:lnTo>
                    <a:pt x="21753227" y="25112625"/>
                  </a:lnTo>
                  <a:lnTo>
                    <a:pt x="144780" y="25112625"/>
                  </a:lnTo>
                  <a:lnTo>
                    <a:pt x="144780" y="24967845"/>
                  </a:lnTo>
                  <a:close/>
                  <a:moveTo>
                    <a:pt x="21753227" y="0"/>
                  </a:moveTo>
                  <a:lnTo>
                    <a:pt x="21898008" y="0"/>
                  </a:lnTo>
                  <a:lnTo>
                    <a:pt x="21898008" y="144780"/>
                  </a:lnTo>
                  <a:lnTo>
                    <a:pt x="21753227" y="144780"/>
                  </a:lnTo>
                  <a:lnTo>
                    <a:pt x="21753227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1753227" y="0"/>
                  </a:lnTo>
                  <a:lnTo>
                    <a:pt x="21753227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EFE7DD"/>
            </a:solidFill>
            <a:ln>
              <a:noFill/>
            </a:ln>
          </p:spPr>
        </p:sp>
      </p:grpSp>
      <p:sp>
        <p:nvSpPr>
          <p:cNvPr id="270" name="Google Shape;270;p13"/>
          <p:cNvSpPr/>
          <p:nvPr/>
        </p:nvSpPr>
        <p:spPr>
          <a:xfrm>
            <a:off x="1028700" y="1028700"/>
            <a:ext cx="6829845" cy="4550384"/>
          </a:xfrm>
          <a:custGeom>
            <a:avLst/>
            <a:gdLst/>
            <a:ahLst/>
            <a:cxnLst/>
            <a:rect l="l" t="t" r="r" b="b"/>
            <a:pathLst>
              <a:path w="6829845" h="4550384" extrusionOk="0">
                <a:moveTo>
                  <a:pt x="0" y="0"/>
                </a:moveTo>
                <a:lnTo>
                  <a:pt x="6829845" y="0"/>
                </a:lnTo>
                <a:lnTo>
                  <a:pt x="6829845" y="4550384"/>
                </a:lnTo>
                <a:lnTo>
                  <a:pt x="0" y="45503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71" name="Google Shape;271;p13"/>
          <p:cNvSpPr/>
          <p:nvPr/>
        </p:nvSpPr>
        <p:spPr>
          <a:xfrm rot="10800000">
            <a:off x="-899539" y="-870768"/>
            <a:ext cx="4078995" cy="3826839"/>
          </a:xfrm>
          <a:custGeom>
            <a:avLst/>
            <a:gdLst/>
            <a:ahLst/>
            <a:cxnLst/>
            <a:rect l="l" t="t" r="r" b="b"/>
            <a:pathLst>
              <a:path w="4078995" h="3826839" extrusionOk="0">
                <a:moveTo>
                  <a:pt x="0" y="0"/>
                </a:moveTo>
                <a:lnTo>
                  <a:pt x="4078996" y="0"/>
                </a:lnTo>
                <a:lnTo>
                  <a:pt x="4078996" y="3826839"/>
                </a:lnTo>
                <a:lnTo>
                  <a:pt x="0" y="38268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72" name="Google Shape;272;p13"/>
          <p:cNvGrpSpPr/>
          <p:nvPr/>
        </p:nvGrpSpPr>
        <p:grpSpPr>
          <a:xfrm>
            <a:off x="348507" y="6065955"/>
            <a:ext cx="8369245" cy="3375558"/>
            <a:chOff x="0" y="0"/>
            <a:chExt cx="11158994" cy="4500744"/>
          </a:xfrm>
        </p:grpSpPr>
        <p:sp>
          <p:nvSpPr>
            <p:cNvPr id="273" name="Google Shape;273;p13"/>
            <p:cNvSpPr txBox="1"/>
            <p:nvPr/>
          </p:nvSpPr>
          <p:spPr>
            <a:xfrm>
              <a:off x="0" y="0"/>
              <a:ext cx="11158994" cy="783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002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906" b="0" i="0" u="none" strike="noStrike" cap="none">
                  <a:solidFill>
                    <a:srgbClr val="EFE7DD"/>
                  </a:solidFill>
                  <a:latin typeface="Arial"/>
                  <a:ea typeface="Arial"/>
                  <a:cs typeface="Arial"/>
                  <a:sym typeface="Arial"/>
                </a:rPr>
                <a:t>Sextortion</a:t>
              </a:r>
              <a:endParaRPr/>
            </a:p>
          </p:txBody>
        </p:sp>
        <p:sp>
          <p:nvSpPr>
            <p:cNvPr id="274" name="Google Shape;274;p13"/>
            <p:cNvSpPr txBox="1"/>
            <p:nvPr/>
          </p:nvSpPr>
          <p:spPr>
            <a:xfrm>
              <a:off x="0" y="1354584"/>
              <a:ext cx="11158994" cy="31461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665918" marR="0" lvl="1" indent="-332958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FE7DD"/>
                </a:buClr>
                <a:buSzPts val="3084"/>
                <a:buFont typeface="Arial"/>
                <a:buChar char="•"/>
              </a:pPr>
              <a:r>
                <a:rPr lang="en-US" sz="3084" b="0" i="0" u="none" strike="noStrike" cap="none">
                  <a:solidFill>
                    <a:srgbClr val="EFE7DD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 Extortion in which a perpetrator threatens to expose sexually compromising information (ex. private images or videos of the victim) unless the victim meets certain demands</a:t>
              </a:r>
              <a:endParaRPr/>
            </a:p>
          </p:txBody>
        </p:sp>
      </p:grpSp>
      <p:grpSp>
        <p:nvGrpSpPr>
          <p:cNvPr id="275" name="Google Shape;275;p13"/>
          <p:cNvGrpSpPr/>
          <p:nvPr/>
        </p:nvGrpSpPr>
        <p:grpSpPr>
          <a:xfrm>
            <a:off x="10239014" y="477048"/>
            <a:ext cx="7210726" cy="3762981"/>
            <a:chOff x="0" y="9525"/>
            <a:chExt cx="9614301" cy="5017308"/>
          </a:xfrm>
        </p:grpSpPr>
        <p:sp>
          <p:nvSpPr>
            <p:cNvPr id="276" name="Google Shape;276;p13"/>
            <p:cNvSpPr txBox="1"/>
            <p:nvPr/>
          </p:nvSpPr>
          <p:spPr>
            <a:xfrm>
              <a:off x="0" y="9525"/>
              <a:ext cx="9614301" cy="5873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939" b="0" i="0" u="none" strike="noStrike" cap="none">
                  <a:solidFill>
                    <a:srgbClr val="EFE7DD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Digital Abuse</a:t>
              </a:r>
              <a:endParaRPr/>
            </a:p>
          </p:txBody>
        </p:sp>
        <p:sp>
          <p:nvSpPr>
            <p:cNvPr id="277" name="Google Shape;277;p13"/>
            <p:cNvSpPr txBox="1"/>
            <p:nvPr/>
          </p:nvSpPr>
          <p:spPr>
            <a:xfrm>
              <a:off x="0" y="1028384"/>
              <a:ext cx="9614301" cy="39984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494633" marR="0" lvl="1" indent="-247316" algn="l" rtl="0">
                <a:lnSpc>
                  <a:spcPct val="149978"/>
                </a:lnSpc>
                <a:spcBef>
                  <a:spcPts val="0"/>
                </a:spcBef>
                <a:spcAft>
                  <a:spcPts val="0"/>
                </a:spcAft>
                <a:buClr>
                  <a:srgbClr val="EFE7DD"/>
                </a:buClr>
                <a:buSzPts val="2291"/>
                <a:buFont typeface="Arial"/>
                <a:buChar char="•"/>
              </a:pPr>
              <a:r>
                <a:rPr lang="en-US" sz="2291" b="0" i="0" u="none" strike="noStrike" cap="none">
                  <a:solidFill>
                    <a:srgbClr val="EFE7DD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Digital abuse happens when one person uses technology to maintain power and control over another</a:t>
              </a:r>
              <a:endParaRPr/>
            </a:p>
            <a:p>
              <a:pPr marL="494633" marR="0" lvl="1" indent="-247316" algn="l" rtl="0">
                <a:lnSpc>
                  <a:spcPct val="149978"/>
                </a:lnSpc>
                <a:spcBef>
                  <a:spcPts val="0"/>
                </a:spcBef>
                <a:spcAft>
                  <a:spcPts val="0"/>
                </a:spcAft>
                <a:buClr>
                  <a:srgbClr val="EFE7DD"/>
                </a:buClr>
                <a:buSzPts val="2291"/>
                <a:buFont typeface="Arial"/>
                <a:buChar char="•"/>
              </a:pPr>
              <a:r>
                <a:rPr lang="en-US" sz="2291" b="0" i="0" u="none" strike="noStrike" cap="none">
                  <a:solidFill>
                    <a:srgbClr val="EFE7DD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1 out of every 4 teens are harassed online</a:t>
              </a:r>
              <a:endParaRPr/>
            </a:p>
            <a:p>
              <a:pPr marL="494633" marR="0" lvl="1" indent="-247316" algn="l" rtl="0">
                <a:lnSpc>
                  <a:spcPct val="149978"/>
                </a:lnSpc>
                <a:spcBef>
                  <a:spcPts val="0"/>
                </a:spcBef>
                <a:spcAft>
                  <a:spcPts val="0"/>
                </a:spcAft>
                <a:buClr>
                  <a:srgbClr val="EFE7DD"/>
                </a:buClr>
                <a:buSzPts val="2291"/>
                <a:buFont typeface="Arial"/>
                <a:buChar char="•"/>
              </a:pPr>
              <a:r>
                <a:rPr lang="en-US" sz="2291" b="0" i="0" u="none" strike="noStrike" cap="none">
                  <a:solidFill>
                    <a:srgbClr val="EFE7DD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Abusers have found that phones and technology make it much easier to gain access to and harm their victim</a:t>
              </a:r>
              <a:endParaRPr/>
            </a:p>
          </p:txBody>
        </p:sp>
      </p:grpSp>
      <p:sp>
        <p:nvSpPr>
          <p:cNvPr id="278" name="Google Shape;278;p13"/>
          <p:cNvSpPr/>
          <p:nvPr/>
        </p:nvSpPr>
        <p:spPr>
          <a:xfrm>
            <a:off x="10429455" y="4781877"/>
            <a:ext cx="6829845" cy="4476423"/>
          </a:xfrm>
          <a:custGeom>
            <a:avLst/>
            <a:gdLst/>
            <a:ahLst/>
            <a:cxnLst/>
            <a:rect l="l" t="t" r="r" b="b"/>
            <a:pathLst>
              <a:path w="6829845" h="4476423" extrusionOk="0">
                <a:moveTo>
                  <a:pt x="0" y="0"/>
                </a:moveTo>
                <a:lnTo>
                  <a:pt x="6829845" y="0"/>
                </a:lnTo>
                <a:lnTo>
                  <a:pt x="6829845" y="4476423"/>
                </a:lnTo>
                <a:lnTo>
                  <a:pt x="0" y="44764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824" b="-825"/>
            </a:stretch>
          </a:blipFill>
          <a:ln>
            <a:noFill/>
          </a:ln>
        </p:spPr>
      </p:sp>
      <p:sp>
        <p:nvSpPr>
          <p:cNvPr id="279" name="Google Shape;279;p13"/>
          <p:cNvSpPr/>
          <p:nvPr/>
        </p:nvSpPr>
        <p:spPr>
          <a:xfrm>
            <a:off x="15087600" y="7390576"/>
            <a:ext cx="5136684" cy="4819144"/>
          </a:xfrm>
          <a:custGeom>
            <a:avLst/>
            <a:gdLst/>
            <a:ahLst/>
            <a:cxnLst/>
            <a:rect l="l" t="t" r="r" b="b"/>
            <a:pathLst>
              <a:path w="5136684" h="4819144" extrusionOk="0">
                <a:moveTo>
                  <a:pt x="0" y="0"/>
                </a:moveTo>
                <a:lnTo>
                  <a:pt x="5136684" y="0"/>
                </a:lnTo>
                <a:lnTo>
                  <a:pt x="5136684" y="4819144"/>
                </a:lnTo>
                <a:lnTo>
                  <a:pt x="0" y="48191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4922"/>
        </a:solid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4"/>
          <p:cNvSpPr/>
          <p:nvPr/>
        </p:nvSpPr>
        <p:spPr>
          <a:xfrm>
            <a:off x="1276183" y="1028700"/>
            <a:ext cx="4813547" cy="8192016"/>
          </a:xfrm>
          <a:custGeom>
            <a:avLst/>
            <a:gdLst/>
            <a:ahLst/>
            <a:cxnLst/>
            <a:rect l="l" t="t" r="r" b="b"/>
            <a:pathLst>
              <a:path w="4813547" h="8192016" extrusionOk="0">
                <a:moveTo>
                  <a:pt x="0" y="0"/>
                </a:moveTo>
                <a:lnTo>
                  <a:pt x="4813547" y="0"/>
                </a:lnTo>
                <a:lnTo>
                  <a:pt x="4813547" y="8192016"/>
                </a:lnTo>
                <a:lnTo>
                  <a:pt x="0" y="81920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77713" r="-77713"/>
            </a:stretch>
          </a:blipFill>
          <a:ln>
            <a:noFill/>
          </a:ln>
        </p:spPr>
      </p:sp>
      <p:sp>
        <p:nvSpPr>
          <p:cNvPr id="285" name="Google Shape;285;p14"/>
          <p:cNvSpPr/>
          <p:nvPr/>
        </p:nvSpPr>
        <p:spPr>
          <a:xfrm>
            <a:off x="3408033" y="6848728"/>
            <a:ext cx="5136684" cy="4819144"/>
          </a:xfrm>
          <a:custGeom>
            <a:avLst/>
            <a:gdLst/>
            <a:ahLst/>
            <a:cxnLst/>
            <a:rect l="l" t="t" r="r" b="b"/>
            <a:pathLst>
              <a:path w="5136684" h="4819144" extrusionOk="0">
                <a:moveTo>
                  <a:pt x="0" y="0"/>
                </a:moveTo>
                <a:lnTo>
                  <a:pt x="5136684" y="0"/>
                </a:lnTo>
                <a:lnTo>
                  <a:pt x="5136684" y="4819144"/>
                </a:lnTo>
                <a:lnTo>
                  <a:pt x="0" y="48191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86" name="Google Shape;286;p14"/>
          <p:cNvGrpSpPr/>
          <p:nvPr/>
        </p:nvGrpSpPr>
        <p:grpSpPr>
          <a:xfrm>
            <a:off x="7365914" y="1028700"/>
            <a:ext cx="11148798" cy="8308363"/>
            <a:chOff x="0" y="0"/>
            <a:chExt cx="26474009" cy="19729093"/>
          </a:xfrm>
        </p:grpSpPr>
        <p:sp>
          <p:nvSpPr>
            <p:cNvPr id="287" name="Google Shape;287;p14"/>
            <p:cNvSpPr/>
            <p:nvPr/>
          </p:nvSpPr>
          <p:spPr>
            <a:xfrm>
              <a:off x="72390" y="72390"/>
              <a:ext cx="26329229" cy="19584314"/>
            </a:xfrm>
            <a:custGeom>
              <a:avLst/>
              <a:gdLst/>
              <a:ahLst/>
              <a:cxnLst/>
              <a:rect l="l" t="t" r="r" b="b"/>
              <a:pathLst>
                <a:path w="26329229" h="19584314" extrusionOk="0">
                  <a:moveTo>
                    <a:pt x="0" y="0"/>
                  </a:moveTo>
                  <a:lnTo>
                    <a:pt x="26329229" y="0"/>
                  </a:lnTo>
                  <a:lnTo>
                    <a:pt x="26329229" y="19584314"/>
                  </a:lnTo>
                  <a:lnTo>
                    <a:pt x="0" y="195843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7DD"/>
            </a:solidFill>
            <a:ln>
              <a:noFill/>
            </a:ln>
          </p:spPr>
        </p:sp>
        <p:sp>
          <p:nvSpPr>
            <p:cNvPr id="288" name="Google Shape;288;p14"/>
            <p:cNvSpPr/>
            <p:nvPr/>
          </p:nvSpPr>
          <p:spPr>
            <a:xfrm>
              <a:off x="0" y="0"/>
              <a:ext cx="26474009" cy="19729093"/>
            </a:xfrm>
            <a:custGeom>
              <a:avLst/>
              <a:gdLst/>
              <a:ahLst/>
              <a:cxnLst/>
              <a:rect l="l" t="t" r="r" b="b"/>
              <a:pathLst>
                <a:path w="26474009" h="19729093" extrusionOk="0">
                  <a:moveTo>
                    <a:pt x="26329230" y="19584313"/>
                  </a:moveTo>
                  <a:lnTo>
                    <a:pt x="26474009" y="19584313"/>
                  </a:lnTo>
                  <a:lnTo>
                    <a:pt x="26474009" y="19729093"/>
                  </a:lnTo>
                  <a:lnTo>
                    <a:pt x="26329230" y="19729093"/>
                  </a:lnTo>
                  <a:lnTo>
                    <a:pt x="26329230" y="19584313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9584313"/>
                  </a:lnTo>
                  <a:lnTo>
                    <a:pt x="0" y="19584313"/>
                  </a:lnTo>
                  <a:lnTo>
                    <a:pt x="0" y="144780"/>
                  </a:lnTo>
                  <a:close/>
                  <a:moveTo>
                    <a:pt x="0" y="19584313"/>
                  </a:moveTo>
                  <a:lnTo>
                    <a:pt x="144780" y="19584313"/>
                  </a:lnTo>
                  <a:lnTo>
                    <a:pt x="144780" y="19729093"/>
                  </a:lnTo>
                  <a:lnTo>
                    <a:pt x="0" y="19729093"/>
                  </a:lnTo>
                  <a:lnTo>
                    <a:pt x="0" y="19584313"/>
                  </a:lnTo>
                  <a:close/>
                  <a:moveTo>
                    <a:pt x="26329230" y="144780"/>
                  </a:moveTo>
                  <a:lnTo>
                    <a:pt x="26474009" y="144780"/>
                  </a:lnTo>
                  <a:lnTo>
                    <a:pt x="26474009" y="19584313"/>
                  </a:lnTo>
                  <a:lnTo>
                    <a:pt x="26329230" y="19584313"/>
                  </a:lnTo>
                  <a:lnTo>
                    <a:pt x="26329230" y="144780"/>
                  </a:lnTo>
                  <a:close/>
                  <a:moveTo>
                    <a:pt x="144780" y="19584313"/>
                  </a:moveTo>
                  <a:lnTo>
                    <a:pt x="26329230" y="19584313"/>
                  </a:lnTo>
                  <a:lnTo>
                    <a:pt x="26329230" y="19729093"/>
                  </a:lnTo>
                  <a:lnTo>
                    <a:pt x="144780" y="19729093"/>
                  </a:lnTo>
                  <a:lnTo>
                    <a:pt x="144780" y="19584313"/>
                  </a:lnTo>
                  <a:close/>
                  <a:moveTo>
                    <a:pt x="26329230" y="0"/>
                  </a:moveTo>
                  <a:lnTo>
                    <a:pt x="26474009" y="0"/>
                  </a:lnTo>
                  <a:lnTo>
                    <a:pt x="26474009" y="144780"/>
                  </a:lnTo>
                  <a:lnTo>
                    <a:pt x="26329230" y="144780"/>
                  </a:lnTo>
                  <a:lnTo>
                    <a:pt x="26329230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6329230" y="0"/>
                  </a:lnTo>
                  <a:lnTo>
                    <a:pt x="26329230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C88A36"/>
            </a:solidFill>
            <a:ln>
              <a:noFill/>
            </a:ln>
          </p:spPr>
        </p:sp>
      </p:grpSp>
      <p:grpSp>
        <p:nvGrpSpPr>
          <p:cNvPr id="289" name="Google Shape;289;p14"/>
          <p:cNvGrpSpPr/>
          <p:nvPr/>
        </p:nvGrpSpPr>
        <p:grpSpPr>
          <a:xfrm>
            <a:off x="8764755" y="1571647"/>
            <a:ext cx="9370712" cy="6578429"/>
            <a:chOff x="0" y="57150"/>
            <a:chExt cx="12494283" cy="8771239"/>
          </a:xfrm>
        </p:grpSpPr>
        <p:sp>
          <p:nvSpPr>
            <p:cNvPr id="290" name="Google Shape;290;p14"/>
            <p:cNvSpPr txBox="1"/>
            <p:nvPr/>
          </p:nvSpPr>
          <p:spPr>
            <a:xfrm>
              <a:off x="0" y="57150"/>
              <a:ext cx="12494283" cy="28243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099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406" b="0" i="0" u="none" strike="noStrike" cap="none">
                  <a:solidFill>
                    <a:srgbClr val="764B36"/>
                  </a:solidFill>
                  <a:latin typeface="Arial"/>
                  <a:ea typeface="Arial"/>
                  <a:cs typeface="Arial"/>
                  <a:sym typeface="Arial"/>
                </a:rPr>
                <a:t>Part Two: </a:t>
              </a:r>
              <a:endParaRPr/>
            </a:p>
            <a:p>
              <a:pPr marL="0" marR="0" lvl="0" indent="0" algn="l" rtl="0">
                <a:lnSpc>
                  <a:spcPct val="11099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406" b="0" i="0" u="none" strike="noStrike" cap="none">
                  <a:solidFill>
                    <a:srgbClr val="764B36"/>
                  </a:solidFill>
                  <a:latin typeface="Arial"/>
                  <a:ea typeface="Arial"/>
                  <a:cs typeface="Arial"/>
                  <a:sym typeface="Arial"/>
                </a:rPr>
                <a:t>Human Trafficking</a:t>
              </a:r>
              <a:endParaRPr/>
            </a:p>
          </p:txBody>
        </p:sp>
        <p:sp>
          <p:nvSpPr>
            <p:cNvPr id="291" name="Google Shape;291;p14"/>
            <p:cNvSpPr txBox="1"/>
            <p:nvPr/>
          </p:nvSpPr>
          <p:spPr>
            <a:xfrm>
              <a:off x="0" y="3740008"/>
              <a:ext cx="12125243" cy="7296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00" b="0" i="0" u="none" strike="noStrike" cap="none">
                  <a:solidFill>
                    <a:srgbClr val="764B3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WHAT IS HUMAN TRAFFICKING? </a:t>
              </a:r>
              <a:endParaRPr/>
            </a:p>
          </p:txBody>
        </p:sp>
        <p:sp>
          <p:nvSpPr>
            <p:cNvPr id="292" name="Google Shape;292;p14"/>
            <p:cNvSpPr txBox="1"/>
            <p:nvPr/>
          </p:nvSpPr>
          <p:spPr>
            <a:xfrm>
              <a:off x="0" y="5919391"/>
              <a:ext cx="12125243" cy="7296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00" b="0" i="0" u="none" strike="noStrike" cap="none">
                  <a:solidFill>
                    <a:srgbClr val="764B3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GLOBAL, AND LOCAL STATISTICS</a:t>
              </a:r>
              <a:endParaRPr/>
            </a:p>
          </p:txBody>
        </p:sp>
        <p:sp>
          <p:nvSpPr>
            <p:cNvPr id="293" name="Google Shape;293;p14"/>
            <p:cNvSpPr txBox="1"/>
            <p:nvPr/>
          </p:nvSpPr>
          <p:spPr>
            <a:xfrm>
              <a:off x="0" y="8098774"/>
              <a:ext cx="12125243" cy="7296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00" b="0" i="0" u="none" strike="noStrike" cap="none">
                  <a:solidFill>
                    <a:srgbClr val="764B3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RISK &amp; PROTECTIVE FACTORS</a:t>
              </a:r>
              <a:endParaRPr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4922"/>
        </a:solid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oogle Shape;298;p15"/>
          <p:cNvGrpSpPr/>
          <p:nvPr/>
        </p:nvGrpSpPr>
        <p:grpSpPr>
          <a:xfrm>
            <a:off x="10964977" y="-172583"/>
            <a:ext cx="7464719" cy="10632167"/>
            <a:chOff x="0" y="0"/>
            <a:chExt cx="17725771" cy="25247214"/>
          </a:xfrm>
        </p:grpSpPr>
        <p:sp>
          <p:nvSpPr>
            <p:cNvPr id="299" name="Google Shape;299;p15"/>
            <p:cNvSpPr/>
            <p:nvPr/>
          </p:nvSpPr>
          <p:spPr>
            <a:xfrm>
              <a:off x="72390" y="72390"/>
              <a:ext cx="17580990" cy="25102435"/>
            </a:xfrm>
            <a:custGeom>
              <a:avLst/>
              <a:gdLst/>
              <a:ahLst/>
              <a:cxnLst/>
              <a:rect l="l" t="t" r="r" b="b"/>
              <a:pathLst>
                <a:path w="17580990" h="25102435" extrusionOk="0">
                  <a:moveTo>
                    <a:pt x="0" y="0"/>
                  </a:moveTo>
                  <a:lnTo>
                    <a:pt x="17580990" y="0"/>
                  </a:lnTo>
                  <a:lnTo>
                    <a:pt x="17580990" y="25102435"/>
                  </a:lnTo>
                  <a:lnTo>
                    <a:pt x="0" y="251024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7DD"/>
            </a:solidFill>
            <a:ln>
              <a:noFill/>
            </a:ln>
          </p:spPr>
        </p:sp>
        <p:sp>
          <p:nvSpPr>
            <p:cNvPr id="300" name="Google Shape;300;p15"/>
            <p:cNvSpPr/>
            <p:nvPr/>
          </p:nvSpPr>
          <p:spPr>
            <a:xfrm>
              <a:off x="0" y="0"/>
              <a:ext cx="17725771" cy="25247214"/>
            </a:xfrm>
            <a:custGeom>
              <a:avLst/>
              <a:gdLst/>
              <a:ahLst/>
              <a:cxnLst/>
              <a:rect l="l" t="t" r="r" b="b"/>
              <a:pathLst>
                <a:path w="17725771" h="25247214" extrusionOk="0">
                  <a:moveTo>
                    <a:pt x="17580990" y="25102434"/>
                  </a:moveTo>
                  <a:lnTo>
                    <a:pt x="17725771" y="25102434"/>
                  </a:lnTo>
                  <a:lnTo>
                    <a:pt x="17725771" y="25247214"/>
                  </a:lnTo>
                  <a:lnTo>
                    <a:pt x="17580990" y="25247214"/>
                  </a:lnTo>
                  <a:lnTo>
                    <a:pt x="17580990" y="2510243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5102434"/>
                  </a:lnTo>
                  <a:lnTo>
                    <a:pt x="0" y="25102434"/>
                  </a:lnTo>
                  <a:lnTo>
                    <a:pt x="0" y="144780"/>
                  </a:lnTo>
                  <a:close/>
                  <a:moveTo>
                    <a:pt x="0" y="25102434"/>
                  </a:moveTo>
                  <a:lnTo>
                    <a:pt x="144780" y="25102434"/>
                  </a:lnTo>
                  <a:lnTo>
                    <a:pt x="144780" y="25247214"/>
                  </a:lnTo>
                  <a:lnTo>
                    <a:pt x="0" y="25247214"/>
                  </a:lnTo>
                  <a:lnTo>
                    <a:pt x="0" y="25102434"/>
                  </a:lnTo>
                  <a:close/>
                  <a:moveTo>
                    <a:pt x="17580990" y="144780"/>
                  </a:moveTo>
                  <a:lnTo>
                    <a:pt x="17725771" y="144780"/>
                  </a:lnTo>
                  <a:lnTo>
                    <a:pt x="17725771" y="25102434"/>
                  </a:lnTo>
                  <a:lnTo>
                    <a:pt x="17580990" y="25102434"/>
                  </a:lnTo>
                  <a:lnTo>
                    <a:pt x="17580990" y="144780"/>
                  </a:lnTo>
                  <a:close/>
                  <a:moveTo>
                    <a:pt x="144780" y="25102434"/>
                  </a:moveTo>
                  <a:lnTo>
                    <a:pt x="17580990" y="25102434"/>
                  </a:lnTo>
                  <a:lnTo>
                    <a:pt x="17580990" y="25247214"/>
                  </a:lnTo>
                  <a:lnTo>
                    <a:pt x="144780" y="25247214"/>
                  </a:lnTo>
                  <a:lnTo>
                    <a:pt x="144780" y="25102434"/>
                  </a:lnTo>
                  <a:close/>
                  <a:moveTo>
                    <a:pt x="17580990" y="0"/>
                  </a:moveTo>
                  <a:lnTo>
                    <a:pt x="17725771" y="0"/>
                  </a:lnTo>
                  <a:lnTo>
                    <a:pt x="17725771" y="144780"/>
                  </a:lnTo>
                  <a:lnTo>
                    <a:pt x="17580990" y="144780"/>
                  </a:lnTo>
                  <a:lnTo>
                    <a:pt x="17580990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7580990" y="0"/>
                  </a:lnTo>
                  <a:lnTo>
                    <a:pt x="17580990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C88A36"/>
            </a:solidFill>
            <a:ln>
              <a:noFill/>
            </a:ln>
          </p:spPr>
        </p:sp>
      </p:grpSp>
      <p:sp>
        <p:nvSpPr>
          <p:cNvPr id="301" name="Google Shape;301;p15"/>
          <p:cNvSpPr/>
          <p:nvPr/>
        </p:nvSpPr>
        <p:spPr>
          <a:xfrm rot="5400000">
            <a:off x="-774487" y="6848728"/>
            <a:ext cx="5136684" cy="4819144"/>
          </a:xfrm>
          <a:custGeom>
            <a:avLst/>
            <a:gdLst/>
            <a:ahLst/>
            <a:cxnLst/>
            <a:rect l="l" t="t" r="r" b="b"/>
            <a:pathLst>
              <a:path w="5136684" h="4819144" extrusionOk="0">
                <a:moveTo>
                  <a:pt x="0" y="0"/>
                </a:moveTo>
                <a:lnTo>
                  <a:pt x="5136684" y="0"/>
                </a:lnTo>
                <a:lnTo>
                  <a:pt x="5136684" y="4819144"/>
                </a:lnTo>
                <a:lnTo>
                  <a:pt x="0" y="48191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02" name="Google Shape;302;p15"/>
          <p:cNvSpPr/>
          <p:nvPr/>
        </p:nvSpPr>
        <p:spPr>
          <a:xfrm>
            <a:off x="11142851" y="935872"/>
            <a:ext cx="6583680" cy="8229600"/>
          </a:xfrm>
          <a:custGeom>
            <a:avLst/>
            <a:gdLst/>
            <a:ahLst/>
            <a:cxnLst/>
            <a:rect l="l" t="t" r="r" b="b"/>
            <a:pathLst>
              <a:path w="6583680" h="8229600" extrusionOk="0">
                <a:moveTo>
                  <a:pt x="0" y="0"/>
                </a:moveTo>
                <a:lnTo>
                  <a:pt x="6583680" y="0"/>
                </a:lnTo>
                <a:lnTo>
                  <a:pt x="658368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43804" r="-43802"/>
            </a:stretch>
          </a:blipFill>
          <a:ln>
            <a:noFill/>
          </a:ln>
        </p:spPr>
      </p:sp>
      <p:grpSp>
        <p:nvGrpSpPr>
          <p:cNvPr id="303" name="Google Shape;303;p15"/>
          <p:cNvGrpSpPr/>
          <p:nvPr/>
        </p:nvGrpSpPr>
        <p:grpSpPr>
          <a:xfrm>
            <a:off x="1028700" y="921889"/>
            <a:ext cx="8061671" cy="3018551"/>
            <a:chOff x="0" y="57150"/>
            <a:chExt cx="10748895" cy="4024734"/>
          </a:xfrm>
        </p:grpSpPr>
        <p:sp>
          <p:nvSpPr>
            <p:cNvPr id="304" name="Google Shape;304;p15"/>
            <p:cNvSpPr txBox="1"/>
            <p:nvPr/>
          </p:nvSpPr>
          <p:spPr>
            <a:xfrm>
              <a:off x="0" y="57150"/>
              <a:ext cx="10674809" cy="28243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099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406" b="0" i="0" u="none" strike="noStrike" cap="none">
                  <a:solidFill>
                    <a:srgbClr val="EFE7DD"/>
                  </a:solidFill>
                  <a:latin typeface="Arial"/>
                  <a:ea typeface="Arial"/>
                  <a:cs typeface="Arial"/>
                  <a:sym typeface="Arial"/>
                </a:rPr>
                <a:t>What is human trafficking?</a:t>
              </a:r>
              <a:endParaRPr/>
            </a:p>
          </p:txBody>
        </p:sp>
        <p:sp>
          <p:nvSpPr>
            <p:cNvPr id="305" name="Google Shape;305;p15"/>
            <p:cNvSpPr txBox="1"/>
            <p:nvPr/>
          </p:nvSpPr>
          <p:spPr>
            <a:xfrm>
              <a:off x="77056" y="3377034"/>
              <a:ext cx="10671839" cy="704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2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6" name="Google Shape;306;p15"/>
          <p:cNvSpPr txBox="1"/>
          <p:nvPr/>
        </p:nvSpPr>
        <p:spPr>
          <a:xfrm>
            <a:off x="1082329" y="3315217"/>
            <a:ext cx="8008042" cy="21760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76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the use of force, fraud, or coercion to compel someone to perform labor or a commercial sex act </a:t>
            </a:r>
            <a:endParaRPr/>
          </a:p>
        </p:txBody>
      </p:sp>
      <p:sp>
        <p:nvSpPr>
          <p:cNvPr id="307" name="Google Shape;307;p15"/>
          <p:cNvSpPr txBox="1"/>
          <p:nvPr/>
        </p:nvSpPr>
        <p:spPr>
          <a:xfrm>
            <a:off x="7740746" y="5003047"/>
            <a:ext cx="294343" cy="339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33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(2)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4922"/>
        </a:solidFill>
        <a:effectLst/>
      </p:bgPr>
    </p:bg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2" name="Google Shape;312;p16"/>
          <p:cNvGrpSpPr/>
          <p:nvPr/>
        </p:nvGrpSpPr>
        <p:grpSpPr>
          <a:xfrm>
            <a:off x="7563177" y="-300109"/>
            <a:ext cx="10944259" cy="10887218"/>
            <a:chOff x="0" y="0"/>
            <a:chExt cx="25988311" cy="25852861"/>
          </a:xfrm>
        </p:grpSpPr>
        <p:sp>
          <p:nvSpPr>
            <p:cNvPr id="313" name="Google Shape;313;p16"/>
            <p:cNvSpPr/>
            <p:nvPr/>
          </p:nvSpPr>
          <p:spPr>
            <a:xfrm>
              <a:off x="72390" y="72390"/>
              <a:ext cx="25843532" cy="25708081"/>
            </a:xfrm>
            <a:custGeom>
              <a:avLst/>
              <a:gdLst/>
              <a:ahLst/>
              <a:cxnLst/>
              <a:rect l="l" t="t" r="r" b="b"/>
              <a:pathLst>
                <a:path w="25843532" h="25708081" extrusionOk="0">
                  <a:moveTo>
                    <a:pt x="0" y="0"/>
                  </a:moveTo>
                  <a:lnTo>
                    <a:pt x="25843532" y="0"/>
                  </a:lnTo>
                  <a:lnTo>
                    <a:pt x="25843532" y="25708081"/>
                  </a:lnTo>
                  <a:lnTo>
                    <a:pt x="0" y="257080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88A36"/>
            </a:solidFill>
            <a:ln>
              <a:noFill/>
            </a:ln>
          </p:spPr>
        </p:sp>
        <p:sp>
          <p:nvSpPr>
            <p:cNvPr id="314" name="Google Shape;314;p16"/>
            <p:cNvSpPr/>
            <p:nvPr/>
          </p:nvSpPr>
          <p:spPr>
            <a:xfrm>
              <a:off x="0" y="0"/>
              <a:ext cx="25988311" cy="25852861"/>
            </a:xfrm>
            <a:custGeom>
              <a:avLst/>
              <a:gdLst/>
              <a:ahLst/>
              <a:cxnLst/>
              <a:rect l="l" t="t" r="r" b="b"/>
              <a:pathLst>
                <a:path w="25988311" h="25852861" extrusionOk="0">
                  <a:moveTo>
                    <a:pt x="25843531" y="25708080"/>
                  </a:moveTo>
                  <a:lnTo>
                    <a:pt x="25988311" y="25708080"/>
                  </a:lnTo>
                  <a:lnTo>
                    <a:pt x="25988311" y="25852861"/>
                  </a:lnTo>
                  <a:lnTo>
                    <a:pt x="25843531" y="25852861"/>
                  </a:lnTo>
                  <a:lnTo>
                    <a:pt x="25843531" y="25708080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5708080"/>
                  </a:lnTo>
                  <a:lnTo>
                    <a:pt x="0" y="25708080"/>
                  </a:lnTo>
                  <a:lnTo>
                    <a:pt x="0" y="144780"/>
                  </a:lnTo>
                  <a:close/>
                  <a:moveTo>
                    <a:pt x="0" y="25708080"/>
                  </a:moveTo>
                  <a:lnTo>
                    <a:pt x="144780" y="25708080"/>
                  </a:lnTo>
                  <a:lnTo>
                    <a:pt x="144780" y="25852861"/>
                  </a:lnTo>
                  <a:lnTo>
                    <a:pt x="0" y="25852861"/>
                  </a:lnTo>
                  <a:lnTo>
                    <a:pt x="0" y="25708080"/>
                  </a:lnTo>
                  <a:close/>
                  <a:moveTo>
                    <a:pt x="25843531" y="144780"/>
                  </a:moveTo>
                  <a:lnTo>
                    <a:pt x="25988311" y="144780"/>
                  </a:lnTo>
                  <a:lnTo>
                    <a:pt x="25988311" y="25708080"/>
                  </a:lnTo>
                  <a:lnTo>
                    <a:pt x="25843531" y="25708080"/>
                  </a:lnTo>
                  <a:lnTo>
                    <a:pt x="25843531" y="144780"/>
                  </a:lnTo>
                  <a:close/>
                  <a:moveTo>
                    <a:pt x="144780" y="25708080"/>
                  </a:moveTo>
                  <a:lnTo>
                    <a:pt x="25843531" y="25708080"/>
                  </a:lnTo>
                  <a:lnTo>
                    <a:pt x="25843531" y="25852861"/>
                  </a:lnTo>
                  <a:lnTo>
                    <a:pt x="144780" y="25852861"/>
                  </a:lnTo>
                  <a:lnTo>
                    <a:pt x="144780" y="25708080"/>
                  </a:lnTo>
                  <a:close/>
                  <a:moveTo>
                    <a:pt x="25843531" y="0"/>
                  </a:moveTo>
                  <a:lnTo>
                    <a:pt x="25988311" y="0"/>
                  </a:lnTo>
                  <a:lnTo>
                    <a:pt x="25988311" y="144780"/>
                  </a:lnTo>
                  <a:lnTo>
                    <a:pt x="25843531" y="144780"/>
                  </a:lnTo>
                  <a:lnTo>
                    <a:pt x="2584353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5843531" y="0"/>
                  </a:lnTo>
                  <a:lnTo>
                    <a:pt x="2584353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EFE7DD"/>
            </a:solidFill>
            <a:ln>
              <a:noFill/>
            </a:ln>
          </p:spPr>
        </p:sp>
      </p:grpSp>
      <p:sp>
        <p:nvSpPr>
          <p:cNvPr id="315" name="Google Shape;315;p16"/>
          <p:cNvSpPr txBox="1"/>
          <p:nvPr/>
        </p:nvSpPr>
        <p:spPr>
          <a:xfrm>
            <a:off x="665885" y="2737314"/>
            <a:ext cx="5338522" cy="2103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406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Who are the traffickers?</a:t>
            </a:r>
            <a:endParaRPr/>
          </a:p>
        </p:txBody>
      </p:sp>
      <p:sp>
        <p:nvSpPr>
          <p:cNvPr id="316" name="Google Shape;316;p16"/>
          <p:cNvSpPr/>
          <p:nvPr/>
        </p:nvSpPr>
        <p:spPr>
          <a:xfrm rot="10800000">
            <a:off x="-701165" y="-1380872"/>
            <a:ext cx="4077643" cy="3825570"/>
          </a:xfrm>
          <a:custGeom>
            <a:avLst/>
            <a:gdLst/>
            <a:ahLst/>
            <a:cxnLst/>
            <a:rect l="l" t="t" r="r" b="b"/>
            <a:pathLst>
              <a:path w="4077643" h="3825570" extrusionOk="0">
                <a:moveTo>
                  <a:pt x="0" y="0"/>
                </a:moveTo>
                <a:lnTo>
                  <a:pt x="4077643" y="0"/>
                </a:lnTo>
                <a:lnTo>
                  <a:pt x="4077643" y="3825571"/>
                </a:lnTo>
                <a:lnTo>
                  <a:pt x="0" y="38255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17" name="Google Shape;317;p16"/>
          <p:cNvSpPr txBox="1"/>
          <p:nvPr/>
        </p:nvSpPr>
        <p:spPr>
          <a:xfrm>
            <a:off x="665885" y="5258046"/>
            <a:ext cx="6813638" cy="5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EFE7DD"/>
                </a:solidFill>
                <a:latin typeface="Montserrat"/>
                <a:ea typeface="Montserrat"/>
                <a:cs typeface="Montserrat"/>
                <a:sym typeface="Montserrat"/>
              </a:rPr>
              <a:t>ANYBODY!</a:t>
            </a:r>
            <a:endParaRPr/>
          </a:p>
        </p:txBody>
      </p:sp>
      <p:sp>
        <p:nvSpPr>
          <p:cNvPr id="318" name="Google Shape;318;p16"/>
          <p:cNvSpPr txBox="1"/>
          <p:nvPr/>
        </p:nvSpPr>
        <p:spPr>
          <a:xfrm>
            <a:off x="665885" y="5932688"/>
            <a:ext cx="6151274" cy="3525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5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Perpetrators span all racial, ethnic, and gender demographics. Some use their privilege, wealth, and power as a means of control while others experience the same socio-economic oppression as their victims.</a:t>
            </a:r>
            <a:endParaRPr/>
          </a:p>
        </p:txBody>
      </p:sp>
      <p:sp>
        <p:nvSpPr>
          <p:cNvPr id="319" name="Google Shape;319;p16"/>
          <p:cNvSpPr txBox="1"/>
          <p:nvPr/>
        </p:nvSpPr>
        <p:spPr>
          <a:xfrm>
            <a:off x="10722482" y="225537"/>
            <a:ext cx="7308679" cy="2009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11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115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How do they </a:t>
            </a:r>
            <a:endParaRPr/>
          </a:p>
          <a:p>
            <a:pPr marL="0" marR="0" lvl="0" indent="0" algn="r" rtl="0">
              <a:lnSpc>
                <a:spcPct val="111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115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maintain control? </a:t>
            </a:r>
            <a:endParaRPr/>
          </a:p>
        </p:txBody>
      </p:sp>
      <p:sp>
        <p:nvSpPr>
          <p:cNvPr id="320" name="Google Shape;320;p16"/>
          <p:cNvSpPr txBox="1"/>
          <p:nvPr/>
        </p:nvSpPr>
        <p:spPr>
          <a:xfrm>
            <a:off x="8429625" y="2282774"/>
            <a:ext cx="6813638" cy="5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EFE7DD"/>
                </a:solidFill>
                <a:latin typeface="Montserrat"/>
                <a:ea typeface="Montserrat"/>
                <a:cs typeface="Montserrat"/>
                <a:sym typeface="Montserrat"/>
              </a:rPr>
              <a:t>THEY FILL A VOID </a:t>
            </a:r>
            <a:endParaRPr/>
          </a:p>
        </p:txBody>
      </p:sp>
      <p:sp>
        <p:nvSpPr>
          <p:cNvPr id="321" name="Google Shape;321;p16"/>
          <p:cNvSpPr txBox="1"/>
          <p:nvPr/>
        </p:nvSpPr>
        <p:spPr>
          <a:xfrm>
            <a:off x="8429625" y="4665591"/>
            <a:ext cx="6813638" cy="5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EFE7DD"/>
                </a:solidFill>
                <a:latin typeface="Montserrat"/>
                <a:ea typeface="Montserrat"/>
                <a:cs typeface="Montserrat"/>
                <a:sym typeface="Montserrat"/>
              </a:rPr>
              <a:t>COMMON TACTICS</a:t>
            </a:r>
            <a:endParaRPr/>
          </a:p>
        </p:txBody>
      </p:sp>
      <p:sp>
        <p:nvSpPr>
          <p:cNvPr id="322" name="Google Shape;322;p16"/>
          <p:cNvSpPr txBox="1"/>
          <p:nvPr/>
        </p:nvSpPr>
        <p:spPr>
          <a:xfrm>
            <a:off x="8258611" y="5229471"/>
            <a:ext cx="9385425" cy="1695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47700" marR="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7DD"/>
              </a:buClr>
              <a:buSzPts val="3000"/>
              <a:buFont typeface="Arial"/>
              <a:buChar char="•"/>
            </a:pPr>
            <a:r>
              <a:rPr lang="en-US" sz="3000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Emotional and or physical abuse and or threats</a:t>
            </a:r>
            <a:endParaRPr/>
          </a:p>
          <a:p>
            <a:pPr marL="647700" marR="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7DD"/>
              </a:buClr>
              <a:buSzPts val="3000"/>
              <a:buFont typeface="Arial"/>
              <a:buChar char="•"/>
            </a:pPr>
            <a:r>
              <a:rPr lang="en-US" sz="3000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isolation from friends, family, others</a:t>
            </a:r>
            <a:endParaRPr/>
          </a:p>
          <a:p>
            <a:pPr marL="647700" marR="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7DD"/>
              </a:buClr>
              <a:buSzPts val="3000"/>
              <a:buFont typeface="Arial"/>
              <a:buChar char="•"/>
            </a:pPr>
            <a:r>
              <a:rPr lang="en-US" sz="3000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economic or financial abuse </a:t>
            </a:r>
            <a:endParaRPr/>
          </a:p>
        </p:txBody>
      </p:sp>
      <p:sp>
        <p:nvSpPr>
          <p:cNvPr id="323" name="Google Shape;323;p16"/>
          <p:cNvSpPr txBox="1"/>
          <p:nvPr/>
        </p:nvSpPr>
        <p:spPr>
          <a:xfrm>
            <a:off x="8258611" y="2865366"/>
            <a:ext cx="9154215" cy="1695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47700" marR="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7DD"/>
              </a:buClr>
              <a:buSzPts val="3000"/>
              <a:buFont typeface="Arial"/>
              <a:buChar char="•"/>
            </a:pPr>
            <a:r>
              <a:rPr lang="en-US" sz="3000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Traffickers make promises (that they often do not fullfill)  that are aimed at meeting the needs of their target in order to impose control</a:t>
            </a:r>
            <a:endParaRPr/>
          </a:p>
        </p:txBody>
      </p:sp>
      <p:sp>
        <p:nvSpPr>
          <p:cNvPr id="324" name="Google Shape;324;p16"/>
          <p:cNvSpPr txBox="1"/>
          <p:nvPr/>
        </p:nvSpPr>
        <p:spPr>
          <a:xfrm>
            <a:off x="8429625" y="6972546"/>
            <a:ext cx="6813638" cy="5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EFE7DD"/>
                </a:solidFill>
                <a:latin typeface="Montserrat"/>
                <a:ea typeface="Montserrat"/>
                <a:cs typeface="Montserrat"/>
                <a:sym typeface="Montserrat"/>
              </a:rPr>
              <a:t>VICTIMS FEEL TRAPPED</a:t>
            </a:r>
            <a:endParaRPr/>
          </a:p>
        </p:txBody>
      </p:sp>
      <p:sp>
        <p:nvSpPr>
          <p:cNvPr id="325" name="Google Shape;325;p16"/>
          <p:cNvSpPr txBox="1"/>
          <p:nvPr/>
        </p:nvSpPr>
        <p:spPr>
          <a:xfrm>
            <a:off x="8143006" y="7612626"/>
            <a:ext cx="9385425" cy="2266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647700" marR="0" lvl="1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E7DD"/>
              </a:buClr>
              <a:buSzPts val="3000"/>
              <a:buFont typeface="Arial"/>
              <a:buChar char="•"/>
            </a:pPr>
            <a:r>
              <a:rPr lang="en-US" sz="3000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they may fear leaving for numerous different reasons including psychlogical trauma, shame, emotional attachment, and/ or threats  to themselves, their family or friends</a:t>
            </a:r>
            <a:endParaRPr/>
          </a:p>
        </p:txBody>
      </p:sp>
      <p:sp>
        <p:nvSpPr>
          <p:cNvPr id="326" name="Google Shape;326;p16"/>
          <p:cNvSpPr txBox="1"/>
          <p:nvPr/>
        </p:nvSpPr>
        <p:spPr>
          <a:xfrm>
            <a:off x="14860505" y="7146740"/>
            <a:ext cx="265334" cy="285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8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(3)</a:t>
            </a:r>
            <a:endParaRPr/>
          </a:p>
        </p:txBody>
      </p:sp>
      <p:sp>
        <p:nvSpPr>
          <p:cNvPr id="327" name="Google Shape;327;p16"/>
          <p:cNvSpPr txBox="1"/>
          <p:nvPr/>
        </p:nvSpPr>
        <p:spPr>
          <a:xfrm>
            <a:off x="13391331" y="4857523"/>
            <a:ext cx="237351" cy="258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19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(3)</a:t>
            </a:r>
            <a:endParaRPr/>
          </a:p>
        </p:txBody>
      </p:sp>
      <p:sp>
        <p:nvSpPr>
          <p:cNvPr id="328" name="Google Shape;328;p16"/>
          <p:cNvSpPr txBox="1"/>
          <p:nvPr/>
        </p:nvSpPr>
        <p:spPr>
          <a:xfrm>
            <a:off x="13204362" y="2471558"/>
            <a:ext cx="365700" cy="286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43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(3)</a:t>
            </a:r>
            <a:endParaRPr/>
          </a:p>
        </p:txBody>
      </p:sp>
      <p:sp>
        <p:nvSpPr>
          <p:cNvPr id="329" name="Google Shape;329;p16"/>
          <p:cNvSpPr txBox="1"/>
          <p:nvPr/>
        </p:nvSpPr>
        <p:spPr>
          <a:xfrm>
            <a:off x="5257800" y="9105900"/>
            <a:ext cx="265334" cy="285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8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(3)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4922"/>
        </a:solidFill>
        <a:effectLst/>
      </p:bgPr>
    </p:bg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4" name="Google Shape;334;p17"/>
          <p:cNvGrpSpPr/>
          <p:nvPr/>
        </p:nvGrpSpPr>
        <p:grpSpPr>
          <a:xfrm>
            <a:off x="10187896" y="-172583"/>
            <a:ext cx="8241800" cy="10632167"/>
            <a:chOff x="0" y="0"/>
            <a:chExt cx="19571032" cy="25247214"/>
          </a:xfrm>
        </p:grpSpPr>
        <p:sp>
          <p:nvSpPr>
            <p:cNvPr id="335" name="Google Shape;335;p17"/>
            <p:cNvSpPr/>
            <p:nvPr/>
          </p:nvSpPr>
          <p:spPr>
            <a:xfrm>
              <a:off x="72390" y="72390"/>
              <a:ext cx="19426252" cy="25102435"/>
            </a:xfrm>
            <a:custGeom>
              <a:avLst/>
              <a:gdLst/>
              <a:ahLst/>
              <a:cxnLst/>
              <a:rect l="l" t="t" r="r" b="b"/>
              <a:pathLst>
                <a:path w="19426252" h="25102435" extrusionOk="0">
                  <a:moveTo>
                    <a:pt x="0" y="0"/>
                  </a:moveTo>
                  <a:lnTo>
                    <a:pt x="19426252" y="0"/>
                  </a:lnTo>
                  <a:lnTo>
                    <a:pt x="19426252" y="25102435"/>
                  </a:lnTo>
                  <a:lnTo>
                    <a:pt x="0" y="251024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7DD"/>
            </a:solidFill>
            <a:ln>
              <a:noFill/>
            </a:ln>
          </p:spPr>
        </p:sp>
        <p:sp>
          <p:nvSpPr>
            <p:cNvPr id="336" name="Google Shape;336;p17"/>
            <p:cNvSpPr/>
            <p:nvPr/>
          </p:nvSpPr>
          <p:spPr>
            <a:xfrm>
              <a:off x="0" y="0"/>
              <a:ext cx="19571032" cy="25247214"/>
            </a:xfrm>
            <a:custGeom>
              <a:avLst/>
              <a:gdLst/>
              <a:ahLst/>
              <a:cxnLst/>
              <a:rect l="l" t="t" r="r" b="b"/>
              <a:pathLst>
                <a:path w="19571032" h="25247214" extrusionOk="0">
                  <a:moveTo>
                    <a:pt x="19426251" y="25102434"/>
                  </a:moveTo>
                  <a:lnTo>
                    <a:pt x="19571032" y="25102434"/>
                  </a:lnTo>
                  <a:lnTo>
                    <a:pt x="19571032" y="25247214"/>
                  </a:lnTo>
                  <a:lnTo>
                    <a:pt x="19426251" y="25247214"/>
                  </a:lnTo>
                  <a:lnTo>
                    <a:pt x="19426251" y="2510243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5102434"/>
                  </a:lnTo>
                  <a:lnTo>
                    <a:pt x="0" y="25102434"/>
                  </a:lnTo>
                  <a:lnTo>
                    <a:pt x="0" y="144780"/>
                  </a:lnTo>
                  <a:close/>
                  <a:moveTo>
                    <a:pt x="0" y="25102434"/>
                  </a:moveTo>
                  <a:lnTo>
                    <a:pt x="144780" y="25102434"/>
                  </a:lnTo>
                  <a:lnTo>
                    <a:pt x="144780" y="25247214"/>
                  </a:lnTo>
                  <a:lnTo>
                    <a:pt x="0" y="25247214"/>
                  </a:lnTo>
                  <a:lnTo>
                    <a:pt x="0" y="25102434"/>
                  </a:lnTo>
                  <a:close/>
                  <a:moveTo>
                    <a:pt x="19426251" y="144780"/>
                  </a:moveTo>
                  <a:lnTo>
                    <a:pt x="19571032" y="144780"/>
                  </a:lnTo>
                  <a:lnTo>
                    <a:pt x="19571032" y="25102434"/>
                  </a:lnTo>
                  <a:lnTo>
                    <a:pt x="19426251" y="25102434"/>
                  </a:lnTo>
                  <a:lnTo>
                    <a:pt x="19426251" y="144780"/>
                  </a:lnTo>
                  <a:close/>
                  <a:moveTo>
                    <a:pt x="144780" y="25102434"/>
                  </a:moveTo>
                  <a:lnTo>
                    <a:pt x="19426251" y="25102434"/>
                  </a:lnTo>
                  <a:lnTo>
                    <a:pt x="19426251" y="25247214"/>
                  </a:lnTo>
                  <a:lnTo>
                    <a:pt x="144780" y="25247214"/>
                  </a:lnTo>
                  <a:lnTo>
                    <a:pt x="144780" y="25102434"/>
                  </a:lnTo>
                  <a:close/>
                  <a:moveTo>
                    <a:pt x="19426251" y="0"/>
                  </a:moveTo>
                  <a:lnTo>
                    <a:pt x="19571032" y="0"/>
                  </a:lnTo>
                  <a:lnTo>
                    <a:pt x="19571032" y="144780"/>
                  </a:lnTo>
                  <a:lnTo>
                    <a:pt x="19426251" y="144780"/>
                  </a:lnTo>
                  <a:lnTo>
                    <a:pt x="1942625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9426251" y="0"/>
                  </a:lnTo>
                  <a:lnTo>
                    <a:pt x="1942625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C88A36"/>
            </a:solidFill>
            <a:ln>
              <a:noFill/>
            </a:ln>
          </p:spPr>
        </p:sp>
      </p:grpSp>
      <p:grpSp>
        <p:nvGrpSpPr>
          <p:cNvPr id="337" name="Google Shape;337;p17"/>
          <p:cNvGrpSpPr/>
          <p:nvPr/>
        </p:nvGrpSpPr>
        <p:grpSpPr>
          <a:xfrm>
            <a:off x="951065" y="570989"/>
            <a:ext cx="8563595" cy="9215729"/>
            <a:chOff x="0" y="57150"/>
            <a:chExt cx="11418126" cy="12287638"/>
          </a:xfrm>
        </p:grpSpPr>
        <p:sp>
          <p:nvSpPr>
            <p:cNvPr id="338" name="Google Shape;338;p17"/>
            <p:cNvSpPr txBox="1"/>
            <p:nvPr/>
          </p:nvSpPr>
          <p:spPr>
            <a:xfrm>
              <a:off x="0" y="57150"/>
              <a:ext cx="11339426" cy="14400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099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406" b="0" i="0" u="none" strike="noStrike" cap="none">
                  <a:solidFill>
                    <a:srgbClr val="EFE7DD"/>
                  </a:solidFill>
                  <a:latin typeface="Arial"/>
                  <a:ea typeface="Arial"/>
                  <a:cs typeface="Arial"/>
                  <a:sym typeface="Arial"/>
                </a:rPr>
                <a:t>Global Trends</a:t>
              </a:r>
              <a:endParaRPr/>
            </a:p>
          </p:txBody>
        </p:sp>
        <p:sp>
          <p:nvSpPr>
            <p:cNvPr id="339" name="Google Shape;339;p17"/>
            <p:cNvSpPr txBox="1"/>
            <p:nvPr/>
          </p:nvSpPr>
          <p:spPr>
            <a:xfrm>
              <a:off x="81855" y="1897484"/>
              <a:ext cx="11336271" cy="104473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647700" marR="0" lvl="1" indent="-323850" algn="l" rtl="0">
                <a:lnSpc>
                  <a:spcPct val="186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FE7DD"/>
                </a:buClr>
                <a:buSzPts val="3000"/>
                <a:buFont typeface="Arial"/>
                <a:buChar char="•"/>
              </a:pPr>
              <a:r>
                <a:rPr lang="en-US" sz="3000" b="0" i="0" u="none" strike="noStrike" cap="none">
                  <a:solidFill>
                    <a:srgbClr val="EFE7DD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in 2019, children made up 31% of trafficking victims</a:t>
              </a:r>
              <a:endParaRPr/>
            </a:p>
            <a:p>
              <a:pPr marL="647700" marR="0" lvl="1" indent="-323850" algn="l" rtl="0">
                <a:lnSpc>
                  <a:spcPct val="186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FE7DD"/>
                </a:buClr>
                <a:buSzPts val="3000"/>
                <a:buFont typeface="Arial"/>
                <a:buChar char="•"/>
              </a:pPr>
              <a:r>
                <a:rPr lang="en-US" sz="3000" b="0" i="0" u="none" strike="noStrike" cap="none">
                  <a:solidFill>
                    <a:srgbClr val="EFE7DD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as of 2022, children make up 38% of trafficking victims- and it is expected that this number will continue to increase </a:t>
              </a:r>
              <a:endParaRPr/>
            </a:p>
            <a:p>
              <a:pPr marL="647700" marR="0" lvl="1" indent="-323850" algn="l" rtl="0">
                <a:lnSpc>
                  <a:spcPct val="186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FE7DD"/>
                </a:buClr>
                <a:buSzPts val="3000"/>
                <a:buFont typeface="Arial"/>
                <a:buChar char="•"/>
              </a:pPr>
              <a:r>
                <a:rPr lang="en-US" sz="3000" b="0" i="0" u="none" strike="noStrike" cap="none">
                  <a:solidFill>
                    <a:srgbClr val="EFE7DD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Girls (22% of all victims) are mostly trafficked for sexual exploitation while boys (16% of all victims) are mostly trafficked for other exploitation reasons like forced criminality</a:t>
              </a:r>
              <a:endParaRPr/>
            </a:p>
            <a:p>
              <a:pPr marL="647700" marR="0" lvl="1" indent="-323850" algn="l" rtl="0">
                <a:lnSpc>
                  <a:spcPct val="186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EFE7DD"/>
                </a:buClr>
                <a:buSzPts val="3000"/>
                <a:buFont typeface="Arial"/>
                <a:buChar char="•"/>
              </a:pPr>
              <a:r>
                <a:rPr lang="en-US" sz="3000" b="0" i="0" u="none" strike="noStrike" cap="none">
                  <a:solidFill>
                    <a:srgbClr val="EFE7DD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Globally, Human Trafficking  generated about $150 Billion Dollars each year </a:t>
              </a:r>
              <a:endParaRPr/>
            </a:p>
          </p:txBody>
        </p:sp>
      </p:grpSp>
      <p:sp>
        <p:nvSpPr>
          <p:cNvPr id="340" name="Google Shape;340;p17"/>
          <p:cNvSpPr/>
          <p:nvPr/>
        </p:nvSpPr>
        <p:spPr>
          <a:xfrm rot="5400000">
            <a:off x="-691241" y="9458747"/>
            <a:ext cx="2443419" cy="2292371"/>
          </a:xfrm>
          <a:custGeom>
            <a:avLst/>
            <a:gdLst/>
            <a:ahLst/>
            <a:cxnLst/>
            <a:rect l="l" t="t" r="r" b="b"/>
            <a:pathLst>
              <a:path w="2443419" h="2292371" extrusionOk="0">
                <a:moveTo>
                  <a:pt x="0" y="0"/>
                </a:moveTo>
                <a:lnTo>
                  <a:pt x="2443419" y="0"/>
                </a:lnTo>
                <a:lnTo>
                  <a:pt x="2443419" y="2292371"/>
                </a:lnTo>
                <a:lnTo>
                  <a:pt x="0" y="22923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41" name="Google Shape;341;p17"/>
          <p:cNvSpPr/>
          <p:nvPr/>
        </p:nvSpPr>
        <p:spPr>
          <a:xfrm>
            <a:off x="10446923" y="1008002"/>
            <a:ext cx="7847277" cy="8270996"/>
          </a:xfrm>
          <a:custGeom>
            <a:avLst/>
            <a:gdLst/>
            <a:ahLst/>
            <a:cxnLst/>
            <a:rect l="l" t="t" r="r" b="b"/>
            <a:pathLst>
              <a:path w="7847277" h="8270996" extrusionOk="0">
                <a:moveTo>
                  <a:pt x="0" y="0"/>
                </a:moveTo>
                <a:lnTo>
                  <a:pt x="7847276" y="0"/>
                </a:lnTo>
                <a:lnTo>
                  <a:pt x="7847276" y="8270996"/>
                </a:lnTo>
                <a:lnTo>
                  <a:pt x="0" y="82709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42" name="Google Shape;342;p17"/>
          <p:cNvSpPr txBox="1"/>
          <p:nvPr/>
        </p:nvSpPr>
        <p:spPr>
          <a:xfrm>
            <a:off x="2895600" y="2933700"/>
            <a:ext cx="279164" cy="28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(6)</a:t>
            </a:r>
            <a:endParaRPr/>
          </a:p>
        </p:txBody>
      </p:sp>
      <p:sp>
        <p:nvSpPr>
          <p:cNvPr id="343" name="Google Shape;343;p17"/>
          <p:cNvSpPr txBox="1"/>
          <p:nvPr/>
        </p:nvSpPr>
        <p:spPr>
          <a:xfrm>
            <a:off x="17792033" y="8953571"/>
            <a:ext cx="162932" cy="168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92" b="0" i="0" u="none" strike="noStrike" cap="none">
                <a:solidFill>
                  <a:srgbClr val="9B4922"/>
                </a:solidFill>
                <a:latin typeface="Arial"/>
                <a:ea typeface="Arial"/>
                <a:cs typeface="Arial"/>
                <a:sym typeface="Arial"/>
              </a:rPr>
              <a:t>(6)</a:t>
            </a:r>
            <a:endParaRPr/>
          </a:p>
        </p:txBody>
      </p:sp>
      <p:sp>
        <p:nvSpPr>
          <p:cNvPr id="344" name="Google Shape;344;p17"/>
          <p:cNvSpPr txBox="1"/>
          <p:nvPr/>
        </p:nvSpPr>
        <p:spPr>
          <a:xfrm>
            <a:off x="8686800" y="7886700"/>
            <a:ext cx="279164" cy="28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(6)</a:t>
            </a:r>
            <a:endParaRPr/>
          </a:p>
        </p:txBody>
      </p:sp>
      <p:sp>
        <p:nvSpPr>
          <p:cNvPr id="345" name="Google Shape;345;p17"/>
          <p:cNvSpPr txBox="1"/>
          <p:nvPr/>
        </p:nvSpPr>
        <p:spPr>
          <a:xfrm>
            <a:off x="4988626" y="5067300"/>
            <a:ext cx="279164" cy="28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(6)</a:t>
            </a:r>
            <a:endParaRPr/>
          </a:p>
        </p:txBody>
      </p:sp>
      <p:sp>
        <p:nvSpPr>
          <p:cNvPr id="346" name="Google Shape;346;p17"/>
          <p:cNvSpPr txBox="1"/>
          <p:nvPr/>
        </p:nvSpPr>
        <p:spPr>
          <a:xfrm>
            <a:off x="6477000" y="9337796"/>
            <a:ext cx="279164" cy="28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(6)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4922"/>
        </a:solidFill>
        <a:effectLst/>
      </p:bgPr>
    </p:bg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1" name="Google Shape;351;p18"/>
          <p:cNvGrpSpPr/>
          <p:nvPr/>
        </p:nvGrpSpPr>
        <p:grpSpPr>
          <a:xfrm>
            <a:off x="-332793" y="-172583"/>
            <a:ext cx="10266124" cy="10632167"/>
            <a:chOff x="0" y="0"/>
            <a:chExt cx="24378005" cy="25247214"/>
          </a:xfrm>
        </p:grpSpPr>
        <p:sp>
          <p:nvSpPr>
            <p:cNvPr id="352" name="Google Shape;352;p18"/>
            <p:cNvSpPr/>
            <p:nvPr/>
          </p:nvSpPr>
          <p:spPr>
            <a:xfrm>
              <a:off x="72390" y="72390"/>
              <a:ext cx="24233226" cy="25102435"/>
            </a:xfrm>
            <a:custGeom>
              <a:avLst/>
              <a:gdLst/>
              <a:ahLst/>
              <a:cxnLst/>
              <a:rect l="l" t="t" r="r" b="b"/>
              <a:pathLst>
                <a:path w="24233226" h="25102435" extrusionOk="0">
                  <a:moveTo>
                    <a:pt x="0" y="0"/>
                  </a:moveTo>
                  <a:lnTo>
                    <a:pt x="24233226" y="0"/>
                  </a:lnTo>
                  <a:lnTo>
                    <a:pt x="24233226" y="25102435"/>
                  </a:lnTo>
                  <a:lnTo>
                    <a:pt x="0" y="251024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64B36"/>
            </a:solidFill>
            <a:ln>
              <a:noFill/>
            </a:ln>
          </p:spPr>
        </p:sp>
        <p:sp>
          <p:nvSpPr>
            <p:cNvPr id="353" name="Google Shape;353;p18"/>
            <p:cNvSpPr/>
            <p:nvPr/>
          </p:nvSpPr>
          <p:spPr>
            <a:xfrm>
              <a:off x="0" y="0"/>
              <a:ext cx="24378005" cy="25247214"/>
            </a:xfrm>
            <a:custGeom>
              <a:avLst/>
              <a:gdLst/>
              <a:ahLst/>
              <a:cxnLst/>
              <a:rect l="l" t="t" r="r" b="b"/>
              <a:pathLst>
                <a:path w="24378005" h="25247214" extrusionOk="0">
                  <a:moveTo>
                    <a:pt x="24233225" y="25102434"/>
                  </a:moveTo>
                  <a:lnTo>
                    <a:pt x="24378005" y="25102434"/>
                  </a:lnTo>
                  <a:lnTo>
                    <a:pt x="24378005" y="25247214"/>
                  </a:lnTo>
                  <a:lnTo>
                    <a:pt x="24233225" y="25247214"/>
                  </a:lnTo>
                  <a:lnTo>
                    <a:pt x="24233225" y="25102434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5102434"/>
                  </a:lnTo>
                  <a:lnTo>
                    <a:pt x="0" y="25102434"/>
                  </a:lnTo>
                  <a:lnTo>
                    <a:pt x="0" y="144780"/>
                  </a:lnTo>
                  <a:close/>
                  <a:moveTo>
                    <a:pt x="0" y="25102434"/>
                  </a:moveTo>
                  <a:lnTo>
                    <a:pt x="144780" y="25102434"/>
                  </a:lnTo>
                  <a:lnTo>
                    <a:pt x="144780" y="25247214"/>
                  </a:lnTo>
                  <a:lnTo>
                    <a:pt x="0" y="25247214"/>
                  </a:lnTo>
                  <a:lnTo>
                    <a:pt x="0" y="25102434"/>
                  </a:lnTo>
                  <a:close/>
                  <a:moveTo>
                    <a:pt x="24233225" y="144780"/>
                  </a:moveTo>
                  <a:lnTo>
                    <a:pt x="24378005" y="144780"/>
                  </a:lnTo>
                  <a:lnTo>
                    <a:pt x="24378005" y="25102434"/>
                  </a:lnTo>
                  <a:lnTo>
                    <a:pt x="24233225" y="25102434"/>
                  </a:lnTo>
                  <a:lnTo>
                    <a:pt x="24233225" y="144780"/>
                  </a:lnTo>
                  <a:close/>
                  <a:moveTo>
                    <a:pt x="144780" y="25102434"/>
                  </a:moveTo>
                  <a:lnTo>
                    <a:pt x="24233225" y="25102434"/>
                  </a:lnTo>
                  <a:lnTo>
                    <a:pt x="24233225" y="25247214"/>
                  </a:lnTo>
                  <a:lnTo>
                    <a:pt x="144780" y="25247214"/>
                  </a:lnTo>
                  <a:lnTo>
                    <a:pt x="144780" y="25102434"/>
                  </a:lnTo>
                  <a:close/>
                  <a:moveTo>
                    <a:pt x="24233225" y="0"/>
                  </a:moveTo>
                  <a:lnTo>
                    <a:pt x="24378005" y="0"/>
                  </a:lnTo>
                  <a:lnTo>
                    <a:pt x="24378005" y="144780"/>
                  </a:lnTo>
                  <a:lnTo>
                    <a:pt x="24233225" y="144780"/>
                  </a:lnTo>
                  <a:lnTo>
                    <a:pt x="24233225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4233225" y="0"/>
                  </a:lnTo>
                  <a:lnTo>
                    <a:pt x="24233225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EFE7DD"/>
            </a:solidFill>
            <a:ln>
              <a:noFill/>
            </a:ln>
          </p:spPr>
        </p:sp>
      </p:grpSp>
      <p:sp>
        <p:nvSpPr>
          <p:cNvPr id="354" name="Google Shape;354;p18"/>
          <p:cNvSpPr txBox="1"/>
          <p:nvPr/>
        </p:nvSpPr>
        <p:spPr>
          <a:xfrm>
            <a:off x="10502556" y="6699158"/>
            <a:ext cx="7182046" cy="1144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is made from Human Trafficking in the USA alone, every year </a:t>
            </a:r>
            <a:endParaRPr/>
          </a:p>
        </p:txBody>
      </p:sp>
      <p:sp>
        <p:nvSpPr>
          <p:cNvPr id="355" name="Google Shape;355;p18"/>
          <p:cNvSpPr txBox="1"/>
          <p:nvPr/>
        </p:nvSpPr>
        <p:spPr>
          <a:xfrm>
            <a:off x="10358633" y="5546884"/>
            <a:ext cx="7325969" cy="1065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10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406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$10 billion</a:t>
            </a:r>
            <a:endParaRPr/>
          </a:p>
        </p:txBody>
      </p:sp>
      <p:sp>
        <p:nvSpPr>
          <p:cNvPr id="356" name="Google Shape;356;p18"/>
          <p:cNvSpPr/>
          <p:nvPr/>
        </p:nvSpPr>
        <p:spPr>
          <a:xfrm rot="-5400000">
            <a:off x="14690958" y="-1380872"/>
            <a:ext cx="5136684" cy="4819144"/>
          </a:xfrm>
          <a:custGeom>
            <a:avLst/>
            <a:gdLst/>
            <a:ahLst/>
            <a:cxnLst/>
            <a:rect l="l" t="t" r="r" b="b"/>
            <a:pathLst>
              <a:path w="5136684" h="4819144" extrusionOk="0">
                <a:moveTo>
                  <a:pt x="0" y="0"/>
                </a:moveTo>
                <a:lnTo>
                  <a:pt x="5136684" y="0"/>
                </a:lnTo>
                <a:lnTo>
                  <a:pt x="5136684" y="4819144"/>
                </a:lnTo>
                <a:lnTo>
                  <a:pt x="0" y="48191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57" name="Google Shape;357;p18"/>
          <p:cNvSpPr/>
          <p:nvPr/>
        </p:nvSpPr>
        <p:spPr>
          <a:xfrm rot="5400000">
            <a:off x="-1486312" y="8534437"/>
            <a:ext cx="3411287" cy="3200408"/>
          </a:xfrm>
          <a:custGeom>
            <a:avLst/>
            <a:gdLst/>
            <a:ahLst/>
            <a:cxnLst/>
            <a:rect l="l" t="t" r="r" b="b"/>
            <a:pathLst>
              <a:path w="3411287" h="3200408" extrusionOk="0">
                <a:moveTo>
                  <a:pt x="0" y="0"/>
                </a:moveTo>
                <a:lnTo>
                  <a:pt x="3411288" y="0"/>
                </a:lnTo>
                <a:lnTo>
                  <a:pt x="3411288" y="3200408"/>
                </a:lnTo>
                <a:lnTo>
                  <a:pt x="0" y="32004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58" name="Google Shape;358;p18"/>
          <p:cNvSpPr txBox="1"/>
          <p:nvPr/>
        </p:nvSpPr>
        <p:spPr>
          <a:xfrm>
            <a:off x="1551481" y="442394"/>
            <a:ext cx="7325969" cy="2103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10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406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 As of  2024, in the USA</a:t>
            </a:r>
            <a:endParaRPr/>
          </a:p>
        </p:txBody>
      </p:sp>
      <p:sp>
        <p:nvSpPr>
          <p:cNvPr id="359" name="Google Shape;359;p18"/>
          <p:cNvSpPr txBox="1"/>
          <p:nvPr/>
        </p:nvSpPr>
        <p:spPr>
          <a:xfrm>
            <a:off x="1028700" y="2889248"/>
            <a:ext cx="7877943" cy="5124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902997" marR="0" lvl="1" indent="-451498" algn="just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EFE7DD"/>
              </a:buClr>
              <a:buSzPts val="4182"/>
              <a:buFont typeface="Arial"/>
              <a:buChar char="•"/>
            </a:pPr>
            <a:r>
              <a:rPr lang="en-US" sz="4182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estimated 24,000 victims of human trafficking</a:t>
            </a:r>
            <a:endParaRPr/>
          </a:p>
          <a:p>
            <a:pPr marL="902997" marR="0" lvl="1" indent="-451498" algn="just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EFE7DD"/>
              </a:buClr>
              <a:buSzPts val="4182"/>
              <a:buFont typeface="Arial"/>
              <a:buChar char="•"/>
            </a:pPr>
            <a:r>
              <a:rPr lang="en-US" sz="4182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75% are estimated to be female</a:t>
            </a:r>
            <a:endParaRPr/>
          </a:p>
          <a:p>
            <a:pPr marL="902997" marR="0" lvl="1" indent="-451498" algn="just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EFE7DD"/>
              </a:buClr>
              <a:buSzPts val="4182"/>
              <a:buFont typeface="Arial"/>
              <a:buChar char="•"/>
            </a:pPr>
            <a:r>
              <a:rPr lang="en-US" sz="4182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40%are estimated to be minors (under the age of 18)</a:t>
            </a:r>
            <a:endParaRPr/>
          </a:p>
          <a:p>
            <a:pPr marL="902997" marR="0" lvl="1" indent="-451498" algn="just" rtl="0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EFE7DD"/>
              </a:buClr>
              <a:buSzPts val="4182"/>
              <a:buFont typeface="Arial"/>
              <a:buChar char="•"/>
            </a:pPr>
            <a:r>
              <a:rPr lang="en-US" sz="4182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All 50 states were affected by human trafficking in 2024</a:t>
            </a:r>
            <a:endParaRPr/>
          </a:p>
        </p:txBody>
      </p:sp>
      <p:sp>
        <p:nvSpPr>
          <p:cNvPr id="360" name="Google Shape;360;p18"/>
          <p:cNvSpPr txBox="1"/>
          <p:nvPr/>
        </p:nvSpPr>
        <p:spPr>
          <a:xfrm>
            <a:off x="7848600" y="7701346"/>
            <a:ext cx="246794" cy="28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(7)</a:t>
            </a:r>
            <a:endParaRPr/>
          </a:p>
        </p:txBody>
      </p:sp>
      <p:sp>
        <p:nvSpPr>
          <p:cNvPr id="361" name="Google Shape;361;p18"/>
          <p:cNvSpPr txBox="1"/>
          <p:nvPr/>
        </p:nvSpPr>
        <p:spPr>
          <a:xfrm>
            <a:off x="6553200" y="6183028"/>
            <a:ext cx="246794" cy="28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(7)</a:t>
            </a:r>
            <a:endParaRPr/>
          </a:p>
        </p:txBody>
      </p:sp>
      <p:sp>
        <p:nvSpPr>
          <p:cNvPr id="362" name="Google Shape;362;p18"/>
          <p:cNvSpPr txBox="1"/>
          <p:nvPr/>
        </p:nvSpPr>
        <p:spPr>
          <a:xfrm>
            <a:off x="8839200" y="4686300"/>
            <a:ext cx="246794" cy="28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(7)</a:t>
            </a:r>
            <a:endParaRPr/>
          </a:p>
        </p:txBody>
      </p:sp>
      <p:sp>
        <p:nvSpPr>
          <p:cNvPr id="363" name="Google Shape;363;p18"/>
          <p:cNvSpPr txBox="1"/>
          <p:nvPr/>
        </p:nvSpPr>
        <p:spPr>
          <a:xfrm>
            <a:off x="6127964" y="3943667"/>
            <a:ext cx="246794" cy="28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(7)</a:t>
            </a:r>
            <a:endParaRPr/>
          </a:p>
        </p:txBody>
      </p:sp>
      <p:sp>
        <p:nvSpPr>
          <p:cNvPr id="364" name="Google Shape;364;p18"/>
          <p:cNvSpPr txBox="1"/>
          <p:nvPr/>
        </p:nvSpPr>
        <p:spPr>
          <a:xfrm>
            <a:off x="17754600" y="7439197"/>
            <a:ext cx="267853" cy="28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99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(5)</a:t>
            </a:r>
            <a:endParaRPr/>
          </a:p>
        </p:txBody>
      </p:sp>
      <p:sp>
        <p:nvSpPr>
          <p:cNvPr id="365" name="Google Shape;365;p18"/>
          <p:cNvSpPr txBox="1"/>
          <p:nvPr/>
        </p:nvSpPr>
        <p:spPr>
          <a:xfrm>
            <a:off x="12117800" y="5962496"/>
            <a:ext cx="1408663" cy="563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About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4922"/>
        </a:solidFill>
        <a:effectLst/>
      </p:bgPr>
    </p:bg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0" name="Google Shape;370;p19"/>
          <p:cNvGrpSpPr/>
          <p:nvPr/>
        </p:nvGrpSpPr>
        <p:grpSpPr>
          <a:xfrm>
            <a:off x="1250676" y="547650"/>
            <a:ext cx="8574219" cy="2676948"/>
            <a:chOff x="0" y="0"/>
            <a:chExt cx="11432292" cy="3569264"/>
          </a:xfrm>
        </p:grpSpPr>
        <p:grpSp>
          <p:nvGrpSpPr>
            <p:cNvPr id="371" name="Google Shape;371;p19"/>
            <p:cNvGrpSpPr/>
            <p:nvPr/>
          </p:nvGrpSpPr>
          <p:grpSpPr>
            <a:xfrm>
              <a:off x="0" y="0"/>
              <a:ext cx="11432292" cy="3569264"/>
              <a:chOff x="0" y="0"/>
              <a:chExt cx="18331418" cy="5723233"/>
            </a:xfrm>
          </p:grpSpPr>
          <p:sp>
            <p:nvSpPr>
              <p:cNvPr id="372" name="Google Shape;372;p19"/>
              <p:cNvSpPr/>
              <p:nvPr/>
            </p:nvSpPr>
            <p:spPr>
              <a:xfrm>
                <a:off x="72390" y="72390"/>
                <a:ext cx="18186638" cy="5578453"/>
              </a:xfrm>
              <a:custGeom>
                <a:avLst/>
                <a:gdLst/>
                <a:ahLst/>
                <a:cxnLst/>
                <a:rect l="l" t="t" r="r" b="b"/>
                <a:pathLst>
                  <a:path w="18186638" h="5578453" extrusionOk="0">
                    <a:moveTo>
                      <a:pt x="0" y="0"/>
                    </a:moveTo>
                    <a:lnTo>
                      <a:pt x="18186638" y="0"/>
                    </a:lnTo>
                    <a:lnTo>
                      <a:pt x="18186638" y="5578453"/>
                    </a:lnTo>
                    <a:lnTo>
                      <a:pt x="0" y="55784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E7DD"/>
              </a:solidFill>
              <a:ln>
                <a:noFill/>
              </a:ln>
            </p:spPr>
          </p:sp>
          <p:sp>
            <p:nvSpPr>
              <p:cNvPr id="373" name="Google Shape;373;p19"/>
              <p:cNvSpPr/>
              <p:nvPr/>
            </p:nvSpPr>
            <p:spPr>
              <a:xfrm>
                <a:off x="0" y="0"/>
                <a:ext cx="18331418" cy="5723233"/>
              </a:xfrm>
              <a:custGeom>
                <a:avLst/>
                <a:gdLst/>
                <a:ahLst/>
                <a:cxnLst/>
                <a:rect l="l" t="t" r="r" b="b"/>
                <a:pathLst>
                  <a:path w="18331418" h="5723233" extrusionOk="0">
                    <a:moveTo>
                      <a:pt x="18186637" y="5578453"/>
                    </a:moveTo>
                    <a:lnTo>
                      <a:pt x="18331418" y="5578453"/>
                    </a:lnTo>
                    <a:lnTo>
                      <a:pt x="18331418" y="5723233"/>
                    </a:lnTo>
                    <a:lnTo>
                      <a:pt x="18186637" y="5723233"/>
                    </a:lnTo>
                    <a:lnTo>
                      <a:pt x="18186637" y="5578453"/>
                    </a:lnTo>
                    <a:close/>
                    <a:moveTo>
                      <a:pt x="0" y="144780"/>
                    </a:moveTo>
                    <a:lnTo>
                      <a:pt x="144780" y="144780"/>
                    </a:lnTo>
                    <a:lnTo>
                      <a:pt x="144780" y="5578453"/>
                    </a:lnTo>
                    <a:lnTo>
                      <a:pt x="0" y="5578453"/>
                    </a:lnTo>
                    <a:lnTo>
                      <a:pt x="0" y="144780"/>
                    </a:lnTo>
                    <a:close/>
                    <a:moveTo>
                      <a:pt x="0" y="5578453"/>
                    </a:moveTo>
                    <a:lnTo>
                      <a:pt x="144780" y="5578453"/>
                    </a:lnTo>
                    <a:lnTo>
                      <a:pt x="144780" y="5723233"/>
                    </a:lnTo>
                    <a:lnTo>
                      <a:pt x="0" y="5723233"/>
                    </a:lnTo>
                    <a:lnTo>
                      <a:pt x="0" y="5578453"/>
                    </a:lnTo>
                    <a:close/>
                    <a:moveTo>
                      <a:pt x="18186637" y="144780"/>
                    </a:moveTo>
                    <a:lnTo>
                      <a:pt x="18331418" y="144780"/>
                    </a:lnTo>
                    <a:lnTo>
                      <a:pt x="18331418" y="5578453"/>
                    </a:lnTo>
                    <a:lnTo>
                      <a:pt x="18186637" y="5578453"/>
                    </a:lnTo>
                    <a:lnTo>
                      <a:pt x="18186637" y="144780"/>
                    </a:lnTo>
                    <a:close/>
                    <a:moveTo>
                      <a:pt x="144780" y="5578453"/>
                    </a:moveTo>
                    <a:lnTo>
                      <a:pt x="18186637" y="5578453"/>
                    </a:lnTo>
                    <a:lnTo>
                      <a:pt x="18186637" y="5723233"/>
                    </a:lnTo>
                    <a:lnTo>
                      <a:pt x="144780" y="5723233"/>
                    </a:lnTo>
                    <a:lnTo>
                      <a:pt x="144780" y="5578453"/>
                    </a:lnTo>
                    <a:close/>
                    <a:moveTo>
                      <a:pt x="18186637" y="0"/>
                    </a:moveTo>
                    <a:lnTo>
                      <a:pt x="18331418" y="0"/>
                    </a:lnTo>
                    <a:lnTo>
                      <a:pt x="18331418" y="144780"/>
                    </a:lnTo>
                    <a:lnTo>
                      <a:pt x="18186637" y="144780"/>
                    </a:lnTo>
                    <a:lnTo>
                      <a:pt x="18186637" y="0"/>
                    </a:lnTo>
                    <a:close/>
                    <a:moveTo>
                      <a:pt x="0" y="0"/>
                    </a:moveTo>
                    <a:lnTo>
                      <a:pt x="144780" y="0"/>
                    </a:lnTo>
                    <a:lnTo>
                      <a:pt x="144780" y="144780"/>
                    </a:lnTo>
                    <a:lnTo>
                      <a:pt x="0" y="144780"/>
                    </a:lnTo>
                    <a:lnTo>
                      <a:pt x="0" y="0"/>
                    </a:lnTo>
                    <a:close/>
                    <a:moveTo>
                      <a:pt x="144780" y="0"/>
                    </a:moveTo>
                    <a:lnTo>
                      <a:pt x="18186637" y="0"/>
                    </a:lnTo>
                    <a:lnTo>
                      <a:pt x="18186637" y="144780"/>
                    </a:lnTo>
                    <a:lnTo>
                      <a:pt x="144780" y="144780"/>
                    </a:lnTo>
                    <a:lnTo>
                      <a:pt x="144780" y="0"/>
                    </a:lnTo>
                    <a:close/>
                  </a:path>
                </a:pathLst>
              </a:custGeom>
              <a:solidFill>
                <a:srgbClr val="764B36"/>
              </a:solidFill>
              <a:ln>
                <a:noFill/>
              </a:ln>
            </p:spPr>
          </p:sp>
        </p:grpSp>
        <p:sp>
          <p:nvSpPr>
            <p:cNvPr id="374" name="Google Shape;374;p19"/>
            <p:cNvSpPr txBox="1"/>
            <p:nvPr/>
          </p:nvSpPr>
          <p:spPr>
            <a:xfrm>
              <a:off x="837172" y="1004966"/>
              <a:ext cx="9757949" cy="16260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099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330" b="0" i="0" u="none" strike="noStrike" cap="none">
                  <a:solidFill>
                    <a:srgbClr val="764B36"/>
                  </a:solidFill>
                  <a:latin typeface="Arial"/>
                  <a:ea typeface="Arial"/>
                  <a:cs typeface="Arial"/>
                  <a:sym typeface="Arial"/>
                </a:rPr>
                <a:t>Texas Statistics</a:t>
              </a:r>
              <a:endParaRPr/>
            </a:p>
          </p:txBody>
        </p:sp>
      </p:grpSp>
      <p:pic>
        <p:nvPicPr>
          <p:cNvPr id="375" name="Google Shape;37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72500" y="-570746"/>
            <a:ext cx="7364720" cy="11428494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19"/>
          <p:cNvSpPr txBox="1"/>
          <p:nvPr/>
        </p:nvSpPr>
        <p:spPr>
          <a:xfrm>
            <a:off x="1028700" y="3625978"/>
            <a:ext cx="10319471" cy="563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875377" marR="0" lvl="1" indent="-437688" algn="l" rtl="0">
              <a:lnSpc>
                <a:spcPct val="186013"/>
              </a:lnSpc>
              <a:spcBef>
                <a:spcPts val="0"/>
              </a:spcBef>
              <a:spcAft>
                <a:spcPts val="0"/>
              </a:spcAft>
              <a:buClr>
                <a:srgbClr val="EFE7DD"/>
              </a:buClr>
              <a:buSzPts val="4054"/>
              <a:buFont typeface="Arial"/>
              <a:buChar char="•"/>
            </a:pPr>
            <a:r>
              <a:rPr lang="en-US" sz="4054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Texas is the second largest hub for human trafficking in the United States </a:t>
            </a:r>
            <a:endParaRPr/>
          </a:p>
          <a:p>
            <a:pPr marL="875377" marR="0" lvl="1" indent="-437688" algn="l" rtl="0">
              <a:lnSpc>
                <a:spcPct val="186013"/>
              </a:lnSpc>
              <a:spcBef>
                <a:spcPts val="0"/>
              </a:spcBef>
              <a:spcAft>
                <a:spcPts val="0"/>
              </a:spcAft>
              <a:buClr>
                <a:srgbClr val="EFE7DD"/>
              </a:buClr>
              <a:buSzPts val="4054"/>
              <a:buFont typeface="Arial"/>
              <a:buChar char="•"/>
            </a:pPr>
            <a:r>
              <a:rPr lang="en-US" sz="4054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The DFW region makes of 35% of all commercial exploitation cases in Texas</a:t>
            </a:r>
            <a:endParaRPr/>
          </a:p>
          <a:p>
            <a:pPr marL="875377" marR="0" lvl="1" indent="-437688" algn="l" rtl="0">
              <a:lnSpc>
                <a:spcPct val="186013"/>
              </a:lnSpc>
              <a:spcBef>
                <a:spcPts val="0"/>
              </a:spcBef>
              <a:spcAft>
                <a:spcPts val="0"/>
              </a:spcAft>
              <a:buClr>
                <a:srgbClr val="EFE7DD"/>
              </a:buClr>
              <a:buSzPts val="4054"/>
              <a:buFont typeface="Arial"/>
              <a:buChar char="•"/>
            </a:pPr>
            <a:r>
              <a:rPr lang="en-US" sz="4054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Illegal Sex trade is a 99 million dollar industry in Dallas alone</a:t>
            </a:r>
            <a:endParaRPr/>
          </a:p>
        </p:txBody>
      </p:sp>
      <p:sp>
        <p:nvSpPr>
          <p:cNvPr id="377" name="Google Shape;377;p19"/>
          <p:cNvSpPr txBox="1"/>
          <p:nvPr/>
        </p:nvSpPr>
        <p:spPr>
          <a:xfrm>
            <a:off x="8763000" y="4914900"/>
            <a:ext cx="553853" cy="369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94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(5)</a:t>
            </a:r>
            <a:endParaRPr/>
          </a:p>
        </p:txBody>
      </p:sp>
      <p:sp>
        <p:nvSpPr>
          <p:cNvPr id="378" name="Google Shape;378;p19"/>
          <p:cNvSpPr txBox="1"/>
          <p:nvPr/>
        </p:nvSpPr>
        <p:spPr>
          <a:xfrm>
            <a:off x="10540209" y="6831286"/>
            <a:ext cx="432591" cy="369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94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(5)</a:t>
            </a:r>
            <a:endParaRPr/>
          </a:p>
        </p:txBody>
      </p:sp>
      <p:sp>
        <p:nvSpPr>
          <p:cNvPr id="379" name="Google Shape;379;p19"/>
          <p:cNvSpPr txBox="1"/>
          <p:nvPr/>
        </p:nvSpPr>
        <p:spPr>
          <a:xfrm>
            <a:off x="7239000" y="8736286"/>
            <a:ext cx="469375" cy="369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7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94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(5)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4922"/>
        </a:solidFill>
        <a:effectLst/>
      </p:bgPr>
    </p:bg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4" name="Google Shape;384;p20"/>
          <p:cNvGrpSpPr/>
          <p:nvPr/>
        </p:nvGrpSpPr>
        <p:grpSpPr>
          <a:xfrm>
            <a:off x="-436227" y="-441805"/>
            <a:ext cx="4262403" cy="11170609"/>
            <a:chOff x="0" y="0"/>
            <a:chExt cx="10121532" cy="26525801"/>
          </a:xfrm>
        </p:grpSpPr>
        <p:sp>
          <p:nvSpPr>
            <p:cNvPr id="385" name="Google Shape;385;p20"/>
            <p:cNvSpPr/>
            <p:nvPr/>
          </p:nvSpPr>
          <p:spPr>
            <a:xfrm>
              <a:off x="72390" y="72390"/>
              <a:ext cx="9976752" cy="26381022"/>
            </a:xfrm>
            <a:custGeom>
              <a:avLst/>
              <a:gdLst/>
              <a:ahLst/>
              <a:cxnLst/>
              <a:rect l="l" t="t" r="r" b="b"/>
              <a:pathLst>
                <a:path w="9976752" h="26381022" extrusionOk="0">
                  <a:moveTo>
                    <a:pt x="0" y="0"/>
                  </a:moveTo>
                  <a:lnTo>
                    <a:pt x="9976752" y="0"/>
                  </a:lnTo>
                  <a:lnTo>
                    <a:pt x="9976752" y="26381022"/>
                  </a:lnTo>
                  <a:lnTo>
                    <a:pt x="0" y="263810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88A36"/>
            </a:solidFill>
            <a:ln>
              <a:noFill/>
            </a:ln>
          </p:spPr>
        </p:sp>
        <p:sp>
          <p:nvSpPr>
            <p:cNvPr id="386" name="Google Shape;386;p20"/>
            <p:cNvSpPr/>
            <p:nvPr/>
          </p:nvSpPr>
          <p:spPr>
            <a:xfrm>
              <a:off x="0" y="0"/>
              <a:ext cx="10121532" cy="26525801"/>
            </a:xfrm>
            <a:custGeom>
              <a:avLst/>
              <a:gdLst/>
              <a:ahLst/>
              <a:cxnLst/>
              <a:rect l="l" t="t" r="r" b="b"/>
              <a:pathLst>
                <a:path w="10121532" h="26525801" extrusionOk="0">
                  <a:moveTo>
                    <a:pt x="9976751" y="26381022"/>
                  </a:moveTo>
                  <a:lnTo>
                    <a:pt x="10121532" y="26381022"/>
                  </a:lnTo>
                  <a:lnTo>
                    <a:pt x="10121532" y="26525801"/>
                  </a:lnTo>
                  <a:lnTo>
                    <a:pt x="9976751" y="26525801"/>
                  </a:lnTo>
                  <a:lnTo>
                    <a:pt x="9976751" y="26381022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26381022"/>
                  </a:lnTo>
                  <a:lnTo>
                    <a:pt x="0" y="26381022"/>
                  </a:lnTo>
                  <a:lnTo>
                    <a:pt x="0" y="144780"/>
                  </a:lnTo>
                  <a:close/>
                  <a:moveTo>
                    <a:pt x="0" y="26381022"/>
                  </a:moveTo>
                  <a:lnTo>
                    <a:pt x="144780" y="26381022"/>
                  </a:lnTo>
                  <a:lnTo>
                    <a:pt x="144780" y="26525801"/>
                  </a:lnTo>
                  <a:lnTo>
                    <a:pt x="0" y="26525801"/>
                  </a:lnTo>
                  <a:lnTo>
                    <a:pt x="0" y="26381022"/>
                  </a:lnTo>
                  <a:close/>
                  <a:moveTo>
                    <a:pt x="9976751" y="144780"/>
                  </a:moveTo>
                  <a:lnTo>
                    <a:pt x="10121532" y="144780"/>
                  </a:lnTo>
                  <a:lnTo>
                    <a:pt x="10121532" y="26381022"/>
                  </a:lnTo>
                  <a:lnTo>
                    <a:pt x="9976751" y="26381022"/>
                  </a:lnTo>
                  <a:lnTo>
                    <a:pt x="9976751" y="144780"/>
                  </a:lnTo>
                  <a:close/>
                  <a:moveTo>
                    <a:pt x="144780" y="26381022"/>
                  </a:moveTo>
                  <a:lnTo>
                    <a:pt x="9976751" y="26381022"/>
                  </a:lnTo>
                  <a:lnTo>
                    <a:pt x="9976751" y="26525801"/>
                  </a:lnTo>
                  <a:lnTo>
                    <a:pt x="144780" y="26525801"/>
                  </a:lnTo>
                  <a:lnTo>
                    <a:pt x="144780" y="26381022"/>
                  </a:lnTo>
                  <a:close/>
                  <a:moveTo>
                    <a:pt x="9976751" y="0"/>
                  </a:moveTo>
                  <a:lnTo>
                    <a:pt x="10121532" y="0"/>
                  </a:lnTo>
                  <a:lnTo>
                    <a:pt x="10121532" y="144780"/>
                  </a:lnTo>
                  <a:lnTo>
                    <a:pt x="9976751" y="144780"/>
                  </a:lnTo>
                  <a:lnTo>
                    <a:pt x="9976751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9976751" y="0"/>
                  </a:lnTo>
                  <a:lnTo>
                    <a:pt x="9976751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EFE7DD"/>
            </a:solidFill>
            <a:ln>
              <a:noFill/>
            </a:ln>
          </p:spPr>
        </p:sp>
      </p:grpSp>
      <p:grpSp>
        <p:nvGrpSpPr>
          <p:cNvPr id="387" name="Google Shape;387;p20"/>
          <p:cNvGrpSpPr/>
          <p:nvPr/>
        </p:nvGrpSpPr>
        <p:grpSpPr>
          <a:xfrm>
            <a:off x="8061022" y="864394"/>
            <a:ext cx="9481550" cy="8354356"/>
            <a:chOff x="0" y="-219075"/>
            <a:chExt cx="12642067" cy="11139142"/>
          </a:xfrm>
        </p:grpSpPr>
        <p:sp>
          <p:nvSpPr>
            <p:cNvPr id="388" name="Google Shape;388;p20"/>
            <p:cNvSpPr txBox="1"/>
            <p:nvPr/>
          </p:nvSpPr>
          <p:spPr>
            <a:xfrm>
              <a:off x="0" y="-219075"/>
              <a:ext cx="12642067" cy="56216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r" rtl="0">
                <a:lnSpc>
                  <a:spcPct val="15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649" b="0" i="0" u="none" strike="noStrike" cap="none">
                  <a:solidFill>
                    <a:srgbClr val="EFE7DD"/>
                  </a:solidFill>
                  <a:latin typeface="Arial"/>
                  <a:ea typeface="Arial"/>
                  <a:cs typeface="Arial"/>
                  <a:sym typeface="Arial"/>
                </a:rPr>
                <a:t>What sets trafficking apart from other types of abuse?</a:t>
              </a:r>
              <a:endParaRPr/>
            </a:p>
          </p:txBody>
        </p:sp>
        <p:sp>
          <p:nvSpPr>
            <p:cNvPr id="389" name="Google Shape;389;p20"/>
            <p:cNvSpPr txBox="1"/>
            <p:nvPr/>
          </p:nvSpPr>
          <p:spPr>
            <a:xfrm>
              <a:off x="0" y="5716619"/>
              <a:ext cx="12638499" cy="52034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668970" marR="0" lvl="1" indent="-334485" algn="just" rtl="0">
                <a:lnSpc>
                  <a:spcPct val="206003"/>
                </a:lnSpc>
                <a:spcBef>
                  <a:spcPts val="0"/>
                </a:spcBef>
                <a:spcAft>
                  <a:spcPts val="0"/>
                </a:spcAft>
                <a:buClr>
                  <a:srgbClr val="EFE7DD"/>
                </a:buClr>
                <a:buSzPts val="3098"/>
                <a:buFont typeface="Arial"/>
                <a:buChar char="•"/>
              </a:pPr>
              <a:r>
                <a:rPr lang="en-US" sz="3098" b="0" i="0" u="none" strike="noStrike" cap="none">
                  <a:solidFill>
                    <a:srgbClr val="EFE7DD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The manipulation tactics and ways of maintaining power and control are very similar</a:t>
              </a:r>
              <a:endParaRPr/>
            </a:p>
            <a:p>
              <a:pPr marL="668970" marR="0" lvl="1" indent="-334485" algn="just" rtl="0">
                <a:lnSpc>
                  <a:spcPct val="206003"/>
                </a:lnSpc>
                <a:spcBef>
                  <a:spcPts val="0"/>
                </a:spcBef>
                <a:spcAft>
                  <a:spcPts val="0"/>
                </a:spcAft>
                <a:buClr>
                  <a:srgbClr val="EFE7DD"/>
                </a:buClr>
                <a:buSzPts val="3098"/>
                <a:buFont typeface="Arial"/>
                <a:buChar char="•"/>
              </a:pPr>
              <a:r>
                <a:rPr lang="en-US" sz="3098" b="0" i="0" u="none" strike="noStrike" cap="none">
                  <a:solidFill>
                    <a:srgbClr val="EFE7DD"/>
                  </a:solidFill>
                  <a:latin typeface="Sorts Mill Goudy"/>
                  <a:ea typeface="Sorts Mill Goudy"/>
                  <a:cs typeface="Sorts Mill Goudy"/>
                  <a:sym typeface="Sorts Mill Goudy"/>
                </a:rPr>
                <a:t>The key word is “commercial” which means that human trafficking, whether it is labor or sex trafficking, is all about money!</a:t>
              </a:r>
              <a:endParaRPr/>
            </a:p>
          </p:txBody>
        </p:sp>
      </p:grpSp>
      <p:sp>
        <p:nvSpPr>
          <p:cNvPr id="390" name="Google Shape;390;p20"/>
          <p:cNvSpPr/>
          <p:nvPr/>
        </p:nvSpPr>
        <p:spPr>
          <a:xfrm>
            <a:off x="1028700" y="1216114"/>
            <a:ext cx="5594953" cy="7854772"/>
          </a:xfrm>
          <a:custGeom>
            <a:avLst/>
            <a:gdLst/>
            <a:ahLst/>
            <a:cxnLst/>
            <a:rect l="l" t="t" r="r" b="b"/>
            <a:pathLst>
              <a:path w="5594953" h="7854772" extrusionOk="0">
                <a:moveTo>
                  <a:pt x="0" y="0"/>
                </a:moveTo>
                <a:lnTo>
                  <a:pt x="5594953" y="0"/>
                </a:lnTo>
                <a:lnTo>
                  <a:pt x="5594953" y="7854772"/>
                </a:lnTo>
                <a:lnTo>
                  <a:pt x="0" y="7854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55356" r="-55356"/>
            </a:stretch>
          </a:blipFill>
          <a:ln>
            <a:noFill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4922"/>
        </a:solidFill>
        <a:effectLst/>
      </p:bgPr>
    </p:bg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5" name="Google Shape;395;p21"/>
          <p:cNvGrpSpPr/>
          <p:nvPr/>
        </p:nvGrpSpPr>
        <p:grpSpPr>
          <a:xfrm>
            <a:off x="-756662" y="1028700"/>
            <a:ext cx="13670975" cy="2424591"/>
            <a:chOff x="0" y="0"/>
            <a:chExt cx="18227966" cy="3232787"/>
          </a:xfrm>
        </p:grpSpPr>
        <p:grpSp>
          <p:nvGrpSpPr>
            <p:cNvPr id="396" name="Google Shape;396;p21"/>
            <p:cNvGrpSpPr/>
            <p:nvPr/>
          </p:nvGrpSpPr>
          <p:grpSpPr>
            <a:xfrm>
              <a:off x="0" y="0"/>
              <a:ext cx="18227966" cy="3232787"/>
              <a:chOff x="0" y="0"/>
              <a:chExt cx="32463187" cy="5757449"/>
            </a:xfrm>
          </p:grpSpPr>
          <p:sp>
            <p:nvSpPr>
              <p:cNvPr id="397" name="Google Shape;397;p21"/>
              <p:cNvSpPr/>
              <p:nvPr/>
            </p:nvSpPr>
            <p:spPr>
              <a:xfrm>
                <a:off x="72390" y="72390"/>
                <a:ext cx="32318408" cy="5612670"/>
              </a:xfrm>
              <a:custGeom>
                <a:avLst/>
                <a:gdLst/>
                <a:ahLst/>
                <a:cxnLst/>
                <a:rect l="l" t="t" r="r" b="b"/>
                <a:pathLst>
                  <a:path w="32318408" h="5612670" extrusionOk="0">
                    <a:moveTo>
                      <a:pt x="0" y="0"/>
                    </a:moveTo>
                    <a:lnTo>
                      <a:pt x="32318408" y="0"/>
                    </a:lnTo>
                    <a:lnTo>
                      <a:pt x="32318408" y="5612670"/>
                    </a:lnTo>
                    <a:lnTo>
                      <a:pt x="0" y="56126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E7DD"/>
              </a:solidFill>
              <a:ln>
                <a:noFill/>
              </a:ln>
            </p:spPr>
          </p:sp>
          <p:sp>
            <p:nvSpPr>
              <p:cNvPr id="398" name="Google Shape;398;p21"/>
              <p:cNvSpPr/>
              <p:nvPr/>
            </p:nvSpPr>
            <p:spPr>
              <a:xfrm>
                <a:off x="0" y="0"/>
                <a:ext cx="32463187" cy="5757449"/>
              </a:xfrm>
              <a:custGeom>
                <a:avLst/>
                <a:gdLst/>
                <a:ahLst/>
                <a:cxnLst/>
                <a:rect l="l" t="t" r="r" b="b"/>
                <a:pathLst>
                  <a:path w="32463187" h="5757449" extrusionOk="0">
                    <a:moveTo>
                      <a:pt x="32318409" y="5612669"/>
                    </a:moveTo>
                    <a:lnTo>
                      <a:pt x="32463187" y="5612669"/>
                    </a:lnTo>
                    <a:lnTo>
                      <a:pt x="32463187" y="5757449"/>
                    </a:lnTo>
                    <a:lnTo>
                      <a:pt x="32318409" y="5757449"/>
                    </a:lnTo>
                    <a:lnTo>
                      <a:pt x="32318409" y="5612669"/>
                    </a:lnTo>
                    <a:close/>
                    <a:moveTo>
                      <a:pt x="0" y="144780"/>
                    </a:moveTo>
                    <a:lnTo>
                      <a:pt x="144780" y="144780"/>
                    </a:lnTo>
                    <a:lnTo>
                      <a:pt x="144780" y="5612669"/>
                    </a:lnTo>
                    <a:lnTo>
                      <a:pt x="0" y="5612669"/>
                    </a:lnTo>
                    <a:lnTo>
                      <a:pt x="0" y="144780"/>
                    </a:lnTo>
                    <a:close/>
                    <a:moveTo>
                      <a:pt x="0" y="5612669"/>
                    </a:moveTo>
                    <a:lnTo>
                      <a:pt x="144780" y="5612669"/>
                    </a:lnTo>
                    <a:lnTo>
                      <a:pt x="144780" y="5757449"/>
                    </a:lnTo>
                    <a:lnTo>
                      <a:pt x="0" y="5757449"/>
                    </a:lnTo>
                    <a:lnTo>
                      <a:pt x="0" y="5612669"/>
                    </a:lnTo>
                    <a:close/>
                    <a:moveTo>
                      <a:pt x="32318409" y="144780"/>
                    </a:moveTo>
                    <a:lnTo>
                      <a:pt x="32463187" y="144780"/>
                    </a:lnTo>
                    <a:lnTo>
                      <a:pt x="32463187" y="5612669"/>
                    </a:lnTo>
                    <a:lnTo>
                      <a:pt x="32318409" y="5612669"/>
                    </a:lnTo>
                    <a:lnTo>
                      <a:pt x="32318409" y="144780"/>
                    </a:lnTo>
                    <a:close/>
                    <a:moveTo>
                      <a:pt x="144780" y="5612669"/>
                    </a:moveTo>
                    <a:lnTo>
                      <a:pt x="32318409" y="5612669"/>
                    </a:lnTo>
                    <a:lnTo>
                      <a:pt x="32318409" y="5757449"/>
                    </a:lnTo>
                    <a:lnTo>
                      <a:pt x="144780" y="5757449"/>
                    </a:lnTo>
                    <a:lnTo>
                      <a:pt x="144780" y="5612669"/>
                    </a:lnTo>
                    <a:close/>
                    <a:moveTo>
                      <a:pt x="32318409" y="0"/>
                    </a:moveTo>
                    <a:lnTo>
                      <a:pt x="32463187" y="0"/>
                    </a:lnTo>
                    <a:lnTo>
                      <a:pt x="32463187" y="144780"/>
                    </a:lnTo>
                    <a:lnTo>
                      <a:pt x="32318409" y="144780"/>
                    </a:lnTo>
                    <a:lnTo>
                      <a:pt x="32318409" y="0"/>
                    </a:lnTo>
                    <a:close/>
                    <a:moveTo>
                      <a:pt x="0" y="0"/>
                    </a:moveTo>
                    <a:lnTo>
                      <a:pt x="144780" y="0"/>
                    </a:lnTo>
                    <a:lnTo>
                      <a:pt x="144780" y="144780"/>
                    </a:lnTo>
                    <a:lnTo>
                      <a:pt x="0" y="144780"/>
                    </a:lnTo>
                    <a:lnTo>
                      <a:pt x="0" y="0"/>
                    </a:lnTo>
                    <a:close/>
                    <a:moveTo>
                      <a:pt x="144780" y="0"/>
                    </a:moveTo>
                    <a:lnTo>
                      <a:pt x="32318409" y="0"/>
                    </a:lnTo>
                    <a:lnTo>
                      <a:pt x="32318409" y="144780"/>
                    </a:lnTo>
                    <a:lnTo>
                      <a:pt x="144780" y="144780"/>
                    </a:lnTo>
                    <a:lnTo>
                      <a:pt x="144780" y="0"/>
                    </a:lnTo>
                    <a:close/>
                  </a:path>
                </a:pathLst>
              </a:custGeom>
              <a:solidFill>
                <a:srgbClr val="C88A36"/>
              </a:solidFill>
              <a:ln>
                <a:noFill/>
              </a:ln>
            </p:spPr>
          </p:sp>
        </p:grpSp>
        <p:sp>
          <p:nvSpPr>
            <p:cNvPr id="399" name="Google Shape;399;p21"/>
            <p:cNvSpPr txBox="1"/>
            <p:nvPr/>
          </p:nvSpPr>
          <p:spPr>
            <a:xfrm>
              <a:off x="2380482" y="924958"/>
              <a:ext cx="14982348" cy="14400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099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406" b="0" i="0" u="none" strike="noStrike" cap="none">
                  <a:solidFill>
                    <a:srgbClr val="764B36"/>
                  </a:solidFill>
                  <a:latin typeface="Arial"/>
                  <a:ea typeface="Arial"/>
                  <a:cs typeface="Arial"/>
                  <a:sym typeface="Arial"/>
                </a:rPr>
                <a:t>True or False?</a:t>
              </a:r>
              <a:endParaRPr/>
            </a:p>
          </p:txBody>
        </p:sp>
      </p:grpSp>
      <p:sp>
        <p:nvSpPr>
          <p:cNvPr id="400" name="Google Shape;400;p21"/>
          <p:cNvSpPr txBox="1"/>
          <p:nvPr/>
        </p:nvSpPr>
        <p:spPr>
          <a:xfrm>
            <a:off x="1028700" y="5143500"/>
            <a:ext cx="14737506" cy="3622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28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Most victims of human trafficking are randomly targeted or exploited by strangers</a:t>
            </a:r>
            <a:endParaRPr/>
          </a:p>
        </p:txBody>
      </p:sp>
      <p:sp>
        <p:nvSpPr>
          <p:cNvPr id="401" name="Google Shape;401;p21"/>
          <p:cNvSpPr/>
          <p:nvPr/>
        </p:nvSpPr>
        <p:spPr>
          <a:xfrm rot="-5400000">
            <a:off x="14316744" y="-159784"/>
            <a:ext cx="5136684" cy="4819144"/>
          </a:xfrm>
          <a:custGeom>
            <a:avLst/>
            <a:gdLst/>
            <a:ahLst/>
            <a:cxnLst/>
            <a:rect l="l" t="t" r="r" b="b"/>
            <a:pathLst>
              <a:path w="5136684" h="4819144" extrusionOk="0">
                <a:moveTo>
                  <a:pt x="0" y="0"/>
                </a:moveTo>
                <a:lnTo>
                  <a:pt x="5136684" y="0"/>
                </a:lnTo>
                <a:lnTo>
                  <a:pt x="5136684" y="4819143"/>
                </a:lnTo>
                <a:lnTo>
                  <a:pt x="0" y="4819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4922"/>
        </a:solidFill>
        <a:effectLst/>
      </p:bgPr>
    </p:bg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6" name="Google Shape;406;p22"/>
          <p:cNvGrpSpPr/>
          <p:nvPr/>
        </p:nvGrpSpPr>
        <p:grpSpPr>
          <a:xfrm>
            <a:off x="-756662" y="1028700"/>
            <a:ext cx="13670975" cy="2424591"/>
            <a:chOff x="0" y="0"/>
            <a:chExt cx="18227966" cy="3232787"/>
          </a:xfrm>
        </p:grpSpPr>
        <p:grpSp>
          <p:nvGrpSpPr>
            <p:cNvPr id="407" name="Google Shape;407;p22"/>
            <p:cNvGrpSpPr/>
            <p:nvPr/>
          </p:nvGrpSpPr>
          <p:grpSpPr>
            <a:xfrm>
              <a:off x="0" y="0"/>
              <a:ext cx="18227966" cy="3232787"/>
              <a:chOff x="0" y="0"/>
              <a:chExt cx="32463187" cy="5757449"/>
            </a:xfrm>
          </p:grpSpPr>
          <p:sp>
            <p:nvSpPr>
              <p:cNvPr id="408" name="Google Shape;408;p22"/>
              <p:cNvSpPr/>
              <p:nvPr/>
            </p:nvSpPr>
            <p:spPr>
              <a:xfrm>
                <a:off x="72390" y="72390"/>
                <a:ext cx="32318408" cy="5612670"/>
              </a:xfrm>
              <a:custGeom>
                <a:avLst/>
                <a:gdLst/>
                <a:ahLst/>
                <a:cxnLst/>
                <a:rect l="l" t="t" r="r" b="b"/>
                <a:pathLst>
                  <a:path w="32318408" h="5612670" extrusionOk="0">
                    <a:moveTo>
                      <a:pt x="0" y="0"/>
                    </a:moveTo>
                    <a:lnTo>
                      <a:pt x="32318408" y="0"/>
                    </a:lnTo>
                    <a:lnTo>
                      <a:pt x="32318408" y="5612670"/>
                    </a:lnTo>
                    <a:lnTo>
                      <a:pt x="0" y="56126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E7DD"/>
              </a:solidFill>
              <a:ln>
                <a:noFill/>
              </a:ln>
            </p:spPr>
          </p:sp>
          <p:sp>
            <p:nvSpPr>
              <p:cNvPr id="409" name="Google Shape;409;p22"/>
              <p:cNvSpPr/>
              <p:nvPr/>
            </p:nvSpPr>
            <p:spPr>
              <a:xfrm>
                <a:off x="0" y="0"/>
                <a:ext cx="32463187" cy="5757449"/>
              </a:xfrm>
              <a:custGeom>
                <a:avLst/>
                <a:gdLst/>
                <a:ahLst/>
                <a:cxnLst/>
                <a:rect l="l" t="t" r="r" b="b"/>
                <a:pathLst>
                  <a:path w="32463187" h="5757449" extrusionOk="0">
                    <a:moveTo>
                      <a:pt x="32318409" y="5612669"/>
                    </a:moveTo>
                    <a:lnTo>
                      <a:pt x="32463187" y="5612669"/>
                    </a:lnTo>
                    <a:lnTo>
                      <a:pt x="32463187" y="5757449"/>
                    </a:lnTo>
                    <a:lnTo>
                      <a:pt x="32318409" y="5757449"/>
                    </a:lnTo>
                    <a:lnTo>
                      <a:pt x="32318409" y="5612669"/>
                    </a:lnTo>
                    <a:close/>
                    <a:moveTo>
                      <a:pt x="0" y="144780"/>
                    </a:moveTo>
                    <a:lnTo>
                      <a:pt x="144780" y="144780"/>
                    </a:lnTo>
                    <a:lnTo>
                      <a:pt x="144780" y="5612669"/>
                    </a:lnTo>
                    <a:lnTo>
                      <a:pt x="0" y="5612669"/>
                    </a:lnTo>
                    <a:lnTo>
                      <a:pt x="0" y="144780"/>
                    </a:lnTo>
                    <a:close/>
                    <a:moveTo>
                      <a:pt x="0" y="5612669"/>
                    </a:moveTo>
                    <a:lnTo>
                      <a:pt x="144780" y="5612669"/>
                    </a:lnTo>
                    <a:lnTo>
                      <a:pt x="144780" y="5757449"/>
                    </a:lnTo>
                    <a:lnTo>
                      <a:pt x="0" y="5757449"/>
                    </a:lnTo>
                    <a:lnTo>
                      <a:pt x="0" y="5612669"/>
                    </a:lnTo>
                    <a:close/>
                    <a:moveTo>
                      <a:pt x="32318409" y="144780"/>
                    </a:moveTo>
                    <a:lnTo>
                      <a:pt x="32463187" y="144780"/>
                    </a:lnTo>
                    <a:lnTo>
                      <a:pt x="32463187" y="5612669"/>
                    </a:lnTo>
                    <a:lnTo>
                      <a:pt x="32318409" y="5612669"/>
                    </a:lnTo>
                    <a:lnTo>
                      <a:pt x="32318409" y="144780"/>
                    </a:lnTo>
                    <a:close/>
                    <a:moveTo>
                      <a:pt x="144780" y="5612669"/>
                    </a:moveTo>
                    <a:lnTo>
                      <a:pt x="32318409" y="5612669"/>
                    </a:lnTo>
                    <a:lnTo>
                      <a:pt x="32318409" y="5757449"/>
                    </a:lnTo>
                    <a:lnTo>
                      <a:pt x="144780" y="5757449"/>
                    </a:lnTo>
                    <a:lnTo>
                      <a:pt x="144780" y="5612669"/>
                    </a:lnTo>
                    <a:close/>
                    <a:moveTo>
                      <a:pt x="32318409" y="0"/>
                    </a:moveTo>
                    <a:lnTo>
                      <a:pt x="32463187" y="0"/>
                    </a:lnTo>
                    <a:lnTo>
                      <a:pt x="32463187" y="144780"/>
                    </a:lnTo>
                    <a:lnTo>
                      <a:pt x="32318409" y="144780"/>
                    </a:lnTo>
                    <a:lnTo>
                      <a:pt x="32318409" y="0"/>
                    </a:lnTo>
                    <a:close/>
                    <a:moveTo>
                      <a:pt x="0" y="0"/>
                    </a:moveTo>
                    <a:lnTo>
                      <a:pt x="144780" y="0"/>
                    </a:lnTo>
                    <a:lnTo>
                      <a:pt x="144780" y="144780"/>
                    </a:lnTo>
                    <a:lnTo>
                      <a:pt x="0" y="144780"/>
                    </a:lnTo>
                    <a:lnTo>
                      <a:pt x="0" y="0"/>
                    </a:lnTo>
                    <a:close/>
                    <a:moveTo>
                      <a:pt x="144780" y="0"/>
                    </a:moveTo>
                    <a:lnTo>
                      <a:pt x="32318409" y="0"/>
                    </a:lnTo>
                    <a:lnTo>
                      <a:pt x="32318409" y="144780"/>
                    </a:lnTo>
                    <a:lnTo>
                      <a:pt x="144780" y="144780"/>
                    </a:lnTo>
                    <a:lnTo>
                      <a:pt x="144780" y="0"/>
                    </a:lnTo>
                    <a:close/>
                  </a:path>
                </a:pathLst>
              </a:custGeom>
              <a:solidFill>
                <a:srgbClr val="C88A36"/>
              </a:solidFill>
              <a:ln>
                <a:noFill/>
              </a:ln>
            </p:spPr>
          </p:sp>
        </p:grpSp>
        <p:sp>
          <p:nvSpPr>
            <p:cNvPr id="410" name="Google Shape;410;p22"/>
            <p:cNvSpPr txBox="1"/>
            <p:nvPr/>
          </p:nvSpPr>
          <p:spPr>
            <a:xfrm>
              <a:off x="2380482" y="924958"/>
              <a:ext cx="14982348" cy="14400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1099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7406" b="0" i="0" u="none" strike="noStrike" cap="none">
                  <a:solidFill>
                    <a:srgbClr val="764B36"/>
                  </a:solidFill>
                  <a:latin typeface="Arial"/>
                  <a:ea typeface="Arial"/>
                  <a:cs typeface="Arial"/>
                  <a:sym typeface="Arial"/>
                </a:rPr>
                <a:t>False!!</a:t>
              </a:r>
              <a:endParaRPr/>
            </a:p>
          </p:txBody>
        </p:sp>
      </p:grpSp>
      <p:sp>
        <p:nvSpPr>
          <p:cNvPr id="411" name="Google Shape;411;p22"/>
          <p:cNvSpPr txBox="1"/>
          <p:nvPr/>
        </p:nvSpPr>
        <p:spPr>
          <a:xfrm>
            <a:off x="1879789" y="5143500"/>
            <a:ext cx="13459801" cy="27286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47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About 86% of human trafficking victims are recruited by an employers, intimate partner, family member, or caregiver. </a:t>
            </a:r>
            <a:endParaRPr/>
          </a:p>
        </p:txBody>
      </p:sp>
      <p:sp>
        <p:nvSpPr>
          <p:cNvPr id="412" name="Google Shape;412;p22"/>
          <p:cNvSpPr/>
          <p:nvPr/>
        </p:nvSpPr>
        <p:spPr>
          <a:xfrm rot="-5400000">
            <a:off x="14316744" y="-159784"/>
            <a:ext cx="5136684" cy="4819144"/>
          </a:xfrm>
          <a:custGeom>
            <a:avLst/>
            <a:gdLst/>
            <a:ahLst/>
            <a:cxnLst/>
            <a:rect l="l" t="t" r="r" b="b"/>
            <a:pathLst>
              <a:path w="5136684" h="4819144" extrusionOk="0">
                <a:moveTo>
                  <a:pt x="0" y="0"/>
                </a:moveTo>
                <a:lnTo>
                  <a:pt x="5136684" y="0"/>
                </a:lnTo>
                <a:lnTo>
                  <a:pt x="5136684" y="4819143"/>
                </a:lnTo>
                <a:lnTo>
                  <a:pt x="0" y="4819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4922"/>
        </a:solidFill>
        <a:effectLst/>
      </p:bgPr>
    </p:bg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3"/>
          <p:cNvSpPr txBox="1"/>
          <p:nvPr/>
        </p:nvSpPr>
        <p:spPr>
          <a:xfrm>
            <a:off x="297530" y="2632499"/>
            <a:ext cx="5285558" cy="954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Risk Factors</a:t>
            </a:r>
            <a:endParaRPr/>
          </a:p>
        </p:txBody>
      </p:sp>
      <p:sp>
        <p:nvSpPr>
          <p:cNvPr id="418" name="Google Shape;418;p23"/>
          <p:cNvSpPr/>
          <p:nvPr/>
        </p:nvSpPr>
        <p:spPr>
          <a:xfrm rot="10800000">
            <a:off x="-211469" y="-1380872"/>
            <a:ext cx="4060104" cy="3809116"/>
          </a:xfrm>
          <a:custGeom>
            <a:avLst/>
            <a:gdLst/>
            <a:ahLst/>
            <a:cxnLst/>
            <a:rect l="l" t="t" r="r" b="b"/>
            <a:pathLst>
              <a:path w="4060104" h="3809116" extrusionOk="0">
                <a:moveTo>
                  <a:pt x="0" y="0"/>
                </a:moveTo>
                <a:lnTo>
                  <a:pt x="4060104" y="0"/>
                </a:lnTo>
                <a:lnTo>
                  <a:pt x="4060104" y="3809116"/>
                </a:lnTo>
                <a:lnTo>
                  <a:pt x="0" y="38091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419" name="Google Shape;419;p23"/>
          <p:cNvGrpSpPr/>
          <p:nvPr/>
        </p:nvGrpSpPr>
        <p:grpSpPr>
          <a:xfrm>
            <a:off x="6365550" y="571500"/>
            <a:ext cx="10893167" cy="9202357"/>
            <a:chOff x="0" y="0"/>
            <a:chExt cx="25868362" cy="19542063"/>
          </a:xfrm>
        </p:grpSpPr>
        <p:sp>
          <p:nvSpPr>
            <p:cNvPr id="420" name="Google Shape;420;p23"/>
            <p:cNvSpPr/>
            <p:nvPr/>
          </p:nvSpPr>
          <p:spPr>
            <a:xfrm>
              <a:off x="72390" y="72390"/>
              <a:ext cx="25723583" cy="19397284"/>
            </a:xfrm>
            <a:custGeom>
              <a:avLst/>
              <a:gdLst/>
              <a:ahLst/>
              <a:cxnLst/>
              <a:rect l="l" t="t" r="r" b="b"/>
              <a:pathLst>
                <a:path w="25723583" h="19397284" extrusionOk="0">
                  <a:moveTo>
                    <a:pt x="0" y="0"/>
                  </a:moveTo>
                  <a:lnTo>
                    <a:pt x="25723583" y="0"/>
                  </a:lnTo>
                  <a:lnTo>
                    <a:pt x="25723583" y="19397284"/>
                  </a:lnTo>
                  <a:lnTo>
                    <a:pt x="0" y="193972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7DD"/>
            </a:solidFill>
            <a:ln>
              <a:noFill/>
            </a:ln>
          </p:spPr>
        </p:sp>
        <p:sp>
          <p:nvSpPr>
            <p:cNvPr id="421" name="Google Shape;421;p23"/>
            <p:cNvSpPr/>
            <p:nvPr/>
          </p:nvSpPr>
          <p:spPr>
            <a:xfrm>
              <a:off x="0" y="0"/>
              <a:ext cx="25868362" cy="19542063"/>
            </a:xfrm>
            <a:custGeom>
              <a:avLst/>
              <a:gdLst/>
              <a:ahLst/>
              <a:cxnLst/>
              <a:rect l="l" t="t" r="r" b="b"/>
              <a:pathLst>
                <a:path w="25868362" h="19542063" extrusionOk="0">
                  <a:moveTo>
                    <a:pt x="25723582" y="19397283"/>
                  </a:moveTo>
                  <a:lnTo>
                    <a:pt x="25868362" y="19397283"/>
                  </a:lnTo>
                  <a:lnTo>
                    <a:pt x="25868362" y="19542063"/>
                  </a:lnTo>
                  <a:lnTo>
                    <a:pt x="25723582" y="19542063"/>
                  </a:lnTo>
                  <a:lnTo>
                    <a:pt x="25723582" y="19397283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9397283"/>
                  </a:lnTo>
                  <a:lnTo>
                    <a:pt x="0" y="19397283"/>
                  </a:lnTo>
                  <a:lnTo>
                    <a:pt x="0" y="144780"/>
                  </a:lnTo>
                  <a:close/>
                  <a:moveTo>
                    <a:pt x="0" y="19397283"/>
                  </a:moveTo>
                  <a:lnTo>
                    <a:pt x="144780" y="19397283"/>
                  </a:lnTo>
                  <a:lnTo>
                    <a:pt x="144780" y="19542063"/>
                  </a:lnTo>
                  <a:lnTo>
                    <a:pt x="0" y="19542063"/>
                  </a:lnTo>
                  <a:lnTo>
                    <a:pt x="0" y="19397283"/>
                  </a:lnTo>
                  <a:close/>
                  <a:moveTo>
                    <a:pt x="25723582" y="144780"/>
                  </a:moveTo>
                  <a:lnTo>
                    <a:pt x="25868362" y="144780"/>
                  </a:lnTo>
                  <a:lnTo>
                    <a:pt x="25868362" y="19397283"/>
                  </a:lnTo>
                  <a:lnTo>
                    <a:pt x="25723582" y="19397283"/>
                  </a:lnTo>
                  <a:lnTo>
                    <a:pt x="25723582" y="144780"/>
                  </a:lnTo>
                  <a:close/>
                  <a:moveTo>
                    <a:pt x="144780" y="19397283"/>
                  </a:moveTo>
                  <a:lnTo>
                    <a:pt x="25723582" y="19397283"/>
                  </a:lnTo>
                  <a:lnTo>
                    <a:pt x="25723582" y="19542063"/>
                  </a:lnTo>
                  <a:lnTo>
                    <a:pt x="144780" y="19542063"/>
                  </a:lnTo>
                  <a:lnTo>
                    <a:pt x="144780" y="19397283"/>
                  </a:lnTo>
                  <a:close/>
                  <a:moveTo>
                    <a:pt x="25723582" y="0"/>
                  </a:moveTo>
                  <a:lnTo>
                    <a:pt x="25868362" y="0"/>
                  </a:lnTo>
                  <a:lnTo>
                    <a:pt x="25868362" y="144780"/>
                  </a:lnTo>
                  <a:lnTo>
                    <a:pt x="25723582" y="144780"/>
                  </a:lnTo>
                  <a:lnTo>
                    <a:pt x="25723582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5723582" y="0"/>
                  </a:lnTo>
                  <a:lnTo>
                    <a:pt x="25723582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C88A36"/>
            </a:solidFill>
            <a:ln>
              <a:noFill/>
            </a:ln>
          </p:spPr>
        </p:sp>
      </p:grpSp>
      <p:grpSp>
        <p:nvGrpSpPr>
          <p:cNvPr id="422" name="Google Shape;422;p23"/>
          <p:cNvGrpSpPr/>
          <p:nvPr/>
        </p:nvGrpSpPr>
        <p:grpSpPr>
          <a:xfrm>
            <a:off x="297530" y="3834554"/>
            <a:ext cx="5637656" cy="5423746"/>
            <a:chOff x="0" y="0"/>
            <a:chExt cx="11317567" cy="10888142"/>
          </a:xfrm>
        </p:grpSpPr>
        <p:sp>
          <p:nvSpPr>
            <p:cNvPr id="423" name="Google Shape;423;p23"/>
            <p:cNvSpPr/>
            <p:nvPr/>
          </p:nvSpPr>
          <p:spPr>
            <a:xfrm>
              <a:off x="72390" y="72390"/>
              <a:ext cx="11172787" cy="10743363"/>
            </a:xfrm>
            <a:custGeom>
              <a:avLst/>
              <a:gdLst/>
              <a:ahLst/>
              <a:cxnLst/>
              <a:rect l="l" t="t" r="r" b="b"/>
              <a:pathLst>
                <a:path w="11172787" h="10743363" extrusionOk="0">
                  <a:moveTo>
                    <a:pt x="0" y="0"/>
                  </a:moveTo>
                  <a:lnTo>
                    <a:pt x="11172787" y="0"/>
                  </a:lnTo>
                  <a:lnTo>
                    <a:pt x="11172787" y="10743363"/>
                  </a:lnTo>
                  <a:lnTo>
                    <a:pt x="0" y="107433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7DD"/>
            </a:solidFill>
            <a:ln>
              <a:noFill/>
            </a:ln>
          </p:spPr>
        </p:sp>
        <p:sp>
          <p:nvSpPr>
            <p:cNvPr id="424" name="Google Shape;424;p23"/>
            <p:cNvSpPr/>
            <p:nvPr/>
          </p:nvSpPr>
          <p:spPr>
            <a:xfrm>
              <a:off x="0" y="0"/>
              <a:ext cx="11317567" cy="10888142"/>
            </a:xfrm>
            <a:custGeom>
              <a:avLst/>
              <a:gdLst/>
              <a:ahLst/>
              <a:cxnLst/>
              <a:rect l="l" t="t" r="r" b="b"/>
              <a:pathLst>
                <a:path w="11317567" h="10888142" extrusionOk="0">
                  <a:moveTo>
                    <a:pt x="11172787" y="10743363"/>
                  </a:moveTo>
                  <a:lnTo>
                    <a:pt x="11317567" y="10743363"/>
                  </a:lnTo>
                  <a:lnTo>
                    <a:pt x="11317567" y="10888142"/>
                  </a:lnTo>
                  <a:lnTo>
                    <a:pt x="11172787" y="10888142"/>
                  </a:lnTo>
                  <a:lnTo>
                    <a:pt x="11172787" y="10743363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0743363"/>
                  </a:lnTo>
                  <a:lnTo>
                    <a:pt x="0" y="10743363"/>
                  </a:lnTo>
                  <a:lnTo>
                    <a:pt x="0" y="144780"/>
                  </a:lnTo>
                  <a:close/>
                  <a:moveTo>
                    <a:pt x="0" y="10743363"/>
                  </a:moveTo>
                  <a:lnTo>
                    <a:pt x="144780" y="10743363"/>
                  </a:lnTo>
                  <a:lnTo>
                    <a:pt x="144780" y="10888142"/>
                  </a:lnTo>
                  <a:lnTo>
                    <a:pt x="0" y="10888142"/>
                  </a:lnTo>
                  <a:lnTo>
                    <a:pt x="0" y="10743363"/>
                  </a:lnTo>
                  <a:close/>
                  <a:moveTo>
                    <a:pt x="11172787" y="144780"/>
                  </a:moveTo>
                  <a:lnTo>
                    <a:pt x="11317567" y="144780"/>
                  </a:lnTo>
                  <a:lnTo>
                    <a:pt x="11317567" y="10743363"/>
                  </a:lnTo>
                  <a:lnTo>
                    <a:pt x="11172787" y="10743363"/>
                  </a:lnTo>
                  <a:lnTo>
                    <a:pt x="11172787" y="144780"/>
                  </a:lnTo>
                  <a:close/>
                  <a:moveTo>
                    <a:pt x="144780" y="10743363"/>
                  </a:moveTo>
                  <a:lnTo>
                    <a:pt x="11172787" y="10743363"/>
                  </a:lnTo>
                  <a:lnTo>
                    <a:pt x="11172787" y="10888142"/>
                  </a:lnTo>
                  <a:lnTo>
                    <a:pt x="144780" y="10888142"/>
                  </a:lnTo>
                  <a:lnTo>
                    <a:pt x="144780" y="10743363"/>
                  </a:lnTo>
                  <a:close/>
                  <a:moveTo>
                    <a:pt x="11172787" y="0"/>
                  </a:moveTo>
                  <a:lnTo>
                    <a:pt x="11317567" y="0"/>
                  </a:lnTo>
                  <a:lnTo>
                    <a:pt x="11317567" y="144780"/>
                  </a:lnTo>
                  <a:lnTo>
                    <a:pt x="11172787" y="144780"/>
                  </a:lnTo>
                  <a:lnTo>
                    <a:pt x="11172787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1172787" y="0"/>
                  </a:lnTo>
                  <a:lnTo>
                    <a:pt x="11172787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C88A36"/>
            </a:solidFill>
            <a:ln>
              <a:noFill/>
            </a:ln>
          </p:spPr>
        </p:sp>
      </p:grpSp>
      <p:sp>
        <p:nvSpPr>
          <p:cNvPr id="425" name="Google Shape;425;p23"/>
          <p:cNvSpPr txBox="1"/>
          <p:nvPr/>
        </p:nvSpPr>
        <p:spPr>
          <a:xfrm>
            <a:off x="577325" y="4331546"/>
            <a:ext cx="5005763" cy="4324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80" b="1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characteristics </a:t>
            </a:r>
            <a:r>
              <a:rPr lang="en-US" sz="3280" b="0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at the biological, psychological, family, community, or cultural level that precede and are</a:t>
            </a:r>
            <a:r>
              <a:rPr lang="en-US" sz="3280" b="1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 associated with a higher likelihood of negative outcomes</a:t>
            </a:r>
            <a:r>
              <a:rPr lang="en-US" sz="3280" b="0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en-US" sz="3280" b="1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426" name="Google Shape;426;p23"/>
          <p:cNvSpPr txBox="1"/>
          <p:nvPr/>
        </p:nvSpPr>
        <p:spPr>
          <a:xfrm>
            <a:off x="6762594" y="716743"/>
            <a:ext cx="10099800" cy="89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764B36"/>
              </a:buClr>
              <a:buSzPts val="2644"/>
              <a:buFont typeface="Arial"/>
              <a:buChar char="•"/>
            </a:pPr>
            <a:r>
              <a:rPr lang="en-US" sz="2644" b="1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Disability 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764B36"/>
              </a:buClr>
              <a:buSzPts val="2644"/>
              <a:buFont typeface="Arial"/>
              <a:buChar char="•"/>
            </a:pPr>
            <a:r>
              <a:rPr lang="en-US" sz="2644" b="1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 Economic stress</a:t>
            </a:r>
            <a:r>
              <a:rPr lang="en-US" sz="2644" b="0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 (e.g., debt, ransom/extortion, unemployment, underemployment) 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764B36"/>
              </a:buClr>
              <a:buSzPts val="2644"/>
              <a:buFont typeface="Arial"/>
              <a:buChar char="•"/>
            </a:pPr>
            <a:r>
              <a:rPr lang="en-US" sz="2644" b="1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Fear of authority</a:t>
            </a:r>
            <a:r>
              <a:rPr lang="en-US" sz="2644" b="0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 and law enforcement 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764B36"/>
              </a:buClr>
              <a:buSzPts val="2644"/>
              <a:buFont typeface="Arial"/>
              <a:buChar char="•"/>
            </a:pPr>
            <a:r>
              <a:rPr lang="en-US" sz="2644" b="1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Housing instability</a:t>
            </a:r>
            <a:r>
              <a:rPr lang="en-US" sz="2644" b="0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, including history of running away or experiencing homelessness as a youth 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764B36"/>
              </a:buClr>
              <a:buSzPts val="2644"/>
              <a:buFont typeface="Arial"/>
              <a:buChar char="•"/>
            </a:pPr>
            <a:r>
              <a:rPr lang="en-US" sz="2644" b="1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Immigration status 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764B36"/>
              </a:buClr>
              <a:buSzPts val="2644"/>
              <a:buFont typeface="Arial"/>
              <a:buChar char="•"/>
            </a:pPr>
            <a:r>
              <a:rPr lang="en-US" sz="2644" b="1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Lack of</a:t>
            </a:r>
            <a:r>
              <a:rPr lang="en-US" sz="2644" b="0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 family, community, or social </a:t>
            </a:r>
            <a:r>
              <a:rPr lang="en-US" sz="2644" b="1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support</a:t>
            </a:r>
            <a:r>
              <a:rPr lang="en-US" sz="2644" b="0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 for navigating identity including but not limited to 2SLGBTQIA+2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764B36"/>
              </a:buClr>
              <a:buSzPts val="2644"/>
              <a:buFont typeface="Arial"/>
              <a:buChar char="•"/>
            </a:pPr>
            <a:r>
              <a:rPr lang="en-US" sz="2644" b="0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644" b="1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Limited familiarity with opportunities and limitations within U.S. systems</a:t>
            </a:r>
            <a:r>
              <a:rPr lang="en-US" sz="2644" b="0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 (e.g., legal, social service, etc.) 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764B36"/>
              </a:buClr>
              <a:buSzPts val="2644"/>
              <a:buFont typeface="Arial"/>
              <a:buChar char="•"/>
            </a:pPr>
            <a:r>
              <a:rPr lang="en-US" sz="2644" b="1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Limited or inaccurate understanding of labor rights</a:t>
            </a:r>
            <a:r>
              <a:rPr lang="en-US" sz="2644" b="0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764B36"/>
              </a:buClr>
              <a:buSzPts val="2644"/>
              <a:buFont typeface="Arial"/>
              <a:buChar char="•"/>
            </a:pPr>
            <a:r>
              <a:rPr lang="en-US" sz="2644" b="1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Recent migration or displacement</a:t>
            </a:r>
            <a:r>
              <a:rPr lang="en-US" sz="2644" b="0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571017" marR="0" lvl="1" indent="-285508" algn="l" rtl="0">
              <a:lnSpc>
                <a:spcPct val="150037"/>
              </a:lnSpc>
              <a:spcBef>
                <a:spcPts val="0"/>
              </a:spcBef>
              <a:spcAft>
                <a:spcPts val="0"/>
              </a:spcAft>
              <a:buClr>
                <a:srgbClr val="764B36"/>
              </a:buClr>
              <a:buSzPts val="2644"/>
              <a:buFont typeface="Arial"/>
              <a:buChar char="•"/>
            </a:pPr>
            <a:r>
              <a:rPr lang="en-US" sz="2644" b="0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Any other indicator of </a:t>
            </a:r>
            <a:r>
              <a:rPr lang="en-US" sz="2644" b="1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vulnerability</a:t>
            </a:r>
            <a:r>
              <a:rPr lang="en-US" sz="2644" b="0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, or a void the trafficker can “fill”</a:t>
            </a:r>
            <a:endParaRPr/>
          </a:p>
        </p:txBody>
      </p:sp>
      <p:sp>
        <p:nvSpPr>
          <p:cNvPr id="427" name="Google Shape;427;p23"/>
          <p:cNvSpPr txBox="1"/>
          <p:nvPr/>
        </p:nvSpPr>
        <p:spPr>
          <a:xfrm>
            <a:off x="5051008" y="8291347"/>
            <a:ext cx="359192" cy="298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53" b="0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(8)</a:t>
            </a:r>
            <a:endParaRPr/>
          </a:p>
        </p:txBody>
      </p:sp>
      <p:sp>
        <p:nvSpPr>
          <p:cNvPr id="428" name="Google Shape;428;p23"/>
          <p:cNvSpPr txBox="1"/>
          <p:nvPr/>
        </p:nvSpPr>
        <p:spPr>
          <a:xfrm>
            <a:off x="16827809" y="8837960"/>
            <a:ext cx="401006" cy="298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53" b="0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(2)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4922"/>
        </a:solidFill>
        <a:effectLst/>
      </p:bgPr>
    </p:bg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4"/>
          <p:cNvSpPr txBox="1"/>
          <p:nvPr/>
        </p:nvSpPr>
        <p:spPr>
          <a:xfrm>
            <a:off x="562639" y="5318685"/>
            <a:ext cx="7287233" cy="2620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6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72" b="0" i="0" u="none" strike="noStrike" cap="none">
                <a:solidFill>
                  <a:srgbClr val="EFE7DD"/>
                </a:solidFill>
                <a:latin typeface="Arial"/>
                <a:ea typeface="Arial"/>
                <a:cs typeface="Arial"/>
                <a:sym typeface="Arial"/>
              </a:rPr>
              <a:t>Protective Factors</a:t>
            </a:r>
            <a:endParaRPr/>
          </a:p>
        </p:txBody>
      </p:sp>
      <p:sp>
        <p:nvSpPr>
          <p:cNvPr id="434" name="Google Shape;434;p24"/>
          <p:cNvSpPr/>
          <p:nvPr/>
        </p:nvSpPr>
        <p:spPr>
          <a:xfrm rot="10800000">
            <a:off x="-211469" y="-1380872"/>
            <a:ext cx="5136684" cy="4819144"/>
          </a:xfrm>
          <a:custGeom>
            <a:avLst/>
            <a:gdLst/>
            <a:ahLst/>
            <a:cxnLst/>
            <a:rect l="l" t="t" r="r" b="b"/>
            <a:pathLst>
              <a:path w="5136684" h="4819144" extrusionOk="0">
                <a:moveTo>
                  <a:pt x="0" y="0"/>
                </a:moveTo>
                <a:lnTo>
                  <a:pt x="5136684" y="0"/>
                </a:lnTo>
                <a:lnTo>
                  <a:pt x="5136684" y="4819144"/>
                </a:lnTo>
                <a:lnTo>
                  <a:pt x="0" y="48191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435" name="Google Shape;435;p24"/>
          <p:cNvGrpSpPr/>
          <p:nvPr/>
        </p:nvGrpSpPr>
        <p:grpSpPr>
          <a:xfrm>
            <a:off x="6365554" y="5598253"/>
            <a:ext cx="10893746" cy="3745772"/>
            <a:chOff x="0" y="0"/>
            <a:chExt cx="25868362" cy="8894736"/>
          </a:xfrm>
        </p:grpSpPr>
        <p:sp>
          <p:nvSpPr>
            <p:cNvPr id="436" name="Google Shape;436;p24"/>
            <p:cNvSpPr/>
            <p:nvPr/>
          </p:nvSpPr>
          <p:spPr>
            <a:xfrm>
              <a:off x="72390" y="72390"/>
              <a:ext cx="25723583" cy="8749956"/>
            </a:xfrm>
            <a:custGeom>
              <a:avLst/>
              <a:gdLst/>
              <a:ahLst/>
              <a:cxnLst/>
              <a:rect l="l" t="t" r="r" b="b"/>
              <a:pathLst>
                <a:path w="25723583" h="8749956" extrusionOk="0">
                  <a:moveTo>
                    <a:pt x="0" y="0"/>
                  </a:moveTo>
                  <a:lnTo>
                    <a:pt x="25723583" y="0"/>
                  </a:lnTo>
                  <a:lnTo>
                    <a:pt x="25723583" y="8749956"/>
                  </a:lnTo>
                  <a:lnTo>
                    <a:pt x="0" y="87499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7DD"/>
            </a:solidFill>
            <a:ln>
              <a:noFill/>
            </a:ln>
          </p:spPr>
        </p:sp>
        <p:sp>
          <p:nvSpPr>
            <p:cNvPr id="437" name="Google Shape;437;p24"/>
            <p:cNvSpPr/>
            <p:nvPr/>
          </p:nvSpPr>
          <p:spPr>
            <a:xfrm>
              <a:off x="0" y="0"/>
              <a:ext cx="25868362" cy="8894736"/>
            </a:xfrm>
            <a:custGeom>
              <a:avLst/>
              <a:gdLst/>
              <a:ahLst/>
              <a:cxnLst/>
              <a:rect l="l" t="t" r="r" b="b"/>
              <a:pathLst>
                <a:path w="25868362" h="8894736" extrusionOk="0">
                  <a:moveTo>
                    <a:pt x="25723582" y="8749956"/>
                  </a:moveTo>
                  <a:lnTo>
                    <a:pt x="25868362" y="8749956"/>
                  </a:lnTo>
                  <a:lnTo>
                    <a:pt x="25868362" y="8894736"/>
                  </a:lnTo>
                  <a:lnTo>
                    <a:pt x="25723582" y="8894736"/>
                  </a:lnTo>
                  <a:lnTo>
                    <a:pt x="25723582" y="87499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8749956"/>
                  </a:lnTo>
                  <a:lnTo>
                    <a:pt x="0" y="8749956"/>
                  </a:lnTo>
                  <a:lnTo>
                    <a:pt x="0" y="144780"/>
                  </a:lnTo>
                  <a:close/>
                  <a:moveTo>
                    <a:pt x="0" y="8749956"/>
                  </a:moveTo>
                  <a:lnTo>
                    <a:pt x="144780" y="8749956"/>
                  </a:lnTo>
                  <a:lnTo>
                    <a:pt x="144780" y="8894736"/>
                  </a:lnTo>
                  <a:lnTo>
                    <a:pt x="0" y="8894736"/>
                  </a:lnTo>
                  <a:lnTo>
                    <a:pt x="0" y="8749956"/>
                  </a:lnTo>
                  <a:close/>
                  <a:moveTo>
                    <a:pt x="25723582" y="144780"/>
                  </a:moveTo>
                  <a:lnTo>
                    <a:pt x="25868362" y="144780"/>
                  </a:lnTo>
                  <a:lnTo>
                    <a:pt x="25868362" y="8749956"/>
                  </a:lnTo>
                  <a:lnTo>
                    <a:pt x="25723582" y="8749956"/>
                  </a:lnTo>
                  <a:lnTo>
                    <a:pt x="25723582" y="144780"/>
                  </a:lnTo>
                  <a:close/>
                  <a:moveTo>
                    <a:pt x="144780" y="8749956"/>
                  </a:moveTo>
                  <a:lnTo>
                    <a:pt x="25723582" y="8749956"/>
                  </a:lnTo>
                  <a:lnTo>
                    <a:pt x="25723582" y="8894736"/>
                  </a:lnTo>
                  <a:lnTo>
                    <a:pt x="144780" y="8894736"/>
                  </a:lnTo>
                  <a:lnTo>
                    <a:pt x="144780" y="8749956"/>
                  </a:lnTo>
                  <a:close/>
                  <a:moveTo>
                    <a:pt x="25723582" y="0"/>
                  </a:moveTo>
                  <a:lnTo>
                    <a:pt x="25868362" y="0"/>
                  </a:lnTo>
                  <a:lnTo>
                    <a:pt x="25868362" y="144780"/>
                  </a:lnTo>
                  <a:lnTo>
                    <a:pt x="25723582" y="144780"/>
                  </a:lnTo>
                  <a:lnTo>
                    <a:pt x="25723582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5723582" y="0"/>
                  </a:lnTo>
                  <a:lnTo>
                    <a:pt x="25723582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C88A36"/>
            </a:solidFill>
            <a:ln>
              <a:noFill/>
            </a:ln>
          </p:spPr>
        </p:sp>
      </p:grpSp>
      <p:grpSp>
        <p:nvGrpSpPr>
          <p:cNvPr id="438" name="Google Shape;438;p24"/>
          <p:cNvGrpSpPr/>
          <p:nvPr/>
        </p:nvGrpSpPr>
        <p:grpSpPr>
          <a:xfrm>
            <a:off x="6365554" y="1028700"/>
            <a:ext cx="10893746" cy="3745772"/>
            <a:chOff x="0" y="0"/>
            <a:chExt cx="25868362" cy="8894736"/>
          </a:xfrm>
        </p:grpSpPr>
        <p:sp>
          <p:nvSpPr>
            <p:cNvPr id="439" name="Google Shape;439;p24"/>
            <p:cNvSpPr/>
            <p:nvPr/>
          </p:nvSpPr>
          <p:spPr>
            <a:xfrm>
              <a:off x="72390" y="72390"/>
              <a:ext cx="25723583" cy="8749956"/>
            </a:xfrm>
            <a:custGeom>
              <a:avLst/>
              <a:gdLst/>
              <a:ahLst/>
              <a:cxnLst/>
              <a:rect l="l" t="t" r="r" b="b"/>
              <a:pathLst>
                <a:path w="25723583" h="8749956" extrusionOk="0">
                  <a:moveTo>
                    <a:pt x="0" y="0"/>
                  </a:moveTo>
                  <a:lnTo>
                    <a:pt x="25723583" y="0"/>
                  </a:lnTo>
                  <a:lnTo>
                    <a:pt x="25723583" y="8749956"/>
                  </a:lnTo>
                  <a:lnTo>
                    <a:pt x="0" y="87499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E7DD"/>
            </a:solidFill>
            <a:ln>
              <a:noFill/>
            </a:ln>
          </p:spPr>
        </p:sp>
        <p:sp>
          <p:nvSpPr>
            <p:cNvPr id="440" name="Google Shape;440;p24"/>
            <p:cNvSpPr/>
            <p:nvPr/>
          </p:nvSpPr>
          <p:spPr>
            <a:xfrm>
              <a:off x="0" y="0"/>
              <a:ext cx="25868362" cy="8894736"/>
            </a:xfrm>
            <a:custGeom>
              <a:avLst/>
              <a:gdLst/>
              <a:ahLst/>
              <a:cxnLst/>
              <a:rect l="l" t="t" r="r" b="b"/>
              <a:pathLst>
                <a:path w="25868362" h="8894736" extrusionOk="0">
                  <a:moveTo>
                    <a:pt x="25723582" y="8749956"/>
                  </a:moveTo>
                  <a:lnTo>
                    <a:pt x="25868362" y="8749956"/>
                  </a:lnTo>
                  <a:lnTo>
                    <a:pt x="25868362" y="8894736"/>
                  </a:lnTo>
                  <a:lnTo>
                    <a:pt x="25723582" y="8894736"/>
                  </a:lnTo>
                  <a:lnTo>
                    <a:pt x="25723582" y="8749956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8749956"/>
                  </a:lnTo>
                  <a:lnTo>
                    <a:pt x="0" y="8749956"/>
                  </a:lnTo>
                  <a:lnTo>
                    <a:pt x="0" y="144780"/>
                  </a:lnTo>
                  <a:close/>
                  <a:moveTo>
                    <a:pt x="0" y="8749956"/>
                  </a:moveTo>
                  <a:lnTo>
                    <a:pt x="144780" y="8749956"/>
                  </a:lnTo>
                  <a:lnTo>
                    <a:pt x="144780" y="8894736"/>
                  </a:lnTo>
                  <a:lnTo>
                    <a:pt x="0" y="8894736"/>
                  </a:lnTo>
                  <a:lnTo>
                    <a:pt x="0" y="8749956"/>
                  </a:lnTo>
                  <a:close/>
                  <a:moveTo>
                    <a:pt x="25723582" y="144780"/>
                  </a:moveTo>
                  <a:lnTo>
                    <a:pt x="25868362" y="144780"/>
                  </a:lnTo>
                  <a:lnTo>
                    <a:pt x="25868362" y="8749956"/>
                  </a:lnTo>
                  <a:lnTo>
                    <a:pt x="25723582" y="8749956"/>
                  </a:lnTo>
                  <a:lnTo>
                    <a:pt x="25723582" y="144780"/>
                  </a:lnTo>
                  <a:close/>
                  <a:moveTo>
                    <a:pt x="144780" y="8749956"/>
                  </a:moveTo>
                  <a:lnTo>
                    <a:pt x="25723582" y="8749956"/>
                  </a:lnTo>
                  <a:lnTo>
                    <a:pt x="25723582" y="8894736"/>
                  </a:lnTo>
                  <a:lnTo>
                    <a:pt x="144780" y="8894736"/>
                  </a:lnTo>
                  <a:lnTo>
                    <a:pt x="144780" y="8749956"/>
                  </a:lnTo>
                  <a:close/>
                  <a:moveTo>
                    <a:pt x="25723582" y="0"/>
                  </a:moveTo>
                  <a:lnTo>
                    <a:pt x="25868362" y="0"/>
                  </a:lnTo>
                  <a:lnTo>
                    <a:pt x="25868362" y="144780"/>
                  </a:lnTo>
                  <a:lnTo>
                    <a:pt x="25723582" y="144780"/>
                  </a:lnTo>
                  <a:lnTo>
                    <a:pt x="25723582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25723582" y="0"/>
                  </a:lnTo>
                  <a:lnTo>
                    <a:pt x="25723582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C88A36"/>
            </a:solidFill>
            <a:ln>
              <a:noFill/>
            </a:ln>
          </p:spPr>
        </p:sp>
      </p:grpSp>
      <p:sp>
        <p:nvSpPr>
          <p:cNvPr id="441" name="Google Shape;441;p24"/>
          <p:cNvSpPr txBox="1"/>
          <p:nvPr/>
        </p:nvSpPr>
        <p:spPr>
          <a:xfrm>
            <a:off x="7179428" y="1200725"/>
            <a:ext cx="9265997" cy="3295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11" b="1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Characteristics associated with a lower likelihood of negative outcomes </a:t>
            </a:r>
            <a:r>
              <a:rPr lang="en-US" sz="3511" b="0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or that </a:t>
            </a:r>
            <a:r>
              <a:rPr lang="en-US" sz="3511" b="1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reduce a risk factor’s impact</a:t>
            </a:r>
            <a:r>
              <a:rPr lang="en-US" sz="3511" b="0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. Protective factors may be seen as positive countering events.</a:t>
            </a:r>
            <a:endParaRPr/>
          </a:p>
        </p:txBody>
      </p:sp>
      <p:sp>
        <p:nvSpPr>
          <p:cNvPr id="442" name="Google Shape;442;p24"/>
          <p:cNvSpPr txBox="1"/>
          <p:nvPr/>
        </p:nvSpPr>
        <p:spPr>
          <a:xfrm>
            <a:off x="7035428" y="6133826"/>
            <a:ext cx="9409997" cy="312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957640" marR="0" lvl="1" indent="-47882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Clr>
                <a:srgbClr val="764B36"/>
              </a:buClr>
              <a:buSzPts val="4435"/>
              <a:buFont typeface="Arial"/>
              <a:buChar char="•"/>
            </a:pPr>
            <a:r>
              <a:rPr lang="en-US" sz="4435" b="1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Financial literacy</a:t>
            </a:r>
            <a:endParaRPr/>
          </a:p>
          <a:p>
            <a:pPr marL="957640" marR="0" lvl="1" indent="-47882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Clr>
                <a:srgbClr val="764B36"/>
              </a:buClr>
              <a:buSzPts val="4435"/>
              <a:buFont typeface="Arial"/>
              <a:buChar char="•"/>
            </a:pPr>
            <a:r>
              <a:rPr lang="en-US" sz="4435" b="1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Knowledge</a:t>
            </a:r>
            <a:r>
              <a:rPr lang="en-US" sz="4435" b="0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 of human trafficking, rights, and resources</a:t>
            </a:r>
            <a:endParaRPr/>
          </a:p>
          <a:p>
            <a:pPr marL="0" marR="0" lvl="0" indent="0" algn="l" rtl="0">
              <a:lnSpc>
                <a:spcPct val="11100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435" b="0" i="0" u="none" strike="noStrike" cap="none">
              <a:solidFill>
                <a:srgbClr val="764B3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24"/>
          <p:cNvSpPr txBox="1"/>
          <p:nvPr/>
        </p:nvSpPr>
        <p:spPr>
          <a:xfrm>
            <a:off x="9139238" y="4918075"/>
            <a:ext cx="9525" cy="412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9438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24"/>
          <p:cNvSpPr txBox="1"/>
          <p:nvPr/>
        </p:nvSpPr>
        <p:spPr>
          <a:xfrm>
            <a:off x="11277600" y="8267700"/>
            <a:ext cx="337515" cy="298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53" b="0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(2)</a:t>
            </a:r>
            <a:endParaRPr/>
          </a:p>
        </p:txBody>
      </p:sp>
      <p:sp>
        <p:nvSpPr>
          <p:cNvPr id="445" name="Google Shape;445;p24"/>
          <p:cNvSpPr txBox="1"/>
          <p:nvPr/>
        </p:nvSpPr>
        <p:spPr>
          <a:xfrm>
            <a:off x="12573000" y="4140177"/>
            <a:ext cx="346360" cy="298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53" b="0" i="0" u="none" strike="noStrike" cap="none">
                <a:solidFill>
                  <a:srgbClr val="764B36"/>
                </a:solidFill>
                <a:latin typeface="Arial"/>
                <a:ea typeface="Arial"/>
                <a:cs typeface="Arial"/>
                <a:sym typeface="Arial"/>
              </a:rPr>
              <a:t>(8)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4922"/>
        </a:solidFill>
        <a:effectLst/>
      </p:bgPr>
    </p:bg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25"/>
          <p:cNvSpPr txBox="1"/>
          <p:nvPr/>
        </p:nvSpPr>
        <p:spPr>
          <a:xfrm>
            <a:off x="689460" y="168648"/>
            <a:ext cx="6783586" cy="1566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Contact Us: </a:t>
            </a:r>
            <a:endParaRPr/>
          </a:p>
        </p:txBody>
      </p:sp>
      <p:grpSp>
        <p:nvGrpSpPr>
          <p:cNvPr id="451" name="Google Shape;451;p25"/>
          <p:cNvGrpSpPr/>
          <p:nvPr/>
        </p:nvGrpSpPr>
        <p:grpSpPr>
          <a:xfrm>
            <a:off x="670410" y="2169832"/>
            <a:ext cx="17329179" cy="7068128"/>
            <a:chOff x="0" y="0"/>
            <a:chExt cx="23105571" cy="9424171"/>
          </a:xfrm>
        </p:grpSpPr>
        <p:sp>
          <p:nvSpPr>
            <p:cNvPr id="452" name="Google Shape;452;p25"/>
            <p:cNvSpPr/>
            <p:nvPr/>
          </p:nvSpPr>
          <p:spPr>
            <a:xfrm>
              <a:off x="5015884" y="0"/>
              <a:ext cx="5022050" cy="4440665"/>
            </a:xfrm>
            <a:custGeom>
              <a:avLst/>
              <a:gdLst/>
              <a:ahLst/>
              <a:cxnLst/>
              <a:rect l="l" t="t" r="r" b="b"/>
              <a:pathLst>
                <a:path w="4361815" h="3856863" extrusionOk="0">
                  <a:moveTo>
                    <a:pt x="1275207" y="0"/>
                  </a:moveTo>
                  <a:cubicBezTo>
                    <a:pt x="1151509" y="0"/>
                    <a:pt x="1037336" y="65913"/>
                    <a:pt x="975487" y="173101"/>
                  </a:cubicBezTo>
                  <a:lnTo>
                    <a:pt x="61849" y="1755394"/>
                  </a:lnTo>
                  <a:cubicBezTo>
                    <a:pt x="0" y="1862455"/>
                    <a:pt x="0" y="1994408"/>
                    <a:pt x="61849" y="2101469"/>
                  </a:cubicBezTo>
                  <a:lnTo>
                    <a:pt x="975360" y="3683762"/>
                  </a:lnTo>
                  <a:cubicBezTo>
                    <a:pt x="1036701" y="3789934"/>
                    <a:pt x="1149477" y="3855720"/>
                    <a:pt x="1271905" y="3856863"/>
                  </a:cubicBezTo>
                  <a:lnTo>
                    <a:pt x="3105404" y="3856863"/>
                  </a:lnTo>
                  <a:cubicBezTo>
                    <a:pt x="3227832" y="3855720"/>
                    <a:pt x="3340608" y="3789934"/>
                    <a:pt x="3401949" y="3683762"/>
                  </a:cubicBezTo>
                  <a:lnTo>
                    <a:pt x="4315460" y="2101469"/>
                  </a:lnTo>
                  <a:cubicBezTo>
                    <a:pt x="4345940" y="2048764"/>
                    <a:pt x="4361307" y="1990090"/>
                    <a:pt x="4361815" y="1931162"/>
                  </a:cubicBezTo>
                  <a:lnTo>
                    <a:pt x="4361815" y="1925574"/>
                  </a:lnTo>
                  <a:cubicBezTo>
                    <a:pt x="4361307" y="1866773"/>
                    <a:pt x="4345940" y="1807972"/>
                    <a:pt x="4315460" y="1755267"/>
                  </a:cubicBezTo>
                  <a:lnTo>
                    <a:pt x="3401949" y="173101"/>
                  </a:lnTo>
                  <a:cubicBezTo>
                    <a:pt x="3340100" y="65913"/>
                    <a:pt x="3225927" y="0"/>
                    <a:pt x="3102229" y="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6344" b="-6343"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5"/>
            <p:cNvSpPr/>
            <p:nvPr/>
          </p:nvSpPr>
          <p:spPr>
            <a:xfrm>
              <a:off x="11883130" y="763478"/>
              <a:ext cx="7338481" cy="3201412"/>
            </a:xfrm>
            <a:custGeom>
              <a:avLst/>
              <a:gdLst/>
              <a:ahLst/>
              <a:cxnLst/>
              <a:rect l="l" t="t" r="r" b="b"/>
              <a:pathLst>
                <a:path w="7338481" h="3201412" extrusionOk="0">
                  <a:moveTo>
                    <a:pt x="0" y="0"/>
                  </a:moveTo>
                  <a:lnTo>
                    <a:pt x="7338481" y="0"/>
                  </a:lnTo>
                  <a:lnTo>
                    <a:pt x="7338481" y="3201412"/>
                  </a:lnTo>
                  <a:lnTo>
                    <a:pt x="0" y="3201412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454" name="Google Shape;454;p25"/>
            <p:cNvSpPr txBox="1"/>
            <p:nvPr/>
          </p:nvSpPr>
          <p:spPr>
            <a:xfrm>
              <a:off x="11775770" y="4819057"/>
              <a:ext cx="7553201" cy="25049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2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23" b="0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1149 Fort Worth Hwy</a:t>
              </a:r>
              <a:endParaRPr/>
            </a:p>
            <a:p>
              <a:pPr marL="0" marR="0" lvl="0" indent="0" algn="ctr" rtl="0">
                <a:lnSpc>
                  <a:spcPct val="14002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23" b="0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Weatherford, Tx 76086</a:t>
              </a:r>
              <a:endParaRPr/>
            </a:p>
            <a:p>
              <a:pPr marL="0" marR="0" lvl="0" indent="0" algn="ctr" rtl="0">
                <a:lnSpc>
                  <a:spcPct val="14002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23" b="1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24 Hour Hotline: 817-596-8922</a:t>
              </a:r>
              <a:endParaRPr/>
            </a:p>
            <a:p>
              <a:pPr marL="0" marR="0" lvl="0" indent="0" algn="ctr" rtl="0">
                <a:lnSpc>
                  <a:spcPct val="14002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723" b="0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Office: 817-596-7543</a:t>
              </a:r>
              <a:endParaRPr/>
            </a:p>
          </p:txBody>
        </p:sp>
        <p:sp>
          <p:nvSpPr>
            <p:cNvPr id="455" name="Google Shape;455;p25"/>
            <p:cNvSpPr txBox="1"/>
            <p:nvPr/>
          </p:nvSpPr>
          <p:spPr>
            <a:xfrm>
              <a:off x="3683380" y="4935921"/>
              <a:ext cx="7394911" cy="22902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99" b="1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Amerson Meyers</a:t>
              </a:r>
              <a:endParaRPr/>
            </a:p>
            <a:p>
              <a:pPr marL="0" marR="0" lvl="0" indent="0" algn="ctr" rtl="0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99" b="1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Youth Advocate</a:t>
              </a:r>
              <a:endParaRPr/>
            </a:p>
            <a:p>
              <a:pPr marL="0" marR="0" lvl="0" indent="0" algn="ctr" rtl="0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99" b="0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amersonm@freedomhousepc.org</a:t>
              </a:r>
              <a:endParaRPr/>
            </a:p>
            <a:p>
              <a:pPr marL="0" marR="0" lvl="0" indent="0" algn="ctr" rtl="0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99" b="0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Cell: 817-565-4030</a:t>
              </a:r>
              <a:endParaRPr/>
            </a:p>
          </p:txBody>
        </p:sp>
        <p:sp>
          <p:nvSpPr>
            <p:cNvPr id="456" name="Google Shape;456;p25"/>
            <p:cNvSpPr txBox="1"/>
            <p:nvPr/>
          </p:nvSpPr>
          <p:spPr>
            <a:xfrm>
              <a:off x="15552370" y="7718138"/>
              <a:ext cx="7553201" cy="17060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99" b="1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Adriana Alvarez</a:t>
              </a:r>
              <a:endParaRPr/>
            </a:p>
            <a:p>
              <a:pPr marL="0" marR="0" lvl="0" indent="0" algn="ctr" rtl="0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99" b="1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Bilingual Advocate</a:t>
              </a:r>
              <a:endParaRPr/>
            </a:p>
            <a:p>
              <a:pPr marL="0" marR="0" lvl="0" indent="0" algn="ctr" rtl="0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99" b="0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adrianaa@freedomhousepc.org</a:t>
              </a:r>
              <a:endParaRPr/>
            </a:p>
          </p:txBody>
        </p:sp>
        <p:sp>
          <p:nvSpPr>
            <p:cNvPr id="457" name="Google Shape;457;p25"/>
            <p:cNvSpPr txBox="1"/>
            <p:nvPr/>
          </p:nvSpPr>
          <p:spPr>
            <a:xfrm>
              <a:off x="7708535" y="7718138"/>
              <a:ext cx="7179169" cy="17060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99" b="1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Destinee Palacios</a:t>
              </a:r>
              <a:endParaRPr/>
            </a:p>
            <a:p>
              <a:pPr marL="0" marR="0" lvl="0" indent="0" algn="ctr" rtl="0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99" b="1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Client/Child Advocate</a:t>
              </a:r>
              <a:endParaRPr/>
            </a:p>
            <a:p>
              <a:pPr marL="0" marR="0" lvl="0" indent="0" algn="ctr" rtl="0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99" b="0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DestineeP@freedomhousepc.org</a:t>
              </a:r>
              <a:endParaRPr/>
            </a:p>
          </p:txBody>
        </p:sp>
        <p:sp>
          <p:nvSpPr>
            <p:cNvPr id="458" name="Google Shape;458;p25"/>
            <p:cNvSpPr txBox="1"/>
            <p:nvPr/>
          </p:nvSpPr>
          <p:spPr>
            <a:xfrm>
              <a:off x="0" y="7718138"/>
              <a:ext cx="6954045" cy="17060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99" b="1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Britney Oaks</a:t>
              </a:r>
              <a:endParaRPr/>
            </a:p>
            <a:p>
              <a:pPr marL="0" marR="0" lvl="0" indent="0" algn="ctr" rtl="0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99" b="1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Sexual Assault Advocate</a:t>
              </a:r>
              <a:endParaRPr/>
            </a:p>
            <a:p>
              <a:pPr marL="0" marR="0" lvl="0" indent="0" algn="ctr" rtl="0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99" b="0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BritneyO@freedomhousepc.org</a:t>
              </a:r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B4922"/>
        </a:solidFill>
        <a:effectLst/>
      </p:bgPr>
    </p:bg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26"/>
          <p:cNvSpPr txBox="1"/>
          <p:nvPr/>
        </p:nvSpPr>
        <p:spPr>
          <a:xfrm>
            <a:off x="786038" y="353857"/>
            <a:ext cx="5124450" cy="1566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200" b="0" i="0" u="none" strike="noStrike" cap="none">
                <a:solidFill>
                  <a:srgbClr val="EFE7DD"/>
                </a:solidFill>
                <a:latin typeface="Sorts Mill Goudy"/>
                <a:ea typeface="Sorts Mill Goudy"/>
                <a:cs typeface="Sorts Mill Goudy"/>
                <a:sym typeface="Sorts Mill Goudy"/>
              </a:rPr>
              <a:t>Resources</a:t>
            </a:r>
            <a:endParaRPr/>
          </a:p>
        </p:txBody>
      </p:sp>
      <p:sp>
        <p:nvSpPr>
          <p:cNvPr id="464" name="Google Shape;464;p26"/>
          <p:cNvSpPr txBox="1"/>
          <p:nvPr/>
        </p:nvSpPr>
        <p:spPr>
          <a:xfrm>
            <a:off x="321760" y="2160487"/>
            <a:ext cx="17644479" cy="6546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539749" marR="0" lvl="1" indent="-269874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EFE7DD"/>
              </a:buClr>
              <a:buSzPts val="2499"/>
              <a:buFont typeface="Montserrat"/>
              <a:buAutoNum type="arabicPeriod"/>
            </a:pPr>
            <a:r>
              <a:rPr lang="en-US" sz="2499" b="0" i="0" u="none" strike="noStrike" cap="none">
                <a:solidFill>
                  <a:srgbClr val="EFE7DD"/>
                </a:solidFill>
                <a:latin typeface="Montserrat"/>
                <a:ea typeface="Montserrat"/>
                <a:cs typeface="Montserrat"/>
                <a:sym typeface="Montserrat"/>
              </a:rPr>
              <a:t>END REVENGE PORN revenge porn statistics *. (n.d.). https://www.cybercivilrights.org/wp-content/uploads/2014/12/RPStatistics.pdf</a:t>
            </a:r>
            <a:endParaRPr/>
          </a:p>
          <a:p>
            <a:pPr marL="539749" marR="0" lvl="1" indent="-269874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EFE7DD"/>
              </a:buClr>
              <a:buSzPts val="2499"/>
              <a:buFont typeface="Montserrat"/>
              <a:buAutoNum type="arabicPeriod"/>
            </a:pPr>
            <a:r>
              <a:rPr lang="en-US" sz="2499" b="0" i="0" u="none" strike="noStrike" cap="none">
                <a:solidFill>
                  <a:srgbClr val="EFE7DD"/>
                </a:solidFill>
                <a:latin typeface="Montserrat"/>
                <a:ea typeface="Montserrat"/>
                <a:cs typeface="Montserrat"/>
                <a:sym typeface="Montserrat"/>
              </a:rPr>
              <a:t>A Public Health Approach to Preventing Human Trafficking. (n.d.). https://acf.gov/sites/default/files/documents/otip/HHS%20Human%20Trafficking%20Prevention%20Framework_Final.pdf</a:t>
            </a:r>
            <a:endParaRPr/>
          </a:p>
          <a:p>
            <a:pPr marL="539749" marR="0" lvl="1" indent="-269874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EFE7DD"/>
              </a:buClr>
              <a:buSzPts val="2499"/>
              <a:buFont typeface="Montserrat"/>
              <a:buAutoNum type="arabicPeriod"/>
            </a:pPr>
            <a:r>
              <a:rPr lang="en-US" sz="2499" b="0" i="0" u="none" strike="noStrike" cap="none">
                <a:solidFill>
                  <a:srgbClr val="EFE7DD"/>
                </a:solidFill>
                <a:latin typeface="Montserrat"/>
                <a:ea typeface="Montserrat"/>
                <a:cs typeface="Montserrat"/>
                <a:sym typeface="Montserrat"/>
              </a:rPr>
              <a:t>Polaris. (2024). Myths, facts, and statistics. Polaris. https://polarisproject.org/myths-facts-and-statistics/</a:t>
            </a:r>
            <a:endParaRPr/>
          </a:p>
          <a:p>
            <a:pPr marL="539749" marR="0" lvl="1" indent="-269874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EFE7DD"/>
              </a:buClr>
              <a:buSzPts val="2499"/>
              <a:buFont typeface="Montserrat"/>
              <a:buAutoNum type="arabicPeriod"/>
            </a:pPr>
            <a:r>
              <a:rPr lang="en-US" sz="2499" b="0" i="0" u="none" strike="noStrike" cap="none">
                <a:solidFill>
                  <a:srgbClr val="EFE7DD"/>
                </a:solidFill>
                <a:latin typeface="Montserrat"/>
                <a:ea typeface="Montserrat"/>
                <a:cs typeface="Montserrat"/>
                <a:sym typeface="Montserrat"/>
              </a:rPr>
              <a:t>Sexting and Teens. (2025). Aacap.org. https://www.aacap.org/AACAP/Families_and_Youth/Facts_for_Families/FFF-Guide/Sexting_and_Teens-142.aspx</a:t>
            </a:r>
            <a:endParaRPr/>
          </a:p>
          <a:p>
            <a:pPr marL="539749" marR="0" lvl="1" indent="-269874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EFE7DD"/>
              </a:buClr>
              <a:buSzPts val="2499"/>
              <a:buFont typeface="Montserrat"/>
              <a:buAutoNum type="arabicPeriod"/>
            </a:pPr>
            <a:r>
              <a:rPr lang="en-US" sz="2499" b="0" i="0" u="none" strike="noStrike" cap="none">
                <a:solidFill>
                  <a:srgbClr val="EFE7DD"/>
                </a:solidFill>
                <a:latin typeface="Montserrat"/>
                <a:ea typeface="Montserrat"/>
                <a:cs typeface="Montserrat"/>
                <a:sym typeface="Montserrat"/>
              </a:rPr>
              <a:t>https://refugeforwomen.org/wp-content/uploads/2024/01/North-Texas-Trafficking-Stats-V2.pdf</a:t>
            </a:r>
            <a:endParaRPr/>
          </a:p>
          <a:p>
            <a:pPr marL="539749" marR="0" lvl="1" indent="-269874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EFE7DD"/>
              </a:buClr>
              <a:buSzPts val="2499"/>
              <a:buFont typeface="Montserrat"/>
              <a:buAutoNum type="arabicPeriod"/>
            </a:pPr>
            <a:r>
              <a:rPr lang="en-US" sz="2499" b="0" i="0" u="none" strike="noStrike" cap="none">
                <a:solidFill>
                  <a:srgbClr val="EFE7DD"/>
                </a:solidFill>
                <a:latin typeface="Montserrat"/>
                <a:ea typeface="Montserrat"/>
                <a:cs typeface="Montserrat"/>
                <a:sym typeface="Montserrat"/>
              </a:rPr>
              <a:t>https://www.unodc.org/documents/data-and-analysis/glotip/2024/GLOTIP2024_BOOK.pdf</a:t>
            </a:r>
            <a:endParaRPr/>
          </a:p>
          <a:p>
            <a:pPr marL="539749" marR="0" lvl="1" indent="-269874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EFE7DD"/>
              </a:buClr>
              <a:buSzPts val="2499"/>
              <a:buFont typeface="Montserrat"/>
              <a:buAutoNum type="arabicPeriod"/>
            </a:pPr>
            <a:r>
              <a:rPr lang="en-US" sz="2499" b="0" i="0" u="none" strike="noStrike" cap="none">
                <a:solidFill>
                  <a:srgbClr val="EFE7DD"/>
                </a:solidFill>
                <a:latin typeface="Montserrat"/>
                <a:ea typeface="Montserrat"/>
                <a:cs typeface="Montserrat"/>
                <a:sym typeface="Montserrat"/>
              </a:rPr>
              <a:t>(2025, January 16). Steps to Hope. Steps to Hope. https://www.stepstohope.org/blog/understanding-the-numbers-behind-human-trafficking-in-the-usa</a:t>
            </a:r>
            <a:endParaRPr/>
          </a:p>
          <a:p>
            <a:pPr marL="539749" marR="0" lvl="1" indent="-269874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Clr>
                <a:srgbClr val="EFE7DD"/>
              </a:buClr>
              <a:buSzPts val="2499"/>
              <a:buFont typeface="Montserrat"/>
              <a:buAutoNum type="arabicPeriod"/>
            </a:pPr>
            <a:r>
              <a:rPr lang="en-US" sz="2499" b="0" i="0" u="none" strike="noStrike" cap="none">
                <a:solidFill>
                  <a:srgbClr val="EFE7DD"/>
                </a:solidFill>
                <a:latin typeface="Montserrat"/>
                <a:ea typeface="Montserrat"/>
                <a:cs typeface="Montserrat"/>
                <a:sym typeface="Montserrat"/>
              </a:rPr>
              <a:t>SAMHSA. (2019). Risk and protective factors. In Substance Abuse and Mental Health Services Administration. https://www.samhsa.gov/sites/default/files/20190718-samhsa-risk-protective-factors.pdf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1601</Words>
  <Application>Microsoft Macintosh PowerPoint</Application>
  <PresentationFormat>Custom</PresentationFormat>
  <Paragraphs>182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Montserrat</vt:lpstr>
      <vt:lpstr>Calibri</vt:lpstr>
      <vt:lpstr>Arial</vt:lpstr>
      <vt:lpstr>Sorts Mill Goudy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Jordan</dc:creator>
  <cp:lastModifiedBy>Cathy Bradshaw</cp:lastModifiedBy>
  <cp:revision>1</cp:revision>
  <dcterms:created xsi:type="dcterms:W3CDTF">2006-08-16T00:00:00Z</dcterms:created>
  <dcterms:modified xsi:type="dcterms:W3CDTF">2025-07-20T13:22:21Z</dcterms:modified>
</cp:coreProperties>
</file>