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libri" panose="020F0502020204030204" pitchFamily="34" charset="0"/>
      <p:regular r:id="rId14"/>
      <p:bold r:id="rId15"/>
      <p:italic r:id="rId16"/>
      <p:boldItalic r:id="rId17"/>
    </p:embeddedFont>
    <p:embeddedFont>
      <p:font typeface="Montserrat" pitchFamily="2" charset="77"/>
      <p:regular r:id="rId18"/>
      <p:bold r:id="rId19"/>
      <p:italic r:id="rId20"/>
      <p:boldItalic r:id="rId21"/>
    </p:embeddedFont>
    <p:embeddedFont>
      <p:font typeface="Play" pitchFamily="2" charset="0"/>
      <p:regular r:id="rId22"/>
      <p:bold r:id="rId23"/>
    </p:embeddedFont>
    <p:embeddedFont>
      <p:font typeface="Playfair Display" pitchFamily="2" charset="77"/>
      <p:regular r:id="rId24"/>
      <p:bold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hiwZE4D/B5LxvebEPPNjl6crIiD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6"/>
  </p:normalViewPr>
  <p:slideViewPr>
    <p:cSldViewPr snapToGrid="0">
      <p:cViewPr varScale="1">
        <p:scale>
          <a:sx n="70" d="100"/>
          <a:sy n="70" d="100"/>
        </p:scale>
        <p:origin x="84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1792288" y="612775"/>
            <a:ext cx="5486400" cy="4114800"/>
          </a:xfrm>
          <a:prstGeom prst="rect">
            <a:avLst/>
          </a:prstGeom>
          <a:noFill/>
          <a:ln>
            <a:noFill/>
          </a:ln>
        </p:spPr>
      </p:sp>
      <p:sp>
        <p:nvSpPr>
          <p:cNvPr id="64" name="Google Shape;64;p2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6EDFF"/>
        </a:solidFill>
        <a:effectLst/>
      </p:bgPr>
    </p:bg>
    <p:spTree>
      <p:nvGrpSpPr>
        <p:cNvPr id="1" name="Shape 83"/>
        <p:cNvGrpSpPr/>
        <p:nvPr/>
      </p:nvGrpSpPr>
      <p:grpSpPr>
        <a:xfrm>
          <a:off x="0" y="0"/>
          <a:ext cx="0" cy="0"/>
          <a:chOff x="0" y="0"/>
          <a:chExt cx="0" cy="0"/>
        </a:xfrm>
      </p:grpSpPr>
      <p:sp>
        <p:nvSpPr>
          <p:cNvPr id="84" name="Google Shape;84;p1"/>
          <p:cNvSpPr/>
          <p:nvPr/>
        </p:nvSpPr>
        <p:spPr>
          <a:xfrm>
            <a:off x="-115235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 name="Google Shape;85;p1"/>
          <p:cNvSpPr/>
          <p:nvPr/>
        </p:nvSpPr>
        <p:spPr>
          <a:xfrm>
            <a:off x="296244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p:nvPr/>
        </p:nvSpPr>
        <p:spPr>
          <a:xfrm>
            <a:off x="707724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 name="Google Shape;87;p1"/>
          <p:cNvSpPr/>
          <p:nvPr/>
        </p:nvSpPr>
        <p:spPr>
          <a:xfrm>
            <a:off x="1119204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
          <p:cNvSpPr/>
          <p:nvPr/>
        </p:nvSpPr>
        <p:spPr>
          <a:xfrm>
            <a:off x="1532555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p:nvPr/>
        </p:nvSpPr>
        <p:spPr>
          <a:xfrm>
            <a:off x="-1152355" y="30861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1"/>
          <p:cNvSpPr/>
          <p:nvPr/>
        </p:nvSpPr>
        <p:spPr>
          <a:xfrm>
            <a:off x="15117536" y="3016023"/>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1"/>
          <p:cNvSpPr/>
          <p:nvPr/>
        </p:nvSpPr>
        <p:spPr>
          <a:xfrm>
            <a:off x="-115235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1"/>
          <p:cNvSpPr/>
          <p:nvPr/>
        </p:nvSpPr>
        <p:spPr>
          <a:xfrm>
            <a:off x="296244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1"/>
          <p:cNvSpPr/>
          <p:nvPr/>
        </p:nvSpPr>
        <p:spPr>
          <a:xfrm>
            <a:off x="707724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1"/>
          <p:cNvSpPr/>
          <p:nvPr/>
        </p:nvSpPr>
        <p:spPr>
          <a:xfrm>
            <a:off x="1119204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1"/>
          <p:cNvSpPr/>
          <p:nvPr/>
        </p:nvSpPr>
        <p:spPr>
          <a:xfrm>
            <a:off x="1532555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6" name="Google Shape;96;p1"/>
          <p:cNvGrpSpPr/>
          <p:nvPr/>
        </p:nvGrpSpPr>
        <p:grpSpPr>
          <a:xfrm>
            <a:off x="486682" y="327507"/>
            <a:ext cx="17338675" cy="9479161"/>
            <a:chOff x="0" y="-38100"/>
            <a:chExt cx="4566565" cy="2496569"/>
          </a:xfrm>
        </p:grpSpPr>
        <p:sp>
          <p:nvSpPr>
            <p:cNvPr id="97" name="Google Shape;97;p1"/>
            <p:cNvSpPr/>
            <p:nvPr/>
          </p:nvSpPr>
          <p:spPr>
            <a:xfrm>
              <a:off x="0" y="0"/>
              <a:ext cx="4566565" cy="2458469"/>
            </a:xfrm>
            <a:custGeom>
              <a:avLst/>
              <a:gdLst/>
              <a:ahLst/>
              <a:cxnLst/>
              <a:rect l="l" t="t" r="r" b="b"/>
              <a:pathLst>
                <a:path w="4566565" h="2458469" extrusionOk="0">
                  <a:moveTo>
                    <a:pt x="0" y="0"/>
                  </a:moveTo>
                  <a:lnTo>
                    <a:pt x="4566565" y="0"/>
                  </a:lnTo>
                  <a:lnTo>
                    <a:pt x="4566565" y="2458469"/>
                  </a:lnTo>
                  <a:lnTo>
                    <a:pt x="0" y="2458469"/>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1"/>
            <p:cNvSpPr txBox="1"/>
            <p:nvPr/>
          </p:nvSpPr>
          <p:spPr>
            <a:xfrm>
              <a:off x="0" y="-38100"/>
              <a:ext cx="4566565" cy="24965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99" name="Google Shape;99;p1"/>
          <p:cNvSpPr/>
          <p:nvPr/>
        </p:nvSpPr>
        <p:spPr>
          <a:xfrm>
            <a:off x="15139988" y="7130823"/>
            <a:ext cx="2675845" cy="2675845"/>
          </a:xfrm>
          <a:custGeom>
            <a:avLst/>
            <a:gdLst/>
            <a:ahLst/>
            <a:cxnLst/>
            <a:rect l="l" t="t" r="r" b="b"/>
            <a:pathLst>
              <a:path w="2675845" h="2675845" extrusionOk="0">
                <a:moveTo>
                  <a:pt x="0" y="0"/>
                </a:moveTo>
                <a:lnTo>
                  <a:pt x="2675844" y="0"/>
                </a:lnTo>
                <a:lnTo>
                  <a:pt x="2675844" y="2675845"/>
                </a:lnTo>
                <a:lnTo>
                  <a:pt x="0" y="267584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1"/>
          <p:cNvSpPr/>
          <p:nvPr/>
        </p:nvSpPr>
        <p:spPr>
          <a:xfrm rot="10800000">
            <a:off x="477157" y="472168"/>
            <a:ext cx="2675845" cy="2675845"/>
          </a:xfrm>
          <a:custGeom>
            <a:avLst/>
            <a:gdLst/>
            <a:ahLst/>
            <a:cxnLst/>
            <a:rect l="l" t="t" r="r" b="b"/>
            <a:pathLst>
              <a:path w="2675845" h="2675845" extrusionOk="0">
                <a:moveTo>
                  <a:pt x="0" y="0"/>
                </a:moveTo>
                <a:lnTo>
                  <a:pt x="2675845" y="0"/>
                </a:lnTo>
                <a:lnTo>
                  <a:pt x="2675845" y="2675844"/>
                </a:lnTo>
                <a:lnTo>
                  <a:pt x="0" y="267584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1"/>
          <p:cNvSpPr/>
          <p:nvPr/>
        </p:nvSpPr>
        <p:spPr>
          <a:xfrm>
            <a:off x="14593661" y="1028700"/>
            <a:ext cx="2665639" cy="1163328"/>
          </a:xfrm>
          <a:custGeom>
            <a:avLst/>
            <a:gdLst/>
            <a:ahLst/>
            <a:cxnLst/>
            <a:rect l="l" t="t" r="r" b="b"/>
            <a:pathLst>
              <a:path w="2665639" h="1163328" extrusionOk="0">
                <a:moveTo>
                  <a:pt x="0" y="0"/>
                </a:moveTo>
                <a:lnTo>
                  <a:pt x="2665639" y="0"/>
                </a:lnTo>
                <a:lnTo>
                  <a:pt x="2665639" y="1163328"/>
                </a:lnTo>
                <a:lnTo>
                  <a:pt x="0" y="1163328"/>
                </a:lnTo>
                <a:lnTo>
                  <a:pt x="0" y="0"/>
                </a:lnTo>
                <a:close/>
              </a:path>
            </a:pathLst>
          </a:custGeom>
          <a:blipFill rotWithShape="1">
            <a:blip r:embed="rId5">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1"/>
          <p:cNvSpPr/>
          <p:nvPr/>
        </p:nvSpPr>
        <p:spPr>
          <a:xfrm flipH="1">
            <a:off x="1028700" y="8094972"/>
            <a:ext cx="2665639" cy="1163328"/>
          </a:xfrm>
          <a:custGeom>
            <a:avLst/>
            <a:gdLst/>
            <a:ahLst/>
            <a:cxnLst/>
            <a:rect l="l" t="t" r="r" b="b"/>
            <a:pathLst>
              <a:path w="2665639" h="1163328" extrusionOk="0">
                <a:moveTo>
                  <a:pt x="2665639" y="0"/>
                </a:moveTo>
                <a:lnTo>
                  <a:pt x="0" y="0"/>
                </a:lnTo>
                <a:lnTo>
                  <a:pt x="0" y="1163328"/>
                </a:lnTo>
                <a:lnTo>
                  <a:pt x="2665639" y="1163328"/>
                </a:lnTo>
                <a:lnTo>
                  <a:pt x="2665639" y="0"/>
                </a:lnTo>
                <a:close/>
              </a:path>
            </a:pathLst>
          </a:custGeom>
          <a:blipFill rotWithShape="1">
            <a:blip r:embed="rId5">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3" name="Google Shape;103;p1"/>
          <p:cNvGrpSpPr/>
          <p:nvPr/>
        </p:nvGrpSpPr>
        <p:grpSpPr>
          <a:xfrm>
            <a:off x="3819144" y="4451243"/>
            <a:ext cx="10631002" cy="612655"/>
            <a:chOff x="0" y="28575"/>
            <a:chExt cx="14174669" cy="816873"/>
          </a:xfrm>
        </p:grpSpPr>
        <p:sp>
          <p:nvSpPr>
            <p:cNvPr id="104" name="Google Shape;104;p1"/>
            <p:cNvSpPr txBox="1"/>
            <p:nvPr/>
          </p:nvSpPr>
          <p:spPr>
            <a:xfrm>
              <a:off x="2488398" y="28575"/>
              <a:ext cx="9596274" cy="609812"/>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3200">
                  <a:solidFill>
                    <a:srgbClr val="545454"/>
                  </a:solidFill>
                  <a:latin typeface="Arial"/>
                  <a:ea typeface="Arial"/>
                  <a:cs typeface="Arial"/>
                  <a:sym typeface="Arial"/>
                </a:rPr>
                <a:t>of Abuse &amp; Grooming</a:t>
              </a:r>
              <a:endParaRPr/>
            </a:p>
          </p:txBody>
        </p:sp>
        <p:cxnSp>
          <p:nvCxnSpPr>
            <p:cNvPr id="105" name="Google Shape;105;p1"/>
            <p:cNvCxnSpPr/>
            <p:nvPr/>
          </p:nvCxnSpPr>
          <p:spPr>
            <a:xfrm>
              <a:off x="0" y="832748"/>
              <a:ext cx="3568671" cy="0"/>
            </a:xfrm>
            <a:prstGeom prst="straightConnector1">
              <a:avLst/>
            </a:prstGeom>
            <a:noFill/>
            <a:ln w="25400" cap="flat" cmpd="sng">
              <a:solidFill>
                <a:srgbClr val="6D6D6D"/>
              </a:solidFill>
              <a:prstDash val="solid"/>
              <a:round/>
              <a:headEnd type="none" w="sm" len="sm"/>
              <a:tailEnd type="none" w="sm" len="sm"/>
            </a:ln>
          </p:spPr>
        </p:cxnSp>
        <p:cxnSp>
          <p:nvCxnSpPr>
            <p:cNvPr id="106" name="Google Shape;106;p1"/>
            <p:cNvCxnSpPr/>
            <p:nvPr/>
          </p:nvCxnSpPr>
          <p:spPr>
            <a:xfrm>
              <a:off x="10605998" y="845448"/>
              <a:ext cx="3568671" cy="0"/>
            </a:xfrm>
            <a:prstGeom prst="straightConnector1">
              <a:avLst/>
            </a:prstGeom>
            <a:noFill/>
            <a:ln w="25400" cap="flat" cmpd="sng">
              <a:solidFill>
                <a:srgbClr val="6D6D6D"/>
              </a:solidFill>
              <a:prstDash val="solid"/>
              <a:round/>
              <a:headEnd type="none" w="sm" len="sm"/>
              <a:tailEnd type="none" w="sm" len="sm"/>
            </a:ln>
          </p:spPr>
        </p:cxnSp>
      </p:grpSp>
      <p:sp>
        <p:nvSpPr>
          <p:cNvPr id="107" name="Google Shape;107;p1"/>
          <p:cNvSpPr/>
          <p:nvPr/>
        </p:nvSpPr>
        <p:spPr>
          <a:xfrm>
            <a:off x="6073999" y="5470049"/>
            <a:ext cx="6164040" cy="4106792"/>
          </a:xfrm>
          <a:custGeom>
            <a:avLst/>
            <a:gdLst/>
            <a:ahLst/>
            <a:cxnLst/>
            <a:rect l="l" t="t" r="r" b="b"/>
            <a:pathLst>
              <a:path w="6164040" h="4106792" extrusionOk="0">
                <a:moveTo>
                  <a:pt x="0" y="0"/>
                </a:moveTo>
                <a:lnTo>
                  <a:pt x="6164041" y="0"/>
                </a:lnTo>
                <a:lnTo>
                  <a:pt x="6164041" y="4106792"/>
                </a:lnTo>
                <a:lnTo>
                  <a:pt x="0" y="410679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1"/>
          <p:cNvSpPr txBox="1"/>
          <p:nvPr/>
        </p:nvSpPr>
        <p:spPr>
          <a:xfrm>
            <a:off x="2934947" y="1207051"/>
            <a:ext cx="12991533" cy="294957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9999" b="1">
                <a:solidFill>
                  <a:srgbClr val="545454"/>
                </a:solidFill>
                <a:latin typeface="Arial"/>
                <a:ea typeface="Arial"/>
                <a:cs typeface="Arial"/>
                <a:sym typeface="Arial"/>
              </a:rPr>
              <a:t>RECOGNIZE </a:t>
            </a:r>
            <a:endParaRPr/>
          </a:p>
          <a:p>
            <a:pPr marL="0" marR="0" lvl="0" indent="0" algn="ctr" rtl="0">
              <a:lnSpc>
                <a:spcPct val="100000"/>
              </a:lnSpc>
              <a:spcBef>
                <a:spcPts val="0"/>
              </a:spcBef>
              <a:spcAft>
                <a:spcPts val="0"/>
              </a:spcAft>
              <a:buNone/>
            </a:pPr>
            <a:r>
              <a:rPr lang="en-US" sz="9999" b="1">
                <a:solidFill>
                  <a:srgbClr val="545454"/>
                </a:solidFill>
                <a:latin typeface="Arial"/>
                <a:ea typeface="Arial"/>
                <a:cs typeface="Arial"/>
                <a:sym typeface="Arial"/>
              </a:rPr>
              <a:t>THE SIGNS!</a:t>
            </a:r>
            <a:endParaRPr/>
          </a:p>
        </p:txBody>
      </p:sp>
      <p:sp>
        <p:nvSpPr>
          <p:cNvPr id="109" name="Google Shape;109;p1"/>
          <p:cNvSpPr txBox="1"/>
          <p:nvPr/>
        </p:nvSpPr>
        <p:spPr>
          <a:xfrm>
            <a:off x="870925" y="5994588"/>
            <a:ext cx="42105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200">
                <a:solidFill>
                  <a:schemeClr val="dk1"/>
                </a:solidFill>
                <a:latin typeface="Calibri"/>
                <a:ea typeface="Calibri"/>
                <a:cs typeface="Calibri"/>
                <a:sym typeface="Calibri"/>
              </a:rPr>
              <a:t>9th Grade Millsap HS Presentation</a:t>
            </a:r>
            <a:endParaRPr sz="32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D6D6D"/>
        </a:solidFill>
        <a:effectLst/>
      </p:bgPr>
    </p:bg>
    <p:spTree>
      <p:nvGrpSpPr>
        <p:cNvPr id="1" name="Shape 113"/>
        <p:cNvGrpSpPr/>
        <p:nvPr/>
      </p:nvGrpSpPr>
      <p:grpSpPr>
        <a:xfrm>
          <a:off x="0" y="0"/>
          <a:ext cx="0" cy="0"/>
          <a:chOff x="0" y="0"/>
          <a:chExt cx="0" cy="0"/>
        </a:xfrm>
      </p:grpSpPr>
      <p:grpSp>
        <p:nvGrpSpPr>
          <p:cNvPr id="114" name="Google Shape;114;p2"/>
          <p:cNvGrpSpPr/>
          <p:nvPr/>
        </p:nvGrpSpPr>
        <p:grpSpPr>
          <a:xfrm>
            <a:off x="13989504" y="-248756"/>
            <a:ext cx="4474029" cy="10639850"/>
            <a:chOff x="0" y="-38100"/>
            <a:chExt cx="1178345" cy="2802265"/>
          </a:xfrm>
        </p:grpSpPr>
        <p:sp>
          <p:nvSpPr>
            <p:cNvPr id="115" name="Google Shape;115;p2"/>
            <p:cNvSpPr/>
            <p:nvPr/>
          </p:nvSpPr>
          <p:spPr>
            <a:xfrm>
              <a:off x="0" y="0"/>
              <a:ext cx="1178345" cy="2764165"/>
            </a:xfrm>
            <a:custGeom>
              <a:avLst/>
              <a:gdLst/>
              <a:ahLst/>
              <a:cxnLst/>
              <a:rect l="l" t="t" r="r" b="b"/>
              <a:pathLst>
                <a:path w="1178345" h="2764165" extrusionOk="0">
                  <a:moveTo>
                    <a:pt x="0" y="0"/>
                  </a:moveTo>
                  <a:lnTo>
                    <a:pt x="1178345" y="0"/>
                  </a:lnTo>
                  <a:lnTo>
                    <a:pt x="1178345" y="2764165"/>
                  </a:lnTo>
                  <a:lnTo>
                    <a:pt x="0" y="2764165"/>
                  </a:lnTo>
                  <a:close/>
                </a:path>
              </a:pathLst>
            </a:custGeom>
            <a:solidFill>
              <a:srgbClr val="86ED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2"/>
            <p:cNvSpPr txBox="1"/>
            <p:nvPr/>
          </p:nvSpPr>
          <p:spPr>
            <a:xfrm>
              <a:off x="0" y="-38100"/>
              <a:ext cx="1178345" cy="28022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17" name="Google Shape;117;p2"/>
          <p:cNvSpPr/>
          <p:nvPr/>
        </p:nvSpPr>
        <p:spPr>
          <a:xfrm rot="-1811110">
            <a:off x="16955180" y="-327792"/>
            <a:ext cx="2665639" cy="1163328"/>
          </a:xfrm>
          <a:custGeom>
            <a:avLst/>
            <a:gdLst/>
            <a:ahLst/>
            <a:cxnLst/>
            <a:rect l="l" t="t" r="r" b="b"/>
            <a:pathLst>
              <a:path w="2665639" h="1163328" extrusionOk="0">
                <a:moveTo>
                  <a:pt x="0" y="0"/>
                </a:moveTo>
                <a:lnTo>
                  <a:pt x="2665640" y="0"/>
                </a:lnTo>
                <a:lnTo>
                  <a:pt x="2665640" y="1163328"/>
                </a:lnTo>
                <a:lnTo>
                  <a:pt x="0" y="1163328"/>
                </a:lnTo>
                <a:lnTo>
                  <a:pt x="0" y="0"/>
                </a:lnTo>
                <a:close/>
              </a:path>
            </a:pathLst>
          </a:custGeom>
          <a:blipFill rotWithShape="1">
            <a:blip r:embed="rId3">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 name="Google Shape;118;p2"/>
          <p:cNvSpPr/>
          <p:nvPr/>
        </p:nvSpPr>
        <p:spPr>
          <a:xfrm>
            <a:off x="8944837" y="253872"/>
            <a:ext cx="6172242" cy="3471886"/>
          </a:xfrm>
          <a:custGeom>
            <a:avLst/>
            <a:gdLst/>
            <a:ahLst/>
            <a:cxnLst/>
            <a:rect l="l" t="t" r="r" b="b"/>
            <a:pathLst>
              <a:path w="6172242" h="3471886" extrusionOk="0">
                <a:moveTo>
                  <a:pt x="0" y="0"/>
                </a:moveTo>
                <a:lnTo>
                  <a:pt x="6172242" y="0"/>
                </a:lnTo>
                <a:lnTo>
                  <a:pt x="6172242" y="3471886"/>
                </a:lnTo>
                <a:lnTo>
                  <a:pt x="0" y="347188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9" name="Google Shape;119;p2"/>
          <p:cNvGrpSpPr/>
          <p:nvPr/>
        </p:nvGrpSpPr>
        <p:grpSpPr>
          <a:xfrm>
            <a:off x="364605" y="7815560"/>
            <a:ext cx="3086100" cy="1904702"/>
            <a:chOff x="0" y="-95250"/>
            <a:chExt cx="812800" cy="501650"/>
          </a:xfrm>
        </p:grpSpPr>
        <p:sp>
          <p:nvSpPr>
            <p:cNvPr id="120" name="Google Shape;120;p2"/>
            <p:cNvSpPr/>
            <p:nvPr/>
          </p:nvSpPr>
          <p:spPr>
            <a:xfrm>
              <a:off x="0" y="0"/>
              <a:ext cx="812800" cy="406400"/>
            </a:xfrm>
            <a:custGeom>
              <a:avLst/>
              <a:gdLst/>
              <a:ahLst/>
              <a:cxnLst/>
              <a:rect l="l" t="t" r="r" b="b"/>
              <a:pathLst>
                <a:path w="812800" h="406400" extrusionOk="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6ED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 name="Google Shape;121;p2"/>
            <p:cNvSpPr txBox="1"/>
            <p:nvPr/>
          </p:nvSpPr>
          <p:spPr>
            <a:xfrm>
              <a:off x="0" y="-95250"/>
              <a:ext cx="812800" cy="501650"/>
            </a:xfrm>
            <a:prstGeom prst="rect">
              <a:avLst/>
            </a:prstGeom>
            <a:noFill/>
            <a:ln>
              <a:noFill/>
            </a:ln>
          </p:spPr>
          <p:txBody>
            <a:bodyPr spcFirstLastPara="1" wrap="square" lIns="127000" tIns="127000" rIns="127000" bIns="127000" anchor="ctr" anchorCtr="0">
              <a:noAutofit/>
            </a:bodyPr>
            <a:lstStyle/>
            <a:p>
              <a:pPr marL="0" marR="0" lvl="0" indent="0" algn="ctr" rtl="0">
                <a:lnSpc>
                  <a:spcPct val="139958"/>
                </a:lnSpc>
                <a:spcBef>
                  <a:spcPts val="0"/>
                </a:spcBef>
                <a:spcAft>
                  <a:spcPts val="0"/>
                </a:spcAft>
                <a:buNone/>
              </a:pPr>
              <a:r>
                <a:rPr lang="en-US" sz="2400">
                  <a:solidFill>
                    <a:srgbClr val="000000"/>
                  </a:solidFill>
                  <a:latin typeface="Play"/>
                  <a:ea typeface="Play"/>
                  <a:cs typeface="Play"/>
                  <a:sym typeface="Play"/>
                </a:rPr>
                <a:t>PHYSICAL ABUSE</a:t>
              </a:r>
              <a:endParaRPr/>
            </a:p>
          </p:txBody>
        </p:sp>
      </p:grpSp>
      <p:sp>
        <p:nvSpPr>
          <p:cNvPr id="122" name="Google Shape;122;p2"/>
          <p:cNvSpPr txBox="1"/>
          <p:nvPr/>
        </p:nvSpPr>
        <p:spPr>
          <a:xfrm>
            <a:off x="654202" y="675327"/>
            <a:ext cx="7875161" cy="276225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7125" b="1">
                <a:solidFill>
                  <a:srgbClr val="000000"/>
                </a:solidFill>
                <a:latin typeface="Playfair Display"/>
                <a:ea typeface="Playfair Display"/>
                <a:cs typeface="Playfair Display"/>
                <a:sym typeface="Playfair Display"/>
              </a:rPr>
              <a:t>WHAT IS CHILD ABUSE AND GROOMING ?</a:t>
            </a:r>
            <a:endParaRPr/>
          </a:p>
        </p:txBody>
      </p:sp>
      <p:sp>
        <p:nvSpPr>
          <p:cNvPr id="123" name="Google Shape;123;p2"/>
          <p:cNvSpPr txBox="1"/>
          <p:nvPr/>
        </p:nvSpPr>
        <p:spPr>
          <a:xfrm>
            <a:off x="364605" y="4026894"/>
            <a:ext cx="13209403" cy="1225245"/>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3511" b="1">
                <a:solidFill>
                  <a:srgbClr val="90C05A"/>
                </a:solidFill>
                <a:latin typeface="Playfair Display"/>
                <a:ea typeface="Playfair Display"/>
                <a:cs typeface="Playfair Display"/>
                <a:sym typeface="Playfair Display"/>
              </a:rPr>
              <a:t>Child Abuse:</a:t>
            </a:r>
            <a:r>
              <a:rPr lang="en-US" sz="3511">
                <a:solidFill>
                  <a:srgbClr val="90C05A"/>
                </a:solidFill>
                <a:latin typeface="Playfair Display"/>
                <a:ea typeface="Playfair Display"/>
                <a:cs typeface="Playfair Display"/>
                <a:sym typeface="Playfair Display"/>
              </a:rPr>
              <a:t> Any intentional harm or mistreatment to a child under 18 years old is considered child abuse. </a:t>
            </a:r>
            <a:endParaRPr/>
          </a:p>
        </p:txBody>
      </p:sp>
      <p:grpSp>
        <p:nvGrpSpPr>
          <p:cNvPr id="124" name="Google Shape;124;p2"/>
          <p:cNvGrpSpPr/>
          <p:nvPr/>
        </p:nvGrpSpPr>
        <p:grpSpPr>
          <a:xfrm>
            <a:off x="3758511" y="7806036"/>
            <a:ext cx="3086100" cy="1904702"/>
            <a:chOff x="0" y="-95250"/>
            <a:chExt cx="812800" cy="501650"/>
          </a:xfrm>
        </p:grpSpPr>
        <p:sp>
          <p:nvSpPr>
            <p:cNvPr id="125" name="Google Shape;125;p2"/>
            <p:cNvSpPr/>
            <p:nvPr/>
          </p:nvSpPr>
          <p:spPr>
            <a:xfrm>
              <a:off x="0" y="0"/>
              <a:ext cx="812800" cy="406400"/>
            </a:xfrm>
            <a:custGeom>
              <a:avLst/>
              <a:gdLst/>
              <a:ahLst/>
              <a:cxnLst/>
              <a:rect l="l" t="t" r="r" b="b"/>
              <a:pathLst>
                <a:path w="812800" h="406400" extrusionOk="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6ED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2"/>
            <p:cNvSpPr txBox="1"/>
            <p:nvPr/>
          </p:nvSpPr>
          <p:spPr>
            <a:xfrm>
              <a:off x="0" y="-95250"/>
              <a:ext cx="812800" cy="501650"/>
            </a:xfrm>
            <a:prstGeom prst="rect">
              <a:avLst/>
            </a:prstGeom>
            <a:noFill/>
            <a:ln>
              <a:noFill/>
            </a:ln>
          </p:spPr>
          <p:txBody>
            <a:bodyPr spcFirstLastPara="1" wrap="square" lIns="127000" tIns="127000" rIns="127000" bIns="127000" anchor="ctr" anchorCtr="0">
              <a:noAutofit/>
            </a:bodyPr>
            <a:lstStyle/>
            <a:p>
              <a:pPr marL="0" marR="0" lvl="0" indent="0" algn="ctr" rtl="0">
                <a:lnSpc>
                  <a:spcPct val="139958"/>
                </a:lnSpc>
                <a:spcBef>
                  <a:spcPts val="0"/>
                </a:spcBef>
                <a:spcAft>
                  <a:spcPts val="0"/>
                </a:spcAft>
                <a:buNone/>
              </a:pPr>
              <a:r>
                <a:rPr lang="en-US" sz="2400">
                  <a:solidFill>
                    <a:srgbClr val="000000"/>
                  </a:solidFill>
                  <a:latin typeface="Play"/>
                  <a:ea typeface="Play"/>
                  <a:cs typeface="Play"/>
                  <a:sym typeface="Play"/>
                </a:rPr>
                <a:t>SEXUAL ABUSE</a:t>
              </a:r>
              <a:endParaRPr/>
            </a:p>
          </p:txBody>
        </p:sp>
      </p:grpSp>
      <p:grpSp>
        <p:nvGrpSpPr>
          <p:cNvPr id="127" name="Google Shape;127;p2"/>
          <p:cNvGrpSpPr/>
          <p:nvPr/>
        </p:nvGrpSpPr>
        <p:grpSpPr>
          <a:xfrm>
            <a:off x="6986313" y="7806036"/>
            <a:ext cx="3086100" cy="1904702"/>
            <a:chOff x="0" y="-95250"/>
            <a:chExt cx="812800" cy="501650"/>
          </a:xfrm>
        </p:grpSpPr>
        <p:sp>
          <p:nvSpPr>
            <p:cNvPr id="128" name="Google Shape;128;p2"/>
            <p:cNvSpPr/>
            <p:nvPr/>
          </p:nvSpPr>
          <p:spPr>
            <a:xfrm>
              <a:off x="0" y="0"/>
              <a:ext cx="812800" cy="406400"/>
            </a:xfrm>
            <a:custGeom>
              <a:avLst/>
              <a:gdLst/>
              <a:ahLst/>
              <a:cxnLst/>
              <a:rect l="l" t="t" r="r" b="b"/>
              <a:pathLst>
                <a:path w="812800" h="406400" extrusionOk="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6ED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2"/>
            <p:cNvSpPr txBox="1"/>
            <p:nvPr/>
          </p:nvSpPr>
          <p:spPr>
            <a:xfrm>
              <a:off x="0" y="-95250"/>
              <a:ext cx="812800" cy="501650"/>
            </a:xfrm>
            <a:prstGeom prst="rect">
              <a:avLst/>
            </a:prstGeom>
            <a:noFill/>
            <a:ln>
              <a:noFill/>
            </a:ln>
          </p:spPr>
          <p:txBody>
            <a:bodyPr spcFirstLastPara="1" wrap="square" lIns="127000" tIns="127000" rIns="127000" bIns="127000" anchor="ctr" anchorCtr="0">
              <a:noAutofit/>
            </a:bodyPr>
            <a:lstStyle/>
            <a:p>
              <a:pPr marL="0" marR="0" lvl="0" indent="0" algn="ctr" rtl="0">
                <a:lnSpc>
                  <a:spcPct val="139958"/>
                </a:lnSpc>
                <a:spcBef>
                  <a:spcPts val="0"/>
                </a:spcBef>
                <a:spcAft>
                  <a:spcPts val="0"/>
                </a:spcAft>
                <a:buNone/>
              </a:pPr>
              <a:r>
                <a:rPr lang="en-US" sz="2400">
                  <a:solidFill>
                    <a:srgbClr val="000000"/>
                  </a:solidFill>
                  <a:latin typeface="Play"/>
                  <a:ea typeface="Play"/>
                  <a:cs typeface="Play"/>
                  <a:sym typeface="Play"/>
                </a:rPr>
                <a:t>EMOTIONAL ABUSE</a:t>
              </a:r>
              <a:endParaRPr/>
            </a:p>
          </p:txBody>
        </p:sp>
      </p:grpSp>
      <p:grpSp>
        <p:nvGrpSpPr>
          <p:cNvPr id="130" name="Google Shape;130;p2"/>
          <p:cNvGrpSpPr/>
          <p:nvPr/>
        </p:nvGrpSpPr>
        <p:grpSpPr>
          <a:xfrm>
            <a:off x="10487908" y="7806036"/>
            <a:ext cx="3086100" cy="1904702"/>
            <a:chOff x="0" y="-95250"/>
            <a:chExt cx="812800" cy="501650"/>
          </a:xfrm>
        </p:grpSpPr>
        <p:sp>
          <p:nvSpPr>
            <p:cNvPr id="131" name="Google Shape;131;p2"/>
            <p:cNvSpPr/>
            <p:nvPr/>
          </p:nvSpPr>
          <p:spPr>
            <a:xfrm>
              <a:off x="0" y="0"/>
              <a:ext cx="812800" cy="406400"/>
            </a:xfrm>
            <a:custGeom>
              <a:avLst/>
              <a:gdLst/>
              <a:ahLst/>
              <a:cxnLst/>
              <a:rect l="l" t="t" r="r" b="b"/>
              <a:pathLst>
                <a:path w="812800" h="406400" extrusionOk="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86ED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p2"/>
            <p:cNvSpPr txBox="1"/>
            <p:nvPr/>
          </p:nvSpPr>
          <p:spPr>
            <a:xfrm>
              <a:off x="0" y="-95250"/>
              <a:ext cx="812800" cy="501650"/>
            </a:xfrm>
            <a:prstGeom prst="rect">
              <a:avLst/>
            </a:prstGeom>
            <a:noFill/>
            <a:ln>
              <a:noFill/>
            </a:ln>
          </p:spPr>
          <p:txBody>
            <a:bodyPr spcFirstLastPara="1" wrap="square" lIns="127000" tIns="127000" rIns="127000" bIns="127000" anchor="ctr" anchorCtr="0">
              <a:noAutofit/>
            </a:bodyPr>
            <a:lstStyle/>
            <a:p>
              <a:pPr marL="0" marR="0" lvl="0" indent="0" algn="ctr" rtl="0">
                <a:lnSpc>
                  <a:spcPct val="139958"/>
                </a:lnSpc>
                <a:spcBef>
                  <a:spcPts val="0"/>
                </a:spcBef>
                <a:spcAft>
                  <a:spcPts val="0"/>
                </a:spcAft>
                <a:buNone/>
              </a:pPr>
              <a:r>
                <a:rPr lang="en-US" sz="2400">
                  <a:solidFill>
                    <a:srgbClr val="000000"/>
                  </a:solidFill>
                  <a:latin typeface="Play"/>
                  <a:ea typeface="Play"/>
                  <a:cs typeface="Play"/>
                  <a:sym typeface="Play"/>
                </a:rPr>
                <a:t>MEDICAL ABUSE</a:t>
              </a:r>
              <a:endParaRPr/>
            </a:p>
          </p:txBody>
        </p:sp>
      </p:grpSp>
      <p:grpSp>
        <p:nvGrpSpPr>
          <p:cNvPr id="133" name="Google Shape;133;p2"/>
          <p:cNvGrpSpPr/>
          <p:nvPr/>
        </p:nvGrpSpPr>
        <p:grpSpPr>
          <a:xfrm>
            <a:off x="13993108" y="7806036"/>
            <a:ext cx="3086100" cy="1904702"/>
            <a:chOff x="0" y="-95250"/>
            <a:chExt cx="812800" cy="501650"/>
          </a:xfrm>
        </p:grpSpPr>
        <p:sp>
          <p:nvSpPr>
            <p:cNvPr id="134" name="Google Shape;134;p2"/>
            <p:cNvSpPr/>
            <p:nvPr/>
          </p:nvSpPr>
          <p:spPr>
            <a:xfrm>
              <a:off x="0" y="0"/>
              <a:ext cx="812800" cy="406400"/>
            </a:xfrm>
            <a:custGeom>
              <a:avLst/>
              <a:gdLst/>
              <a:ahLst/>
              <a:cxnLst/>
              <a:rect l="l" t="t" r="r" b="b"/>
              <a:pathLst>
                <a:path w="812800" h="406400" extrusionOk="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6D6D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p2"/>
            <p:cNvSpPr txBox="1"/>
            <p:nvPr/>
          </p:nvSpPr>
          <p:spPr>
            <a:xfrm>
              <a:off x="0" y="-95250"/>
              <a:ext cx="812800" cy="501650"/>
            </a:xfrm>
            <a:prstGeom prst="rect">
              <a:avLst/>
            </a:prstGeom>
            <a:noFill/>
            <a:ln>
              <a:noFill/>
            </a:ln>
          </p:spPr>
          <p:txBody>
            <a:bodyPr spcFirstLastPara="1" wrap="square" lIns="127000" tIns="127000" rIns="127000" bIns="127000" anchor="ctr" anchorCtr="0">
              <a:noAutofit/>
            </a:bodyPr>
            <a:lstStyle/>
            <a:p>
              <a:pPr marL="0" marR="0" lvl="0" indent="0" algn="ctr" rtl="0">
                <a:lnSpc>
                  <a:spcPct val="139958"/>
                </a:lnSpc>
                <a:spcBef>
                  <a:spcPts val="0"/>
                </a:spcBef>
                <a:spcAft>
                  <a:spcPts val="0"/>
                </a:spcAft>
                <a:buNone/>
              </a:pPr>
              <a:r>
                <a:rPr lang="en-US" sz="2400">
                  <a:solidFill>
                    <a:srgbClr val="000000"/>
                  </a:solidFill>
                  <a:latin typeface="Play"/>
                  <a:ea typeface="Play"/>
                  <a:cs typeface="Play"/>
                  <a:sym typeface="Play"/>
                </a:rPr>
                <a:t>NEGLECT</a:t>
              </a:r>
              <a:endParaRPr/>
            </a:p>
          </p:txBody>
        </p:sp>
      </p:grpSp>
      <p:sp>
        <p:nvSpPr>
          <p:cNvPr id="136" name="Google Shape;136;p2"/>
          <p:cNvSpPr txBox="1"/>
          <p:nvPr/>
        </p:nvSpPr>
        <p:spPr>
          <a:xfrm>
            <a:off x="368210" y="5749603"/>
            <a:ext cx="13624899" cy="1225296"/>
          </a:xfrm>
          <a:prstGeom prst="rect">
            <a:avLst/>
          </a:prstGeom>
          <a:noFill/>
          <a:ln>
            <a:noFill/>
          </a:ln>
        </p:spPr>
        <p:txBody>
          <a:bodyPr spcFirstLastPara="1" wrap="square" lIns="0" tIns="0" rIns="0" bIns="0" anchor="t" anchorCtr="0">
            <a:spAutoFit/>
          </a:bodyPr>
          <a:lstStyle/>
          <a:p>
            <a:pPr marL="0" marR="0" lvl="0" indent="0" algn="l" rtl="0">
              <a:lnSpc>
                <a:spcPct val="140011"/>
              </a:lnSpc>
              <a:spcBef>
                <a:spcPts val="0"/>
              </a:spcBef>
              <a:spcAft>
                <a:spcPts val="0"/>
              </a:spcAft>
              <a:buNone/>
            </a:pPr>
            <a:r>
              <a:rPr lang="en-US" sz="3509" b="1">
                <a:solidFill>
                  <a:srgbClr val="F7AA2A"/>
                </a:solidFill>
                <a:latin typeface="Playfair Display"/>
                <a:ea typeface="Playfair Display"/>
                <a:cs typeface="Playfair Display"/>
                <a:sym typeface="Playfair Display"/>
              </a:rPr>
              <a:t>Grooming</a:t>
            </a:r>
            <a:r>
              <a:rPr lang="en-US" sz="3509">
                <a:solidFill>
                  <a:srgbClr val="F7AA2A"/>
                </a:solidFill>
                <a:latin typeface="Playfair Display"/>
                <a:ea typeface="Playfair Display"/>
                <a:cs typeface="Playfair Display"/>
                <a:sym typeface="Playfair Display"/>
              </a:rPr>
              <a:t>: A deliberate process by which offenders gradually initiate and maintain Sexual Relationships with victims in secrecy.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D6D6D"/>
        </a:solidFill>
        <a:effectLst/>
      </p:bgPr>
    </p:bg>
    <p:spTree>
      <p:nvGrpSpPr>
        <p:cNvPr id="1" name="Shape 140"/>
        <p:cNvGrpSpPr/>
        <p:nvPr/>
      </p:nvGrpSpPr>
      <p:grpSpPr>
        <a:xfrm>
          <a:off x="0" y="0"/>
          <a:ext cx="0" cy="0"/>
          <a:chOff x="0" y="0"/>
          <a:chExt cx="0" cy="0"/>
        </a:xfrm>
      </p:grpSpPr>
      <p:sp>
        <p:nvSpPr>
          <p:cNvPr id="141" name="Google Shape;141;p3"/>
          <p:cNvSpPr/>
          <p:nvPr/>
        </p:nvSpPr>
        <p:spPr>
          <a:xfrm>
            <a:off x="16955180" y="9456477"/>
            <a:ext cx="2665639" cy="1163328"/>
          </a:xfrm>
          <a:custGeom>
            <a:avLst/>
            <a:gdLst/>
            <a:ahLst/>
            <a:cxnLst/>
            <a:rect l="l" t="t" r="r" b="b"/>
            <a:pathLst>
              <a:path w="2665639" h="1163328" extrusionOk="0">
                <a:moveTo>
                  <a:pt x="0" y="0"/>
                </a:moveTo>
                <a:lnTo>
                  <a:pt x="2665640" y="0"/>
                </a:lnTo>
                <a:lnTo>
                  <a:pt x="2665640" y="1163327"/>
                </a:lnTo>
                <a:lnTo>
                  <a:pt x="0" y="1163327"/>
                </a:lnTo>
                <a:lnTo>
                  <a:pt x="0" y="0"/>
                </a:lnTo>
                <a:close/>
              </a:path>
            </a:pathLst>
          </a:custGeom>
          <a:blipFill rotWithShape="1">
            <a:blip r:embed="rId3">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3"/>
          <p:cNvSpPr/>
          <p:nvPr/>
        </p:nvSpPr>
        <p:spPr>
          <a:xfrm rot="5400000">
            <a:off x="402288" y="7231848"/>
            <a:ext cx="1252825" cy="4857479"/>
          </a:xfrm>
          <a:custGeom>
            <a:avLst/>
            <a:gdLst/>
            <a:ahLst/>
            <a:cxnLst/>
            <a:rect l="l" t="t" r="r" b="b"/>
            <a:pathLst>
              <a:path w="1252825" h="4857479" extrusionOk="0">
                <a:moveTo>
                  <a:pt x="0" y="0"/>
                </a:moveTo>
                <a:lnTo>
                  <a:pt x="1252824" y="0"/>
                </a:lnTo>
                <a:lnTo>
                  <a:pt x="1252824" y="4857479"/>
                </a:lnTo>
                <a:lnTo>
                  <a:pt x="0" y="485747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3"/>
          <p:cNvSpPr txBox="1"/>
          <p:nvPr/>
        </p:nvSpPr>
        <p:spPr>
          <a:xfrm>
            <a:off x="1582415" y="413067"/>
            <a:ext cx="15123170" cy="1102757"/>
          </a:xfrm>
          <a:prstGeom prst="rect">
            <a:avLst/>
          </a:prstGeom>
          <a:noFill/>
          <a:ln>
            <a:noFill/>
          </a:ln>
        </p:spPr>
        <p:txBody>
          <a:bodyPr spcFirstLastPara="1" wrap="square" lIns="0" tIns="0" rIns="0" bIns="0" anchor="t" anchorCtr="0">
            <a:spAutoFit/>
          </a:bodyPr>
          <a:lstStyle/>
          <a:p>
            <a:pPr marL="0" marR="0" lvl="0" indent="0" algn="ctr" rtl="0">
              <a:lnSpc>
                <a:spcPct val="140027"/>
              </a:lnSpc>
              <a:spcBef>
                <a:spcPts val="0"/>
              </a:spcBef>
              <a:spcAft>
                <a:spcPts val="0"/>
              </a:spcAft>
              <a:buNone/>
            </a:pPr>
            <a:r>
              <a:rPr lang="en-US" sz="6458" b="1">
                <a:solidFill>
                  <a:srgbClr val="FFFFFF"/>
                </a:solidFill>
                <a:latin typeface="Playfair Display"/>
                <a:ea typeface="Playfair Display"/>
                <a:cs typeface="Playfair Display"/>
                <a:sym typeface="Playfair Display"/>
              </a:rPr>
              <a:t>How big is the problem of Child Abuse? </a:t>
            </a:r>
            <a:endParaRPr/>
          </a:p>
        </p:txBody>
      </p:sp>
      <p:sp>
        <p:nvSpPr>
          <p:cNvPr id="144" name="Google Shape;144;p3"/>
          <p:cNvSpPr txBox="1"/>
          <p:nvPr/>
        </p:nvSpPr>
        <p:spPr>
          <a:xfrm>
            <a:off x="1616023" y="2112901"/>
            <a:ext cx="16357149" cy="1374775"/>
          </a:xfrm>
          <a:prstGeom prst="rect">
            <a:avLst/>
          </a:prstGeom>
          <a:noFill/>
          <a:ln>
            <a:noFill/>
          </a:ln>
        </p:spPr>
        <p:txBody>
          <a:bodyPr spcFirstLastPara="1" wrap="square" lIns="0" tIns="0" rIns="0" bIns="0" anchor="t" anchorCtr="0">
            <a:spAutoFit/>
          </a:bodyPr>
          <a:lstStyle/>
          <a:p>
            <a:pPr marL="863599" marR="0" lvl="1" indent="-431800" algn="l" rtl="0">
              <a:lnSpc>
                <a:spcPct val="140010"/>
              </a:lnSpc>
              <a:spcBef>
                <a:spcPts val="0"/>
              </a:spcBef>
              <a:spcAft>
                <a:spcPts val="0"/>
              </a:spcAft>
              <a:buClr>
                <a:srgbClr val="FF8F6D"/>
              </a:buClr>
              <a:buSzPts val="3999"/>
              <a:buFont typeface="Arial"/>
              <a:buChar char="•"/>
            </a:pPr>
            <a:r>
              <a:rPr lang="en-US" sz="3999" b="1" i="0" u="none" strike="noStrike" cap="none">
                <a:solidFill>
                  <a:srgbClr val="FF8F6D"/>
                </a:solidFill>
                <a:latin typeface="Playfair Display"/>
                <a:ea typeface="Playfair Display"/>
                <a:cs typeface="Playfair Display"/>
                <a:sym typeface="Playfair Display"/>
              </a:rPr>
              <a:t>1 in 4 girls and 1 in 13 boys in the U.S. are estimated to experience child abuse</a:t>
            </a:r>
            <a:endParaRPr/>
          </a:p>
        </p:txBody>
      </p:sp>
      <p:sp>
        <p:nvSpPr>
          <p:cNvPr id="145" name="Google Shape;145;p3"/>
          <p:cNvSpPr txBox="1"/>
          <p:nvPr/>
        </p:nvSpPr>
        <p:spPr>
          <a:xfrm>
            <a:off x="1684134" y="3705689"/>
            <a:ext cx="14748282" cy="1374775"/>
          </a:xfrm>
          <a:prstGeom prst="rect">
            <a:avLst/>
          </a:prstGeom>
          <a:noFill/>
          <a:ln>
            <a:noFill/>
          </a:ln>
        </p:spPr>
        <p:txBody>
          <a:bodyPr spcFirstLastPara="1" wrap="square" lIns="0" tIns="0" rIns="0" bIns="0" anchor="t" anchorCtr="0">
            <a:spAutoFit/>
          </a:bodyPr>
          <a:lstStyle/>
          <a:p>
            <a:pPr marL="863599" marR="0" lvl="1" indent="-431800" algn="l" rtl="0">
              <a:lnSpc>
                <a:spcPct val="140010"/>
              </a:lnSpc>
              <a:spcBef>
                <a:spcPts val="0"/>
              </a:spcBef>
              <a:spcAft>
                <a:spcPts val="0"/>
              </a:spcAft>
              <a:buClr>
                <a:srgbClr val="FA26A0"/>
              </a:buClr>
              <a:buSzPts val="3999"/>
              <a:buFont typeface="Arial"/>
              <a:buChar char="•"/>
            </a:pPr>
            <a:r>
              <a:rPr lang="en-US" sz="3999" b="1" i="0" u="none" strike="noStrike" cap="none">
                <a:solidFill>
                  <a:srgbClr val="FA26A0"/>
                </a:solidFill>
                <a:latin typeface="Playfair Display"/>
                <a:ea typeface="Playfair Display"/>
                <a:cs typeface="Playfair Display"/>
                <a:sym typeface="Playfair Display"/>
              </a:rPr>
              <a:t>1 billion children globally are estimated to experience sexual violence</a:t>
            </a:r>
            <a:endParaRPr/>
          </a:p>
        </p:txBody>
      </p:sp>
      <p:sp>
        <p:nvSpPr>
          <p:cNvPr id="146" name="Google Shape;146;p3"/>
          <p:cNvSpPr txBox="1"/>
          <p:nvPr/>
        </p:nvSpPr>
        <p:spPr>
          <a:xfrm>
            <a:off x="1684134" y="5332125"/>
            <a:ext cx="15420300" cy="3555600"/>
          </a:xfrm>
          <a:prstGeom prst="rect">
            <a:avLst/>
          </a:prstGeom>
          <a:noFill/>
          <a:ln>
            <a:noFill/>
          </a:ln>
        </p:spPr>
        <p:txBody>
          <a:bodyPr spcFirstLastPara="1" wrap="square" lIns="0" tIns="0" rIns="0" bIns="0" anchor="t" anchorCtr="0">
            <a:spAutoFit/>
          </a:bodyPr>
          <a:lstStyle/>
          <a:p>
            <a:pPr marL="755651" marR="0" lvl="1" indent="-377825" algn="l" rtl="0">
              <a:lnSpc>
                <a:spcPct val="140000"/>
              </a:lnSpc>
              <a:spcBef>
                <a:spcPts val="0"/>
              </a:spcBef>
              <a:spcAft>
                <a:spcPts val="0"/>
              </a:spcAft>
              <a:buClr>
                <a:schemeClr val="lt1"/>
              </a:buClr>
              <a:buSzPts val="3500"/>
              <a:buFont typeface="Arial"/>
              <a:buChar char="•"/>
            </a:pPr>
            <a:r>
              <a:rPr lang="en-US" sz="3500" b="1" i="0" u="none" strike="noStrike" cap="none">
                <a:solidFill>
                  <a:schemeClr val="lt1"/>
                </a:solidFill>
                <a:latin typeface="Playfair Display"/>
                <a:ea typeface="Playfair Display"/>
                <a:cs typeface="Playfair Display"/>
                <a:sym typeface="Playfair Display"/>
              </a:rPr>
              <a:t>More than 550,000 children are known to U.S. authorities to be abused.</a:t>
            </a:r>
            <a:endParaRPr>
              <a:solidFill>
                <a:schemeClr val="lt1"/>
              </a:solidFill>
            </a:endParaRPr>
          </a:p>
          <a:p>
            <a:pPr marL="755651" marR="0" lvl="1" indent="-377825" algn="l" rtl="0">
              <a:lnSpc>
                <a:spcPct val="140000"/>
              </a:lnSpc>
              <a:spcBef>
                <a:spcPts val="0"/>
              </a:spcBef>
              <a:spcAft>
                <a:spcPts val="0"/>
              </a:spcAft>
              <a:buClr>
                <a:schemeClr val="lt1"/>
              </a:buClr>
              <a:buSzPts val="3500"/>
              <a:buFont typeface="Arial"/>
              <a:buChar char="•"/>
            </a:pPr>
            <a:r>
              <a:rPr lang="en-US" sz="3500" b="1" i="0" u="none" strike="noStrike" cap="none">
                <a:solidFill>
                  <a:schemeClr val="lt1"/>
                </a:solidFill>
                <a:latin typeface="Playfair Display"/>
                <a:ea typeface="Playfair Display"/>
                <a:cs typeface="Playfair Display"/>
                <a:sym typeface="Playfair Display"/>
              </a:rPr>
              <a:t>An estimated 558,899 children (unique incidents) were victims of abuse and neglect in the U.S. in 2022, the most recent year for which there is national data. </a:t>
            </a:r>
            <a:endParaRPr>
              <a:solidFill>
                <a:schemeClr val="lt1"/>
              </a:solidFill>
            </a:endParaRPr>
          </a:p>
          <a:p>
            <a:pPr marL="755651" marR="0" lvl="1" indent="-377825" algn="l" rtl="0">
              <a:lnSpc>
                <a:spcPct val="140000"/>
              </a:lnSpc>
              <a:spcBef>
                <a:spcPts val="0"/>
              </a:spcBef>
              <a:spcAft>
                <a:spcPts val="0"/>
              </a:spcAft>
              <a:buClr>
                <a:schemeClr val="lt1"/>
              </a:buClr>
              <a:buSzPts val="3500"/>
              <a:buFont typeface="Arial"/>
              <a:buChar char="•"/>
            </a:pPr>
            <a:r>
              <a:rPr lang="en-US" sz="3500" b="1" i="0" u="none" strike="noStrike" cap="none">
                <a:solidFill>
                  <a:schemeClr val="lt1"/>
                </a:solidFill>
                <a:latin typeface="Playfair Display"/>
                <a:ea typeface="Playfair Display"/>
                <a:cs typeface="Playfair Display"/>
                <a:sym typeface="Playfair Display"/>
              </a:rPr>
              <a:t>That’s 8 children out of every thousand.</a:t>
            </a:r>
            <a:endParaRPr>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D6D6D"/>
        </a:solidFill>
        <a:effectLst/>
      </p:bgPr>
    </p:bg>
    <p:spTree>
      <p:nvGrpSpPr>
        <p:cNvPr id="1" name="Shape 150"/>
        <p:cNvGrpSpPr/>
        <p:nvPr/>
      </p:nvGrpSpPr>
      <p:grpSpPr>
        <a:xfrm>
          <a:off x="0" y="0"/>
          <a:ext cx="0" cy="0"/>
          <a:chOff x="0" y="0"/>
          <a:chExt cx="0" cy="0"/>
        </a:xfrm>
      </p:grpSpPr>
      <p:sp>
        <p:nvSpPr>
          <p:cNvPr id="151" name="Google Shape;151;p4"/>
          <p:cNvSpPr/>
          <p:nvPr/>
        </p:nvSpPr>
        <p:spPr>
          <a:xfrm>
            <a:off x="6163196" y="9258300"/>
            <a:ext cx="2665639" cy="1163328"/>
          </a:xfrm>
          <a:custGeom>
            <a:avLst/>
            <a:gdLst/>
            <a:ahLst/>
            <a:cxnLst/>
            <a:rect l="l" t="t" r="r" b="b"/>
            <a:pathLst>
              <a:path w="2665639" h="1163328" extrusionOk="0">
                <a:moveTo>
                  <a:pt x="0" y="0"/>
                </a:moveTo>
                <a:lnTo>
                  <a:pt x="2665639" y="0"/>
                </a:lnTo>
                <a:lnTo>
                  <a:pt x="2665639" y="1163328"/>
                </a:lnTo>
                <a:lnTo>
                  <a:pt x="0" y="1163328"/>
                </a:lnTo>
                <a:lnTo>
                  <a:pt x="0" y="0"/>
                </a:lnTo>
                <a:close/>
              </a:path>
            </a:pathLst>
          </a:custGeom>
          <a:blipFill rotWithShape="1">
            <a:blip r:embed="rId3">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p4"/>
          <p:cNvSpPr/>
          <p:nvPr/>
        </p:nvSpPr>
        <p:spPr>
          <a:xfrm flipH="1">
            <a:off x="17507739" y="0"/>
            <a:ext cx="4114800" cy="4114800"/>
          </a:xfrm>
          <a:custGeom>
            <a:avLst/>
            <a:gdLst/>
            <a:ahLst/>
            <a:cxnLst/>
            <a:rect l="l" t="t" r="r" b="b"/>
            <a:pathLst>
              <a:path w="4114800" h="4114800" extrusionOk="0">
                <a:moveTo>
                  <a:pt x="4114800" y="0"/>
                </a:moveTo>
                <a:lnTo>
                  <a:pt x="0" y="0"/>
                </a:lnTo>
                <a:lnTo>
                  <a:pt x="0" y="4114800"/>
                </a:lnTo>
                <a:lnTo>
                  <a:pt x="4114800" y="4114800"/>
                </a:lnTo>
                <a:lnTo>
                  <a:pt x="411480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 name="Google Shape;153;p4"/>
          <p:cNvSpPr/>
          <p:nvPr/>
        </p:nvSpPr>
        <p:spPr>
          <a:xfrm flipH="1">
            <a:off x="-2839045" y="0"/>
            <a:ext cx="4114800" cy="4114800"/>
          </a:xfrm>
          <a:custGeom>
            <a:avLst/>
            <a:gdLst/>
            <a:ahLst/>
            <a:cxnLst/>
            <a:rect l="l" t="t" r="r" b="b"/>
            <a:pathLst>
              <a:path w="4114800" h="4114800" extrusionOk="0">
                <a:moveTo>
                  <a:pt x="4114800" y="0"/>
                </a:moveTo>
                <a:lnTo>
                  <a:pt x="0" y="0"/>
                </a:lnTo>
                <a:lnTo>
                  <a:pt x="0" y="4114800"/>
                </a:lnTo>
                <a:lnTo>
                  <a:pt x="4114800" y="4114800"/>
                </a:lnTo>
                <a:lnTo>
                  <a:pt x="411480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 name="Google Shape;154;p4"/>
          <p:cNvSpPr/>
          <p:nvPr/>
        </p:nvSpPr>
        <p:spPr>
          <a:xfrm flipH="1">
            <a:off x="10675747" y="4422063"/>
            <a:ext cx="6133268" cy="5864937"/>
          </a:xfrm>
          <a:custGeom>
            <a:avLst/>
            <a:gdLst/>
            <a:ahLst/>
            <a:cxnLst/>
            <a:rect l="l" t="t" r="r" b="b"/>
            <a:pathLst>
              <a:path w="6133268" h="5864937" extrusionOk="0">
                <a:moveTo>
                  <a:pt x="6133268" y="0"/>
                </a:moveTo>
                <a:lnTo>
                  <a:pt x="0" y="0"/>
                </a:lnTo>
                <a:lnTo>
                  <a:pt x="0" y="5864937"/>
                </a:lnTo>
                <a:lnTo>
                  <a:pt x="6133268" y="5864937"/>
                </a:lnTo>
                <a:lnTo>
                  <a:pt x="6133268"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4"/>
          <p:cNvSpPr txBox="1"/>
          <p:nvPr/>
        </p:nvSpPr>
        <p:spPr>
          <a:xfrm>
            <a:off x="1642650" y="504596"/>
            <a:ext cx="14914682" cy="1330010"/>
          </a:xfrm>
          <a:prstGeom prst="rect">
            <a:avLst/>
          </a:prstGeom>
          <a:noFill/>
          <a:ln>
            <a:noFill/>
          </a:ln>
        </p:spPr>
        <p:txBody>
          <a:bodyPr spcFirstLastPara="1" wrap="square" lIns="0" tIns="0" rIns="0" bIns="0" anchor="t" anchorCtr="0">
            <a:spAutoFit/>
          </a:bodyPr>
          <a:lstStyle/>
          <a:p>
            <a:pPr marL="0" marR="0" lvl="0" indent="0" algn="ctr" rtl="0">
              <a:lnSpc>
                <a:spcPct val="140010"/>
              </a:lnSpc>
              <a:spcBef>
                <a:spcPts val="0"/>
              </a:spcBef>
              <a:spcAft>
                <a:spcPts val="0"/>
              </a:spcAft>
              <a:buNone/>
            </a:pPr>
            <a:r>
              <a:rPr lang="en-US" sz="7793">
                <a:solidFill>
                  <a:srgbClr val="F05776"/>
                </a:solidFill>
                <a:latin typeface="Playfair Display"/>
                <a:ea typeface="Playfair Display"/>
                <a:cs typeface="Playfair Display"/>
                <a:sym typeface="Playfair Display"/>
              </a:rPr>
              <a:t>How does child abuse affect kids?</a:t>
            </a:r>
            <a:endParaRPr/>
          </a:p>
        </p:txBody>
      </p:sp>
      <p:sp>
        <p:nvSpPr>
          <p:cNvPr id="156" name="Google Shape;156;p4"/>
          <p:cNvSpPr txBox="1"/>
          <p:nvPr/>
        </p:nvSpPr>
        <p:spPr>
          <a:xfrm>
            <a:off x="802741" y="3326505"/>
            <a:ext cx="8026200" cy="5628900"/>
          </a:xfrm>
          <a:prstGeom prst="rect">
            <a:avLst/>
          </a:prstGeom>
          <a:noFill/>
          <a:ln>
            <a:noFill/>
          </a:ln>
        </p:spPr>
        <p:txBody>
          <a:bodyPr spcFirstLastPara="1" wrap="square" lIns="0" tIns="0" rIns="0" bIns="0" anchor="t" anchorCtr="0">
            <a:spAutoFit/>
          </a:bodyPr>
          <a:lstStyle/>
          <a:p>
            <a:pPr marL="0" marR="0" lvl="0" indent="0" algn="l" rtl="0">
              <a:lnSpc>
                <a:spcPct val="139958"/>
              </a:lnSpc>
              <a:spcBef>
                <a:spcPts val="0"/>
              </a:spcBef>
              <a:spcAft>
                <a:spcPts val="0"/>
              </a:spcAft>
              <a:buNone/>
            </a:pPr>
            <a:r>
              <a:rPr lang="en-US" sz="2400">
                <a:solidFill>
                  <a:srgbClr val="FFFFFF"/>
                </a:solidFill>
                <a:latin typeface="Playfair Display"/>
                <a:ea typeface="Playfair Display"/>
                <a:cs typeface="Playfair Display"/>
                <a:sym typeface="Playfair Display"/>
              </a:rPr>
              <a:t>Child abuse hurts minds, bodies, and futures.</a:t>
            </a:r>
            <a:endParaRPr/>
          </a:p>
          <a:p>
            <a:pPr marL="0" marR="0" lvl="0" indent="0" algn="l" rtl="0">
              <a:lnSpc>
                <a:spcPct val="139958"/>
              </a:lnSpc>
              <a:spcBef>
                <a:spcPts val="0"/>
              </a:spcBef>
              <a:spcAft>
                <a:spcPts val="0"/>
              </a:spcAft>
              <a:buNone/>
            </a:pPr>
            <a:r>
              <a:rPr lang="en-US" sz="2400">
                <a:solidFill>
                  <a:srgbClr val="FFFFFF"/>
                </a:solidFill>
                <a:latin typeface="Playfair Display"/>
                <a:ea typeface="Playfair Display"/>
                <a:cs typeface="Playfair Display"/>
                <a:sym typeface="Playfair Display"/>
              </a:rPr>
              <a:t>The trauma of child abuse causes children to lose their sense of safety and trust in the world and harms their relationships. Left untreated, the trauma of child abuse can lead to:</a:t>
            </a:r>
            <a:endParaRPr/>
          </a:p>
          <a:p>
            <a:pPr marL="0" marR="0" lvl="0" indent="0" algn="l" rtl="0">
              <a:lnSpc>
                <a:spcPct val="139958"/>
              </a:lnSpc>
              <a:spcBef>
                <a:spcPts val="0"/>
              </a:spcBef>
              <a:spcAft>
                <a:spcPts val="0"/>
              </a:spcAft>
              <a:buNone/>
            </a:pPr>
            <a:endParaRPr sz="2400">
              <a:solidFill>
                <a:srgbClr val="FFFFFF"/>
              </a:solidFill>
              <a:latin typeface="Playfair Display"/>
              <a:ea typeface="Playfair Display"/>
              <a:cs typeface="Playfair Display"/>
              <a:sym typeface="Playfair Display"/>
            </a:endParaRPr>
          </a:p>
          <a:p>
            <a:pPr marL="518160" marR="0" lvl="1" indent="-259079" algn="l" rtl="0">
              <a:lnSpc>
                <a:spcPct val="139958"/>
              </a:lnSpc>
              <a:spcBef>
                <a:spcPts val="0"/>
              </a:spcBef>
              <a:spcAft>
                <a:spcPts val="0"/>
              </a:spcAft>
              <a:buClr>
                <a:srgbClr val="FFFFFF"/>
              </a:buClr>
              <a:buSzPts val="2400"/>
              <a:buFont typeface="Arial"/>
              <a:buChar char="•"/>
            </a:pPr>
            <a:r>
              <a:rPr lang="en-US" sz="2400" b="0" i="0" u="none" strike="noStrike" cap="none">
                <a:solidFill>
                  <a:srgbClr val="FFFFFF"/>
                </a:solidFill>
                <a:latin typeface="Playfair Display"/>
                <a:ea typeface="Playfair Display"/>
                <a:cs typeface="Playfair Display"/>
                <a:sym typeface="Playfair Display"/>
              </a:rPr>
              <a:t>Mental health problems like depression, anxiety and PTSD symptoms</a:t>
            </a:r>
            <a:endParaRPr/>
          </a:p>
          <a:p>
            <a:pPr marL="518160" marR="0" lvl="1" indent="-259079" algn="l" rtl="0">
              <a:lnSpc>
                <a:spcPct val="139958"/>
              </a:lnSpc>
              <a:spcBef>
                <a:spcPts val="0"/>
              </a:spcBef>
              <a:spcAft>
                <a:spcPts val="0"/>
              </a:spcAft>
              <a:buClr>
                <a:srgbClr val="FFFFFF"/>
              </a:buClr>
              <a:buSzPts val="2400"/>
              <a:buFont typeface="Arial"/>
              <a:buChar char="•"/>
            </a:pPr>
            <a:r>
              <a:rPr lang="en-US" sz="2400" b="0" i="0" u="none" strike="noStrike" cap="none">
                <a:solidFill>
                  <a:srgbClr val="FFFFFF"/>
                </a:solidFill>
                <a:latin typeface="Playfair Display"/>
                <a:ea typeface="Playfair Display"/>
                <a:cs typeface="Playfair Display"/>
                <a:sym typeface="Playfair Display"/>
              </a:rPr>
              <a:t>Behavioral changes like substance use disorders, risky sexual behaviors, or increased risk for violence against oneself and others</a:t>
            </a:r>
            <a:endParaRPr/>
          </a:p>
          <a:p>
            <a:pPr marL="518160" marR="0" lvl="1" indent="-259079" algn="l" rtl="0">
              <a:lnSpc>
                <a:spcPct val="139958"/>
              </a:lnSpc>
              <a:spcBef>
                <a:spcPts val="0"/>
              </a:spcBef>
              <a:spcAft>
                <a:spcPts val="0"/>
              </a:spcAft>
              <a:buClr>
                <a:srgbClr val="FFFFFF"/>
              </a:buClr>
              <a:buSzPts val="2400"/>
              <a:buFont typeface="Arial"/>
              <a:buChar char="•"/>
            </a:pPr>
            <a:r>
              <a:rPr lang="en-US" sz="2400" b="0" i="0" u="none" strike="noStrike" cap="none">
                <a:solidFill>
                  <a:srgbClr val="FFFFFF"/>
                </a:solidFill>
                <a:latin typeface="Playfair Display"/>
                <a:ea typeface="Playfair Display"/>
                <a:cs typeface="Playfair Display"/>
                <a:sym typeface="Playfair Display"/>
              </a:rPr>
              <a:t>Physical health problems like infections, injuries, or even heart disease or diabetes later in life.</a:t>
            </a:r>
            <a:endParaRPr/>
          </a:p>
        </p:txBody>
      </p:sp>
      <p:sp>
        <p:nvSpPr>
          <p:cNvPr id="157" name="Google Shape;157;p4"/>
          <p:cNvSpPr txBox="1"/>
          <p:nvPr/>
        </p:nvSpPr>
        <p:spPr>
          <a:xfrm>
            <a:off x="10675746" y="3083435"/>
            <a:ext cx="6545453" cy="736677"/>
          </a:xfrm>
          <a:prstGeom prst="rect">
            <a:avLst/>
          </a:prstGeom>
          <a:noFill/>
          <a:ln>
            <a:noFill/>
          </a:ln>
        </p:spPr>
        <p:txBody>
          <a:bodyPr spcFirstLastPara="1" wrap="square" lIns="0" tIns="0" rIns="0" bIns="0" anchor="t" anchorCtr="0">
            <a:spAutoFit/>
          </a:bodyPr>
          <a:lstStyle/>
          <a:p>
            <a:pPr marL="0" marR="0" lvl="0" indent="0" algn="ctr" rtl="0">
              <a:lnSpc>
                <a:spcPct val="140004"/>
              </a:lnSpc>
              <a:spcBef>
                <a:spcPts val="0"/>
              </a:spcBef>
              <a:spcAft>
                <a:spcPts val="0"/>
              </a:spcAft>
              <a:buNone/>
            </a:pPr>
            <a:r>
              <a:rPr lang="en-US" sz="4512">
                <a:solidFill>
                  <a:srgbClr val="F8D210"/>
                </a:solidFill>
                <a:latin typeface="Playfair Display"/>
                <a:ea typeface="Playfair Display"/>
                <a:cs typeface="Playfair Display"/>
                <a:sym typeface="Playfair Display"/>
              </a:rPr>
              <a:t>Possible Risk Outcomes</a:t>
            </a:r>
            <a:endParaRPr/>
          </a:p>
        </p:txBody>
      </p:sp>
      <p:sp>
        <p:nvSpPr>
          <p:cNvPr id="158" name="Google Shape;158;p4"/>
          <p:cNvSpPr txBox="1"/>
          <p:nvPr/>
        </p:nvSpPr>
        <p:spPr>
          <a:xfrm>
            <a:off x="12406308" y="4575985"/>
            <a:ext cx="5101431" cy="563505"/>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314">
                <a:solidFill>
                  <a:srgbClr val="FFFFFF"/>
                </a:solidFill>
                <a:latin typeface="Playfair Display"/>
                <a:ea typeface="Playfair Display"/>
                <a:cs typeface="Playfair Display"/>
                <a:sym typeface="Playfair Display"/>
              </a:rPr>
              <a:t>Lack of progress in school </a:t>
            </a:r>
            <a:endParaRPr/>
          </a:p>
        </p:txBody>
      </p:sp>
      <p:sp>
        <p:nvSpPr>
          <p:cNvPr id="159" name="Google Shape;159;p4"/>
          <p:cNvSpPr txBox="1"/>
          <p:nvPr/>
        </p:nvSpPr>
        <p:spPr>
          <a:xfrm>
            <a:off x="13099603" y="7287856"/>
            <a:ext cx="5101431" cy="563505"/>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314">
                <a:solidFill>
                  <a:srgbClr val="FFFFFF"/>
                </a:solidFill>
                <a:latin typeface="Playfair Display"/>
                <a:ea typeface="Playfair Display"/>
                <a:cs typeface="Playfair Display"/>
                <a:sym typeface="Playfair Display"/>
              </a:rPr>
              <a:t>Substance Abuse</a:t>
            </a:r>
            <a:endParaRPr/>
          </a:p>
        </p:txBody>
      </p:sp>
      <p:sp>
        <p:nvSpPr>
          <p:cNvPr id="160" name="Google Shape;160;p4"/>
          <p:cNvSpPr txBox="1"/>
          <p:nvPr/>
        </p:nvSpPr>
        <p:spPr>
          <a:xfrm>
            <a:off x="14006616" y="8694795"/>
            <a:ext cx="5101431" cy="563505"/>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314">
                <a:solidFill>
                  <a:srgbClr val="FFFFFF"/>
                </a:solidFill>
                <a:latin typeface="Playfair Display"/>
                <a:ea typeface="Playfair Display"/>
                <a:cs typeface="Playfair Display"/>
                <a:sym typeface="Playfair Display"/>
              </a:rPr>
              <a:t>Suicide Attempts</a:t>
            </a:r>
            <a:endParaRPr/>
          </a:p>
        </p:txBody>
      </p:sp>
      <p:sp>
        <p:nvSpPr>
          <p:cNvPr id="161" name="Google Shape;161;p4"/>
          <p:cNvSpPr txBox="1"/>
          <p:nvPr/>
        </p:nvSpPr>
        <p:spPr>
          <a:xfrm>
            <a:off x="12613434" y="5876626"/>
            <a:ext cx="5101431" cy="563505"/>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314">
                <a:solidFill>
                  <a:srgbClr val="FFFFFF"/>
                </a:solidFill>
                <a:latin typeface="Playfair Display"/>
                <a:ea typeface="Playfair Display"/>
                <a:cs typeface="Playfair Display"/>
                <a:sym typeface="Playfair Display"/>
              </a:rPr>
              <a:t>Depression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D6D6D"/>
        </a:solidFill>
        <a:effectLst/>
      </p:bgPr>
    </p:bg>
    <p:spTree>
      <p:nvGrpSpPr>
        <p:cNvPr id="1" name="Shape 165"/>
        <p:cNvGrpSpPr/>
        <p:nvPr/>
      </p:nvGrpSpPr>
      <p:grpSpPr>
        <a:xfrm>
          <a:off x="0" y="0"/>
          <a:ext cx="0" cy="0"/>
          <a:chOff x="0" y="0"/>
          <a:chExt cx="0" cy="0"/>
        </a:xfrm>
      </p:grpSpPr>
      <p:grpSp>
        <p:nvGrpSpPr>
          <p:cNvPr id="166" name="Google Shape;166;p5"/>
          <p:cNvGrpSpPr/>
          <p:nvPr/>
        </p:nvGrpSpPr>
        <p:grpSpPr>
          <a:xfrm>
            <a:off x="0" y="-201561"/>
            <a:ext cx="8270476" cy="10639920"/>
            <a:chOff x="0" y="-38100"/>
            <a:chExt cx="2178218" cy="2802265"/>
          </a:xfrm>
        </p:grpSpPr>
        <p:sp>
          <p:nvSpPr>
            <p:cNvPr id="167" name="Google Shape;167;p5"/>
            <p:cNvSpPr/>
            <p:nvPr/>
          </p:nvSpPr>
          <p:spPr>
            <a:xfrm>
              <a:off x="0" y="0"/>
              <a:ext cx="2178218" cy="2764165"/>
            </a:xfrm>
            <a:custGeom>
              <a:avLst/>
              <a:gdLst/>
              <a:ahLst/>
              <a:cxnLst/>
              <a:rect l="l" t="t" r="r" b="b"/>
              <a:pathLst>
                <a:path w="2178218" h="2764165" extrusionOk="0">
                  <a:moveTo>
                    <a:pt x="0" y="0"/>
                  </a:moveTo>
                  <a:lnTo>
                    <a:pt x="2178218" y="0"/>
                  </a:lnTo>
                  <a:lnTo>
                    <a:pt x="2178218" y="2764165"/>
                  </a:lnTo>
                  <a:lnTo>
                    <a:pt x="0" y="2764165"/>
                  </a:lnTo>
                  <a:close/>
                </a:path>
              </a:pathLst>
            </a:custGeom>
            <a:solidFill>
              <a:srgbClr val="8C52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5"/>
            <p:cNvSpPr txBox="1"/>
            <p:nvPr/>
          </p:nvSpPr>
          <p:spPr>
            <a:xfrm>
              <a:off x="0" y="-38100"/>
              <a:ext cx="2178218" cy="280226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169" name="Google Shape;169;p5"/>
          <p:cNvSpPr/>
          <p:nvPr/>
        </p:nvSpPr>
        <p:spPr>
          <a:xfrm>
            <a:off x="8222362" y="6826811"/>
            <a:ext cx="2465572" cy="3800496"/>
          </a:xfrm>
          <a:custGeom>
            <a:avLst/>
            <a:gdLst/>
            <a:ahLst/>
            <a:cxnLst/>
            <a:rect l="l" t="t" r="r" b="b"/>
            <a:pathLst>
              <a:path w="2465572" h="3800496" extrusionOk="0">
                <a:moveTo>
                  <a:pt x="0" y="0"/>
                </a:moveTo>
                <a:lnTo>
                  <a:pt x="2465572" y="0"/>
                </a:lnTo>
                <a:lnTo>
                  <a:pt x="2465572" y="3800496"/>
                </a:lnTo>
                <a:lnTo>
                  <a:pt x="0" y="380049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 name="Google Shape;170;p5"/>
          <p:cNvSpPr txBox="1"/>
          <p:nvPr/>
        </p:nvSpPr>
        <p:spPr>
          <a:xfrm>
            <a:off x="514350" y="435618"/>
            <a:ext cx="7241700" cy="94935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205">
                <a:solidFill>
                  <a:schemeClr val="lt1"/>
                </a:solidFill>
                <a:latin typeface="Playfair Display"/>
                <a:ea typeface="Playfair Display"/>
                <a:cs typeface="Playfair Display"/>
                <a:sym typeface="Playfair Display"/>
              </a:rPr>
              <a:t>Child abuse is deadly.</a:t>
            </a:r>
            <a:endParaRPr>
              <a:solidFill>
                <a:schemeClr val="lt1"/>
              </a:solidFill>
            </a:endParaRPr>
          </a:p>
          <a:p>
            <a:pPr marL="0" marR="0" lvl="0" indent="0" algn="l" rtl="0">
              <a:lnSpc>
                <a:spcPct val="140000"/>
              </a:lnSpc>
              <a:spcBef>
                <a:spcPts val="0"/>
              </a:spcBef>
              <a:spcAft>
                <a:spcPts val="0"/>
              </a:spcAft>
              <a:buNone/>
            </a:pPr>
            <a:endParaRPr sz="4205">
              <a:solidFill>
                <a:schemeClr val="lt1"/>
              </a:solidFill>
              <a:latin typeface="Playfair Display"/>
              <a:ea typeface="Playfair Display"/>
              <a:cs typeface="Playfair Display"/>
              <a:sym typeface="Playfair Display"/>
            </a:endParaRPr>
          </a:p>
          <a:p>
            <a:pPr marL="605297" marR="0" lvl="1" indent="-302648" algn="l" rtl="0">
              <a:lnSpc>
                <a:spcPct val="140028"/>
              </a:lnSpc>
              <a:spcBef>
                <a:spcPts val="0"/>
              </a:spcBef>
              <a:spcAft>
                <a:spcPts val="0"/>
              </a:spcAft>
              <a:buClr>
                <a:schemeClr val="lt1"/>
              </a:buClr>
              <a:buSzPts val="2803"/>
              <a:buFont typeface="Arial"/>
              <a:buChar char="•"/>
            </a:pPr>
            <a:r>
              <a:rPr lang="en-US" sz="2803" b="0" i="0" u="none" strike="noStrike" cap="none">
                <a:solidFill>
                  <a:schemeClr val="lt1"/>
                </a:solidFill>
                <a:latin typeface="Playfair Display"/>
                <a:ea typeface="Playfair Display"/>
                <a:cs typeface="Playfair Display"/>
                <a:sym typeface="Playfair Display"/>
              </a:rPr>
              <a:t>In 2022, an estimated 1,990 children died from abuse and neglect in the United States</a:t>
            </a:r>
            <a:endParaRPr>
              <a:solidFill>
                <a:schemeClr val="lt1"/>
              </a:solidFill>
            </a:endParaRPr>
          </a:p>
          <a:p>
            <a:pPr marL="605297" marR="0" lvl="1" indent="-302648" algn="l" rtl="0">
              <a:lnSpc>
                <a:spcPct val="140028"/>
              </a:lnSpc>
              <a:spcBef>
                <a:spcPts val="0"/>
              </a:spcBef>
              <a:spcAft>
                <a:spcPts val="0"/>
              </a:spcAft>
              <a:buClr>
                <a:schemeClr val="lt1"/>
              </a:buClr>
              <a:buSzPts val="2803"/>
              <a:buFont typeface="Arial"/>
              <a:buChar char="•"/>
            </a:pPr>
            <a:r>
              <a:rPr lang="en-US" sz="2803" b="0" i="0" u="none" strike="noStrike" cap="none">
                <a:solidFill>
                  <a:schemeClr val="lt1"/>
                </a:solidFill>
                <a:latin typeface="Playfair Display"/>
                <a:ea typeface="Playfair Display"/>
                <a:cs typeface="Playfair Display"/>
                <a:sym typeface="Playfair Display"/>
              </a:rPr>
              <a:t>This number is consistently on the rise over the previous five years</a:t>
            </a:r>
            <a:endParaRPr>
              <a:solidFill>
                <a:schemeClr val="lt1"/>
              </a:solidFill>
            </a:endParaRPr>
          </a:p>
          <a:p>
            <a:pPr marL="605297" marR="0" lvl="1" indent="-302648" algn="l" rtl="0">
              <a:lnSpc>
                <a:spcPct val="140028"/>
              </a:lnSpc>
              <a:spcBef>
                <a:spcPts val="0"/>
              </a:spcBef>
              <a:spcAft>
                <a:spcPts val="0"/>
              </a:spcAft>
              <a:buClr>
                <a:schemeClr val="lt1"/>
              </a:buClr>
              <a:buSzPts val="2803"/>
              <a:buFont typeface="Arial"/>
              <a:buChar char="•"/>
            </a:pPr>
            <a:r>
              <a:rPr lang="en-US" sz="2803" b="0" i="0" u="none" strike="noStrike" cap="none">
                <a:solidFill>
                  <a:schemeClr val="lt1"/>
                </a:solidFill>
                <a:latin typeface="Playfair Display"/>
                <a:ea typeface="Playfair Display"/>
                <a:cs typeface="Playfair Display"/>
                <a:sym typeface="Playfair Display"/>
              </a:rPr>
              <a:t>Boys have a higher child fatality rate at 3.26 per 100,000 compared to girls at 2.25. </a:t>
            </a:r>
            <a:endParaRPr>
              <a:solidFill>
                <a:schemeClr val="lt1"/>
              </a:solidFill>
            </a:endParaRPr>
          </a:p>
          <a:p>
            <a:pPr marL="605297" marR="0" lvl="1" indent="-302648" algn="l" rtl="0">
              <a:lnSpc>
                <a:spcPct val="140028"/>
              </a:lnSpc>
              <a:spcBef>
                <a:spcPts val="0"/>
              </a:spcBef>
              <a:spcAft>
                <a:spcPts val="0"/>
              </a:spcAft>
              <a:buClr>
                <a:schemeClr val="lt1"/>
              </a:buClr>
              <a:buSzPts val="2803"/>
              <a:buFont typeface="Arial"/>
              <a:buChar char="•"/>
            </a:pPr>
            <a:r>
              <a:rPr lang="en-US" sz="2803" b="0" i="0" u="none" strike="noStrike" cap="none">
                <a:solidFill>
                  <a:schemeClr val="lt1"/>
                </a:solidFill>
                <a:latin typeface="Playfair Display"/>
                <a:ea typeface="Playfair Display"/>
                <a:cs typeface="Playfair Display"/>
                <a:sym typeface="Playfair Display"/>
              </a:rPr>
              <a:t>African-American child fatalities (6.37 per 100,000) is over three times greater than that of white children (1.99), and nearly four times greater than Hispanic children (1.68).</a:t>
            </a:r>
            <a:endParaRPr>
              <a:solidFill>
                <a:schemeClr val="lt1"/>
              </a:solidFill>
            </a:endParaRPr>
          </a:p>
        </p:txBody>
      </p:sp>
      <p:sp>
        <p:nvSpPr>
          <p:cNvPr id="171" name="Google Shape;171;p5"/>
          <p:cNvSpPr txBox="1"/>
          <p:nvPr/>
        </p:nvSpPr>
        <p:spPr>
          <a:xfrm>
            <a:off x="10449692" y="237875"/>
            <a:ext cx="7159200" cy="10566300"/>
          </a:xfrm>
          <a:prstGeom prst="rect">
            <a:avLst/>
          </a:prstGeom>
          <a:noFill/>
          <a:ln>
            <a:noFill/>
          </a:ln>
        </p:spPr>
        <p:txBody>
          <a:bodyPr spcFirstLastPara="1" wrap="square" lIns="0" tIns="0" rIns="0" bIns="0" anchor="t" anchorCtr="0">
            <a:spAutoFit/>
          </a:bodyPr>
          <a:lstStyle/>
          <a:p>
            <a:pPr marL="0" marR="0" lvl="0" indent="0" algn="l" rtl="0">
              <a:lnSpc>
                <a:spcPct val="140008"/>
              </a:lnSpc>
              <a:spcBef>
                <a:spcPts val="0"/>
              </a:spcBef>
              <a:spcAft>
                <a:spcPts val="0"/>
              </a:spcAft>
              <a:buNone/>
            </a:pPr>
            <a:r>
              <a:rPr lang="en-US" sz="4834">
                <a:solidFill>
                  <a:srgbClr val="FFFFFF"/>
                </a:solidFill>
                <a:latin typeface="Playfair Display"/>
                <a:ea typeface="Playfair Display"/>
                <a:cs typeface="Playfair Display"/>
                <a:sym typeface="Playfair Display"/>
              </a:rPr>
              <a:t>Child abuse is costly to society.</a:t>
            </a:r>
            <a:endParaRPr/>
          </a:p>
          <a:p>
            <a:pPr marL="0" marR="0" lvl="0" indent="0" algn="l" rtl="0">
              <a:lnSpc>
                <a:spcPct val="140008"/>
              </a:lnSpc>
              <a:spcBef>
                <a:spcPts val="0"/>
              </a:spcBef>
              <a:spcAft>
                <a:spcPts val="0"/>
              </a:spcAft>
              <a:buNone/>
            </a:pPr>
            <a:endParaRPr sz="4834">
              <a:solidFill>
                <a:srgbClr val="FFFFFF"/>
              </a:solidFill>
              <a:latin typeface="Playfair Display"/>
              <a:ea typeface="Playfair Display"/>
              <a:cs typeface="Playfair Display"/>
              <a:sym typeface="Playfair Display"/>
            </a:endParaRPr>
          </a:p>
          <a:p>
            <a:pPr marL="695872" marR="0" lvl="1" indent="-347936" algn="l" rtl="0">
              <a:lnSpc>
                <a:spcPct val="139993"/>
              </a:lnSpc>
              <a:spcBef>
                <a:spcPts val="0"/>
              </a:spcBef>
              <a:spcAft>
                <a:spcPts val="0"/>
              </a:spcAft>
              <a:buClr>
                <a:srgbClr val="FFFFFF"/>
              </a:buClr>
              <a:buSzPts val="3223"/>
              <a:buFont typeface="Arial"/>
              <a:buChar char="•"/>
            </a:pPr>
            <a:r>
              <a:rPr lang="en-US" sz="3223" b="0" i="0" u="none" strike="noStrike" cap="none">
                <a:solidFill>
                  <a:srgbClr val="FFFFFF"/>
                </a:solidFill>
                <a:latin typeface="Playfair Display"/>
                <a:ea typeface="Playfair Display"/>
                <a:cs typeface="Playfair Display"/>
                <a:sym typeface="Playfair Display"/>
              </a:rPr>
              <a:t>Nearly half of all U.S. children experience at least one type of childhood trauma. </a:t>
            </a:r>
            <a:endParaRPr/>
          </a:p>
          <a:p>
            <a:pPr marL="695872" marR="0" lvl="1" indent="-347936" algn="l" rtl="0">
              <a:lnSpc>
                <a:spcPct val="139993"/>
              </a:lnSpc>
              <a:spcBef>
                <a:spcPts val="0"/>
              </a:spcBef>
              <a:spcAft>
                <a:spcPts val="0"/>
              </a:spcAft>
              <a:buClr>
                <a:srgbClr val="FFFFFF"/>
              </a:buClr>
              <a:buSzPts val="3223"/>
              <a:buFont typeface="Arial"/>
              <a:buChar char="•"/>
            </a:pPr>
            <a:r>
              <a:rPr lang="en-US" sz="3223" b="0" i="0" u="none" strike="noStrike" cap="none">
                <a:solidFill>
                  <a:srgbClr val="FFFFFF"/>
                </a:solidFill>
                <a:latin typeface="Playfair Display"/>
                <a:ea typeface="Playfair Display"/>
                <a:cs typeface="Playfair Display"/>
                <a:sym typeface="Playfair Display"/>
              </a:rPr>
              <a:t>This exacts a toll on children, their caregivers, and their community, and our country as a whole also pays a price. Quite literally: In addition to the physical, emotional, and social costs of child abuse, it also carries economic costs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D6D6D"/>
        </a:solidFill>
        <a:effectLst/>
      </p:bgPr>
    </p:bg>
    <p:spTree>
      <p:nvGrpSpPr>
        <p:cNvPr id="1" name="Shape 175"/>
        <p:cNvGrpSpPr/>
        <p:nvPr/>
      </p:nvGrpSpPr>
      <p:grpSpPr>
        <a:xfrm>
          <a:off x="0" y="0"/>
          <a:ext cx="0" cy="0"/>
          <a:chOff x="0" y="0"/>
          <a:chExt cx="0" cy="0"/>
        </a:xfrm>
      </p:grpSpPr>
      <p:sp>
        <p:nvSpPr>
          <p:cNvPr id="176" name="Google Shape;176;p6"/>
          <p:cNvSpPr/>
          <p:nvPr/>
        </p:nvSpPr>
        <p:spPr>
          <a:xfrm>
            <a:off x="16191820" y="1285236"/>
            <a:ext cx="2665639" cy="1163328"/>
          </a:xfrm>
          <a:custGeom>
            <a:avLst/>
            <a:gdLst/>
            <a:ahLst/>
            <a:cxnLst/>
            <a:rect l="l" t="t" r="r" b="b"/>
            <a:pathLst>
              <a:path w="2665639" h="1163328" extrusionOk="0">
                <a:moveTo>
                  <a:pt x="0" y="0"/>
                </a:moveTo>
                <a:lnTo>
                  <a:pt x="2665639" y="0"/>
                </a:lnTo>
                <a:lnTo>
                  <a:pt x="2665639" y="1163328"/>
                </a:lnTo>
                <a:lnTo>
                  <a:pt x="0" y="1163328"/>
                </a:lnTo>
                <a:lnTo>
                  <a:pt x="0" y="0"/>
                </a:lnTo>
                <a:close/>
              </a:path>
            </a:pathLst>
          </a:custGeom>
          <a:blipFill rotWithShape="1">
            <a:blip r:embed="rId3">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6"/>
          <p:cNvSpPr/>
          <p:nvPr/>
        </p:nvSpPr>
        <p:spPr>
          <a:xfrm>
            <a:off x="6971062" y="4515219"/>
            <a:ext cx="11316938" cy="5913100"/>
          </a:xfrm>
          <a:custGeom>
            <a:avLst/>
            <a:gdLst/>
            <a:ahLst/>
            <a:cxnLst/>
            <a:rect l="l" t="t" r="r" b="b"/>
            <a:pathLst>
              <a:path w="11316938" h="5913100" extrusionOk="0">
                <a:moveTo>
                  <a:pt x="0" y="0"/>
                </a:moveTo>
                <a:lnTo>
                  <a:pt x="11316938" y="0"/>
                </a:lnTo>
                <a:lnTo>
                  <a:pt x="11316938" y="5913100"/>
                </a:lnTo>
                <a:lnTo>
                  <a:pt x="0" y="59131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 name="Google Shape;178;p6"/>
          <p:cNvSpPr txBox="1"/>
          <p:nvPr/>
        </p:nvSpPr>
        <p:spPr>
          <a:xfrm>
            <a:off x="0" y="227960"/>
            <a:ext cx="17847607" cy="260858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800">
                <a:solidFill>
                  <a:srgbClr val="8C52FF"/>
                </a:solidFill>
                <a:latin typeface="Arial"/>
                <a:ea typeface="Arial"/>
                <a:cs typeface="Arial"/>
                <a:sym typeface="Arial"/>
              </a:rPr>
              <a:t>Where and how does child abuse happen?</a:t>
            </a:r>
            <a:endParaRPr/>
          </a:p>
        </p:txBody>
      </p:sp>
      <p:sp>
        <p:nvSpPr>
          <p:cNvPr id="179" name="Google Shape;179;p6"/>
          <p:cNvSpPr txBox="1"/>
          <p:nvPr/>
        </p:nvSpPr>
        <p:spPr>
          <a:xfrm>
            <a:off x="523048" y="2588890"/>
            <a:ext cx="5854263" cy="6922723"/>
          </a:xfrm>
          <a:prstGeom prst="rect">
            <a:avLst/>
          </a:prstGeom>
          <a:noFill/>
          <a:ln>
            <a:noFill/>
          </a:ln>
        </p:spPr>
        <p:txBody>
          <a:bodyPr spcFirstLastPara="1" wrap="square" lIns="0" tIns="0" rIns="0" bIns="0" anchor="t" anchorCtr="0">
            <a:spAutoFit/>
          </a:bodyPr>
          <a:lstStyle/>
          <a:p>
            <a:pPr marL="0" marR="0" lvl="0" indent="0" algn="l" rtl="0">
              <a:lnSpc>
                <a:spcPct val="140004"/>
              </a:lnSpc>
              <a:spcBef>
                <a:spcPts val="0"/>
              </a:spcBef>
              <a:spcAft>
                <a:spcPts val="0"/>
              </a:spcAft>
              <a:buNone/>
            </a:pPr>
            <a:r>
              <a:rPr lang="en-US" sz="4582" b="1">
                <a:solidFill>
                  <a:srgbClr val="F8D210"/>
                </a:solidFill>
                <a:latin typeface="Arial"/>
                <a:ea typeface="Arial"/>
                <a:cs typeface="Arial"/>
                <a:sym typeface="Arial"/>
              </a:rPr>
              <a:t>Most child victims are abused by a parent.</a:t>
            </a:r>
            <a:endParaRPr/>
          </a:p>
          <a:p>
            <a:pPr marL="663107" marR="0" lvl="1" indent="-331554" algn="l" rtl="0">
              <a:lnSpc>
                <a:spcPct val="139986"/>
              </a:lnSpc>
              <a:spcBef>
                <a:spcPts val="0"/>
              </a:spcBef>
              <a:spcAft>
                <a:spcPts val="0"/>
              </a:spcAft>
              <a:buClr>
                <a:srgbClr val="FFFFFF"/>
              </a:buClr>
              <a:buSzPts val="3071"/>
              <a:buFont typeface="Arial"/>
              <a:buChar char="•"/>
            </a:pPr>
            <a:r>
              <a:rPr lang="en-US" sz="3071" b="0" i="0" u="none" strike="noStrike" cap="none">
                <a:solidFill>
                  <a:srgbClr val="FFFFFF"/>
                </a:solidFill>
                <a:latin typeface="Arial"/>
                <a:ea typeface="Arial"/>
                <a:cs typeface="Arial"/>
                <a:sym typeface="Arial"/>
              </a:rPr>
              <a:t>In 2022, a reported 434,000 perpetrators abused or neglected a child. </a:t>
            </a:r>
            <a:endParaRPr/>
          </a:p>
          <a:p>
            <a:pPr marL="663107" marR="0" lvl="1" indent="-331554" algn="l" rtl="0">
              <a:lnSpc>
                <a:spcPct val="139986"/>
              </a:lnSpc>
              <a:spcBef>
                <a:spcPts val="0"/>
              </a:spcBef>
              <a:spcAft>
                <a:spcPts val="0"/>
              </a:spcAft>
              <a:buClr>
                <a:srgbClr val="FFFFFF"/>
              </a:buClr>
              <a:buSzPts val="3071"/>
              <a:buFont typeface="Arial"/>
              <a:buChar char="•"/>
            </a:pPr>
            <a:r>
              <a:rPr lang="en-US" sz="3071" b="0" i="0" u="none" strike="noStrike" cap="none">
                <a:solidFill>
                  <a:srgbClr val="FFFFFF"/>
                </a:solidFill>
                <a:latin typeface="Arial"/>
                <a:ea typeface="Arial"/>
                <a:cs typeface="Arial"/>
                <a:sym typeface="Arial"/>
              </a:rPr>
              <a:t>In substantiated child abuse cases 76% of children were victimized by a parent or legal guardian.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D6D6D"/>
        </a:solidFill>
        <a:effectLst/>
      </p:bgPr>
    </p:bg>
    <p:spTree>
      <p:nvGrpSpPr>
        <p:cNvPr id="1" name="Shape 183"/>
        <p:cNvGrpSpPr/>
        <p:nvPr/>
      </p:nvGrpSpPr>
      <p:grpSpPr>
        <a:xfrm>
          <a:off x="0" y="0"/>
          <a:ext cx="0" cy="0"/>
          <a:chOff x="0" y="0"/>
          <a:chExt cx="0" cy="0"/>
        </a:xfrm>
      </p:grpSpPr>
      <p:sp>
        <p:nvSpPr>
          <p:cNvPr id="184" name="Google Shape;184;p7"/>
          <p:cNvSpPr/>
          <p:nvPr/>
        </p:nvSpPr>
        <p:spPr>
          <a:xfrm>
            <a:off x="17103834" y="-475306"/>
            <a:ext cx="2368332" cy="4500392"/>
          </a:xfrm>
          <a:custGeom>
            <a:avLst/>
            <a:gdLst/>
            <a:ahLst/>
            <a:cxnLst/>
            <a:rect l="l" t="t" r="r" b="b"/>
            <a:pathLst>
              <a:path w="2368332" h="4500392" extrusionOk="0">
                <a:moveTo>
                  <a:pt x="0" y="0"/>
                </a:moveTo>
                <a:lnTo>
                  <a:pt x="2368332" y="0"/>
                </a:lnTo>
                <a:lnTo>
                  <a:pt x="2368332" y="4500392"/>
                </a:lnTo>
                <a:lnTo>
                  <a:pt x="0" y="450039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p7"/>
          <p:cNvSpPr/>
          <p:nvPr/>
        </p:nvSpPr>
        <p:spPr>
          <a:xfrm>
            <a:off x="16955180" y="9434457"/>
            <a:ext cx="2665639" cy="1163328"/>
          </a:xfrm>
          <a:custGeom>
            <a:avLst/>
            <a:gdLst/>
            <a:ahLst/>
            <a:cxnLst/>
            <a:rect l="l" t="t" r="r" b="b"/>
            <a:pathLst>
              <a:path w="2665639" h="1163328" extrusionOk="0">
                <a:moveTo>
                  <a:pt x="0" y="0"/>
                </a:moveTo>
                <a:lnTo>
                  <a:pt x="2665640" y="0"/>
                </a:lnTo>
                <a:lnTo>
                  <a:pt x="2665640" y="1163328"/>
                </a:lnTo>
                <a:lnTo>
                  <a:pt x="0" y="1163328"/>
                </a:lnTo>
                <a:lnTo>
                  <a:pt x="0" y="0"/>
                </a:lnTo>
                <a:close/>
              </a:path>
            </a:pathLst>
          </a:custGeom>
          <a:blipFill rotWithShape="1">
            <a:blip r:embed="rId4">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7"/>
          <p:cNvSpPr txBox="1"/>
          <p:nvPr/>
        </p:nvSpPr>
        <p:spPr>
          <a:xfrm>
            <a:off x="228600" y="3314"/>
            <a:ext cx="7348091" cy="1162098"/>
          </a:xfrm>
          <a:prstGeom prst="rect">
            <a:avLst/>
          </a:prstGeom>
          <a:noFill/>
          <a:ln>
            <a:noFill/>
          </a:ln>
        </p:spPr>
        <p:txBody>
          <a:bodyPr spcFirstLastPara="1" wrap="square" lIns="0" tIns="0" rIns="0" bIns="0" anchor="t" anchorCtr="0">
            <a:spAutoFit/>
          </a:bodyPr>
          <a:lstStyle/>
          <a:p>
            <a:pPr marL="0" marR="0" lvl="0" indent="0" algn="ctr" rtl="0">
              <a:lnSpc>
                <a:spcPct val="139996"/>
              </a:lnSpc>
              <a:spcBef>
                <a:spcPts val="0"/>
              </a:spcBef>
              <a:spcAft>
                <a:spcPts val="0"/>
              </a:spcAft>
              <a:buNone/>
            </a:pPr>
            <a:r>
              <a:rPr lang="en-US" sz="5623">
                <a:solidFill>
                  <a:srgbClr val="90C05A"/>
                </a:solidFill>
                <a:latin typeface="Arial"/>
                <a:ea typeface="Arial"/>
                <a:cs typeface="Arial"/>
                <a:sym typeface="Arial"/>
              </a:rPr>
              <a:t>Grooming Behaviors</a:t>
            </a:r>
            <a:endParaRPr/>
          </a:p>
        </p:txBody>
      </p:sp>
      <p:sp>
        <p:nvSpPr>
          <p:cNvPr id="187" name="Google Shape;187;p7"/>
          <p:cNvSpPr txBox="1"/>
          <p:nvPr/>
        </p:nvSpPr>
        <p:spPr>
          <a:xfrm>
            <a:off x="1778404" y="1088546"/>
            <a:ext cx="14916537" cy="762587"/>
          </a:xfrm>
          <a:prstGeom prst="rect">
            <a:avLst/>
          </a:prstGeom>
          <a:noFill/>
          <a:ln>
            <a:noFill/>
          </a:ln>
        </p:spPr>
        <p:txBody>
          <a:bodyPr spcFirstLastPara="1" wrap="square" lIns="0" tIns="0" rIns="0" bIns="0" anchor="t" anchorCtr="0">
            <a:spAutoFit/>
          </a:bodyPr>
          <a:lstStyle/>
          <a:p>
            <a:pPr marL="0" marR="0" lvl="0" indent="0" algn="ctr" rtl="0">
              <a:lnSpc>
                <a:spcPct val="140053"/>
              </a:lnSpc>
              <a:spcBef>
                <a:spcPts val="0"/>
              </a:spcBef>
              <a:spcAft>
                <a:spcPts val="0"/>
              </a:spcAft>
              <a:buNone/>
            </a:pPr>
            <a:r>
              <a:rPr lang="en-US" sz="3725">
                <a:solidFill>
                  <a:srgbClr val="F8D210"/>
                </a:solidFill>
                <a:latin typeface="Arial"/>
                <a:ea typeface="Arial"/>
                <a:cs typeface="Arial"/>
                <a:sym typeface="Arial"/>
              </a:rPr>
              <a:t>Low-Risk or Potentially Normal Behaviors and Factors</a:t>
            </a:r>
            <a:endParaRPr/>
          </a:p>
        </p:txBody>
      </p:sp>
      <p:sp>
        <p:nvSpPr>
          <p:cNvPr id="188" name="Google Shape;188;p7"/>
          <p:cNvSpPr txBox="1"/>
          <p:nvPr/>
        </p:nvSpPr>
        <p:spPr>
          <a:xfrm>
            <a:off x="114536" y="9610279"/>
            <a:ext cx="18058928" cy="405841"/>
          </a:xfrm>
          <a:prstGeom prst="rect">
            <a:avLst/>
          </a:prstGeom>
          <a:noFill/>
          <a:ln>
            <a:noFill/>
          </a:ln>
        </p:spPr>
        <p:txBody>
          <a:bodyPr spcFirstLastPara="1" wrap="square" lIns="0" tIns="0" rIns="0" bIns="0" anchor="t" anchorCtr="0">
            <a:spAutoFit/>
          </a:bodyPr>
          <a:lstStyle/>
          <a:p>
            <a:pPr marL="0" marR="0" lvl="0" indent="0" algn="ctr" rtl="0">
              <a:lnSpc>
                <a:spcPct val="140025"/>
              </a:lnSpc>
              <a:spcBef>
                <a:spcPts val="0"/>
              </a:spcBef>
              <a:spcAft>
                <a:spcPts val="0"/>
              </a:spcAft>
              <a:buNone/>
            </a:pPr>
            <a:r>
              <a:rPr lang="en-US" sz="2376" b="1">
                <a:solidFill>
                  <a:srgbClr val="F8D210"/>
                </a:solidFill>
                <a:latin typeface="Arial"/>
                <a:ea typeface="Arial"/>
                <a:cs typeface="Arial"/>
                <a:sym typeface="Arial"/>
              </a:rPr>
              <a:t>**When a certain adult’s relationship with a child includes several of these, they are an indication to take a closer look**</a:t>
            </a:r>
            <a:endParaRPr/>
          </a:p>
        </p:txBody>
      </p:sp>
      <p:sp>
        <p:nvSpPr>
          <p:cNvPr id="189" name="Google Shape;189;p7"/>
          <p:cNvSpPr txBox="1"/>
          <p:nvPr/>
        </p:nvSpPr>
        <p:spPr>
          <a:xfrm>
            <a:off x="2856198" y="1949078"/>
            <a:ext cx="12575605" cy="7372713"/>
          </a:xfrm>
          <a:prstGeom prst="rect">
            <a:avLst/>
          </a:prstGeom>
          <a:noFill/>
          <a:ln>
            <a:noFill/>
          </a:ln>
        </p:spPr>
        <p:txBody>
          <a:bodyPr spcFirstLastPara="1" wrap="square" lIns="0" tIns="0" rIns="0" bIns="0" anchor="t" anchorCtr="0">
            <a:spAutoFit/>
          </a:bodyPr>
          <a:lstStyle/>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Activities planned alone with a child, or without other adults present</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Extra attention paid to a certain child</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Spending a lot of time or communicating often with a certain child</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Showing a certain child love or affection</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Telling a child they love them or the child is special</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Showing favoritism or calling the relationship with a child “special”</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Giving a child compliments often</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Seeming charming, nice, or likeable</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Inviting a child on overnight stays or outings outside the family</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Giving a child special rewards or privileges</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Engaging in childlike activities with a child outside the family</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Low child confidence/self-esteem</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Loneliness or isolation</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Psychological or behavioral troubles</a:t>
            </a:r>
            <a:endParaRPr/>
          </a:p>
          <a:p>
            <a:pPr marL="589468" marR="0" lvl="1" indent="-294734" algn="l" rtl="0">
              <a:lnSpc>
                <a:spcPct val="140000"/>
              </a:lnSpc>
              <a:spcBef>
                <a:spcPts val="0"/>
              </a:spcBef>
              <a:spcAft>
                <a:spcPts val="0"/>
              </a:spcAft>
              <a:buClr>
                <a:srgbClr val="FFFFFF"/>
              </a:buClr>
              <a:buSzPts val="2730"/>
              <a:buFont typeface="Arial"/>
              <a:buChar char="•"/>
            </a:pPr>
            <a:r>
              <a:rPr lang="en-US" sz="2730" b="0" i="0" u="none" strike="noStrike" cap="none">
                <a:solidFill>
                  <a:srgbClr val="FFFFFF"/>
                </a:solidFill>
                <a:latin typeface="Arial"/>
                <a:ea typeface="Arial"/>
                <a:cs typeface="Arial"/>
                <a:sym typeface="Arial"/>
              </a:rPr>
              <a:t>Feeling needy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D6D6D"/>
        </a:solidFill>
        <a:effectLst/>
      </p:bgPr>
    </p:bg>
    <p:spTree>
      <p:nvGrpSpPr>
        <p:cNvPr id="1" name="Shape 193"/>
        <p:cNvGrpSpPr/>
        <p:nvPr/>
      </p:nvGrpSpPr>
      <p:grpSpPr>
        <a:xfrm>
          <a:off x="0" y="0"/>
          <a:ext cx="0" cy="0"/>
          <a:chOff x="0" y="0"/>
          <a:chExt cx="0" cy="0"/>
        </a:xfrm>
      </p:grpSpPr>
      <p:sp>
        <p:nvSpPr>
          <p:cNvPr id="194" name="Google Shape;194;p8"/>
          <p:cNvSpPr/>
          <p:nvPr/>
        </p:nvSpPr>
        <p:spPr>
          <a:xfrm>
            <a:off x="17103834" y="-475306"/>
            <a:ext cx="2368332" cy="4500392"/>
          </a:xfrm>
          <a:custGeom>
            <a:avLst/>
            <a:gdLst/>
            <a:ahLst/>
            <a:cxnLst/>
            <a:rect l="l" t="t" r="r" b="b"/>
            <a:pathLst>
              <a:path w="2368332" h="4500392" extrusionOk="0">
                <a:moveTo>
                  <a:pt x="0" y="0"/>
                </a:moveTo>
                <a:lnTo>
                  <a:pt x="2368332" y="0"/>
                </a:lnTo>
                <a:lnTo>
                  <a:pt x="2368332" y="4500392"/>
                </a:lnTo>
                <a:lnTo>
                  <a:pt x="0" y="450039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8"/>
          <p:cNvSpPr/>
          <p:nvPr/>
        </p:nvSpPr>
        <p:spPr>
          <a:xfrm>
            <a:off x="16955180" y="9434457"/>
            <a:ext cx="2665639" cy="1163328"/>
          </a:xfrm>
          <a:custGeom>
            <a:avLst/>
            <a:gdLst/>
            <a:ahLst/>
            <a:cxnLst/>
            <a:rect l="l" t="t" r="r" b="b"/>
            <a:pathLst>
              <a:path w="2665639" h="1163328" extrusionOk="0">
                <a:moveTo>
                  <a:pt x="0" y="0"/>
                </a:moveTo>
                <a:lnTo>
                  <a:pt x="2665640" y="0"/>
                </a:lnTo>
                <a:lnTo>
                  <a:pt x="2665640" y="1163328"/>
                </a:lnTo>
                <a:lnTo>
                  <a:pt x="0" y="1163328"/>
                </a:lnTo>
                <a:lnTo>
                  <a:pt x="0" y="0"/>
                </a:lnTo>
                <a:close/>
              </a:path>
            </a:pathLst>
          </a:custGeom>
          <a:blipFill rotWithShape="1">
            <a:blip r:embed="rId4">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6" name="Google Shape;196;p8"/>
          <p:cNvSpPr txBox="1"/>
          <p:nvPr/>
        </p:nvSpPr>
        <p:spPr>
          <a:xfrm>
            <a:off x="295645" y="173689"/>
            <a:ext cx="7535317" cy="1162098"/>
          </a:xfrm>
          <a:prstGeom prst="rect">
            <a:avLst/>
          </a:prstGeom>
          <a:noFill/>
          <a:ln>
            <a:noFill/>
          </a:ln>
        </p:spPr>
        <p:txBody>
          <a:bodyPr spcFirstLastPara="1" wrap="square" lIns="0" tIns="0" rIns="0" bIns="0" anchor="t" anchorCtr="0">
            <a:spAutoFit/>
          </a:bodyPr>
          <a:lstStyle/>
          <a:p>
            <a:pPr marL="0" marR="0" lvl="0" indent="0" algn="ctr" rtl="0">
              <a:lnSpc>
                <a:spcPct val="139996"/>
              </a:lnSpc>
              <a:spcBef>
                <a:spcPts val="0"/>
              </a:spcBef>
              <a:spcAft>
                <a:spcPts val="0"/>
              </a:spcAft>
              <a:buNone/>
            </a:pPr>
            <a:r>
              <a:rPr lang="en-US" sz="5623">
                <a:solidFill>
                  <a:srgbClr val="90C05A"/>
                </a:solidFill>
                <a:latin typeface="Arial"/>
                <a:ea typeface="Arial"/>
                <a:cs typeface="Arial"/>
                <a:sym typeface="Arial"/>
              </a:rPr>
              <a:t>Grooming Behaviors </a:t>
            </a:r>
            <a:endParaRPr/>
          </a:p>
        </p:txBody>
      </p:sp>
      <p:sp>
        <p:nvSpPr>
          <p:cNvPr id="197" name="Google Shape;197;p8"/>
          <p:cNvSpPr txBox="1"/>
          <p:nvPr/>
        </p:nvSpPr>
        <p:spPr>
          <a:xfrm>
            <a:off x="607733" y="8649848"/>
            <a:ext cx="17971122" cy="393528"/>
          </a:xfrm>
          <a:prstGeom prst="rect">
            <a:avLst/>
          </a:prstGeom>
          <a:noFill/>
          <a:ln>
            <a:noFill/>
          </a:ln>
        </p:spPr>
        <p:txBody>
          <a:bodyPr spcFirstLastPara="1" wrap="square" lIns="0" tIns="0" rIns="0" bIns="0" anchor="t" anchorCtr="0">
            <a:spAutoFit/>
          </a:bodyPr>
          <a:lstStyle/>
          <a:p>
            <a:pPr marL="0" marR="0" lvl="0" indent="0" algn="l" rtl="0">
              <a:lnSpc>
                <a:spcPct val="140025"/>
              </a:lnSpc>
              <a:spcBef>
                <a:spcPts val="0"/>
              </a:spcBef>
              <a:spcAft>
                <a:spcPts val="0"/>
              </a:spcAft>
              <a:buNone/>
            </a:pPr>
            <a:r>
              <a:rPr lang="en-US" sz="2326" b="1">
                <a:solidFill>
                  <a:srgbClr val="F7AA2A"/>
                </a:solidFill>
                <a:latin typeface="Arial"/>
                <a:ea typeface="Arial"/>
                <a:cs typeface="Arial"/>
                <a:sym typeface="Arial"/>
              </a:rPr>
              <a:t>**While these factors were found to be usually present in genuine grooming cases, they don’t always indicate abuse**</a:t>
            </a:r>
            <a:endParaRPr/>
          </a:p>
        </p:txBody>
      </p:sp>
      <p:sp>
        <p:nvSpPr>
          <p:cNvPr id="198" name="Google Shape;198;p8"/>
          <p:cNvSpPr txBox="1"/>
          <p:nvPr/>
        </p:nvSpPr>
        <p:spPr>
          <a:xfrm>
            <a:off x="4063304" y="1535717"/>
            <a:ext cx="9777710" cy="643638"/>
          </a:xfrm>
          <a:prstGeom prst="rect">
            <a:avLst/>
          </a:prstGeom>
          <a:noFill/>
          <a:ln>
            <a:noFill/>
          </a:ln>
        </p:spPr>
        <p:txBody>
          <a:bodyPr spcFirstLastPara="1" wrap="square" lIns="0" tIns="0" rIns="0" bIns="0" anchor="t" anchorCtr="0">
            <a:spAutoFit/>
          </a:bodyPr>
          <a:lstStyle/>
          <a:p>
            <a:pPr marL="0" marR="0" lvl="0" indent="0" algn="ctr" rtl="0">
              <a:lnSpc>
                <a:spcPct val="140010"/>
              </a:lnSpc>
              <a:spcBef>
                <a:spcPts val="0"/>
              </a:spcBef>
              <a:spcAft>
                <a:spcPts val="0"/>
              </a:spcAft>
              <a:buNone/>
            </a:pPr>
            <a:r>
              <a:rPr lang="en-US" sz="3729">
                <a:solidFill>
                  <a:srgbClr val="F7AA2A"/>
                </a:solidFill>
                <a:latin typeface="Arial"/>
                <a:ea typeface="Arial"/>
                <a:cs typeface="Arial"/>
                <a:sym typeface="Arial"/>
              </a:rPr>
              <a:t>Moderate-Risk Behaviors and Factors</a:t>
            </a:r>
            <a:endParaRPr/>
          </a:p>
        </p:txBody>
      </p:sp>
      <p:sp>
        <p:nvSpPr>
          <p:cNvPr id="199" name="Google Shape;199;p8"/>
          <p:cNvSpPr txBox="1"/>
          <p:nvPr/>
        </p:nvSpPr>
        <p:spPr>
          <a:xfrm>
            <a:off x="800484" y="2579216"/>
            <a:ext cx="16303350" cy="5513419"/>
          </a:xfrm>
          <a:prstGeom prst="rect">
            <a:avLst/>
          </a:prstGeom>
          <a:noFill/>
          <a:ln>
            <a:noFill/>
          </a:ln>
        </p:spPr>
        <p:txBody>
          <a:bodyPr spcFirstLastPara="1" wrap="square" lIns="0" tIns="0" rIns="0" bIns="0" anchor="t" anchorCtr="0">
            <a:spAutoFit/>
          </a:bodyPr>
          <a:lstStyle/>
          <a:p>
            <a:pPr marL="743241" marR="0" lvl="1" indent="-371621" algn="l" rtl="0">
              <a:lnSpc>
                <a:spcPct val="140046"/>
              </a:lnSpc>
              <a:spcBef>
                <a:spcPts val="0"/>
              </a:spcBef>
              <a:spcAft>
                <a:spcPts val="0"/>
              </a:spcAft>
              <a:buClr>
                <a:srgbClr val="FFFFFF"/>
              </a:buClr>
              <a:buSzPts val="3441"/>
              <a:buFont typeface="Arial"/>
              <a:buChar char="•"/>
            </a:pPr>
            <a:r>
              <a:rPr lang="en-US" sz="3441" b="0" i="0" u="none" strike="noStrike" cap="none">
                <a:solidFill>
                  <a:srgbClr val="FFFFFF"/>
                </a:solidFill>
                <a:latin typeface="Arial"/>
                <a:ea typeface="Arial"/>
                <a:cs typeface="Arial"/>
                <a:sym typeface="Arial"/>
              </a:rPr>
              <a:t>Talking to a child about a child’s sexual experiences or relationships</a:t>
            </a:r>
            <a:endParaRPr/>
          </a:p>
          <a:p>
            <a:pPr marL="743241" marR="0" lvl="1" indent="-371621" algn="l" rtl="0">
              <a:lnSpc>
                <a:spcPct val="140046"/>
              </a:lnSpc>
              <a:spcBef>
                <a:spcPts val="0"/>
              </a:spcBef>
              <a:spcAft>
                <a:spcPts val="0"/>
              </a:spcAft>
              <a:buClr>
                <a:srgbClr val="FFFFFF"/>
              </a:buClr>
              <a:buSzPts val="3441"/>
              <a:buFont typeface="Arial"/>
              <a:buChar char="•"/>
            </a:pPr>
            <a:r>
              <a:rPr lang="en-US" sz="3441" b="0" i="0" u="none" strike="noStrike" cap="none">
                <a:solidFill>
                  <a:srgbClr val="FFFFFF"/>
                </a:solidFill>
                <a:latin typeface="Arial"/>
                <a:ea typeface="Arial"/>
                <a:cs typeface="Arial"/>
                <a:sym typeface="Arial"/>
              </a:rPr>
              <a:t>Using inappropriate sexual language/telling dirty jokes around a child</a:t>
            </a:r>
            <a:endParaRPr/>
          </a:p>
          <a:p>
            <a:pPr marL="743241" marR="0" lvl="1" indent="-371621" algn="l" rtl="0">
              <a:lnSpc>
                <a:spcPct val="140046"/>
              </a:lnSpc>
              <a:spcBef>
                <a:spcPts val="0"/>
              </a:spcBef>
              <a:spcAft>
                <a:spcPts val="0"/>
              </a:spcAft>
              <a:buClr>
                <a:srgbClr val="FFFFFF"/>
              </a:buClr>
              <a:buSzPts val="3441"/>
              <a:buFont typeface="Arial"/>
              <a:buChar char="•"/>
            </a:pPr>
            <a:r>
              <a:rPr lang="en-US" sz="3441" b="0" i="0" u="none" strike="noStrike" cap="none">
                <a:solidFill>
                  <a:srgbClr val="FFFFFF"/>
                </a:solidFill>
                <a:latin typeface="Arial"/>
                <a:ea typeface="Arial"/>
                <a:cs typeface="Arial"/>
                <a:sym typeface="Arial"/>
              </a:rPr>
              <a:t>Teaching a child sexual education outside a formal role to do so</a:t>
            </a:r>
            <a:endParaRPr/>
          </a:p>
          <a:p>
            <a:pPr marL="743241" marR="0" lvl="1" indent="-371621" algn="l" rtl="0">
              <a:lnSpc>
                <a:spcPct val="140046"/>
              </a:lnSpc>
              <a:spcBef>
                <a:spcPts val="0"/>
              </a:spcBef>
              <a:spcAft>
                <a:spcPts val="0"/>
              </a:spcAft>
              <a:buClr>
                <a:srgbClr val="FFFFFF"/>
              </a:buClr>
              <a:buSzPts val="3441"/>
              <a:buFont typeface="Arial"/>
              <a:buChar char="•"/>
            </a:pPr>
            <a:r>
              <a:rPr lang="en-US" sz="3441" b="0" i="0" u="none" strike="noStrike" cap="none">
                <a:solidFill>
                  <a:srgbClr val="FFFFFF"/>
                </a:solidFill>
                <a:latin typeface="Arial"/>
                <a:ea typeface="Arial"/>
                <a:cs typeface="Arial"/>
                <a:sym typeface="Arial"/>
              </a:rPr>
              <a:t>Providing a child with drugs or alcohol</a:t>
            </a:r>
            <a:endParaRPr/>
          </a:p>
          <a:p>
            <a:pPr marL="743241" marR="0" lvl="1" indent="-371621" algn="l" rtl="0">
              <a:lnSpc>
                <a:spcPct val="140046"/>
              </a:lnSpc>
              <a:spcBef>
                <a:spcPts val="0"/>
              </a:spcBef>
              <a:spcAft>
                <a:spcPts val="0"/>
              </a:spcAft>
              <a:buClr>
                <a:srgbClr val="FFFFFF"/>
              </a:buClr>
              <a:buSzPts val="3441"/>
              <a:buFont typeface="Arial"/>
              <a:buChar char="•"/>
            </a:pPr>
            <a:r>
              <a:rPr lang="en-US" sz="3441" b="0" i="0" u="none" strike="noStrike" cap="none">
                <a:solidFill>
                  <a:srgbClr val="FFFFFF"/>
                </a:solidFill>
                <a:latin typeface="Arial"/>
                <a:ea typeface="Arial"/>
                <a:cs typeface="Arial"/>
                <a:sym typeface="Arial"/>
              </a:rPr>
              <a:t>Getting close to a child’s family to gain access to the child</a:t>
            </a:r>
            <a:endParaRPr/>
          </a:p>
          <a:p>
            <a:pPr marL="743241" marR="0" lvl="1" indent="-371621" algn="l" rtl="0">
              <a:lnSpc>
                <a:spcPct val="140046"/>
              </a:lnSpc>
              <a:spcBef>
                <a:spcPts val="0"/>
              </a:spcBef>
              <a:spcAft>
                <a:spcPts val="0"/>
              </a:spcAft>
              <a:buClr>
                <a:srgbClr val="FFFFFF"/>
              </a:buClr>
              <a:buSzPts val="3441"/>
              <a:buFont typeface="Arial"/>
              <a:buChar char="•"/>
            </a:pPr>
            <a:r>
              <a:rPr lang="en-US" sz="3441" b="0" i="0" u="none" strike="noStrike" cap="none">
                <a:solidFill>
                  <a:srgbClr val="FFFFFF"/>
                </a:solidFill>
                <a:latin typeface="Arial"/>
                <a:ea typeface="Arial"/>
                <a:cs typeface="Arial"/>
                <a:sym typeface="Arial"/>
              </a:rPr>
              <a:t>Lack of adult supervision for a child</a:t>
            </a:r>
            <a:endParaRPr/>
          </a:p>
          <a:p>
            <a:pPr marL="743241" marR="0" lvl="1" indent="-371621" algn="l" rtl="0">
              <a:lnSpc>
                <a:spcPct val="140046"/>
              </a:lnSpc>
              <a:spcBef>
                <a:spcPts val="0"/>
              </a:spcBef>
              <a:spcAft>
                <a:spcPts val="0"/>
              </a:spcAft>
              <a:buClr>
                <a:srgbClr val="FFFFFF"/>
              </a:buClr>
              <a:buSzPts val="3441"/>
              <a:buFont typeface="Arial"/>
              <a:buChar char="•"/>
            </a:pPr>
            <a:r>
              <a:rPr lang="en-US" sz="3441" b="0" i="0" u="none" strike="noStrike" cap="none">
                <a:solidFill>
                  <a:srgbClr val="FFFFFF"/>
                </a:solidFill>
                <a:latin typeface="Arial"/>
                <a:ea typeface="Arial"/>
                <a:cs typeface="Arial"/>
                <a:sym typeface="Arial"/>
              </a:rPr>
              <a:t>Lack of parental closeness/parents not a resource</a:t>
            </a:r>
            <a:endParaRPr/>
          </a:p>
          <a:p>
            <a:pPr marL="743241" marR="0" lvl="1" indent="-371621" algn="l" rtl="0">
              <a:lnSpc>
                <a:spcPct val="140046"/>
              </a:lnSpc>
              <a:spcBef>
                <a:spcPts val="0"/>
              </a:spcBef>
              <a:spcAft>
                <a:spcPts val="0"/>
              </a:spcAft>
              <a:buClr>
                <a:srgbClr val="FFFFFF"/>
              </a:buClr>
              <a:buSzPts val="3441"/>
              <a:buFont typeface="Arial"/>
              <a:buChar char="•"/>
            </a:pPr>
            <a:r>
              <a:rPr lang="en-US" sz="3441" b="0" i="0" u="none" strike="noStrike" cap="none">
                <a:solidFill>
                  <a:srgbClr val="FFFFFF"/>
                </a:solidFill>
                <a:latin typeface="Arial"/>
                <a:ea typeface="Arial"/>
                <a:cs typeface="Arial"/>
                <a:sym typeface="Arial"/>
              </a:rPr>
              <a:t>Giving a child special gifts, rewards, or privileges (except family members)</a:t>
            </a:r>
            <a:endParaRPr/>
          </a:p>
        </p:txBody>
      </p:sp>
      <p:sp>
        <p:nvSpPr>
          <p:cNvPr id="200" name="Google Shape;200;p8"/>
          <p:cNvSpPr txBox="1"/>
          <p:nvPr/>
        </p:nvSpPr>
        <p:spPr>
          <a:xfrm>
            <a:off x="6668310" y="9168368"/>
            <a:ext cx="3713823" cy="484553"/>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25">
                <a:solidFill>
                  <a:srgbClr val="F7AA2A"/>
                </a:solidFill>
                <a:latin typeface="Montserrat"/>
                <a:ea typeface="Montserrat"/>
                <a:cs typeface="Montserrat"/>
                <a:sym typeface="Montserrat"/>
              </a:rPr>
              <a:t> **Context Matters**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D6D6D"/>
        </a:solidFill>
        <a:effectLst/>
      </p:bgPr>
    </p:bg>
    <p:spTree>
      <p:nvGrpSpPr>
        <p:cNvPr id="1" name="Shape 204"/>
        <p:cNvGrpSpPr/>
        <p:nvPr/>
      </p:nvGrpSpPr>
      <p:grpSpPr>
        <a:xfrm>
          <a:off x="0" y="0"/>
          <a:ext cx="0" cy="0"/>
          <a:chOff x="0" y="0"/>
          <a:chExt cx="0" cy="0"/>
        </a:xfrm>
      </p:grpSpPr>
      <p:sp>
        <p:nvSpPr>
          <p:cNvPr id="205" name="Google Shape;205;p9"/>
          <p:cNvSpPr/>
          <p:nvPr/>
        </p:nvSpPr>
        <p:spPr>
          <a:xfrm>
            <a:off x="17522207" y="-365208"/>
            <a:ext cx="2368332" cy="4500392"/>
          </a:xfrm>
          <a:custGeom>
            <a:avLst/>
            <a:gdLst/>
            <a:ahLst/>
            <a:cxnLst/>
            <a:rect l="l" t="t" r="r" b="b"/>
            <a:pathLst>
              <a:path w="2368332" h="4500392" extrusionOk="0">
                <a:moveTo>
                  <a:pt x="0" y="0"/>
                </a:moveTo>
                <a:lnTo>
                  <a:pt x="2368332" y="0"/>
                </a:lnTo>
                <a:lnTo>
                  <a:pt x="2368332" y="4500392"/>
                </a:lnTo>
                <a:lnTo>
                  <a:pt x="0" y="450039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9"/>
          <p:cNvSpPr/>
          <p:nvPr/>
        </p:nvSpPr>
        <p:spPr>
          <a:xfrm>
            <a:off x="16955180" y="9434457"/>
            <a:ext cx="2665639" cy="1163328"/>
          </a:xfrm>
          <a:custGeom>
            <a:avLst/>
            <a:gdLst/>
            <a:ahLst/>
            <a:cxnLst/>
            <a:rect l="l" t="t" r="r" b="b"/>
            <a:pathLst>
              <a:path w="2665639" h="1163328" extrusionOk="0">
                <a:moveTo>
                  <a:pt x="0" y="0"/>
                </a:moveTo>
                <a:lnTo>
                  <a:pt x="2665640" y="0"/>
                </a:lnTo>
                <a:lnTo>
                  <a:pt x="2665640" y="1163328"/>
                </a:lnTo>
                <a:lnTo>
                  <a:pt x="0" y="1163328"/>
                </a:lnTo>
                <a:lnTo>
                  <a:pt x="0" y="0"/>
                </a:lnTo>
                <a:close/>
              </a:path>
            </a:pathLst>
          </a:custGeom>
          <a:blipFill rotWithShape="1">
            <a:blip r:embed="rId4">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 name="Google Shape;207;p9"/>
          <p:cNvSpPr txBox="1"/>
          <p:nvPr/>
        </p:nvSpPr>
        <p:spPr>
          <a:xfrm>
            <a:off x="457200" y="270242"/>
            <a:ext cx="7348091" cy="1162098"/>
          </a:xfrm>
          <a:prstGeom prst="rect">
            <a:avLst/>
          </a:prstGeom>
          <a:noFill/>
          <a:ln>
            <a:noFill/>
          </a:ln>
        </p:spPr>
        <p:txBody>
          <a:bodyPr spcFirstLastPara="1" wrap="square" lIns="0" tIns="0" rIns="0" bIns="0" anchor="t" anchorCtr="0">
            <a:spAutoFit/>
          </a:bodyPr>
          <a:lstStyle/>
          <a:p>
            <a:pPr marL="0" marR="0" lvl="0" indent="0" algn="ctr" rtl="0">
              <a:lnSpc>
                <a:spcPct val="139996"/>
              </a:lnSpc>
              <a:spcBef>
                <a:spcPts val="0"/>
              </a:spcBef>
              <a:spcAft>
                <a:spcPts val="0"/>
              </a:spcAft>
              <a:buNone/>
            </a:pPr>
            <a:r>
              <a:rPr lang="en-US" sz="5623">
                <a:solidFill>
                  <a:srgbClr val="90C05A"/>
                </a:solidFill>
                <a:latin typeface="Arial"/>
                <a:ea typeface="Arial"/>
                <a:cs typeface="Arial"/>
                <a:sym typeface="Arial"/>
              </a:rPr>
              <a:t>Grooming Behaviors</a:t>
            </a:r>
            <a:endParaRPr/>
          </a:p>
        </p:txBody>
      </p:sp>
      <p:sp>
        <p:nvSpPr>
          <p:cNvPr id="208" name="Google Shape;208;p9"/>
          <p:cNvSpPr txBox="1"/>
          <p:nvPr/>
        </p:nvSpPr>
        <p:spPr>
          <a:xfrm>
            <a:off x="1381466" y="9015969"/>
            <a:ext cx="15244696" cy="789352"/>
          </a:xfrm>
          <a:prstGeom prst="rect">
            <a:avLst/>
          </a:prstGeom>
          <a:noFill/>
          <a:ln>
            <a:noFill/>
          </a:ln>
        </p:spPr>
        <p:txBody>
          <a:bodyPr spcFirstLastPara="1" wrap="square" lIns="0" tIns="0" rIns="0" bIns="0" anchor="t" anchorCtr="0">
            <a:spAutoFit/>
          </a:bodyPr>
          <a:lstStyle/>
          <a:p>
            <a:pPr marL="0" marR="0" lvl="0" indent="0" algn="ctr" rtl="0">
              <a:lnSpc>
                <a:spcPct val="139991"/>
              </a:lnSpc>
              <a:spcBef>
                <a:spcPts val="0"/>
              </a:spcBef>
              <a:spcAft>
                <a:spcPts val="0"/>
              </a:spcAft>
              <a:buNone/>
            </a:pPr>
            <a:r>
              <a:rPr lang="en-US" sz="2298" b="1">
                <a:solidFill>
                  <a:srgbClr val="000000"/>
                </a:solidFill>
                <a:latin typeface="Arial"/>
                <a:ea typeface="Arial"/>
                <a:cs typeface="Arial"/>
                <a:sym typeface="Arial"/>
              </a:rPr>
              <a:t>**These behaviors are always concerning and should prompt a discussion with the child’s parents and institutional leaders, and most often a report of possible child abuse to authorities**</a:t>
            </a:r>
            <a:endParaRPr/>
          </a:p>
        </p:txBody>
      </p:sp>
      <p:sp>
        <p:nvSpPr>
          <p:cNvPr id="209" name="Google Shape;209;p9"/>
          <p:cNvSpPr txBox="1"/>
          <p:nvPr/>
        </p:nvSpPr>
        <p:spPr>
          <a:xfrm>
            <a:off x="3168015" y="1721102"/>
            <a:ext cx="12595547" cy="93987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429" b="1">
                <a:solidFill>
                  <a:srgbClr val="FF0000"/>
                </a:solidFill>
                <a:latin typeface="Arial"/>
                <a:ea typeface="Arial"/>
                <a:cs typeface="Arial"/>
                <a:sym typeface="Arial"/>
              </a:rPr>
              <a:t>Red Flags: High-Risk Behaviors</a:t>
            </a:r>
            <a:endParaRPr/>
          </a:p>
        </p:txBody>
      </p:sp>
      <p:sp>
        <p:nvSpPr>
          <p:cNvPr id="210" name="Google Shape;210;p9"/>
          <p:cNvSpPr txBox="1"/>
          <p:nvPr/>
        </p:nvSpPr>
        <p:spPr>
          <a:xfrm>
            <a:off x="1392309" y="3238500"/>
            <a:ext cx="16146958" cy="4253636"/>
          </a:xfrm>
          <a:prstGeom prst="rect">
            <a:avLst/>
          </a:prstGeom>
          <a:noFill/>
          <a:ln>
            <a:noFill/>
          </a:ln>
        </p:spPr>
        <p:txBody>
          <a:bodyPr spcFirstLastPara="1" wrap="square" lIns="0" tIns="0" rIns="0" bIns="0" anchor="t" anchorCtr="0">
            <a:spAutoFit/>
          </a:bodyPr>
          <a:lstStyle/>
          <a:p>
            <a:pPr marL="732873" marR="0" lvl="1" indent="-366436" algn="l" rtl="0">
              <a:lnSpc>
                <a:spcPct val="140053"/>
              </a:lnSpc>
              <a:spcBef>
                <a:spcPts val="0"/>
              </a:spcBef>
              <a:spcAft>
                <a:spcPts val="0"/>
              </a:spcAft>
              <a:buClr>
                <a:srgbClr val="FFFFFF"/>
              </a:buClr>
              <a:buSzPts val="3393"/>
              <a:buFont typeface="Arial"/>
              <a:buChar char="•"/>
            </a:pPr>
            <a:r>
              <a:rPr lang="en-US" sz="3393" b="0" i="0" u="none" strike="noStrike" cap="none">
                <a:solidFill>
                  <a:srgbClr val="FFFFFF"/>
                </a:solidFill>
                <a:latin typeface="Arial"/>
                <a:ea typeface="Arial"/>
                <a:cs typeface="Arial"/>
                <a:sym typeface="Arial"/>
              </a:rPr>
              <a:t>Increasingly sexualized touching of a child over time</a:t>
            </a:r>
            <a:endParaRPr/>
          </a:p>
          <a:p>
            <a:pPr marL="732873" marR="0" lvl="1" indent="-366436" algn="l" rtl="0">
              <a:lnSpc>
                <a:spcPct val="140053"/>
              </a:lnSpc>
              <a:spcBef>
                <a:spcPts val="0"/>
              </a:spcBef>
              <a:spcAft>
                <a:spcPts val="0"/>
              </a:spcAft>
              <a:buClr>
                <a:srgbClr val="FFFFFF"/>
              </a:buClr>
              <a:buSzPts val="3393"/>
              <a:buFont typeface="Arial"/>
              <a:buChar char="•"/>
            </a:pPr>
            <a:r>
              <a:rPr lang="en-US" sz="3393" b="0" i="0" u="none" strike="noStrike" cap="none">
                <a:solidFill>
                  <a:srgbClr val="FFFFFF"/>
                </a:solidFill>
                <a:latin typeface="Arial"/>
                <a:ea typeface="Arial"/>
                <a:cs typeface="Arial"/>
                <a:sym typeface="Arial"/>
              </a:rPr>
              <a:t>Seemingly innocent or non-sexual touching of a child</a:t>
            </a:r>
            <a:endParaRPr/>
          </a:p>
          <a:p>
            <a:pPr marL="732873" marR="0" lvl="1" indent="-366436" algn="l" rtl="0">
              <a:lnSpc>
                <a:spcPct val="140053"/>
              </a:lnSpc>
              <a:spcBef>
                <a:spcPts val="0"/>
              </a:spcBef>
              <a:spcAft>
                <a:spcPts val="0"/>
              </a:spcAft>
              <a:buClr>
                <a:srgbClr val="FFFFFF"/>
              </a:buClr>
              <a:buSzPts val="3393"/>
              <a:buFont typeface="Arial"/>
              <a:buChar char="•"/>
            </a:pPr>
            <a:r>
              <a:rPr lang="en-US" sz="3393" b="0" i="0" u="none" strike="noStrike" cap="none">
                <a:solidFill>
                  <a:srgbClr val="FFFFFF"/>
                </a:solidFill>
                <a:latin typeface="Arial"/>
                <a:ea typeface="Arial"/>
                <a:cs typeface="Arial"/>
                <a:sym typeface="Arial"/>
              </a:rPr>
              <a:t>Accidental touching or distraction while touching a child</a:t>
            </a:r>
            <a:endParaRPr/>
          </a:p>
          <a:p>
            <a:pPr marL="732873" marR="0" lvl="1" indent="-366436" algn="l" rtl="0">
              <a:lnSpc>
                <a:spcPct val="140053"/>
              </a:lnSpc>
              <a:spcBef>
                <a:spcPts val="0"/>
              </a:spcBef>
              <a:spcAft>
                <a:spcPts val="0"/>
              </a:spcAft>
              <a:buClr>
                <a:srgbClr val="FFFFFF"/>
              </a:buClr>
              <a:buSzPts val="3393"/>
              <a:buFont typeface="Arial"/>
              <a:buChar char="•"/>
            </a:pPr>
            <a:r>
              <a:rPr lang="en-US" sz="3393" b="0" i="0" u="none" strike="noStrike" cap="none">
                <a:solidFill>
                  <a:srgbClr val="FFFFFF"/>
                </a:solidFill>
                <a:latin typeface="Arial"/>
                <a:ea typeface="Arial"/>
                <a:cs typeface="Arial"/>
                <a:sym typeface="Arial"/>
              </a:rPr>
              <a:t>Nudity in front of a child or watching a child undressing or while naked</a:t>
            </a:r>
            <a:endParaRPr/>
          </a:p>
          <a:p>
            <a:pPr marL="732873" marR="0" lvl="1" indent="-366436" algn="l" rtl="0">
              <a:lnSpc>
                <a:spcPct val="140053"/>
              </a:lnSpc>
              <a:spcBef>
                <a:spcPts val="0"/>
              </a:spcBef>
              <a:spcAft>
                <a:spcPts val="0"/>
              </a:spcAft>
              <a:buClr>
                <a:srgbClr val="FFFFFF"/>
              </a:buClr>
              <a:buSzPts val="3393"/>
              <a:buFont typeface="Arial"/>
              <a:buChar char="•"/>
            </a:pPr>
            <a:r>
              <a:rPr lang="en-US" sz="3393" b="0" i="0" u="none" strike="noStrike" cap="none">
                <a:solidFill>
                  <a:srgbClr val="FFFFFF"/>
                </a:solidFill>
                <a:latin typeface="Arial"/>
                <a:ea typeface="Arial"/>
                <a:cs typeface="Arial"/>
                <a:sym typeface="Arial"/>
              </a:rPr>
              <a:t>Showing a child pornographic magazines, images, or videos</a:t>
            </a:r>
            <a:endParaRPr/>
          </a:p>
          <a:p>
            <a:pPr marL="732873" marR="0" lvl="1" indent="-366436" algn="l" rtl="0">
              <a:lnSpc>
                <a:spcPct val="140053"/>
              </a:lnSpc>
              <a:spcBef>
                <a:spcPts val="0"/>
              </a:spcBef>
              <a:spcAft>
                <a:spcPts val="0"/>
              </a:spcAft>
              <a:buClr>
                <a:srgbClr val="FFFFFF"/>
              </a:buClr>
              <a:buSzPts val="3393"/>
              <a:buFont typeface="Arial"/>
              <a:buChar char="•"/>
            </a:pPr>
            <a:r>
              <a:rPr lang="en-US" sz="3393" b="0" i="0" u="none" strike="noStrike" cap="none">
                <a:solidFill>
                  <a:srgbClr val="FFFFFF"/>
                </a:solidFill>
                <a:latin typeface="Arial"/>
                <a:ea typeface="Arial"/>
                <a:cs typeface="Arial"/>
                <a:sym typeface="Arial"/>
              </a:rPr>
              <a:t>Talking to a child about past sexual experiences</a:t>
            </a:r>
            <a:endParaRPr/>
          </a:p>
          <a:p>
            <a:pPr marL="732873" marR="0" lvl="1" indent="-366436" algn="l" rtl="0">
              <a:lnSpc>
                <a:spcPct val="140053"/>
              </a:lnSpc>
              <a:spcBef>
                <a:spcPts val="0"/>
              </a:spcBef>
              <a:spcAft>
                <a:spcPts val="0"/>
              </a:spcAft>
              <a:buClr>
                <a:srgbClr val="FFFFFF"/>
              </a:buClr>
              <a:buSzPts val="3393"/>
              <a:buFont typeface="Arial"/>
              <a:buChar char="•"/>
            </a:pPr>
            <a:r>
              <a:rPr lang="en-US" sz="3393" b="0" i="0" u="none" strike="noStrike" cap="none">
                <a:solidFill>
                  <a:srgbClr val="FFFFFF"/>
                </a:solidFill>
                <a:latin typeface="Arial"/>
                <a:ea typeface="Arial"/>
                <a:cs typeface="Arial"/>
                <a:sym typeface="Arial"/>
              </a:rPr>
              <a:t>Separating or isolating a child from their peers and family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D6D6D"/>
        </a:solidFill>
        <a:effectLst/>
      </p:bgPr>
    </p:bg>
    <p:spTree>
      <p:nvGrpSpPr>
        <p:cNvPr id="1" name="Shape 214"/>
        <p:cNvGrpSpPr/>
        <p:nvPr/>
      </p:nvGrpSpPr>
      <p:grpSpPr>
        <a:xfrm>
          <a:off x="0" y="0"/>
          <a:ext cx="0" cy="0"/>
          <a:chOff x="0" y="0"/>
          <a:chExt cx="0" cy="0"/>
        </a:xfrm>
      </p:grpSpPr>
      <p:sp>
        <p:nvSpPr>
          <p:cNvPr id="215" name="Google Shape;215;p10"/>
          <p:cNvSpPr txBox="1"/>
          <p:nvPr/>
        </p:nvSpPr>
        <p:spPr>
          <a:xfrm>
            <a:off x="4799480" y="1190625"/>
            <a:ext cx="8689039" cy="113010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8492" b="1">
                <a:solidFill>
                  <a:srgbClr val="FA26A0"/>
                </a:solidFill>
                <a:latin typeface="Playfair Display"/>
                <a:ea typeface="Playfair Display"/>
                <a:cs typeface="Playfair Display"/>
                <a:sym typeface="Playfair Display"/>
              </a:rPr>
              <a:t>HOW WE HELP</a:t>
            </a:r>
            <a:endParaRPr/>
          </a:p>
        </p:txBody>
      </p:sp>
      <p:sp>
        <p:nvSpPr>
          <p:cNvPr id="216" name="Google Shape;216;p10"/>
          <p:cNvSpPr txBox="1"/>
          <p:nvPr/>
        </p:nvSpPr>
        <p:spPr>
          <a:xfrm>
            <a:off x="814386" y="3800845"/>
            <a:ext cx="9039675" cy="2532817"/>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3596">
                <a:solidFill>
                  <a:srgbClr val="FFFFFF"/>
                </a:solidFill>
                <a:latin typeface="Montserrat"/>
                <a:ea typeface="Montserrat"/>
                <a:cs typeface="Montserrat"/>
                <a:sym typeface="Montserrat"/>
              </a:rPr>
              <a:t>is a domestic violence and sexual assault service provider in Parker County Texas. </a:t>
            </a:r>
            <a:endParaRPr/>
          </a:p>
          <a:p>
            <a:pPr marL="0" marR="0" lvl="0" indent="0" algn="l" rtl="0">
              <a:lnSpc>
                <a:spcPct val="140016"/>
              </a:lnSpc>
              <a:spcBef>
                <a:spcPts val="0"/>
              </a:spcBef>
              <a:spcAft>
                <a:spcPts val="0"/>
              </a:spcAft>
              <a:buNone/>
            </a:pPr>
            <a:endParaRPr sz="3596">
              <a:solidFill>
                <a:srgbClr val="FFFFFF"/>
              </a:solidFill>
              <a:latin typeface="Montserrat"/>
              <a:ea typeface="Montserrat"/>
              <a:cs typeface="Montserrat"/>
              <a:sym typeface="Montserrat"/>
            </a:endParaRPr>
          </a:p>
        </p:txBody>
      </p:sp>
      <p:sp>
        <p:nvSpPr>
          <p:cNvPr id="217" name="Google Shape;217;p10"/>
          <p:cNvSpPr txBox="1"/>
          <p:nvPr/>
        </p:nvSpPr>
        <p:spPr>
          <a:xfrm>
            <a:off x="814386" y="2879591"/>
            <a:ext cx="4694844" cy="854725"/>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5060" b="1">
                <a:solidFill>
                  <a:srgbClr val="FFFFFF"/>
                </a:solidFill>
                <a:latin typeface="Playfair Display"/>
                <a:ea typeface="Playfair Display"/>
                <a:cs typeface="Playfair Display"/>
                <a:sym typeface="Playfair Display"/>
              </a:rPr>
              <a:t>Freedom House</a:t>
            </a:r>
            <a:endParaRPr/>
          </a:p>
        </p:txBody>
      </p:sp>
      <p:sp>
        <p:nvSpPr>
          <p:cNvPr id="218" name="Google Shape;218;p10"/>
          <p:cNvSpPr txBox="1"/>
          <p:nvPr/>
        </p:nvSpPr>
        <p:spPr>
          <a:xfrm>
            <a:off x="814386" y="6276512"/>
            <a:ext cx="7067210" cy="2393551"/>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3416">
                <a:solidFill>
                  <a:srgbClr val="FFFFFF"/>
                </a:solidFill>
                <a:latin typeface="Montserrat"/>
                <a:ea typeface="Montserrat"/>
                <a:cs typeface="Montserrat"/>
                <a:sym typeface="Montserrat"/>
              </a:rPr>
              <a:t>1149 Fort Worth Hwy</a:t>
            </a:r>
            <a:endParaRPr/>
          </a:p>
          <a:p>
            <a:pPr marL="0" marR="0" lvl="0" indent="0" algn="l" rtl="0">
              <a:lnSpc>
                <a:spcPct val="140017"/>
              </a:lnSpc>
              <a:spcBef>
                <a:spcPts val="0"/>
              </a:spcBef>
              <a:spcAft>
                <a:spcPts val="0"/>
              </a:spcAft>
              <a:buNone/>
            </a:pPr>
            <a:r>
              <a:rPr lang="en-US" sz="3416">
                <a:solidFill>
                  <a:srgbClr val="FFFFFF"/>
                </a:solidFill>
                <a:latin typeface="Montserrat"/>
                <a:ea typeface="Montserrat"/>
                <a:cs typeface="Montserrat"/>
                <a:sym typeface="Montserrat"/>
              </a:rPr>
              <a:t>Weatherford, Tx 76086</a:t>
            </a:r>
            <a:endParaRPr/>
          </a:p>
          <a:p>
            <a:pPr marL="0" marR="0" lvl="0" indent="0" algn="l" rtl="0">
              <a:lnSpc>
                <a:spcPct val="140017"/>
              </a:lnSpc>
              <a:spcBef>
                <a:spcPts val="0"/>
              </a:spcBef>
              <a:spcAft>
                <a:spcPts val="0"/>
              </a:spcAft>
              <a:buNone/>
            </a:pPr>
            <a:r>
              <a:rPr lang="en-US" sz="3416" b="1">
                <a:solidFill>
                  <a:srgbClr val="FFFFFF"/>
                </a:solidFill>
                <a:latin typeface="Montserrat"/>
                <a:ea typeface="Montserrat"/>
                <a:cs typeface="Montserrat"/>
                <a:sym typeface="Montserrat"/>
              </a:rPr>
              <a:t>24 Hour Hotline: 817-596-8922</a:t>
            </a:r>
            <a:endParaRPr/>
          </a:p>
          <a:p>
            <a:pPr marL="0" marR="0" lvl="0" indent="0" algn="l" rtl="0">
              <a:lnSpc>
                <a:spcPct val="140017"/>
              </a:lnSpc>
              <a:spcBef>
                <a:spcPts val="0"/>
              </a:spcBef>
              <a:spcAft>
                <a:spcPts val="0"/>
              </a:spcAft>
              <a:buNone/>
            </a:pPr>
            <a:r>
              <a:rPr lang="en-US" sz="3416">
                <a:solidFill>
                  <a:srgbClr val="FFFFFF"/>
                </a:solidFill>
                <a:latin typeface="Montserrat"/>
                <a:ea typeface="Montserrat"/>
                <a:cs typeface="Montserrat"/>
                <a:sym typeface="Montserrat"/>
              </a:rPr>
              <a:t>Office: 817-596-7543</a:t>
            </a:r>
            <a:endParaRPr/>
          </a:p>
        </p:txBody>
      </p:sp>
      <p:sp>
        <p:nvSpPr>
          <p:cNvPr id="219" name="Google Shape;219;p10"/>
          <p:cNvSpPr txBox="1"/>
          <p:nvPr/>
        </p:nvSpPr>
        <p:spPr>
          <a:xfrm>
            <a:off x="9279053" y="2889116"/>
            <a:ext cx="8418934" cy="6673518"/>
          </a:xfrm>
          <a:prstGeom prst="rect">
            <a:avLst/>
          </a:prstGeom>
          <a:noFill/>
          <a:ln>
            <a:noFill/>
          </a:ln>
        </p:spPr>
        <p:txBody>
          <a:bodyPr spcFirstLastPara="1" wrap="square" lIns="0" tIns="0" rIns="0" bIns="0" anchor="t" anchorCtr="0">
            <a:spAutoFit/>
          </a:bodyPr>
          <a:lstStyle/>
          <a:p>
            <a:pPr marL="0" marR="0" lvl="0" indent="0" algn="l" rtl="0">
              <a:lnSpc>
                <a:spcPct val="140008"/>
              </a:lnSpc>
              <a:spcBef>
                <a:spcPts val="0"/>
              </a:spcBef>
              <a:spcAft>
                <a:spcPts val="0"/>
              </a:spcAft>
              <a:buNone/>
            </a:pPr>
            <a:r>
              <a:rPr lang="en-US" sz="4539" b="1">
                <a:solidFill>
                  <a:srgbClr val="FFFFFF"/>
                </a:solidFill>
                <a:latin typeface="Playfair Display"/>
                <a:ea typeface="Playfair Display"/>
                <a:cs typeface="Playfair Display"/>
                <a:sym typeface="Playfair Display"/>
              </a:rPr>
              <a:t>We provide a wide variety of services including:</a:t>
            </a:r>
            <a:r>
              <a:rPr lang="en-US" sz="4539">
                <a:solidFill>
                  <a:srgbClr val="FFFFFF"/>
                </a:solidFill>
                <a:latin typeface="Playfair Display"/>
                <a:ea typeface="Playfair Display"/>
                <a:cs typeface="Playfair Display"/>
                <a:sym typeface="Playfair Display"/>
              </a:rPr>
              <a:t> </a:t>
            </a:r>
            <a:endParaRPr/>
          </a:p>
          <a:p>
            <a:pPr marL="778228" marR="0" lvl="1" indent="-389114" algn="l" rtl="0">
              <a:lnSpc>
                <a:spcPct val="140011"/>
              </a:lnSpc>
              <a:spcBef>
                <a:spcPts val="0"/>
              </a:spcBef>
              <a:spcAft>
                <a:spcPts val="0"/>
              </a:spcAft>
              <a:buClr>
                <a:srgbClr val="FFFFFF"/>
              </a:buClr>
              <a:buSzPts val="3604"/>
              <a:buFont typeface="Arial"/>
              <a:buChar char="•"/>
            </a:pPr>
            <a:r>
              <a:rPr lang="en-US" sz="3604" b="0" i="0" u="none" strike="noStrike" cap="none">
                <a:solidFill>
                  <a:srgbClr val="FFFFFF"/>
                </a:solidFill>
                <a:latin typeface="Montserrat"/>
                <a:ea typeface="Montserrat"/>
                <a:cs typeface="Montserrat"/>
                <a:sym typeface="Montserrat"/>
              </a:rPr>
              <a:t>Emergency Shelter</a:t>
            </a:r>
            <a:endParaRPr/>
          </a:p>
          <a:p>
            <a:pPr marL="778228" marR="0" lvl="1" indent="-389114" algn="l" rtl="0">
              <a:lnSpc>
                <a:spcPct val="140011"/>
              </a:lnSpc>
              <a:spcBef>
                <a:spcPts val="0"/>
              </a:spcBef>
              <a:spcAft>
                <a:spcPts val="0"/>
              </a:spcAft>
              <a:buClr>
                <a:srgbClr val="FFFFFF"/>
              </a:buClr>
              <a:buSzPts val="3604"/>
              <a:buFont typeface="Arial"/>
              <a:buChar char="•"/>
            </a:pPr>
            <a:r>
              <a:rPr lang="en-US" sz="3604" b="0" i="0" u="none" strike="noStrike" cap="none">
                <a:solidFill>
                  <a:srgbClr val="FFFFFF"/>
                </a:solidFill>
                <a:latin typeface="Montserrat"/>
                <a:ea typeface="Montserrat"/>
                <a:cs typeface="Montserrat"/>
                <a:sym typeface="Montserrat"/>
              </a:rPr>
              <a:t>24 Hour Hotline</a:t>
            </a:r>
            <a:endParaRPr/>
          </a:p>
          <a:p>
            <a:pPr marL="778228" marR="0" lvl="1" indent="-389114" algn="l" rtl="0">
              <a:lnSpc>
                <a:spcPct val="140011"/>
              </a:lnSpc>
              <a:spcBef>
                <a:spcPts val="0"/>
              </a:spcBef>
              <a:spcAft>
                <a:spcPts val="0"/>
              </a:spcAft>
              <a:buClr>
                <a:srgbClr val="FFFFFF"/>
              </a:buClr>
              <a:buSzPts val="3604"/>
              <a:buFont typeface="Arial"/>
              <a:buChar char="•"/>
            </a:pPr>
            <a:r>
              <a:rPr lang="en-US" sz="3604" b="0" i="0" u="none" strike="noStrike" cap="none">
                <a:solidFill>
                  <a:srgbClr val="FFFFFF"/>
                </a:solidFill>
                <a:latin typeface="Montserrat"/>
                <a:ea typeface="Montserrat"/>
                <a:cs typeface="Montserrat"/>
                <a:sym typeface="Montserrat"/>
              </a:rPr>
              <a:t>Advocacy</a:t>
            </a:r>
            <a:endParaRPr/>
          </a:p>
          <a:p>
            <a:pPr marL="778228" marR="0" lvl="1" indent="-389114" algn="l" rtl="0">
              <a:lnSpc>
                <a:spcPct val="140011"/>
              </a:lnSpc>
              <a:spcBef>
                <a:spcPts val="0"/>
              </a:spcBef>
              <a:spcAft>
                <a:spcPts val="0"/>
              </a:spcAft>
              <a:buClr>
                <a:srgbClr val="FFFFFF"/>
              </a:buClr>
              <a:buSzPts val="3604"/>
              <a:buFont typeface="Arial"/>
              <a:buChar char="•"/>
            </a:pPr>
            <a:r>
              <a:rPr lang="en-US" sz="3604" b="0" i="0" u="none" strike="noStrike" cap="none">
                <a:solidFill>
                  <a:srgbClr val="FFFFFF"/>
                </a:solidFill>
                <a:latin typeface="Montserrat"/>
                <a:ea typeface="Montserrat"/>
                <a:cs typeface="Montserrat"/>
                <a:sym typeface="Montserrat"/>
              </a:rPr>
              <a:t>Counseling/ Therapy</a:t>
            </a:r>
            <a:endParaRPr/>
          </a:p>
          <a:p>
            <a:pPr marL="778228" marR="0" lvl="1" indent="-389114" algn="l" rtl="0">
              <a:lnSpc>
                <a:spcPct val="140011"/>
              </a:lnSpc>
              <a:spcBef>
                <a:spcPts val="0"/>
              </a:spcBef>
              <a:spcAft>
                <a:spcPts val="0"/>
              </a:spcAft>
              <a:buClr>
                <a:srgbClr val="FFFFFF"/>
              </a:buClr>
              <a:buSzPts val="3604"/>
              <a:buFont typeface="Arial"/>
              <a:buChar char="•"/>
            </a:pPr>
            <a:r>
              <a:rPr lang="en-US" sz="3604" b="0" i="0" u="none" strike="noStrike" cap="none">
                <a:solidFill>
                  <a:srgbClr val="FFFFFF"/>
                </a:solidFill>
                <a:latin typeface="Montserrat"/>
                <a:ea typeface="Montserrat"/>
                <a:cs typeface="Montserrat"/>
                <a:sym typeface="Montserrat"/>
              </a:rPr>
              <a:t>Legal Aid</a:t>
            </a:r>
            <a:endParaRPr/>
          </a:p>
          <a:p>
            <a:pPr marL="778228" marR="0" lvl="1" indent="-389114" algn="l" rtl="0">
              <a:lnSpc>
                <a:spcPct val="140011"/>
              </a:lnSpc>
              <a:spcBef>
                <a:spcPts val="0"/>
              </a:spcBef>
              <a:spcAft>
                <a:spcPts val="0"/>
              </a:spcAft>
              <a:buClr>
                <a:srgbClr val="FFFFFF"/>
              </a:buClr>
              <a:buSzPts val="3604"/>
              <a:buFont typeface="Arial"/>
              <a:buChar char="•"/>
            </a:pPr>
            <a:r>
              <a:rPr lang="en-US" sz="3604" b="0" i="0" u="none" strike="noStrike" cap="none">
                <a:solidFill>
                  <a:srgbClr val="FFFFFF"/>
                </a:solidFill>
                <a:latin typeface="Montserrat"/>
                <a:ea typeface="Montserrat"/>
                <a:cs typeface="Montserrat"/>
                <a:sym typeface="Montserrat"/>
              </a:rPr>
              <a:t>Transportation</a:t>
            </a:r>
            <a:endParaRPr/>
          </a:p>
          <a:p>
            <a:pPr marL="778228" marR="0" lvl="1" indent="-389114" algn="l" rtl="0">
              <a:lnSpc>
                <a:spcPct val="140011"/>
              </a:lnSpc>
              <a:spcBef>
                <a:spcPts val="0"/>
              </a:spcBef>
              <a:spcAft>
                <a:spcPts val="0"/>
              </a:spcAft>
              <a:buClr>
                <a:srgbClr val="FFFFFF"/>
              </a:buClr>
              <a:buSzPts val="3604"/>
              <a:buFont typeface="Arial"/>
              <a:buChar char="•"/>
            </a:pPr>
            <a:r>
              <a:rPr lang="en-US" sz="3604" b="0" i="0" u="none" strike="noStrike" cap="none">
                <a:solidFill>
                  <a:srgbClr val="FFFFFF"/>
                </a:solidFill>
                <a:latin typeface="Montserrat"/>
                <a:ea typeface="Montserrat"/>
                <a:cs typeface="Montserrat"/>
                <a:sym typeface="Montserrat"/>
              </a:rPr>
              <a:t>Court accompaniment</a:t>
            </a:r>
            <a:endParaRPr/>
          </a:p>
          <a:p>
            <a:pPr marL="778228" marR="0" lvl="1" indent="-389114" algn="l" rtl="0">
              <a:lnSpc>
                <a:spcPct val="140011"/>
              </a:lnSpc>
              <a:spcBef>
                <a:spcPts val="0"/>
              </a:spcBef>
              <a:spcAft>
                <a:spcPts val="0"/>
              </a:spcAft>
              <a:buClr>
                <a:srgbClr val="FFFFFF"/>
              </a:buClr>
              <a:buSzPts val="3604"/>
              <a:buFont typeface="Arial"/>
              <a:buChar char="•"/>
            </a:pPr>
            <a:r>
              <a:rPr lang="en-US" sz="3604" b="0" i="0" u="none" strike="noStrike" cap="none">
                <a:solidFill>
                  <a:srgbClr val="FFFFFF"/>
                </a:solidFill>
                <a:latin typeface="Montserrat"/>
                <a:ea typeface="Montserrat"/>
                <a:cs typeface="Montserrat"/>
                <a:sym typeface="Montserrat"/>
              </a:rPr>
              <a:t>And many more!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6EDFF"/>
        </a:solidFill>
        <a:effectLst/>
      </p:bgPr>
    </p:bg>
    <p:spTree>
      <p:nvGrpSpPr>
        <p:cNvPr id="1" name="Shape 223"/>
        <p:cNvGrpSpPr/>
        <p:nvPr/>
      </p:nvGrpSpPr>
      <p:grpSpPr>
        <a:xfrm>
          <a:off x="0" y="0"/>
          <a:ext cx="0" cy="0"/>
          <a:chOff x="0" y="0"/>
          <a:chExt cx="0" cy="0"/>
        </a:xfrm>
      </p:grpSpPr>
      <p:sp>
        <p:nvSpPr>
          <p:cNvPr id="224" name="Google Shape;224;p11"/>
          <p:cNvSpPr/>
          <p:nvPr/>
        </p:nvSpPr>
        <p:spPr>
          <a:xfrm>
            <a:off x="-115235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11"/>
          <p:cNvSpPr/>
          <p:nvPr/>
        </p:nvSpPr>
        <p:spPr>
          <a:xfrm>
            <a:off x="296244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 name="Google Shape;226;p11"/>
          <p:cNvSpPr/>
          <p:nvPr/>
        </p:nvSpPr>
        <p:spPr>
          <a:xfrm>
            <a:off x="707724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11"/>
          <p:cNvSpPr/>
          <p:nvPr/>
        </p:nvSpPr>
        <p:spPr>
          <a:xfrm>
            <a:off x="1119204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11"/>
          <p:cNvSpPr/>
          <p:nvPr/>
        </p:nvSpPr>
        <p:spPr>
          <a:xfrm>
            <a:off x="15325555" y="-10287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 name="Google Shape;229;p11"/>
          <p:cNvSpPr/>
          <p:nvPr/>
        </p:nvSpPr>
        <p:spPr>
          <a:xfrm>
            <a:off x="-1152355" y="30861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11"/>
          <p:cNvSpPr/>
          <p:nvPr/>
        </p:nvSpPr>
        <p:spPr>
          <a:xfrm>
            <a:off x="15117536" y="3016023"/>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11"/>
          <p:cNvSpPr/>
          <p:nvPr/>
        </p:nvSpPr>
        <p:spPr>
          <a:xfrm>
            <a:off x="-115235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11"/>
          <p:cNvSpPr/>
          <p:nvPr/>
        </p:nvSpPr>
        <p:spPr>
          <a:xfrm>
            <a:off x="296244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p11"/>
          <p:cNvSpPr/>
          <p:nvPr/>
        </p:nvSpPr>
        <p:spPr>
          <a:xfrm>
            <a:off x="707724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p11"/>
          <p:cNvSpPr/>
          <p:nvPr/>
        </p:nvSpPr>
        <p:spPr>
          <a:xfrm>
            <a:off x="1119204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 name="Google Shape;235;p11"/>
          <p:cNvSpPr/>
          <p:nvPr/>
        </p:nvSpPr>
        <p:spPr>
          <a:xfrm>
            <a:off x="15325555" y="720090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mt="5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36" name="Google Shape;236;p11"/>
          <p:cNvGrpSpPr/>
          <p:nvPr/>
        </p:nvGrpSpPr>
        <p:grpSpPr>
          <a:xfrm>
            <a:off x="477157" y="327507"/>
            <a:ext cx="17338675" cy="9479161"/>
            <a:chOff x="0" y="-38100"/>
            <a:chExt cx="4566565" cy="2496569"/>
          </a:xfrm>
        </p:grpSpPr>
        <p:sp>
          <p:nvSpPr>
            <p:cNvPr id="237" name="Google Shape;237;p11"/>
            <p:cNvSpPr/>
            <p:nvPr/>
          </p:nvSpPr>
          <p:spPr>
            <a:xfrm>
              <a:off x="0" y="0"/>
              <a:ext cx="4566565" cy="2458469"/>
            </a:xfrm>
            <a:custGeom>
              <a:avLst/>
              <a:gdLst/>
              <a:ahLst/>
              <a:cxnLst/>
              <a:rect l="l" t="t" r="r" b="b"/>
              <a:pathLst>
                <a:path w="4566565" h="2458469" extrusionOk="0">
                  <a:moveTo>
                    <a:pt x="0" y="0"/>
                  </a:moveTo>
                  <a:lnTo>
                    <a:pt x="4566565" y="0"/>
                  </a:lnTo>
                  <a:lnTo>
                    <a:pt x="4566565" y="2458469"/>
                  </a:lnTo>
                  <a:lnTo>
                    <a:pt x="0" y="2458469"/>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 name="Google Shape;238;p11"/>
            <p:cNvSpPr txBox="1"/>
            <p:nvPr/>
          </p:nvSpPr>
          <p:spPr>
            <a:xfrm>
              <a:off x="0" y="-38100"/>
              <a:ext cx="4566565" cy="249656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239" name="Google Shape;239;p11"/>
          <p:cNvSpPr/>
          <p:nvPr/>
        </p:nvSpPr>
        <p:spPr>
          <a:xfrm>
            <a:off x="15139988" y="7130823"/>
            <a:ext cx="2675845" cy="2675845"/>
          </a:xfrm>
          <a:custGeom>
            <a:avLst/>
            <a:gdLst/>
            <a:ahLst/>
            <a:cxnLst/>
            <a:rect l="l" t="t" r="r" b="b"/>
            <a:pathLst>
              <a:path w="2675845" h="2675845" extrusionOk="0">
                <a:moveTo>
                  <a:pt x="0" y="0"/>
                </a:moveTo>
                <a:lnTo>
                  <a:pt x="2675844" y="0"/>
                </a:lnTo>
                <a:lnTo>
                  <a:pt x="2675844" y="2675845"/>
                </a:lnTo>
                <a:lnTo>
                  <a:pt x="0" y="267584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11"/>
          <p:cNvSpPr/>
          <p:nvPr/>
        </p:nvSpPr>
        <p:spPr>
          <a:xfrm rot="10800000">
            <a:off x="477157" y="472168"/>
            <a:ext cx="2675845" cy="2675845"/>
          </a:xfrm>
          <a:custGeom>
            <a:avLst/>
            <a:gdLst/>
            <a:ahLst/>
            <a:cxnLst/>
            <a:rect l="l" t="t" r="r" b="b"/>
            <a:pathLst>
              <a:path w="2675845" h="2675845" extrusionOk="0">
                <a:moveTo>
                  <a:pt x="0" y="0"/>
                </a:moveTo>
                <a:lnTo>
                  <a:pt x="2675845" y="0"/>
                </a:lnTo>
                <a:lnTo>
                  <a:pt x="2675845" y="2675844"/>
                </a:lnTo>
                <a:lnTo>
                  <a:pt x="0" y="267584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11"/>
          <p:cNvSpPr/>
          <p:nvPr/>
        </p:nvSpPr>
        <p:spPr>
          <a:xfrm>
            <a:off x="14593661" y="1028700"/>
            <a:ext cx="2665639" cy="1163328"/>
          </a:xfrm>
          <a:custGeom>
            <a:avLst/>
            <a:gdLst/>
            <a:ahLst/>
            <a:cxnLst/>
            <a:rect l="l" t="t" r="r" b="b"/>
            <a:pathLst>
              <a:path w="2665639" h="1163328" extrusionOk="0">
                <a:moveTo>
                  <a:pt x="0" y="0"/>
                </a:moveTo>
                <a:lnTo>
                  <a:pt x="2665639" y="0"/>
                </a:lnTo>
                <a:lnTo>
                  <a:pt x="2665639" y="1163328"/>
                </a:lnTo>
                <a:lnTo>
                  <a:pt x="0" y="1163328"/>
                </a:lnTo>
                <a:lnTo>
                  <a:pt x="0" y="0"/>
                </a:lnTo>
                <a:close/>
              </a:path>
            </a:pathLst>
          </a:custGeom>
          <a:blipFill rotWithShape="1">
            <a:blip r:embed="rId5">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11"/>
          <p:cNvSpPr/>
          <p:nvPr/>
        </p:nvSpPr>
        <p:spPr>
          <a:xfrm flipH="1">
            <a:off x="-600753" y="9123672"/>
            <a:ext cx="2665639" cy="1163328"/>
          </a:xfrm>
          <a:custGeom>
            <a:avLst/>
            <a:gdLst/>
            <a:ahLst/>
            <a:cxnLst/>
            <a:rect l="l" t="t" r="r" b="b"/>
            <a:pathLst>
              <a:path w="2665639" h="1163328" extrusionOk="0">
                <a:moveTo>
                  <a:pt x="2665639" y="0"/>
                </a:moveTo>
                <a:lnTo>
                  <a:pt x="0" y="0"/>
                </a:lnTo>
                <a:lnTo>
                  <a:pt x="0" y="1163328"/>
                </a:lnTo>
                <a:lnTo>
                  <a:pt x="2665639" y="1163328"/>
                </a:lnTo>
                <a:lnTo>
                  <a:pt x="2665639" y="0"/>
                </a:lnTo>
                <a:close/>
              </a:path>
            </a:pathLst>
          </a:custGeom>
          <a:blipFill rotWithShape="1">
            <a:blip r:embed="rId5">
              <a:alphaModFix/>
            </a:blip>
            <a:stretch>
              <a:fillRect l="-24928" b="-5666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 name="Google Shape;243;p11"/>
          <p:cNvSpPr/>
          <p:nvPr/>
        </p:nvSpPr>
        <p:spPr>
          <a:xfrm>
            <a:off x="11366537" y="2368554"/>
            <a:ext cx="4559944" cy="1989275"/>
          </a:xfrm>
          <a:custGeom>
            <a:avLst/>
            <a:gdLst/>
            <a:ahLst/>
            <a:cxnLst/>
            <a:rect l="l" t="t" r="r" b="b"/>
            <a:pathLst>
              <a:path w="4559944" h="1989275" extrusionOk="0">
                <a:moveTo>
                  <a:pt x="0" y="0"/>
                </a:moveTo>
                <a:lnTo>
                  <a:pt x="4559943" y="0"/>
                </a:lnTo>
                <a:lnTo>
                  <a:pt x="4559943" y="1989275"/>
                </a:lnTo>
                <a:lnTo>
                  <a:pt x="0" y="198927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11"/>
          <p:cNvSpPr/>
          <p:nvPr/>
        </p:nvSpPr>
        <p:spPr>
          <a:xfrm>
            <a:off x="4296991" y="2368554"/>
            <a:ext cx="2054687" cy="2054687"/>
          </a:xfrm>
          <a:custGeom>
            <a:avLst/>
            <a:gdLst/>
            <a:ahLst/>
            <a:cxnLst/>
            <a:rect l="l" t="t" r="r" b="b"/>
            <a:pathLst>
              <a:path w="2054687" h="2054687" extrusionOk="0">
                <a:moveTo>
                  <a:pt x="0" y="0"/>
                </a:moveTo>
                <a:lnTo>
                  <a:pt x="2054686" y="0"/>
                </a:lnTo>
                <a:lnTo>
                  <a:pt x="2054686" y="2054686"/>
                </a:lnTo>
                <a:lnTo>
                  <a:pt x="0" y="205468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11"/>
          <p:cNvSpPr txBox="1"/>
          <p:nvPr/>
        </p:nvSpPr>
        <p:spPr>
          <a:xfrm>
            <a:off x="1639441" y="5521327"/>
            <a:ext cx="4595008" cy="1427993"/>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2071" b="1">
                <a:solidFill>
                  <a:srgbClr val="000000"/>
                </a:solidFill>
                <a:latin typeface="Montserrat"/>
                <a:ea typeface="Montserrat"/>
                <a:cs typeface="Montserrat"/>
                <a:sym typeface="Montserrat"/>
              </a:rPr>
              <a:t>Amerson Meyers</a:t>
            </a:r>
            <a:endParaRPr/>
          </a:p>
          <a:p>
            <a:pPr marL="0" marR="0" lvl="0" indent="0" algn="ctr" rtl="0">
              <a:lnSpc>
                <a:spcPct val="139980"/>
              </a:lnSpc>
              <a:spcBef>
                <a:spcPts val="0"/>
              </a:spcBef>
              <a:spcAft>
                <a:spcPts val="0"/>
              </a:spcAft>
              <a:buNone/>
            </a:pPr>
            <a:r>
              <a:rPr lang="en-US" sz="2071" b="1">
                <a:solidFill>
                  <a:srgbClr val="000000"/>
                </a:solidFill>
                <a:latin typeface="Montserrat"/>
                <a:ea typeface="Montserrat"/>
                <a:cs typeface="Montserrat"/>
                <a:sym typeface="Montserrat"/>
              </a:rPr>
              <a:t>Youth Advocate</a:t>
            </a:r>
            <a:endParaRPr/>
          </a:p>
          <a:p>
            <a:pPr marL="0" marR="0" lvl="0" indent="0" algn="ctr" rtl="0">
              <a:lnSpc>
                <a:spcPct val="139980"/>
              </a:lnSpc>
              <a:spcBef>
                <a:spcPts val="0"/>
              </a:spcBef>
              <a:spcAft>
                <a:spcPts val="0"/>
              </a:spcAft>
              <a:buNone/>
            </a:pPr>
            <a:r>
              <a:rPr lang="en-US" sz="2071">
                <a:solidFill>
                  <a:srgbClr val="000000"/>
                </a:solidFill>
                <a:latin typeface="Montserrat"/>
                <a:ea typeface="Montserrat"/>
                <a:cs typeface="Montserrat"/>
                <a:sym typeface="Montserrat"/>
              </a:rPr>
              <a:t>amersonm@freedomhousepc.org</a:t>
            </a:r>
            <a:endParaRPr/>
          </a:p>
          <a:p>
            <a:pPr marL="0" marR="0" lvl="0" indent="0" algn="ctr" rtl="0">
              <a:lnSpc>
                <a:spcPct val="139980"/>
              </a:lnSpc>
              <a:spcBef>
                <a:spcPts val="0"/>
              </a:spcBef>
              <a:spcAft>
                <a:spcPts val="0"/>
              </a:spcAft>
              <a:buNone/>
            </a:pPr>
            <a:r>
              <a:rPr lang="en-US" sz="2071">
                <a:solidFill>
                  <a:srgbClr val="000000"/>
                </a:solidFill>
                <a:latin typeface="Montserrat"/>
                <a:ea typeface="Montserrat"/>
                <a:cs typeface="Montserrat"/>
                <a:sym typeface="Montserrat"/>
              </a:rPr>
              <a:t>Cell: 817-565-4030</a:t>
            </a:r>
            <a:endParaRPr/>
          </a:p>
        </p:txBody>
      </p:sp>
      <p:sp>
        <p:nvSpPr>
          <p:cNvPr id="246" name="Google Shape;246;p11"/>
          <p:cNvSpPr txBox="1"/>
          <p:nvPr/>
        </p:nvSpPr>
        <p:spPr>
          <a:xfrm>
            <a:off x="9900295" y="7539261"/>
            <a:ext cx="4693365" cy="1064986"/>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2071" b="1">
                <a:solidFill>
                  <a:srgbClr val="000000"/>
                </a:solidFill>
                <a:latin typeface="Montserrat"/>
                <a:ea typeface="Montserrat"/>
                <a:cs typeface="Montserrat"/>
                <a:sym typeface="Montserrat"/>
              </a:rPr>
              <a:t>Adriana Alvarez</a:t>
            </a:r>
            <a:endParaRPr/>
          </a:p>
          <a:p>
            <a:pPr marL="0" marR="0" lvl="0" indent="0" algn="ctr" rtl="0">
              <a:lnSpc>
                <a:spcPct val="139980"/>
              </a:lnSpc>
              <a:spcBef>
                <a:spcPts val="0"/>
              </a:spcBef>
              <a:spcAft>
                <a:spcPts val="0"/>
              </a:spcAft>
              <a:buNone/>
            </a:pPr>
            <a:r>
              <a:rPr lang="en-US" sz="2071" b="1">
                <a:solidFill>
                  <a:srgbClr val="000000"/>
                </a:solidFill>
                <a:latin typeface="Montserrat"/>
                <a:ea typeface="Montserrat"/>
                <a:cs typeface="Montserrat"/>
                <a:sym typeface="Montserrat"/>
              </a:rPr>
              <a:t>Bilingual Advocate</a:t>
            </a:r>
            <a:endParaRPr/>
          </a:p>
          <a:p>
            <a:pPr marL="0" marR="0" lvl="0" indent="0" algn="ctr" rtl="0">
              <a:lnSpc>
                <a:spcPct val="139980"/>
              </a:lnSpc>
              <a:spcBef>
                <a:spcPts val="0"/>
              </a:spcBef>
              <a:spcAft>
                <a:spcPts val="0"/>
              </a:spcAft>
              <a:buNone/>
            </a:pPr>
            <a:r>
              <a:rPr lang="en-US" sz="2071">
                <a:solidFill>
                  <a:srgbClr val="000000"/>
                </a:solidFill>
                <a:latin typeface="Montserrat"/>
                <a:ea typeface="Montserrat"/>
                <a:cs typeface="Montserrat"/>
                <a:sym typeface="Montserrat"/>
              </a:rPr>
              <a:t>adrianaa@freedomhousepc.org</a:t>
            </a:r>
            <a:endParaRPr/>
          </a:p>
        </p:txBody>
      </p:sp>
      <p:sp>
        <p:nvSpPr>
          <p:cNvPr id="247" name="Google Shape;247;p11"/>
          <p:cNvSpPr txBox="1"/>
          <p:nvPr/>
        </p:nvSpPr>
        <p:spPr>
          <a:xfrm>
            <a:off x="12363185" y="5521327"/>
            <a:ext cx="4460951" cy="1064986"/>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2071" b="1">
                <a:solidFill>
                  <a:srgbClr val="000000"/>
                </a:solidFill>
                <a:latin typeface="Montserrat"/>
                <a:ea typeface="Montserrat"/>
                <a:cs typeface="Montserrat"/>
                <a:sym typeface="Montserrat"/>
              </a:rPr>
              <a:t>Destinee Palacios</a:t>
            </a:r>
            <a:endParaRPr/>
          </a:p>
          <a:p>
            <a:pPr marL="0" marR="0" lvl="0" indent="0" algn="ctr" rtl="0">
              <a:lnSpc>
                <a:spcPct val="139980"/>
              </a:lnSpc>
              <a:spcBef>
                <a:spcPts val="0"/>
              </a:spcBef>
              <a:spcAft>
                <a:spcPts val="0"/>
              </a:spcAft>
              <a:buNone/>
            </a:pPr>
            <a:r>
              <a:rPr lang="en-US" sz="2071" b="1">
                <a:solidFill>
                  <a:srgbClr val="000000"/>
                </a:solidFill>
                <a:latin typeface="Montserrat"/>
                <a:ea typeface="Montserrat"/>
                <a:cs typeface="Montserrat"/>
                <a:sym typeface="Montserrat"/>
              </a:rPr>
              <a:t>Client/Child Advocate</a:t>
            </a:r>
            <a:endParaRPr/>
          </a:p>
          <a:p>
            <a:pPr marL="0" marR="0" lvl="0" indent="0" algn="ctr" rtl="0">
              <a:lnSpc>
                <a:spcPct val="139980"/>
              </a:lnSpc>
              <a:spcBef>
                <a:spcPts val="0"/>
              </a:spcBef>
              <a:spcAft>
                <a:spcPts val="0"/>
              </a:spcAft>
              <a:buNone/>
            </a:pPr>
            <a:r>
              <a:rPr lang="en-US" sz="2071">
                <a:solidFill>
                  <a:srgbClr val="000000"/>
                </a:solidFill>
                <a:latin typeface="Montserrat"/>
                <a:ea typeface="Montserrat"/>
                <a:cs typeface="Montserrat"/>
                <a:sym typeface="Montserrat"/>
              </a:rPr>
              <a:t>DestineeP@freedomhousepc.org</a:t>
            </a:r>
            <a:endParaRPr/>
          </a:p>
        </p:txBody>
      </p:sp>
      <p:sp>
        <p:nvSpPr>
          <p:cNvPr id="248" name="Google Shape;248;p11"/>
          <p:cNvSpPr txBox="1"/>
          <p:nvPr/>
        </p:nvSpPr>
        <p:spPr>
          <a:xfrm>
            <a:off x="4302260" y="7539261"/>
            <a:ext cx="4321065" cy="1064986"/>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2071" b="1">
                <a:solidFill>
                  <a:srgbClr val="000000"/>
                </a:solidFill>
                <a:latin typeface="Montserrat"/>
                <a:ea typeface="Montserrat"/>
                <a:cs typeface="Montserrat"/>
                <a:sym typeface="Montserrat"/>
              </a:rPr>
              <a:t>Britney Oaks</a:t>
            </a:r>
            <a:endParaRPr/>
          </a:p>
          <a:p>
            <a:pPr marL="0" marR="0" lvl="0" indent="0" algn="ctr" rtl="0">
              <a:lnSpc>
                <a:spcPct val="139980"/>
              </a:lnSpc>
              <a:spcBef>
                <a:spcPts val="0"/>
              </a:spcBef>
              <a:spcAft>
                <a:spcPts val="0"/>
              </a:spcAft>
              <a:buNone/>
            </a:pPr>
            <a:r>
              <a:rPr lang="en-US" sz="2071" b="1">
                <a:solidFill>
                  <a:srgbClr val="000000"/>
                </a:solidFill>
                <a:latin typeface="Montserrat"/>
                <a:ea typeface="Montserrat"/>
                <a:cs typeface="Montserrat"/>
                <a:sym typeface="Montserrat"/>
              </a:rPr>
              <a:t>Sexual Assault Advocate</a:t>
            </a:r>
            <a:endParaRPr/>
          </a:p>
          <a:p>
            <a:pPr marL="0" marR="0" lvl="0" indent="0" algn="ctr" rtl="0">
              <a:lnSpc>
                <a:spcPct val="139980"/>
              </a:lnSpc>
              <a:spcBef>
                <a:spcPts val="0"/>
              </a:spcBef>
              <a:spcAft>
                <a:spcPts val="0"/>
              </a:spcAft>
              <a:buNone/>
            </a:pPr>
            <a:r>
              <a:rPr lang="en-US" sz="2071">
                <a:solidFill>
                  <a:srgbClr val="000000"/>
                </a:solidFill>
                <a:latin typeface="Montserrat"/>
                <a:ea typeface="Montserrat"/>
                <a:cs typeface="Montserrat"/>
                <a:sym typeface="Montserrat"/>
              </a:rPr>
              <a:t>BritneyO@freedomhousepc.org</a:t>
            </a:r>
            <a:endParaRPr/>
          </a:p>
        </p:txBody>
      </p:sp>
      <p:sp>
        <p:nvSpPr>
          <p:cNvPr id="249" name="Google Shape;249;p11"/>
          <p:cNvSpPr txBox="1"/>
          <p:nvPr/>
        </p:nvSpPr>
        <p:spPr>
          <a:xfrm>
            <a:off x="2553840" y="473692"/>
            <a:ext cx="8497442" cy="123915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7315" b="1">
                <a:solidFill>
                  <a:srgbClr val="000000"/>
                </a:solidFill>
                <a:latin typeface="Montserrat"/>
                <a:ea typeface="Montserrat"/>
                <a:cs typeface="Montserrat"/>
                <a:sym typeface="Montserrat"/>
              </a:rPr>
              <a:t>Contact us:</a:t>
            </a:r>
            <a:endParaRPr/>
          </a:p>
        </p:txBody>
      </p:sp>
      <p:sp>
        <p:nvSpPr>
          <p:cNvPr id="250" name="Google Shape;250;p11"/>
          <p:cNvSpPr txBox="1"/>
          <p:nvPr/>
        </p:nvSpPr>
        <p:spPr>
          <a:xfrm>
            <a:off x="6370727" y="4108421"/>
            <a:ext cx="5546545" cy="1872855"/>
          </a:xfrm>
          <a:prstGeom prst="rect">
            <a:avLst/>
          </a:prstGeom>
          <a:noFill/>
          <a:ln>
            <a:noFill/>
          </a:ln>
        </p:spPr>
        <p:txBody>
          <a:bodyPr spcFirstLastPara="1" wrap="square" lIns="0" tIns="0" rIns="0" bIns="0" anchor="t" anchorCtr="0">
            <a:spAutoFit/>
          </a:bodyPr>
          <a:lstStyle/>
          <a:p>
            <a:pPr marL="0" marR="0" lvl="0" indent="0" algn="ctr" rtl="0">
              <a:lnSpc>
                <a:spcPct val="140022"/>
              </a:lnSpc>
              <a:spcBef>
                <a:spcPts val="0"/>
              </a:spcBef>
              <a:spcAft>
                <a:spcPts val="0"/>
              </a:spcAft>
              <a:buNone/>
            </a:pPr>
            <a:r>
              <a:rPr lang="en-US" sz="2681">
                <a:solidFill>
                  <a:srgbClr val="000000"/>
                </a:solidFill>
                <a:latin typeface="Montserrat"/>
                <a:ea typeface="Montserrat"/>
                <a:cs typeface="Montserrat"/>
                <a:sym typeface="Montserrat"/>
              </a:rPr>
              <a:t>1149 Fort Worth Hwy</a:t>
            </a:r>
            <a:endParaRPr/>
          </a:p>
          <a:p>
            <a:pPr marL="0" marR="0" lvl="0" indent="0" algn="ctr" rtl="0">
              <a:lnSpc>
                <a:spcPct val="140022"/>
              </a:lnSpc>
              <a:spcBef>
                <a:spcPts val="0"/>
              </a:spcBef>
              <a:spcAft>
                <a:spcPts val="0"/>
              </a:spcAft>
              <a:buNone/>
            </a:pPr>
            <a:r>
              <a:rPr lang="en-US" sz="2681">
                <a:solidFill>
                  <a:srgbClr val="000000"/>
                </a:solidFill>
                <a:latin typeface="Montserrat"/>
                <a:ea typeface="Montserrat"/>
                <a:cs typeface="Montserrat"/>
                <a:sym typeface="Montserrat"/>
              </a:rPr>
              <a:t>Weatherford, Tx 76086</a:t>
            </a:r>
            <a:endParaRPr/>
          </a:p>
          <a:p>
            <a:pPr marL="0" marR="0" lvl="0" indent="0" algn="ctr" rtl="0">
              <a:lnSpc>
                <a:spcPct val="140022"/>
              </a:lnSpc>
              <a:spcBef>
                <a:spcPts val="0"/>
              </a:spcBef>
              <a:spcAft>
                <a:spcPts val="0"/>
              </a:spcAft>
              <a:buNone/>
            </a:pPr>
            <a:r>
              <a:rPr lang="en-US" sz="2681" b="1">
                <a:solidFill>
                  <a:srgbClr val="000000"/>
                </a:solidFill>
                <a:latin typeface="Montserrat"/>
                <a:ea typeface="Montserrat"/>
                <a:cs typeface="Montserrat"/>
                <a:sym typeface="Montserrat"/>
              </a:rPr>
              <a:t>24 Hour Hotline: 817-596-8922</a:t>
            </a:r>
            <a:endParaRPr/>
          </a:p>
          <a:p>
            <a:pPr marL="0" marR="0" lvl="0" indent="0" algn="ctr" rtl="0">
              <a:lnSpc>
                <a:spcPct val="140022"/>
              </a:lnSpc>
              <a:spcBef>
                <a:spcPts val="0"/>
              </a:spcBef>
              <a:spcAft>
                <a:spcPts val="0"/>
              </a:spcAft>
              <a:buNone/>
            </a:pPr>
            <a:r>
              <a:rPr lang="en-US" sz="2681">
                <a:solidFill>
                  <a:srgbClr val="000000"/>
                </a:solidFill>
                <a:latin typeface="Montserrat"/>
                <a:ea typeface="Montserrat"/>
                <a:cs typeface="Montserrat"/>
                <a:sym typeface="Montserrat"/>
              </a:rPr>
              <a:t>Office: 817-596-7543</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973</Words>
  <Application>Microsoft Macintosh PowerPoint</Application>
  <PresentationFormat>Custom</PresentationFormat>
  <Paragraphs>118</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Calibri</vt:lpstr>
      <vt:lpstr>Montserrat</vt:lpstr>
      <vt:lpstr>Play</vt:lpstr>
      <vt:lpstr>Playfair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Jordan</dc:creator>
  <cp:lastModifiedBy>Cathy Bradshaw</cp:lastModifiedBy>
  <cp:revision>1</cp:revision>
  <dcterms:created xsi:type="dcterms:W3CDTF">2006-08-16T00:00:00Z</dcterms:created>
  <dcterms:modified xsi:type="dcterms:W3CDTF">2025-07-20T13:00:11Z</dcterms:modified>
</cp:coreProperties>
</file>