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4"/>
    <p:sldMasterId id="214748367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embeddedFontLst>
    <p:embeddedFont>
      <p:font typeface="Gill Sans"/>
      <p:regular r:id="rId18"/>
      <p:bold r:id="rId19"/>
    </p:embeddedFont>
    <p:embeddedFont>
      <p:font typeface="Questrial"/>
      <p:regular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estrial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GillSans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GillSans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56b14d586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56b14d586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49328eb1de_0_66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49328eb1de_0_66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49328eb1de_1_9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49328eb1de_1_9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49328eb1de_0_6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Briefly review the Big Five Immediate Action Responses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Remind students that when we need to respond, the teacher will guide them and help them know what to do.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Throughout the year, you might remember that we do Drills, these drills help us practice the Big Five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Practicing helps us remember what to do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Reading this book and talking about this helps us learn how to Lockdown/Barricade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149328eb1de_0_6580:notes"/>
          <p:cNvSpPr/>
          <p:nvPr>
            <p:ph idx="2" type="sldImg"/>
          </p:nvPr>
        </p:nvSpPr>
        <p:spPr>
          <a:xfrm>
            <a:off x="381188" y="685800"/>
            <a:ext cx="6096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414b05a4b4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414b05a4b4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When an intruder is on campus</a:t>
            </a:r>
            <a:endParaRPr sz="1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49328eb1de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49328eb1de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49328eb1de_1_9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49328eb1de_1_9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Thinking on Your Feet gives you multiple options depending on where you are on campus, who is around you, and what you feel you can do in that moment.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414b05a4b4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414b05a4b4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Sometimes, getting off campus may be the safest thing to do. If you can, safely run off campus and find a safe location to go to. </a:t>
            </a:r>
            <a:endParaRPr sz="130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Call 911 immediately. Let the police know where you are and what is happening at your school. </a:t>
            </a:r>
            <a:endParaRPr sz="13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Stay Put and wait for help to arrive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49328eb1de_1_9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49328eb1de_1_9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If you can’t get off campus, find a room that you can hide in. Once inside, lock the door/windows and build a barricade.</a:t>
            </a:r>
            <a:endParaRPr sz="13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Remain still and quiet; turn off lights and silence cell phones</a:t>
            </a:r>
            <a:endParaRPr sz="13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If unable to find cover inside a secure room, quickly seek out a hiding place on campus</a:t>
            </a:r>
            <a:endParaRPr sz="130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Stay Put and wait for help to arrive. </a:t>
            </a:r>
            <a:endParaRPr sz="130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The Police and Fire Department  will come and unlock the doors, just like in the book. You don’t need to open the door for them. </a:t>
            </a:r>
            <a:endParaRPr sz="1300">
              <a:solidFill>
                <a:srgbClr val="424DA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414b05a4b4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414b05a4b4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28295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If confronted by an intruder, consider fighting back, use items around you to defend and protect yourself, disarm/distract the intruder, so you can get away.</a:t>
            </a:r>
            <a:r>
              <a:rPr lang="en" sz="1000">
                <a:solidFill>
                  <a:srgbClr val="424DA2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4176085b4c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4176085b4c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reviewing the book and slide deck, feel free to move to the Activity, discussing different </a:t>
            </a:r>
            <a:r>
              <a:rPr lang="en"/>
              <a:t>scenarios</a:t>
            </a:r>
            <a:r>
              <a:rPr lang="en"/>
              <a:t> in order to deepen their understanding of the Think on Your Feet concept.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the Activity, engage them in a movement break and then go back to learning/instruction of coursework.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Relationship Id="rId3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Relationship Id="rId3" Type="http://schemas.openxmlformats.org/officeDocument/2006/relationships/image" Target="../media/image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Relationship Id="rId3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350" y="4170319"/>
            <a:ext cx="1375369" cy="811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secHead">
  <p:cSld name="SECTION_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30450"/>
            <a:ext cx="9144000" cy="31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505650" y="166800"/>
            <a:ext cx="813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4000"/>
              <a:buFont typeface="Gill Sans"/>
              <a:buNone/>
              <a:defRPr b="1" sz="4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505650" y="1000069"/>
            <a:ext cx="8132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●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19100" lvl="1" marL="914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○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4191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■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4191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●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4191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○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4191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■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4191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●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4191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○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4191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424DA3"/>
              </a:buClr>
              <a:buSzPts val="3000"/>
              <a:buFont typeface="Gill Sans"/>
              <a:buChar char="■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" name="Google Shape;1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30450"/>
            <a:ext cx="9144000" cy="31305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/>
          <p:nvPr>
            <p:ph type="title"/>
          </p:nvPr>
        </p:nvSpPr>
        <p:spPr>
          <a:xfrm>
            <a:off x="505650" y="166800"/>
            <a:ext cx="813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4000"/>
              <a:buFont typeface="Gill Sans"/>
              <a:buNone/>
              <a:defRPr b="1" sz="4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titleOnly">
  <p:cSld name="TITLE_ONL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" name="Google Shape;22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30450"/>
            <a:ext cx="9144000" cy="31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350" y="4170319"/>
            <a:ext cx="1375369" cy="811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>
  <p:cSld name="TITLE_2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350" y="4170319"/>
            <a:ext cx="1375369" cy="811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TITLE_ONLY_1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1" name="Google Shape;31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30450"/>
            <a:ext cx="9144000" cy="31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 1">
  <p:cSld name="TITLE_1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4" name="Google Shape;34;p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1">
  <p:cSld name="TITLE_AND_BODY_1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2">
  <p:cSld name="TITLE_AND_BODY_2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3">
  <p:cSld name="TITLE_AND_BODY_3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1" name="Google Shape;51;p1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4">
  <p:cSld name="TITLE_AND_BODY_4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3">
  <p:cSld name="TITLE_3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Google Shape;58;p15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" name="Google Shape;59;p15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60" name="Google Shape;60;p15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_5">
  <p:cSld name="TITLE_AND_BODY_5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SECTION_HEADER_1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30450"/>
            <a:ext cx="9144000" cy="3130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7"/>
          <p:cNvSpPr txBox="1"/>
          <p:nvPr>
            <p:ph type="title"/>
          </p:nvPr>
        </p:nvSpPr>
        <p:spPr>
          <a:xfrm>
            <a:off x="505650" y="166800"/>
            <a:ext cx="813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4000"/>
              <a:buFont typeface="Gill Sans"/>
              <a:buNone/>
              <a:defRPr b="1" sz="4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" type="body"/>
          </p:nvPr>
        </p:nvSpPr>
        <p:spPr>
          <a:xfrm>
            <a:off x="505650" y="1000069"/>
            <a:ext cx="8132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●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19100" lvl="1" marL="914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○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4191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■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4191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●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4191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○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4191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■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4191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●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4191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○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4191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424DA3"/>
              </a:buClr>
              <a:buSzPts val="3000"/>
              <a:buFont typeface="Gill Sans"/>
              <a:buChar char="■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9">
  <p:cSld name="SECTION_HEADER_1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30450"/>
            <a:ext cx="9144000" cy="3130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8"/>
          <p:cNvSpPr txBox="1"/>
          <p:nvPr>
            <p:ph type="title"/>
          </p:nvPr>
        </p:nvSpPr>
        <p:spPr>
          <a:xfrm>
            <a:off x="505650" y="166800"/>
            <a:ext cx="813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4000"/>
              <a:buFont typeface="Gill Sans"/>
              <a:buNone/>
              <a:defRPr b="1" sz="4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" type="body"/>
          </p:nvPr>
        </p:nvSpPr>
        <p:spPr>
          <a:xfrm>
            <a:off x="505650" y="1000069"/>
            <a:ext cx="8132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●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19100" lvl="1" marL="914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○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41910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■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41910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●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4191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○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4191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■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41910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●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41910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24DA3"/>
              </a:buClr>
              <a:buSzPts val="3000"/>
              <a:buFont typeface="Gill Sans"/>
              <a:buChar char="○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4191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424DA3"/>
              </a:buClr>
              <a:buSzPts val="3000"/>
              <a:buFont typeface="Gill Sans"/>
              <a:buChar char="■"/>
              <a:defRPr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4">
  <p:cSld name="TITLE_4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6" name="Google Shape;76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 Frayer Model">
  <p:cSld name="CUSTOM_21_2_1_1_1_1_1_1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/>
          <p:nvPr/>
        </p:nvSpPr>
        <p:spPr>
          <a:xfrm>
            <a:off x="1057487" y="3075525"/>
            <a:ext cx="3485700" cy="19029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0" name="Google Shape;80;p20"/>
          <p:cNvSpPr/>
          <p:nvPr/>
        </p:nvSpPr>
        <p:spPr>
          <a:xfrm>
            <a:off x="1057487" y="1088250"/>
            <a:ext cx="3485700" cy="19029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1" name="Google Shape;81;p20"/>
          <p:cNvSpPr/>
          <p:nvPr/>
        </p:nvSpPr>
        <p:spPr>
          <a:xfrm>
            <a:off x="4600963" y="3075525"/>
            <a:ext cx="3485700" cy="19029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2" name="Google Shape;82;p20"/>
          <p:cNvSpPr/>
          <p:nvPr/>
        </p:nvSpPr>
        <p:spPr>
          <a:xfrm>
            <a:off x="4600963" y="1088250"/>
            <a:ext cx="3485700" cy="19029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3" name="Google Shape;83;p20"/>
          <p:cNvSpPr txBox="1"/>
          <p:nvPr/>
        </p:nvSpPr>
        <p:spPr>
          <a:xfrm>
            <a:off x="1077005" y="1088250"/>
            <a:ext cx="3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Definition</a:t>
            </a:r>
            <a:endParaRPr sz="1500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4" name="Google Shape;84;p20"/>
          <p:cNvSpPr txBox="1"/>
          <p:nvPr/>
        </p:nvSpPr>
        <p:spPr>
          <a:xfrm>
            <a:off x="1057495" y="4608975"/>
            <a:ext cx="3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Examples</a:t>
            </a:r>
            <a:endParaRPr sz="1500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5" name="Google Shape;85;p20"/>
          <p:cNvSpPr txBox="1"/>
          <p:nvPr/>
        </p:nvSpPr>
        <p:spPr>
          <a:xfrm>
            <a:off x="4603082" y="1088250"/>
            <a:ext cx="3461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Characteristics</a:t>
            </a:r>
            <a:endParaRPr sz="1500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6" name="Google Shape;86;p20"/>
          <p:cNvSpPr txBox="1"/>
          <p:nvPr/>
        </p:nvSpPr>
        <p:spPr>
          <a:xfrm>
            <a:off x="4598440" y="4608975"/>
            <a:ext cx="3461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4"/>
                </a:solidFill>
                <a:latin typeface="Questrial"/>
                <a:ea typeface="Questrial"/>
                <a:cs typeface="Questrial"/>
                <a:sym typeface="Questrial"/>
              </a:rPr>
              <a:t>Non-Examples</a:t>
            </a:r>
            <a:endParaRPr sz="1500">
              <a:solidFill>
                <a:schemeClr val="accent4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87" name="Google Shape;87;p20"/>
          <p:cNvSpPr/>
          <p:nvPr/>
        </p:nvSpPr>
        <p:spPr>
          <a:xfrm>
            <a:off x="3168075" y="2382563"/>
            <a:ext cx="2808000" cy="1301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0"/>
          <p:cNvSpPr/>
          <p:nvPr/>
        </p:nvSpPr>
        <p:spPr>
          <a:xfrm>
            <a:off x="3206175" y="2420663"/>
            <a:ext cx="2808000" cy="13017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 txBox="1"/>
          <p:nvPr>
            <p:ph type="title"/>
          </p:nvPr>
        </p:nvSpPr>
        <p:spPr>
          <a:xfrm>
            <a:off x="535940" y="157828"/>
            <a:ext cx="80721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3600">
                <a:solidFill>
                  <a:srgbClr val="424DA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21"/>
          <p:cNvSpPr txBox="1"/>
          <p:nvPr>
            <p:ph idx="1" type="body"/>
          </p:nvPr>
        </p:nvSpPr>
        <p:spPr>
          <a:xfrm>
            <a:off x="527049" y="2536602"/>
            <a:ext cx="8089800" cy="20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800"/>
              <a:buNone/>
              <a:defRPr b="0" i="0" sz="2400">
                <a:solidFill>
                  <a:srgbClr val="424DA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rtl="0" algn="l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rtl="0" algn="l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1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1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1"/>
          <p:cNvSpPr txBox="1"/>
          <p:nvPr>
            <p:ph idx="12" type="sldNum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0" i="0" sz="1800" u="none" cap="none" strike="noStrik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3"/>
          <p:cNvSpPr txBox="1"/>
          <p:nvPr>
            <p:ph type="title"/>
          </p:nvPr>
        </p:nvSpPr>
        <p:spPr>
          <a:xfrm>
            <a:off x="535940" y="157828"/>
            <a:ext cx="80721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>
                <a:solidFill>
                  <a:srgbClr val="424DA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3"/>
          <p:cNvSpPr txBox="1"/>
          <p:nvPr>
            <p:ph idx="1" type="body"/>
          </p:nvPr>
        </p:nvSpPr>
        <p:spPr>
          <a:xfrm>
            <a:off x="527049" y="2536602"/>
            <a:ext cx="8089800" cy="20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>
                <a:solidFill>
                  <a:srgbClr val="424DA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3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3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3"/>
          <p:cNvSpPr txBox="1"/>
          <p:nvPr>
            <p:ph idx="12" type="sldNum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b="0" i="0" sz="1800" u="none" cap="none" strike="noStrik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4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4"/>
          <p:cNvSpPr txBox="1"/>
          <p:nvPr>
            <p:ph idx="12" type="sldNum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/>
          <p:nvPr>
            <p:ph type="title"/>
          </p:nvPr>
        </p:nvSpPr>
        <p:spPr>
          <a:xfrm>
            <a:off x="535940" y="157828"/>
            <a:ext cx="80721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>
                <a:solidFill>
                  <a:srgbClr val="424DA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5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5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5"/>
          <p:cNvSpPr txBox="1"/>
          <p:nvPr>
            <p:ph idx="12" type="sldNum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6"/>
          <p:cNvSpPr txBox="1"/>
          <p:nvPr>
            <p:ph type="title"/>
          </p:nvPr>
        </p:nvSpPr>
        <p:spPr>
          <a:xfrm>
            <a:off x="535940" y="157828"/>
            <a:ext cx="80721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>
                <a:solidFill>
                  <a:srgbClr val="424DA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6"/>
          <p:cNvSpPr txBox="1"/>
          <p:nvPr>
            <p:ph idx="1" type="body"/>
          </p:nvPr>
        </p:nvSpPr>
        <p:spPr>
          <a:xfrm>
            <a:off x="45720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6"/>
          <p:cNvSpPr txBox="1"/>
          <p:nvPr>
            <p:ph idx="2" type="body"/>
          </p:nvPr>
        </p:nvSpPr>
        <p:spPr>
          <a:xfrm>
            <a:off x="470916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6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6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6"/>
          <p:cNvSpPr txBox="1"/>
          <p:nvPr>
            <p:ph idx="12" type="sldNum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 txBox="1"/>
          <p:nvPr>
            <p:ph type="ctrTitle"/>
          </p:nvPr>
        </p:nvSpPr>
        <p:spPr>
          <a:xfrm>
            <a:off x="535940" y="386429"/>
            <a:ext cx="80721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7"/>
          <p:cNvSpPr txBox="1"/>
          <p:nvPr>
            <p:ph idx="1" type="subTitle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7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7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7"/>
          <p:cNvSpPr txBox="1"/>
          <p:nvPr>
            <p:ph idx="12" type="sldNum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2.jpg"/><Relationship Id="rId2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5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4821173"/>
            <a:ext cx="6857999" cy="32232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2"/>
          <p:cNvSpPr txBox="1"/>
          <p:nvPr>
            <p:ph type="title"/>
          </p:nvPr>
        </p:nvSpPr>
        <p:spPr>
          <a:xfrm>
            <a:off x="535940" y="157828"/>
            <a:ext cx="80721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424DA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8" name="Google Shape;98;p22"/>
          <p:cNvSpPr txBox="1"/>
          <p:nvPr>
            <p:ph idx="1" type="body"/>
          </p:nvPr>
        </p:nvSpPr>
        <p:spPr>
          <a:xfrm>
            <a:off x="527049" y="2536602"/>
            <a:ext cx="8089800" cy="20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424DA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22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22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22"/>
          <p:cNvSpPr txBox="1"/>
          <p:nvPr>
            <p:ph idx="12" type="sldNum"/>
          </p:nvPr>
        </p:nvSpPr>
        <p:spPr>
          <a:xfrm>
            <a:off x="6583680" y="4783455"/>
            <a:ext cx="210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2"/>
    <p:sldLayoutId id="2147483669" r:id="rId3"/>
    <p:sldLayoutId id="2147483670" r:id="rId4"/>
    <p:sldLayoutId id="2147483671" r:id="rId5"/>
    <p:sldLayoutId id="2147483672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ldoceonline.com/dictionary/temporary" TargetMode="External"/><Relationship Id="rId4" Type="http://schemas.openxmlformats.org/officeDocument/2006/relationships/hyperlink" Target="https://www.ldoceonline.com/dictionary/wall" TargetMode="External"/><Relationship Id="rId5" Type="http://schemas.openxmlformats.org/officeDocument/2006/relationships/hyperlink" Target="https://www.ldoceonline.com/dictionary/fence" TargetMode="External"/><Relationship Id="rId6" Type="http://schemas.openxmlformats.org/officeDocument/2006/relationships/hyperlink" Target="https://www.ldoceonline.com/dictionary/road" TargetMode="External"/><Relationship Id="rId7" Type="http://schemas.openxmlformats.org/officeDocument/2006/relationships/hyperlink" Target="https://www.ldoceonline.com/dictionary/door" TargetMode="External"/><Relationship Id="rId8" Type="http://schemas.openxmlformats.org/officeDocument/2006/relationships/hyperlink" Target="https://www.ldoceonline.com/dictionary/prevent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8"/>
          <p:cNvSpPr txBox="1"/>
          <p:nvPr/>
        </p:nvSpPr>
        <p:spPr>
          <a:xfrm>
            <a:off x="431100" y="441050"/>
            <a:ext cx="8449200" cy="49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The Big Five Presents: Lockdown/Barricade</a:t>
            </a:r>
            <a:endParaRPr b="1"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2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Think-on-Your-Feet Peet and the Slimeville Monsters</a:t>
            </a:r>
            <a:endParaRPr i="1" sz="2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4th-5th Grades </a:t>
            </a:r>
            <a:endParaRPr sz="1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2023-2024 School Year</a:t>
            </a:r>
            <a:endParaRPr b="1" sz="31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Curriculum</a:t>
            </a:r>
            <a:r>
              <a:rPr lang="en" sz="1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/Implementation Deck</a:t>
            </a:r>
            <a:endParaRPr sz="1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9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About This Deck</a:t>
            </a:r>
            <a:endParaRPr b="1" sz="36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0" name="Google Shape;140;p29"/>
          <p:cNvSpPr txBox="1"/>
          <p:nvPr>
            <p:ph idx="4294967295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000"/>
              <a:buFont typeface="Gill Sans"/>
              <a:buChar char="●"/>
            </a:pP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The contents of this deck </a:t>
            </a: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accompany</a:t>
            </a: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The Big Five book, </a:t>
            </a:r>
            <a:r>
              <a:rPr i="1"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Think-on-Your-Feet Peet and the Slimeville Monsters. </a:t>
            </a:r>
            <a:endParaRPr i="1" sz="2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rgbClr val="424DA3"/>
              </a:buClr>
              <a:buSzPts val="2000"/>
              <a:buFont typeface="Gill Sans"/>
              <a:buChar char="●"/>
            </a:pP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The class should read the book aloud. </a:t>
            </a:r>
            <a:endParaRPr sz="2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rgbClr val="424DA3"/>
              </a:buClr>
              <a:buSzPts val="2000"/>
              <a:buFont typeface="Gill Sans"/>
              <a:buChar char="●"/>
            </a:pP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The question prompts were created to use as discussion </a:t>
            </a: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questions</a:t>
            </a: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while reading the book. </a:t>
            </a:r>
            <a:endParaRPr i="1" sz="2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Clr>
                <a:srgbClr val="424DA3"/>
              </a:buClr>
              <a:buSzPts val="2000"/>
              <a:buFont typeface="Gill Sans"/>
              <a:buChar char="●"/>
            </a:pP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The definitions for the vocabulary words and understanding of concepts.</a:t>
            </a:r>
            <a:endParaRPr i="1" sz="2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600"/>
              </a:spcAft>
              <a:buClr>
                <a:srgbClr val="424DA3"/>
              </a:buClr>
              <a:buSzPts val="2000"/>
              <a:buFont typeface="Gill Sans"/>
              <a:buChar char="●"/>
            </a:pP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Teachers may use and customize the content of this deck as appropriate.</a:t>
            </a:r>
            <a:endParaRPr sz="2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 txBox="1"/>
          <p:nvPr>
            <p:ph idx="4294967295" type="subTitle"/>
          </p:nvPr>
        </p:nvSpPr>
        <p:spPr>
          <a:xfrm>
            <a:off x="162675" y="228600"/>
            <a:ext cx="4673700" cy="27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Peet and their classmates 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reference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a poster that tells them what to do. 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Have you ever 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noticed</a:t>
            </a:r>
            <a:r>
              <a:rPr lang="en" sz="24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a poster in your classroom? 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46" name="Google Shape;14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11350"/>
            <a:ext cx="9144001" cy="143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575390"/>
            <a:ext cx="9144003" cy="1299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6800" y="179675"/>
            <a:ext cx="4270226" cy="3294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1"/>
          <p:cNvSpPr txBox="1"/>
          <p:nvPr>
            <p:ph idx="4294967295" type="title"/>
          </p:nvPr>
        </p:nvSpPr>
        <p:spPr>
          <a:xfrm>
            <a:off x="574500" y="252800"/>
            <a:ext cx="3138000" cy="5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The Big Five</a:t>
            </a:r>
            <a:endParaRPr sz="35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4" name="Google Shape;154;p31"/>
          <p:cNvSpPr txBox="1"/>
          <p:nvPr/>
        </p:nvSpPr>
        <p:spPr>
          <a:xfrm>
            <a:off x="649575" y="738150"/>
            <a:ext cx="6058500" cy="27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Immediate Action Response</a:t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23850" lvl="0" marL="62865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" sz="240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Shelter in Place</a:t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23850" lvl="0" marL="628650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" sz="240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Drop, Cover and Hold On</a:t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23850" lvl="0" marL="628650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" sz="240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Secure Campus</a:t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23850" lvl="0" marL="628650" marR="0" rtl="0" algn="l">
              <a:lnSpc>
                <a:spcPct val="100000"/>
              </a:lnSpc>
              <a:spcBef>
                <a:spcPts val="725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" sz="240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Lockdown/Barricade</a:t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23850" lvl="0" marL="628650" marR="0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" sz="240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Evacuation</a:t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55" name="Google Shape;15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711350"/>
            <a:ext cx="9144001" cy="143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575390"/>
            <a:ext cx="9144003" cy="12992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4263" y="228588"/>
            <a:ext cx="6315474" cy="4486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3"/>
          <p:cNvSpPr txBox="1"/>
          <p:nvPr>
            <p:ph type="title"/>
          </p:nvPr>
        </p:nvSpPr>
        <p:spPr>
          <a:xfrm>
            <a:off x="505650" y="166800"/>
            <a:ext cx="813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Vocabulary Words</a:t>
            </a:r>
            <a:endParaRPr b="1" sz="3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7" name="Google Shape;167;p33"/>
          <p:cNvSpPr txBox="1"/>
          <p:nvPr>
            <p:ph idx="1" type="body"/>
          </p:nvPr>
        </p:nvSpPr>
        <p:spPr>
          <a:xfrm>
            <a:off x="505650" y="1000069"/>
            <a:ext cx="8132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Intruder: </a:t>
            </a:r>
            <a:r>
              <a:rPr lang="en" sz="2000"/>
              <a:t>A person who enters a building, grounds, etc. without permission</a:t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Lockdown:</a:t>
            </a:r>
            <a:r>
              <a:rPr lang="en" sz="2000"/>
              <a:t> A security measure taken during an emergency to prevent people from leaving or entering a building or other location</a:t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highlight>
                  <a:schemeClr val="lt1"/>
                </a:highlight>
              </a:rPr>
              <a:t>Barricade:</a:t>
            </a:r>
            <a:r>
              <a:rPr lang="en" sz="2000">
                <a:highlight>
                  <a:schemeClr val="lt1"/>
                </a:highlight>
              </a:rPr>
              <a:t> A </a:t>
            </a:r>
            <a:r>
              <a:rPr lang="en" sz="2000">
                <a:highlight>
                  <a:schemeClr val="lt1"/>
                </a:highlight>
                <a:uFill>
                  <a:noFill/>
                </a:uFill>
                <a:hlinkClick r:id="rId3"/>
              </a:rPr>
              <a:t>temporary</a:t>
            </a:r>
            <a:r>
              <a:rPr lang="en" sz="2000">
                <a:highlight>
                  <a:schemeClr val="lt1"/>
                </a:highlight>
              </a:rPr>
              <a:t> </a:t>
            </a:r>
            <a:r>
              <a:rPr lang="en" sz="2000">
                <a:highlight>
                  <a:schemeClr val="lt1"/>
                </a:highlight>
                <a:uFill>
                  <a:noFill/>
                </a:uFill>
                <a:hlinkClick r:id="rId4"/>
              </a:rPr>
              <a:t>wall</a:t>
            </a:r>
            <a:r>
              <a:rPr lang="en" sz="2000">
                <a:highlight>
                  <a:schemeClr val="lt1"/>
                </a:highlight>
              </a:rPr>
              <a:t> or </a:t>
            </a:r>
            <a:r>
              <a:rPr lang="en" sz="2000">
                <a:highlight>
                  <a:schemeClr val="lt1"/>
                </a:highlight>
                <a:uFill>
                  <a:noFill/>
                </a:uFill>
                <a:hlinkClick r:id="rId5"/>
              </a:rPr>
              <a:t>fence</a:t>
            </a:r>
            <a:r>
              <a:rPr lang="en" sz="2000">
                <a:highlight>
                  <a:schemeClr val="lt1"/>
                </a:highlight>
              </a:rPr>
              <a:t> across a </a:t>
            </a:r>
            <a:r>
              <a:rPr lang="en" sz="2000">
                <a:highlight>
                  <a:schemeClr val="lt1"/>
                </a:highlight>
                <a:uFill>
                  <a:noFill/>
                </a:uFill>
                <a:hlinkClick r:id="rId6"/>
              </a:rPr>
              <a:t>road</a:t>
            </a:r>
            <a:r>
              <a:rPr lang="en" sz="2000">
                <a:highlight>
                  <a:schemeClr val="lt1"/>
                </a:highlight>
              </a:rPr>
              <a:t>, </a:t>
            </a:r>
            <a:r>
              <a:rPr lang="en" sz="2000">
                <a:highlight>
                  <a:schemeClr val="lt1"/>
                </a:highlight>
                <a:uFill>
                  <a:noFill/>
                </a:uFill>
                <a:hlinkClick r:id="rId7"/>
              </a:rPr>
              <a:t>door</a:t>
            </a:r>
            <a:r>
              <a:rPr lang="en" sz="2000">
                <a:highlight>
                  <a:schemeClr val="lt1"/>
                </a:highlight>
              </a:rPr>
              <a:t>, etc. that </a:t>
            </a:r>
            <a:r>
              <a:rPr lang="en" sz="2000">
                <a:highlight>
                  <a:schemeClr val="lt1"/>
                </a:highlight>
                <a:uFill>
                  <a:noFill/>
                </a:uFill>
                <a:hlinkClick r:id="rId8"/>
              </a:rPr>
              <a:t>prevents</a:t>
            </a:r>
            <a:r>
              <a:rPr lang="en" sz="2000">
                <a:highlight>
                  <a:schemeClr val="lt1"/>
                </a:highlight>
              </a:rPr>
              <a:t> people from going through</a:t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1175" y="2103625"/>
            <a:ext cx="6521625" cy="23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4"/>
          <p:cNvSpPr txBox="1"/>
          <p:nvPr/>
        </p:nvSpPr>
        <p:spPr>
          <a:xfrm>
            <a:off x="0" y="327675"/>
            <a:ext cx="9033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Think on Your Feet</a:t>
            </a:r>
            <a:endParaRPr/>
          </a:p>
        </p:txBody>
      </p:sp>
      <p:sp>
        <p:nvSpPr>
          <p:cNvPr id="174" name="Google Shape;174;p34"/>
          <p:cNvSpPr txBox="1"/>
          <p:nvPr/>
        </p:nvSpPr>
        <p:spPr>
          <a:xfrm>
            <a:off x="1311175" y="974175"/>
            <a:ext cx="6521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to be able react to an event quickly and make a decision</a:t>
            </a:r>
            <a:endParaRPr sz="2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as to how to handle a situation</a:t>
            </a:r>
            <a:endParaRPr sz="20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5"/>
          <p:cNvSpPr txBox="1"/>
          <p:nvPr>
            <p:ph type="title"/>
          </p:nvPr>
        </p:nvSpPr>
        <p:spPr>
          <a:xfrm>
            <a:off x="505650" y="166800"/>
            <a:ext cx="813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Escape/Get Off Campus</a:t>
            </a:r>
            <a:endParaRPr/>
          </a:p>
        </p:txBody>
      </p:sp>
      <p:pic>
        <p:nvPicPr>
          <p:cNvPr id="180" name="Google Shape;18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650" y="1761457"/>
            <a:ext cx="3612298" cy="265501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5"/>
          <p:cNvSpPr txBox="1"/>
          <p:nvPr>
            <p:ph idx="1" type="body"/>
          </p:nvPr>
        </p:nvSpPr>
        <p:spPr>
          <a:xfrm>
            <a:off x="4383000" y="1208525"/>
            <a:ext cx="4526400" cy="33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Sometimes it is safest to get off campus. 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/>
              <a:t>Where could you go if you needed to run off campus? 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/>
              <a:t>Think of a few choices! 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6"/>
          <p:cNvSpPr txBox="1"/>
          <p:nvPr>
            <p:ph idx="1" type="body"/>
          </p:nvPr>
        </p:nvSpPr>
        <p:spPr>
          <a:xfrm>
            <a:off x="435000" y="902650"/>
            <a:ext cx="8274000" cy="361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424DA3"/>
                </a:solidFill>
              </a:rPr>
              <a:t>The </a:t>
            </a:r>
            <a:r>
              <a:rPr lang="en" sz="2400"/>
              <a:t>s</a:t>
            </a:r>
            <a:r>
              <a:rPr lang="en" sz="2400">
                <a:solidFill>
                  <a:srgbClr val="424DA3"/>
                </a:solidFill>
              </a:rPr>
              <a:t>tudents helped Mr. Lee </a:t>
            </a:r>
            <a:r>
              <a:rPr lang="en" sz="2400">
                <a:solidFill>
                  <a:srgbClr val="424DA3"/>
                </a:solidFill>
              </a:rPr>
              <a:t>lockdown</a:t>
            </a:r>
            <a:r>
              <a:rPr lang="en" sz="2400">
                <a:solidFill>
                  <a:srgbClr val="424DA3"/>
                </a:solidFill>
              </a:rPr>
              <a:t> and barricade the classroom. </a:t>
            </a:r>
            <a:endParaRPr sz="2400"/>
          </a:p>
          <a:p>
            <a:pPr indent="0" lvl="0" marL="0" rtl="0" algn="l">
              <a:spcBef>
                <a:spcPts val="1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How could you help your teacher</a:t>
            </a:r>
            <a:r>
              <a:rPr lang="en" sz="2400">
                <a:solidFill>
                  <a:srgbClr val="424DA3"/>
                </a:solidFill>
              </a:rPr>
              <a:t> Lockdown/Barricade your classroom?</a:t>
            </a:r>
            <a:endParaRPr sz="24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87" name="Google Shape;18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5525" y="2744425"/>
            <a:ext cx="5072450" cy="2033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6"/>
          <p:cNvSpPr txBox="1"/>
          <p:nvPr>
            <p:ph type="title"/>
          </p:nvPr>
        </p:nvSpPr>
        <p:spPr>
          <a:xfrm>
            <a:off x="109500" y="88850"/>
            <a:ext cx="813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Lockdown/Barricade </a:t>
            </a:r>
            <a:endParaRPr sz="5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 txBox="1"/>
          <p:nvPr>
            <p:ph idx="1" type="body"/>
          </p:nvPr>
        </p:nvSpPr>
        <p:spPr>
          <a:xfrm>
            <a:off x="4350550" y="798750"/>
            <a:ext cx="4358400" cy="37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Lastly, you may need to protect or </a:t>
            </a:r>
            <a:r>
              <a:rPr lang="en" sz="2400"/>
              <a:t>defend yourself. </a:t>
            </a:r>
            <a:endParaRPr sz="2400"/>
          </a:p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Listen to your teacher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Use objects around you to protect or defend yourself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Think on Your Feet  to try to get awa</a:t>
            </a:r>
            <a:r>
              <a:rPr lang="en" sz="2400"/>
              <a:t>y</a:t>
            </a:r>
            <a:endParaRPr sz="2400"/>
          </a:p>
        </p:txBody>
      </p:sp>
      <p:sp>
        <p:nvSpPr>
          <p:cNvPr id="194" name="Google Shape;194;p37"/>
          <p:cNvSpPr txBox="1"/>
          <p:nvPr>
            <p:ph type="title"/>
          </p:nvPr>
        </p:nvSpPr>
        <p:spPr>
          <a:xfrm>
            <a:off x="109500" y="88850"/>
            <a:ext cx="813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/>
              <a:t>Protect or Defend</a:t>
            </a:r>
            <a:r>
              <a:rPr lang="en" sz="3600"/>
              <a:t> </a:t>
            </a:r>
            <a:endParaRPr sz="4600"/>
          </a:p>
        </p:txBody>
      </p:sp>
      <p:pic>
        <p:nvPicPr>
          <p:cNvPr id="195" name="Google Shape;19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00" y="1081600"/>
            <a:ext cx="4000500" cy="315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8"/>
          <p:cNvSpPr txBox="1"/>
          <p:nvPr>
            <p:ph type="title"/>
          </p:nvPr>
        </p:nvSpPr>
        <p:spPr>
          <a:xfrm>
            <a:off x="505650" y="166800"/>
            <a:ext cx="813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Most Importantly</a:t>
            </a:r>
            <a:endParaRPr/>
          </a:p>
        </p:txBody>
      </p:sp>
      <p:sp>
        <p:nvSpPr>
          <p:cNvPr id="201" name="Google Shape;201;p38"/>
          <p:cNvSpPr txBox="1"/>
          <p:nvPr>
            <p:ph idx="1" type="body"/>
          </p:nvPr>
        </p:nvSpPr>
        <p:spPr>
          <a:xfrm>
            <a:off x="473175" y="1188425"/>
            <a:ext cx="7007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Think on Your Feet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Be aware of your surroundings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Listen to your teacher or school staff 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Work as a team and help each other 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Being prepared helps us stay safe</a:t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