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4"/>
    <p:sldMasterId id="214748367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embeddedFontLst>
    <p:embeddedFont>
      <p:font typeface="Just Another Hand"/>
      <p:regular r:id="rId23"/>
    </p:embeddedFont>
    <p:embeddedFont>
      <p:font typeface="Gill Sans"/>
      <p:regular r:id="rId24"/>
      <p:bold r:id="rId25"/>
    </p:embeddedFont>
    <p:embeddedFont>
      <p:font typeface="Lexend Deca"/>
      <p:regular r:id="rId26"/>
      <p:bold r:id="rId27"/>
    </p:embeddedFont>
    <p:embeddedFont>
      <p:font typeface="Questrial"/>
      <p:regular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GillSans-regular.fntdata"/><Relationship Id="rId23" Type="http://schemas.openxmlformats.org/officeDocument/2006/relationships/font" Target="fonts/JustAnotherHan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LexendDeca-regular.fntdata"/><Relationship Id="rId25" Type="http://schemas.openxmlformats.org/officeDocument/2006/relationships/font" Target="fonts/GillSans-bold.fntdata"/><Relationship Id="rId28" Type="http://schemas.openxmlformats.org/officeDocument/2006/relationships/font" Target="fonts/Questrial-regular.fntdata"/><Relationship Id="rId27" Type="http://schemas.openxmlformats.org/officeDocument/2006/relationships/font" Target="fonts/LexendDeca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ldoceonline.com/dictionary/barricade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ldoceonline.com/dictionary/lockdown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56b14d586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56b14d586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49328eb1de_0_66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49328eb1de_0_66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49328eb1de_0_6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Briefly review the Big Five Immediate Action Responses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students the Big Five Posters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Remind students that when we need to respond, the teacher will guide them and help them know what to do.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Throughout</a:t>
            </a:r>
            <a:r>
              <a:rPr lang="en"/>
              <a:t> the year, you might remember that we do Drills, these drills help us practice the Big Five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Practicing helps us </a:t>
            </a:r>
            <a:r>
              <a:rPr lang="en"/>
              <a:t>remember</a:t>
            </a:r>
            <a:r>
              <a:rPr lang="en"/>
              <a:t> what to do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Reading this book and talking about this helps us learn </a:t>
            </a:r>
            <a:r>
              <a:rPr lang="en"/>
              <a:t>how to Lockdown/Barricade</a:t>
            </a:r>
            <a:endParaRPr/>
          </a:p>
        </p:txBody>
      </p:sp>
      <p:sp>
        <p:nvSpPr>
          <p:cNvPr id="149" name="Google Shape;149;g149328eb1de_0_6580:notes"/>
          <p:cNvSpPr/>
          <p:nvPr>
            <p:ph idx="2" type="sldImg"/>
          </p:nvPr>
        </p:nvSpPr>
        <p:spPr>
          <a:xfrm>
            <a:off x="381188" y="685800"/>
            <a:ext cx="6096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9328eb1de_1_9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49328eb1de_1_9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49328eb1de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49328eb1de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Students may identify other words to use for intruder, like bad guy or </a:t>
            </a:r>
            <a:r>
              <a:rPr lang="en"/>
              <a:t>villain</a:t>
            </a:r>
            <a:r>
              <a:rPr lang="en"/>
              <a:t>.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49328eb1de_1_9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49328eb1de_1_9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good time to practice a choral read of the poster. This supports language development for all students, in particular English Learners.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 out to </a:t>
            </a:r>
            <a:r>
              <a:rPr lang="en"/>
              <a:t>students</a:t>
            </a:r>
            <a:r>
              <a:rPr lang="en"/>
              <a:t> where the windows and doors to be closed and locked are.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</a:t>
            </a:r>
            <a:r>
              <a:rPr lang="en"/>
              <a:t>students</a:t>
            </a:r>
            <a:r>
              <a:rPr lang="en"/>
              <a:t> how to close the blinds and turn off the lights.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want, you can show </a:t>
            </a:r>
            <a:r>
              <a:rPr lang="en"/>
              <a:t>students</a:t>
            </a:r>
            <a:r>
              <a:rPr lang="en"/>
              <a:t> what might be used to “block the entrance”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 out hiding spaces to </a:t>
            </a:r>
            <a:r>
              <a:rPr lang="en"/>
              <a:t>students. S</a:t>
            </a:r>
            <a:r>
              <a:rPr lang="en"/>
              <a:t>tudents can also offer up ideas of where to hide in their classroom.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49328eb1de_1_9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49328eb1de_1_9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Teacher models to</a:t>
            </a:r>
            <a:r>
              <a:rPr lang="en">
                <a:solidFill>
                  <a:schemeClr val="dk1"/>
                </a:solidFill>
              </a:rPr>
              <a:t> students what might be and can be used to barricade.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Students can give examples of what can be used in their classroom to barricade the door.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Extension: Teacher can write these ideas down on poster paper for later reference.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49328eb1de_0_65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49328eb1de_0_6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https://www.ldoceonline.com/dictionary/barricade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49328eb1de_1_9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49328eb1de_1_9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49328eb1de_1_9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49328eb1de_1_9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49328eb1de_1_9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49328eb1de_1_9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49328eb1de_0_65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149328eb1de_0_6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https://www.ldoceonline.com/dictionary/lockdown</a:t>
            </a:r>
            <a:r>
              <a:rPr lang="en">
                <a:solidFill>
                  <a:schemeClr val="dk1"/>
                </a:solidFill>
              </a:rPr>
              <a:t> 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49328eb1de_0_66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49328eb1de_0_66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have the students read this aloud one more time.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Extension: EL Strategy: Create gestures and act out each line with students.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49328eb1de_0_66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49328eb1de_0_66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would like, you can extend the lesson by having students engage further.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Activity Booklet can also be used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49328eb1de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149328eb1de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350" y="4170319"/>
            <a:ext cx="1375369" cy="811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secHead">
  <p:cSld name="SECTION_HEADER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30450"/>
            <a:ext cx="9144000" cy="31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505650" y="166800"/>
            <a:ext cx="813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4000"/>
              <a:buFont typeface="Gill Sans"/>
              <a:buNone/>
              <a:defRPr b="1" sz="4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505650" y="1000069"/>
            <a:ext cx="8132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●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19100" lvl="1" marL="914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○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41910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■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4191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●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4191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○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4191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■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4191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●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4191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○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4191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424DA3"/>
              </a:buClr>
              <a:buSzPts val="3000"/>
              <a:buFont typeface="Gill Sans"/>
              <a:buChar char="■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" name="Google Shape;1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30450"/>
            <a:ext cx="9144000" cy="31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/>
          <p:nvPr>
            <p:ph type="title"/>
          </p:nvPr>
        </p:nvSpPr>
        <p:spPr>
          <a:xfrm>
            <a:off x="505650" y="166800"/>
            <a:ext cx="813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4000"/>
              <a:buFont typeface="Gill Sans"/>
              <a:buNone/>
              <a:defRPr b="1" sz="4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titleOnly">
  <p:cSld name="TITLE_ONL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30450"/>
            <a:ext cx="9144000" cy="31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350" y="4170319"/>
            <a:ext cx="1375369" cy="811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>
  <p:cSld name="TITLE_2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350" y="4170319"/>
            <a:ext cx="1375369" cy="811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TITLE_ONLY_1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1" name="Google Shape;31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30450"/>
            <a:ext cx="9144000" cy="31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 1">
  <p:cSld name="TITLE_1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4" name="Google Shape;34;p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1">
  <p:cSld name="TITLE_AND_BODY_1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2">
  <p:cSld name="TITLE_AND_BODY_2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3">
  <p:cSld name="TITLE_AND_BODY_3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4">
  <p:cSld name="TITLE_AND_BODY_4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3">
  <p:cSld name="TITLE_3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Google Shape;58;p15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" name="Google Shape;59;p15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60" name="Google Shape;60;p15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5">
  <p:cSld name="TITLE_AND_BODY_5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SECTION_HEADER_1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30450"/>
            <a:ext cx="9144000" cy="3130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7"/>
          <p:cNvSpPr txBox="1"/>
          <p:nvPr>
            <p:ph type="title"/>
          </p:nvPr>
        </p:nvSpPr>
        <p:spPr>
          <a:xfrm>
            <a:off x="505650" y="166800"/>
            <a:ext cx="813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4000"/>
              <a:buFont typeface="Gill Sans"/>
              <a:buNone/>
              <a:defRPr b="1" sz="4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" type="body"/>
          </p:nvPr>
        </p:nvSpPr>
        <p:spPr>
          <a:xfrm>
            <a:off x="505650" y="1000069"/>
            <a:ext cx="8132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●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19100" lvl="1" marL="914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○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41910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■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4191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●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4191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○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4191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■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4191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●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4191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○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4191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424DA3"/>
              </a:buClr>
              <a:buSzPts val="3000"/>
              <a:buFont typeface="Gill Sans"/>
              <a:buChar char="■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9">
  <p:cSld name="SECTION_HEADER_1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30450"/>
            <a:ext cx="9144000" cy="3130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8"/>
          <p:cNvSpPr txBox="1"/>
          <p:nvPr>
            <p:ph type="title"/>
          </p:nvPr>
        </p:nvSpPr>
        <p:spPr>
          <a:xfrm>
            <a:off x="505650" y="166800"/>
            <a:ext cx="813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4000"/>
              <a:buFont typeface="Gill Sans"/>
              <a:buNone/>
              <a:defRPr b="1" sz="4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" type="body"/>
          </p:nvPr>
        </p:nvSpPr>
        <p:spPr>
          <a:xfrm>
            <a:off x="505650" y="1000069"/>
            <a:ext cx="8132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●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19100" lvl="1" marL="914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○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41910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■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4191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●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4191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○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4191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■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4191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●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4191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○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4191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424DA3"/>
              </a:buClr>
              <a:buSzPts val="3000"/>
              <a:buFont typeface="Gill Sans"/>
              <a:buChar char="■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4">
  <p:cSld name="TITLE_4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6" name="Google Shape;76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 Frayer Model">
  <p:cSld name="CUSTOM_21_2_1_1_1_1_1_1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/>
          <p:nvPr/>
        </p:nvSpPr>
        <p:spPr>
          <a:xfrm>
            <a:off x="1057487" y="3075525"/>
            <a:ext cx="3485700" cy="19029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0" name="Google Shape;80;p20"/>
          <p:cNvSpPr/>
          <p:nvPr/>
        </p:nvSpPr>
        <p:spPr>
          <a:xfrm>
            <a:off x="1057487" y="1088250"/>
            <a:ext cx="3485700" cy="19029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1" name="Google Shape;81;p20"/>
          <p:cNvSpPr/>
          <p:nvPr/>
        </p:nvSpPr>
        <p:spPr>
          <a:xfrm>
            <a:off x="4600963" y="3075525"/>
            <a:ext cx="3485700" cy="19029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2" name="Google Shape;82;p20"/>
          <p:cNvSpPr/>
          <p:nvPr/>
        </p:nvSpPr>
        <p:spPr>
          <a:xfrm>
            <a:off x="4600963" y="1088250"/>
            <a:ext cx="3485700" cy="19029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3" name="Google Shape;83;p20"/>
          <p:cNvSpPr txBox="1"/>
          <p:nvPr/>
        </p:nvSpPr>
        <p:spPr>
          <a:xfrm>
            <a:off x="1077005" y="1088250"/>
            <a:ext cx="3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Definition</a:t>
            </a:r>
            <a:endParaRPr sz="1500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4" name="Google Shape;84;p20"/>
          <p:cNvSpPr txBox="1"/>
          <p:nvPr/>
        </p:nvSpPr>
        <p:spPr>
          <a:xfrm>
            <a:off x="1057495" y="4608975"/>
            <a:ext cx="3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Examples</a:t>
            </a:r>
            <a:endParaRPr sz="1500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5" name="Google Shape;85;p20"/>
          <p:cNvSpPr txBox="1"/>
          <p:nvPr/>
        </p:nvSpPr>
        <p:spPr>
          <a:xfrm>
            <a:off x="4603082" y="1088250"/>
            <a:ext cx="3461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Characteristics</a:t>
            </a:r>
            <a:endParaRPr sz="1500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6" name="Google Shape;86;p20"/>
          <p:cNvSpPr txBox="1"/>
          <p:nvPr/>
        </p:nvSpPr>
        <p:spPr>
          <a:xfrm>
            <a:off x="4598440" y="4608975"/>
            <a:ext cx="3461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Non-Examples</a:t>
            </a:r>
            <a:endParaRPr sz="1500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7" name="Google Shape;87;p20"/>
          <p:cNvSpPr/>
          <p:nvPr/>
        </p:nvSpPr>
        <p:spPr>
          <a:xfrm>
            <a:off x="3168075" y="2382563"/>
            <a:ext cx="2808000" cy="13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0"/>
          <p:cNvSpPr/>
          <p:nvPr/>
        </p:nvSpPr>
        <p:spPr>
          <a:xfrm>
            <a:off x="3206175" y="2420663"/>
            <a:ext cx="2808000" cy="1301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 txBox="1"/>
          <p:nvPr>
            <p:ph type="title"/>
          </p:nvPr>
        </p:nvSpPr>
        <p:spPr>
          <a:xfrm>
            <a:off x="535940" y="157828"/>
            <a:ext cx="80721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3600">
                <a:solidFill>
                  <a:srgbClr val="424DA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21"/>
          <p:cNvSpPr txBox="1"/>
          <p:nvPr>
            <p:ph idx="1" type="body"/>
          </p:nvPr>
        </p:nvSpPr>
        <p:spPr>
          <a:xfrm>
            <a:off x="527049" y="2536602"/>
            <a:ext cx="8089800" cy="20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800"/>
              <a:buNone/>
              <a:defRPr b="0" i="0" sz="2400">
                <a:solidFill>
                  <a:srgbClr val="424DA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rtl="0" algn="l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1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1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1"/>
          <p:cNvSpPr txBox="1"/>
          <p:nvPr>
            <p:ph idx="12" type="sldNum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b="0" i="0" sz="1800" u="none" cap="none" strike="noStrik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3"/>
          <p:cNvSpPr txBox="1"/>
          <p:nvPr>
            <p:ph type="title"/>
          </p:nvPr>
        </p:nvSpPr>
        <p:spPr>
          <a:xfrm>
            <a:off x="535940" y="157828"/>
            <a:ext cx="80721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>
                <a:solidFill>
                  <a:srgbClr val="424DA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3"/>
          <p:cNvSpPr txBox="1"/>
          <p:nvPr>
            <p:ph idx="1" type="body"/>
          </p:nvPr>
        </p:nvSpPr>
        <p:spPr>
          <a:xfrm>
            <a:off x="527049" y="2536602"/>
            <a:ext cx="8089800" cy="20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>
                <a:solidFill>
                  <a:srgbClr val="424DA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3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3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3"/>
          <p:cNvSpPr txBox="1"/>
          <p:nvPr>
            <p:ph idx="12" type="sldNum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b="0" i="0" sz="1800" u="none" cap="none" strike="noStrik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4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4"/>
          <p:cNvSpPr txBox="1"/>
          <p:nvPr>
            <p:ph idx="12" type="sldNum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/>
          <p:nvPr>
            <p:ph type="title"/>
          </p:nvPr>
        </p:nvSpPr>
        <p:spPr>
          <a:xfrm>
            <a:off x="535940" y="157828"/>
            <a:ext cx="80721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>
                <a:solidFill>
                  <a:srgbClr val="424DA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5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5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5"/>
          <p:cNvSpPr txBox="1"/>
          <p:nvPr>
            <p:ph idx="12" type="sldNum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6"/>
          <p:cNvSpPr txBox="1"/>
          <p:nvPr>
            <p:ph type="title"/>
          </p:nvPr>
        </p:nvSpPr>
        <p:spPr>
          <a:xfrm>
            <a:off x="535940" y="157828"/>
            <a:ext cx="80721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>
                <a:solidFill>
                  <a:srgbClr val="424DA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6"/>
          <p:cNvSpPr txBox="1"/>
          <p:nvPr>
            <p:ph idx="1" type="body"/>
          </p:nvPr>
        </p:nvSpPr>
        <p:spPr>
          <a:xfrm>
            <a:off x="45720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6"/>
          <p:cNvSpPr txBox="1"/>
          <p:nvPr>
            <p:ph idx="2" type="body"/>
          </p:nvPr>
        </p:nvSpPr>
        <p:spPr>
          <a:xfrm>
            <a:off x="470916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6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6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6"/>
          <p:cNvSpPr txBox="1"/>
          <p:nvPr>
            <p:ph idx="12" type="sldNum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7"/>
          <p:cNvSpPr txBox="1"/>
          <p:nvPr>
            <p:ph type="ctrTitle"/>
          </p:nvPr>
        </p:nvSpPr>
        <p:spPr>
          <a:xfrm>
            <a:off x="535940" y="386429"/>
            <a:ext cx="80721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7"/>
          <p:cNvSpPr txBox="1"/>
          <p:nvPr>
            <p:ph idx="1" type="subTitle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7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7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7"/>
          <p:cNvSpPr txBox="1"/>
          <p:nvPr>
            <p:ph idx="12" type="sldNum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5.xml"/><Relationship Id="rId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4821173"/>
            <a:ext cx="6857999" cy="32232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2"/>
          <p:cNvSpPr txBox="1"/>
          <p:nvPr>
            <p:ph type="title"/>
          </p:nvPr>
        </p:nvSpPr>
        <p:spPr>
          <a:xfrm>
            <a:off x="535940" y="157828"/>
            <a:ext cx="80721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424DA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8" name="Google Shape;98;p22"/>
          <p:cNvSpPr txBox="1"/>
          <p:nvPr>
            <p:ph idx="1" type="body"/>
          </p:nvPr>
        </p:nvSpPr>
        <p:spPr>
          <a:xfrm>
            <a:off x="527049" y="2536602"/>
            <a:ext cx="8089800" cy="20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424DA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22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22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22"/>
          <p:cNvSpPr txBox="1"/>
          <p:nvPr>
            <p:ph idx="12" type="sldNum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2"/>
    <p:sldLayoutId id="2147483669" r:id="rId3"/>
    <p:sldLayoutId id="2147483670" r:id="rId4"/>
    <p:sldLayoutId id="2147483671" r:id="rId5"/>
    <p:sldLayoutId id="2147483672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8"/>
          <p:cNvSpPr txBox="1"/>
          <p:nvPr/>
        </p:nvSpPr>
        <p:spPr>
          <a:xfrm>
            <a:off x="431100" y="441050"/>
            <a:ext cx="84492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The Big Five Presents: Lockdown/Barricade</a:t>
            </a:r>
            <a:endParaRPr b="1"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Think-on-Your-Feet Peet and the Slimeville Monsters</a:t>
            </a:r>
            <a:endParaRPr i="1" sz="2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TK-3rd Grades </a:t>
            </a:r>
            <a:endParaRPr sz="1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2023-2024 School Year</a:t>
            </a:r>
            <a:endParaRPr sz="1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9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About This Deck</a:t>
            </a:r>
            <a:endParaRPr b="1" sz="36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0" name="Google Shape;140;p29"/>
          <p:cNvSpPr txBox="1"/>
          <p:nvPr>
            <p:ph idx="4294967295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000"/>
              <a:buFont typeface="Gill Sans"/>
              <a:buChar char="●"/>
            </a:pP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The contents of this deck </a:t>
            </a: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accompany</a:t>
            </a: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the Big Five book, </a:t>
            </a:r>
            <a:r>
              <a:rPr i="1"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Think-on-Your-Feet Peet and the Slimeville Monsters. </a:t>
            </a:r>
            <a:endParaRPr sz="2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rgbClr val="424DA3"/>
              </a:buClr>
              <a:buSzPts val="2000"/>
              <a:buFont typeface="Gill Sans"/>
              <a:buChar char="●"/>
            </a:pP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The question prompts were created to use as discussion </a:t>
            </a: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questions</a:t>
            </a: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during class read aloud of the book. </a:t>
            </a:r>
            <a:endParaRPr i="1" sz="2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rgbClr val="424DA3"/>
              </a:buClr>
              <a:buSzPts val="2000"/>
              <a:buFont typeface="Gill Sans"/>
              <a:buChar char="●"/>
            </a:pP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The deck includes definitions for Big Five-specific vocabulary words. </a:t>
            </a:r>
            <a:endParaRPr sz="2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rgbClr val="424DA3"/>
              </a:buClr>
              <a:buSzPts val="2000"/>
              <a:buFont typeface="Gill Sans"/>
              <a:buChar char="●"/>
            </a:pP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The Activity Booklet can be used during the read aloud, as an additional classroom activity, or as a take home activity. </a:t>
            </a:r>
            <a:endParaRPr sz="2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600"/>
              </a:spcAft>
              <a:buClr>
                <a:srgbClr val="424DA3"/>
              </a:buClr>
              <a:buSzPts val="2000"/>
              <a:buFont typeface="Gill Sans"/>
              <a:buChar char="●"/>
            </a:pP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Teachers may use and customize the content of this deck as appropriate.</a:t>
            </a:r>
            <a:endParaRPr sz="2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 txBox="1"/>
          <p:nvPr>
            <p:ph idx="4294967295" type="subTitle"/>
          </p:nvPr>
        </p:nvSpPr>
        <p:spPr>
          <a:xfrm>
            <a:off x="539625" y="1072000"/>
            <a:ext cx="2432400" cy="228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What do we know about this book from the cover?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46" name="Google Shape;14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8875" y="420250"/>
            <a:ext cx="4302999" cy="430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1"/>
          <p:cNvSpPr txBox="1"/>
          <p:nvPr>
            <p:ph idx="4294967295" type="title"/>
          </p:nvPr>
        </p:nvSpPr>
        <p:spPr>
          <a:xfrm>
            <a:off x="574500" y="252800"/>
            <a:ext cx="3138000" cy="5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The Big Five</a:t>
            </a:r>
            <a:endParaRPr sz="35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2" name="Google Shape;152;p31"/>
          <p:cNvSpPr txBox="1"/>
          <p:nvPr/>
        </p:nvSpPr>
        <p:spPr>
          <a:xfrm>
            <a:off x="649575" y="738150"/>
            <a:ext cx="6058500" cy="27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Immediate Action Response</a:t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23850" lvl="0" marL="62865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" sz="240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Shelter in Place</a:t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23850" lvl="0" marL="628650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" sz="240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Drop, Cover, and Hold On</a:t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23850" lvl="0" marL="628650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" sz="240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Secure Campus</a:t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23850" lvl="0" marL="628650" marR="0" rtl="0" algn="l">
              <a:lnSpc>
                <a:spcPct val="100000"/>
              </a:lnSpc>
              <a:spcBef>
                <a:spcPts val="725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" sz="240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Lockdown/Barricade</a:t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23850" lvl="0" marL="628650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" sz="240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Evacuation</a:t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53" name="Google Shape;153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11350"/>
            <a:ext cx="9144001" cy="143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575390"/>
            <a:ext cx="9144003" cy="12992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2"/>
          <p:cNvSpPr txBox="1"/>
          <p:nvPr>
            <p:ph idx="4294967295" type="subTitle"/>
          </p:nvPr>
        </p:nvSpPr>
        <p:spPr>
          <a:xfrm>
            <a:off x="490950" y="324425"/>
            <a:ext cx="8520600" cy="213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1: 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What is the school called? Does it seem like this school is similar to ours?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2-3: 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How are you similar to Peet? How are you different?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5: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What was “not normal” on this day?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5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pic>
        <p:nvPicPr>
          <p:cNvPr id="160" name="Google Shape;16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1188" y="2363400"/>
            <a:ext cx="6521625" cy="238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3"/>
          <p:cNvSpPr txBox="1"/>
          <p:nvPr>
            <p:ph idx="4294967295" type="ctrTitle"/>
          </p:nvPr>
        </p:nvSpPr>
        <p:spPr>
          <a:xfrm>
            <a:off x="346975" y="733275"/>
            <a:ext cx="8520600" cy="13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i</a:t>
            </a:r>
            <a:r>
              <a:rPr b="1" lang="en"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ntruder</a:t>
            </a:r>
            <a:endParaRPr b="1" sz="3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6" name="Google Shape;166;p33"/>
          <p:cNvSpPr txBox="1"/>
          <p:nvPr>
            <p:ph idx="4294967295" type="subTitle"/>
          </p:nvPr>
        </p:nvSpPr>
        <p:spPr>
          <a:xfrm>
            <a:off x="2032725" y="1519900"/>
            <a:ext cx="5793900" cy="13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A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person who enters a building, grounds, etc. without permission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7" name="Google Shape;167;p33"/>
          <p:cNvSpPr txBox="1"/>
          <p:nvPr/>
        </p:nvSpPr>
        <p:spPr>
          <a:xfrm>
            <a:off x="544225" y="3778325"/>
            <a:ext cx="7826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7: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Turn and Talk: Who is the intruder the 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author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is referring to?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4"/>
          <p:cNvSpPr txBox="1"/>
          <p:nvPr>
            <p:ph idx="4294967295" type="subTitle"/>
          </p:nvPr>
        </p:nvSpPr>
        <p:spPr>
          <a:xfrm>
            <a:off x="311700" y="324875"/>
            <a:ext cx="8631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8 - </a:t>
            </a:r>
            <a:r>
              <a:rPr lang="en" sz="22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What does Mr. Lee want the students to practice?</a:t>
            </a:r>
            <a:endParaRPr sz="22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3" name="Google Shape;173;p34"/>
          <p:cNvSpPr txBox="1"/>
          <p:nvPr/>
        </p:nvSpPr>
        <p:spPr>
          <a:xfrm>
            <a:off x="436400" y="969825"/>
            <a:ext cx="4654800" cy="29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24F5D"/>
              </a:buClr>
              <a:buSzPts val="2000"/>
              <a:buFont typeface="Gill Sans"/>
              <a:buChar char="●"/>
            </a:pPr>
            <a:r>
              <a:rPr lang="en" sz="2000">
                <a:solidFill>
                  <a:srgbClr val="C24F5D"/>
                </a:solidFill>
                <a:latin typeface="Gill Sans"/>
                <a:ea typeface="Gill Sans"/>
                <a:cs typeface="Gill Sans"/>
                <a:sym typeface="Gill Sans"/>
              </a:rPr>
              <a:t>Lock the windows. Lock the doors. </a:t>
            </a:r>
            <a:endParaRPr sz="2000">
              <a:solidFill>
                <a:srgbClr val="C24F5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984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B57A6"/>
              </a:buClr>
              <a:buSzPts val="2000"/>
              <a:buFont typeface="Gill Sans"/>
              <a:buChar char="●"/>
            </a:pPr>
            <a:r>
              <a:rPr lang="en" sz="2000">
                <a:solidFill>
                  <a:srgbClr val="9B57A6"/>
                </a:solidFill>
                <a:latin typeface="Gill Sans"/>
                <a:ea typeface="Gill Sans"/>
                <a:cs typeface="Gill Sans"/>
                <a:sym typeface="Gill Sans"/>
              </a:rPr>
              <a:t>Close the blinds, but wait there’s more. </a:t>
            </a:r>
            <a:endParaRPr sz="2000">
              <a:solidFill>
                <a:srgbClr val="9B57A6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984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B3E8"/>
              </a:buClr>
              <a:buSzPts val="2000"/>
              <a:buFont typeface="Gill Sans"/>
              <a:buChar char="●"/>
            </a:pPr>
            <a:r>
              <a:rPr lang="en" sz="2000">
                <a:solidFill>
                  <a:srgbClr val="34B3E8"/>
                </a:solidFill>
                <a:latin typeface="Gill Sans"/>
                <a:ea typeface="Gill Sans"/>
                <a:cs typeface="Gill Sans"/>
                <a:sym typeface="Gill Sans"/>
              </a:rPr>
              <a:t>Block the entrance. Turn off the lights. </a:t>
            </a:r>
            <a:endParaRPr sz="2000">
              <a:solidFill>
                <a:srgbClr val="34B3E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984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7A3C"/>
              </a:buClr>
              <a:buSzPts val="2000"/>
              <a:buFont typeface="Gill Sans"/>
              <a:buChar char="●"/>
            </a:pPr>
            <a:r>
              <a:rPr lang="en" sz="2000">
                <a:solidFill>
                  <a:srgbClr val="E57A3C"/>
                </a:solidFill>
                <a:latin typeface="Gill Sans"/>
                <a:ea typeface="Gill Sans"/>
                <a:cs typeface="Gill Sans"/>
                <a:sym typeface="Gill Sans"/>
              </a:rPr>
              <a:t>Hide and be quiet. You’re getting it right!</a:t>
            </a:r>
            <a:endParaRPr sz="2000">
              <a:solidFill>
                <a:srgbClr val="E57A3C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984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000"/>
              <a:buFont typeface="Gill Sans"/>
              <a:buChar char="●"/>
            </a:pP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Then hide and be still for as long as it takes. </a:t>
            </a:r>
            <a:endParaRPr sz="2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984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934D"/>
              </a:buClr>
              <a:buSzPts val="2000"/>
              <a:buFont typeface="Gill Sans"/>
              <a:buChar char="●"/>
            </a:pPr>
            <a:r>
              <a:rPr lang="en" sz="2000">
                <a:solidFill>
                  <a:srgbClr val="54934D"/>
                </a:solidFill>
                <a:latin typeface="Gill Sans"/>
                <a:ea typeface="Gill Sans"/>
                <a:cs typeface="Gill Sans"/>
                <a:sym typeface="Gill Sans"/>
              </a:rPr>
              <a:t>Your teacher will tell you when it is all clear and safe. </a:t>
            </a:r>
            <a:endParaRPr sz="2000">
              <a:solidFill>
                <a:srgbClr val="54934D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74" name="Google Shape;17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6875" y="1262725"/>
            <a:ext cx="3981649" cy="3071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5"/>
          <p:cNvSpPr txBox="1"/>
          <p:nvPr>
            <p:ph idx="1" type="subTitle"/>
          </p:nvPr>
        </p:nvSpPr>
        <p:spPr>
          <a:xfrm>
            <a:off x="408225" y="393375"/>
            <a:ext cx="8523600" cy="169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 9-10: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What are the children preparing to do?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12: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What did Peet do to help? (How did Peet think on his feet?) 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13: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What happened to Ms. Penny after barricading the door?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80" name="Google Shape;18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689" y="2313875"/>
            <a:ext cx="7730625" cy="227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6"/>
          <p:cNvSpPr txBox="1"/>
          <p:nvPr>
            <p:ph type="ctrTitle"/>
          </p:nvPr>
        </p:nvSpPr>
        <p:spPr>
          <a:xfrm>
            <a:off x="311700" y="1062425"/>
            <a:ext cx="8520600" cy="114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b</a:t>
            </a:r>
            <a:r>
              <a:rPr b="1" lang="en"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arricade</a:t>
            </a:r>
            <a:endParaRPr b="1" sz="3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6" name="Google Shape;186;p36"/>
          <p:cNvSpPr txBox="1"/>
          <p:nvPr>
            <p:ph idx="1" type="subTitle"/>
          </p:nvPr>
        </p:nvSpPr>
        <p:spPr>
          <a:xfrm>
            <a:off x="1573175" y="2376925"/>
            <a:ext cx="60447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24DA3"/>
                </a:solidFill>
                <a:highlight>
                  <a:srgbClr val="FFFFFF"/>
                </a:highlight>
                <a:latin typeface="Gill Sans"/>
                <a:ea typeface="Gill Sans"/>
                <a:cs typeface="Gill Sans"/>
                <a:sym typeface="Gill Sans"/>
              </a:rPr>
              <a:t>Any barrier that obstructs passage</a:t>
            </a:r>
            <a:endParaRPr sz="2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7"/>
          <p:cNvSpPr txBox="1"/>
          <p:nvPr>
            <p:ph idx="1" type="subTitle"/>
          </p:nvPr>
        </p:nvSpPr>
        <p:spPr>
          <a:xfrm>
            <a:off x="311700" y="296850"/>
            <a:ext cx="8520600" cy="18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15-16: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Who came to help?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What did the Principal say? 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What makes it “clear and safe?”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18: 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How did the students show teamwork?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92" name="Google Shape;19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4425" y="2571750"/>
            <a:ext cx="6915150" cy="220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8"/>
          <p:cNvSpPr txBox="1"/>
          <p:nvPr>
            <p:ph idx="4294967295" type="subTitle"/>
          </p:nvPr>
        </p:nvSpPr>
        <p:spPr>
          <a:xfrm>
            <a:off x="506575" y="3232050"/>
            <a:ext cx="8520600" cy="14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Pages 19-20: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What did the Slimeville Monsters want?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What would Ms. Penny like to do?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21: 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What do you think Peet will do next?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98" name="Google Shape;19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150" y="497150"/>
            <a:ext cx="7467700" cy="259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9"/>
          <p:cNvSpPr txBox="1"/>
          <p:nvPr>
            <p:ph idx="4294967295" type="subTitle"/>
          </p:nvPr>
        </p:nvSpPr>
        <p:spPr>
          <a:xfrm>
            <a:off x="332025" y="3137500"/>
            <a:ext cx="8735700" cy="15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22: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Peet did some experimenting! What do you think the surprise could be?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Can you predict what Peet might do next? What would you do next?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04" name="Google Shape;20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438" y="152400"/>
            <a:ext cx="8169121" cy="268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0"/>
          <p:cNvSpPr txBox="1"/>
          <p:nvPr>
            <p:ph idx="4294967295" type="ctrTitle"/>
          </p:nvPr>
        </p:nvSpPr>
        <p:spPr>
          <a:xfrm>
            <a:off x="311700" y="1427550"/>
            <a:ext cx="8520600" cy="11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lockdown</a:t>
            </a:r>
            <a:endParaRPr b="1" sz="3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0" name="Google Shape;210;p40"/>
          <p:cNvSpPr txBox="1"/>
          <p:nvPr>
            <p:ph idx="4294967295" type="subTitle"/>
          </p:nvPr>
        </p:nvSpPr>
        <p:spPr>
          <a:xfrm>
            <a:off x="1547925" y="2175450"/>
            <a:ext cx="6030300" cy="137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a</a:t>
            </a: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security measure taken during an emergency to prevent people from leaving or entering a building or other location</a:t>
            </a:r>
            <a:endParaRPr sz="2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1"/>
          <p:cNvSpPr txBox="1"/>
          <p:nvPr/>
        </p:nvSpPr>
        <p:spPr>
          <a:xfrm>
            <a:off x="1138350" y="1100700"/>
            <a:ext cx="6867300" cy="29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24F5D"/>
              </a:buClr>
              <a:buSzPts val="2200"/>
              <a:buFont typeface="Gill Sans"/>
              <a:buChar char="●"/>
            </a:pPr>
            <a:r>
              <a:rPr lang="en" sz="2200">
                <a:solidFill>
                  <a:srgbClr val="C24F5D"/>
                </a:solidFill>
                <a:latin typeface="Gill Sans"/>
                <a:ea typeface="Gill Sans"/>
                <a:cs typeface="Gill Sans"/>
                <a:sym typeface="Gill Sans"/>
              </a:rPr>
              <a:t>Lock the windows. Lock the doors. </a:t>
            </a:r>
            <a:endParaRPr sz="2200">
              <a:solidFill>
                <a:srgbClr val="C24F5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B57A6"/>
              </a:buClr>
              <a:buSzPts val="2200"/>
              <a:buFont typeface="Gill Sans"/>
              <a:buChar char="●"/>
            </a:pPr>
            <a:r>
              <a:rPr lang="en" sz="2200">
                <a:solidFill>
                  <a:srgbClr val="9B57A6"/>
                </a:solidFill>
                <a:latin typeface="Gill Sans"/>
                <a:ea typeface="Gill Sans"/>
                <a:cs typeface="Gill Sans"/>
                <a:sym typeface="Gill Sans"/>
              </a:rPr>
              <a:t>Close the blinds, but wait there’s more. </a:t>
            </a:r>
            <a:endParaRPr sz="2200">
              <a:solidFill>
                <a:srgbClr val="9B57A6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200"/>
              <a:buFont typeface="Gill Sans"/>
              <a:buChar char="●"/>
            </a:pPr>
            <a:r>
              <a:rPr lang="en" sz="22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Block the entrance. Turn off the lights. </a:t>
            </a:r>
            <a:endParaRPr sz="22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7A3C"/>
              </a:buClr>
              <a:buSzPts val="2200"/>
              <a:buFont typeface="Gill Sans"/>
              <a:buChar char="●"/>
            </a:pPr>
            <a:r>
              <a:rPr lang="en" sz="2200">
                <a:solidFill>
                  <a:srgbClr val="E57A3C"/>
                </a:solidFill>
                <a:latin typeface="Gill Sans"/>
                <a:ea typeface="Gill Sans"/>
                <a:cs typeface="Gill Sans"/>
                <a:sym typeface="Gill Sans"/>
              </a:rPr>
              <a:t>Hide and be quiet. You’re getting it right!</a:t>
            </a:r>
            <a:endParaRPr sz="2200">
              <a:solidFill>
                <a:srgbClr val="E57A3C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B3E8"/>
              </a:buClr>
              <a:buSzPts val="2200"/>
              <a:buFont typeface="Gill Sans"/>
              <a:buChar char="●"/>
            </a:pPr>
            <a:r>
              <a:rPr lang="en" sz="2200">
                <a:solidFill>
                  <a:srgbClr val="34B3E8"/>
                </a:solidFill>
                <a:latin typeface="Gill Sans"/>
                <a:ea typeface="Gill Sans"/>
                <a:cs typeface="Gill Sans"/>
                <a:sym typeface="Gill Sans"/>
              </a:rPr>
              <a:t>Then hide and be still for as long as it takes. </a:t>
            </a:r>
            <a:endParaRPr sz="2200">
              <a:solidFill>
                <a:srgbClr val="34B3E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934D"/>
              </a:buClr>
              <a:buSzPts val="2200"/>
              <a:buFont typeface="Gill Sans"/>
              <a:buChar char="●"/>
            </a:pPr>
            <a:r>
              <a:rPr lang="en" sz="2200">
                <a:solidFill>
                  <a:srgbClr val="54934D"/>
                </a:solidFill>
                <a:latin typeface="Gill Sans"/>
                <a:ea typeface="Gill Sans"/>
                <a:cs typeface="Gill Sans"/>
                <a:sym typeface="Gill Sans"/>
              </a:rPr>
              <a:t>Your teacher will tell you when it is all clear and safe. </a:t>
            </a:r>
            <a:endParaRPr sz="2200">
              <a:solidFill>
                <a:srgbClr val="54934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2"/>
          <p:cNvSpPr txBox="1"/>
          <p:nvPr>
            <p:ph idx="4294967295" type="title"/>
          </p:nvPr>
        </p:nvSpPr>
        <p:spPr>
          <a:xfrm>
            <a:off x="235500" y="445025"/>
            <a:ext cx="8687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25: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How did Peet solve a problem for the Slimeville Monsters? 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1" name="Google Shape;221;p42"/>
          <p:cNvSpPr/>
          <p:nvPr/>
        </p:nvSpPr>
        <p:spPr>
          <a:xfrm>
            <a:off x="311700" y="1254575"/>
            <a:ext cx="2505600" cy="3410100"/>
          </a:xfrm>
          <a:prstGeom prst="roundRect">
            <a:avLst>
              <a:gd fmla="val 16667" name="adj"/>
            </a:avLst>
          </a:prstGeom>
          <a:solidFill>
            <a:srgbClr val="9B57A6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Draw/ Illustrate the Poster</a:t>
            </a:r>
            <a:endParaRPr b="1" sz="2300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22" name="Google Shape;222;p42"/>
          <p:cNvSpPr/>
          <p:nvPr/>
        </p:nvSpPr>
        <p:spPr>
          <a:xfrm>
            <a:off x="3107300" y="1278425"/>
            <a:ext cx="2505600" cy="3362400"/>
          </a:xfrm>
          <a:prstGeom prst="roundRect">
            <a:avLst>
              <a:gd fmla="val 16667" name="adj"/>
            </a:avLst>
          </a:prstGeom>
          <a:solidFill>
            <a:srgbClr val="C24F5D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2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Write/ Illustrate new pictures for the text</a:t>
            </a:r>
            <a:endParaRPr b="1" sz="2900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23" name="Google Shape;223;p42"/>
          <p:cNvSpPr/>
          <p:nvPr/>
        </p:nvSpPr>
        <p:spPr>
          <a:xfrm>
            <a:off x="6050525" y="1254575"/>
            <a:ext cx="2505600" cy="3410100"/>
          </a:xfrm>
          <a:prstGeom prst="roundRect">
            <a:avLst>
              <a:gd fmla="val 16667" name="adj"/>
            </a:avLst>
          </a:prstGeom>
          <a:solidFill>
            <a:srgbClr val="E57A3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2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Write/ Illustrate a new adventure for Think on your Feet, Peet</a:t>
            </a:r>
            <a:endParaRPr b="1" sz="2900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3"/>
          <p:cNvSpPr txBox="1"/>
          <p:nvPr>
            <p:ph type="title"/>
          </p:nvPr>
        </p:nvSpPr>
        <p:spPr>
          <a:xfrm>
            <a:off x="598150" y="1542100"/>
            <a:ext cx="813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" sz="3400"/>
            </a:br>
            <a:endParaRPr sz="3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