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382" r:id="rId2"/>
    <p:sldId id="383" r:id="rId3"/>
    <p:sldId id="391" r:id="rId4"/>
    <p:sldId id="403" r:id="rId5"/>
    <p:sldId id="407" r:id="rId6"/>
    <p:sldId id="409" r:id="rId7"/>
    <p:sldId id="410" r:id="rId8"/>
    <p:sldId id="415" r:id="rId9"/>
    <p:sldId id="418" r:id="rId10"/>
    <p:sldId id="417" r:id="rId11"/>
  </p:sldIdLst>
  <p:sldSz cx="9144000" cy="6858000" type="screen4x3"/>
  <p:notesSz cx="7010400" cy="92233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05" userDrawn="1">
          <p15:clr>
            <a:srgbClr val="A4A3A4"/>
          </p15:clr>
        </p15:guide>
        <p15:guide id="2" pos="220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8000"/>
    <a:srgbClr val="FFFFFF"/>
    <a:srgbClr val="800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82489" autoAdjust="0"/>
  </p:normalViewPr>
  <p:slideViewPr>
    <p:cSldViewPr>
      <p:cViewPr varScale="1">
        <p:scale>
          <a:sx n="69" d="100"/>
          <a:sy n="69" d="100"/>
        </p:scale>
        <p:origin x="1226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664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246"/>
    </p:cViewPr>
  </p:sorterViewPr>
  <p:notesViewPr>
    <p:cSldViewPr>
      <p:cViewPr varScale="1">
        <p:scale>
          <a:sx n="59" d="100"/>
          <a:sy n="59" d="100"/>
        </p:scale>
        <p:origin x="-564" y="-84"/>
      </p:cViewPr>
      <p:guideLst>
        <p:guide orient="horz" pos="2905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3811F8-2FB3-44CF-B327-5C8C377FFC5F}" type="doc">
      <dgm:prSet loTypeId="urn:microsoft.com/office/officeart/2005/8/layout/equation2" loCatId="process" qsTypeId="urn:microsoft.com/office/officeart/2005/8/quickstyle/simple1" qsCatId="simple" csTypeId="urn:microsoft.com/office/officeart/2005/8/colors/accent1_2" csCatId="accent1" phldr="1"/>
      <dgm:spPr/>
    </dgm:pt>
    <dgm:pt modelId="{810CF764-3AD3-4970-8A0D-F298C52FF28C}">
      <dgm:prSet phldrT="[Text]"/>
      <dgm:spPr/>
      <dgm:t>
        <a:bodyPr/>
        <a:lstStyle/>
        <a:p>
          <a:r>
            <a:rPr lang="en-US" dirty="0">
              <a:solidFill>
                <a:schemeClr val="accent6"/>
              </a:solidFill>
            </a:rPr>
            <a:t>Resources</a:t>
          </a:r>
        </a:p>
      </dgm:t>
    </dgm:pt>
    <dgm:pt modelId="{739F25DB-5611-47E2-B13A-EA92F5D1B2D8}" type="parTrans" cxnId="{7D371C46-698E-448F-A001-366003BCD37B}">
      <dgm:prSet/>
      <dgm:spPr/>
      <dgm:t>
        <a:bodyPr/>
        <a:lstStyle/>
        <a:p>
          <a:endParaRPr lang="en-US"/>
        </a:p>
      </dgm:t>
    </dgm:pt>
    <dgm:pt modelId="{C100260E-359C-4389-8DD0-880D535FFB3F}" type="sibTrans" cxnId="{7D371C46-698E-448F-A001-366003BCD37B}">
      <dgm:prSet/>
      <dgm:spPr/>
      <dgm:t>
        <a:bodyPr/>
        <a:lstStyle/>
        <a:p>
          <a:endParaRPr lang="en-US"/>
        </a:p>
      </dgm:t>
    </dgm:pt>
    <dgm:pt modelId="{32D4BDC8-7E90-4692-99D3-CD32E9AA9956}">
      <dgm:prSet phldrT="[Text]"/>
      <dgm:spPr/>
      <dgm:t>
        <a:bodyPr/>
        <a:lstStyle/>
        <a:p>
          <a:r>
            <a:rPr lang="en-US" dirty="0">
              <a:solidFill>
                <a:schemeClr val="accent6"/>
              </a:solidFill>
            </a:rPr>
            <a:t>Other Spend</a:t>
          </a:r>
        </a:p>
      </dgm:t>
    </dgm:pt>
    <dgm:pt modelId="{CF671794-D0B1-4AB3-B19C-02A6F6E1BFD5}" type="parTrans" cxnId="{E619EAC5-B46C-4687-9FFD-7F1DE8C24DF7}">
      <dgm:prSet/>
      <dgm:spPr/>
      <dgm:t>
        <a:bodyPr/>
        <a:lstStyle/>
        <a:p>
          <a:endParaRPr lang="en-US"/>
        </a:p>
      </dgm:t>
    </dgm:pt>
    <dgm:pt modelId="{F6A17355-FDA3-40E6-A0CF-E3AC7C04CD3B}" type="sibTrans" cxnId="{E619EAC5-B46C-4687-9FFD-7F1DE8C24DF7}">
      <dgm:prSet/>
      <dgm:spPr/>
      <dgm:t>
        <a:bodyPr/>
        <a:lstStyle/>
        <a:p>
          <a:endParaRPr lang="en-US"/>
        </a:p>
      </dgm:t>
    </dgm:pt>
    <dgm:pt modelId="{FB32C419-4DE1-4B56-9579-F3EB2F18FB22}">
      <dgm:prSet phldrT="[Text]"/>
      <dgm:spPr/>
      <dgm:t>
        <a:bodyPr/>
        <a:lstStyle/>
        <a:p>
          <a:r>
            <a:rPr lang="en-US" dirty="0">
              <a:solidFill>
                <a:schemeClr val="accent6"/>
              </a:solidFill>
            </a:rPr>
            <a:t>Budget</a:t>
          </a:r>
        </a:p>
      </dgm:t>
    </dgm:pt>
    <dgm:pt modelId="{34A13119-47AE-4352-BE39-490CDC8409B7}" type="parTrans" cxnId="{0ADEB654-0CD9-4EFA-950C-3E2C34ADEDEE}">
      <dgm:prSet/>
      <dgm:spPr/>
      <dgm:t>
        <a:bodyPr/>
        <a:lstStyle/>
        <a:p>
          <a:endParaRPr lang="en-US"/>
        </a:p>
      </dgm:t>
    </dgm:pt>
    <dgm:pt modelId="{15F42CC6-7435-40D3-9FD6-3A4650F0112E}" type="sibTrans" cxnId="{0ADEB654-0CD9-4EFA-950C-3E2C34ADEDEE}">
      <dgm:prSet/>
      <dgm:spPr/>
      <dgm:t>
        <a:bodyPr/>
        <a:lstStyle/>
        <a:p>
          <a:endParaRPr lang="en-US"/>
        </a:p>
      </dgm:t>
    </dgm:pt>
    <dgm:pt modelId="{B4D7A633-3EA1-45CF-8FFA-1EF450D87624}">
      <dgm:prSet phldrT="[Text]"/>
      <dgm:spPr/>
      <dgm:t>
        <a:bodyPr/>
        <a:lstStyle/>
        <a:p>
          <a:r>
            <a:rPr lang="en-US" dirty="0">
              <a:solidFill>
                <a:schemeClr val="accent6"/>
              </a:solidFill>
            </a:rPr>
            <a:t>Contracts</a:t>
          </a:r>
        </a:p>
      </dgm:t>
    </dgm:pt>
    <dgm:pt modelId="{F7869297-5CF9-4CB0-BC5E-C84C1FD5BDA1}" type="parTrans" cxnId="{CB06A8FB-4E57-4C1E-ADEF-922DF89A1A4D}">
      <dgm:prSet/>
      <dgm:spPr/>
      <dgm:t>
        <a:bodyPr/>
        <a:lstStyle/>
        <a:p>
          <a:endParaRPr lang="en-US"/>
        </a:p>
      </dgm:t>
    </dgm:pt>
    <dgm:pt modelId="{1043AADF-71F4-40DD-BC75-46CBE1290CBF}" type="sibTrans" cxnId="{CB06A8FB-4E57-4C1E-ADEF-922DF89A1A4D}">
      <dgm:prSet/>
      <dgm:spPr/>
      <dgm:t>
        <a:bodyPr/>
        <a:lstStyle/>
        <a:p>
          <a:endParaRPr lang="en-US"/>
        </a:p>
      </dgm:t>
    </dgm:pt>
    <dgm:pt modelId="{4EDED916-7768-46C1-B23C-B361D311180E}" type="pres">
      <dgm:prSet presAssocID="{683811F8-2FB3-44CF-B327-5C8C377FFC5F}" presName="Name0" presStyleCnt="0">
        <dgm:presLayoutVars>
          <dgm:dir/>
          <dgm:resizeHandles val="exact"/>
        </dgm:presLayoutVars>
      </dgm:prSet>
      <dgm:spPr/>
    </dgm:pt>
    <dgm:pt modelId="{432E561C-6347-4AB4-9A38-D89D766998CF}" type="pres">
      <dgm:prSet presAssocID="{683811F8-2FB3-44CF-B327-5C8C377FFC5F}" presName="vNodes" presStyleCnt="0"/>
      <dgm:spPr/>
    </dgm:pt>
    <dgm:pt modelId="{5B3ED817-ED23-4544-8A35-C53B6F3A1D36}" type="pres">
      <dgm:prSet presAssocID="{810CF764-3AD3-4970-8A0D-F298C52FF28C}" presName="node" presStyleLbl="node1" presStyleIdx="0" presStyleCnt="4">
        <dgm:presLayoutVars>
          <dgm:bulletEnabled val="1"/>
        </dgm:presLayoutVars>
      </dgm:prSet>
      <dgm:spPr/>
    </dgm:pt>
    <dgm:pt modelId="{14337987-77B6-4823-8A10-5D9AE1CF07D1}" type="pres">
      <dgm:prSet presAssocID="{C100260E-359C-4389-8DD0-880D535FFB3F}" presName="spacerT" presStyleCnt="0"/>
      <dgm:spPr/>
    </dgm:pt>
    <dgm:pt modelId="{25AAEAF3-DF20-4DE5-AD1B-CAC66CB32818}" type="pres">
      <dgm:prSet presAssocID="{C100260E-359C-4389-8DD0-880D535FFB3F}" presName="sibTrans" presStyleLbl="sibTrans2D1" presStyleIdx="0" presStyleCnt="3"/>
      <dgm:spPr/>
    </dgm:pt>
    <dgm:pt modelId="{1EA5BF0E-8F18-4E81-A8A6-5D8A2DAFABF5}" type="pres">
      <dgm:prSet presAssocID="{C100260E-359C-4389-8DD0-880D535FFB3F}" presName="spacerB" presStyleCnt="0"/>
      <dgm:spPr/>
    </dgm:pt>
    <dgm:pt modelId="{A867EE9C-F296-4EA9-988D-8C6B394EC66B}" type="pres">
      <dgm:prSet presAssocID="{B4D7A633-3EA1-45CF-8FFA-1EF450D87624}" presName="node" presStyleLbl="node1" presStyleIdx="1" presStyleCnt="4">
        <dgm:presLayoutVars>
          <dgm:bulletEnabled val="1"/>
        </dgm:presLayoutVars>
      </dgm:prSet>
      <dgm:spPr/>
    </dgm:pt>
    <dgm:pt modelId="{A88F36A8-0E6D-40BF-9369-3409B79335A2}" type="pres">
      <dgm:prSet presAssocID="{1043AADF-71F4-40DD-BC75-46CBE1290CBF}" presName="spacerT" presStyleCnt="0"/>
      <dgm:spPr/>
    </dgm:pt>
    <dgm:pt modelId="{3828A593-A2A7-4298-869A-27CDF479AAC7}" type="pres">
      <dgm:prSet presAssocID="{1043AADF-71F4-40DD-BC75-46CBE1290CBF}" presName="sibTrans" presStyleLbl="sibTrans2D1" presStyleIdx="1" presStyleCnt="3"/>
      <dgm:spPr/>
    </dgm:pt>
    <dgm:pt modelId="{8BCDDB06-4C02-4A54-B953-C7792274A804}" type="pres">
      <dgm:prSet presAssocID="{1043AADF-71F4-40DD-BC75-46CBE1290CBF}" presName="spacerB" presStyleCnt="0"/>
      <dgm:spPr/>
    </dgm:pt>
    <dgm:pt modelId="{48EDE093-7E74-41AA-8C2A-A40F0B70398A}" type="pres">
      <dgm:prSet presAssocID="{32D4BDC8-7E90-4692-99D3-CD32E9AA9956}" presName="node" presStyleLbl="node1" presStyleIdx="2" presStyleCnt="4">
        <dgm:presLayoutVars>
          <dgm:bulletEnabled val="1"/>
        </dgm:presLayoutVars>
      </dgm:prSet>
      <dgm:spPr/>
    </dgm:pt>
    <dgm:pt modelId="{0C9F01F7-8DED-430E-AFF9-C43B0EB18FA5}" type="pres">
      <dgm:prSet presAssocID="{683811F8-2FB3-44CF-B327-5C8C377FFC5F}" presName="sibTransLast" presStyleLbl="sibTrans2D1" presStyleIdx="2" presStyleCnt="3"/>
      <dgm:spPr/>
    </dgm:pt>
    <dgm:pt modelId="{176EE9CA-AE82-4A4B-871D-00BC3B65B3CF}" type="pres">
      <dgm:prSet presAssocID="{683811F8-2FB3-44CF-B327-5C8C377FFC5F}" presName="connectorText" presStyleLbl="sibTrans2D1" presStyleIdx="2" presStyleCnt="3"/>
      <dgm:spPr/>
    </dgm:pt>
    <dgm:pt modelId="{B8B5F706-93D3-4233-AE6F-8BCB57DDA246}" type="pres">
      <dgm:prSet presAssocID="{683811F8-2FB3-44CF-B327-5C8C377FFC5F}" presName="lastNode" presStyleLbl="node1" presStyleIdx="3" presStyleCnt="4">
        <dgm:presLayoutVars>
          <dgm:bulletEnabled val="1"/>
        </dgm:presLayoutVars>
      </dgm:prSet>
      <dgm:spPr/>
    </dgm:pt>
  </dgm:ptLst>
  <dgm:cxnLst>
    <dgm:cxn modelId="{A5960F13-851A-410B-ACFF-925EF3ED2E15}" type="presOf" srcId="{810CF764-3AD3-4970-8A0D-F298C52FF28C}" destId="{5B3ED817-ED23-4544-8A35-C53B6F3A1D36}" srcOrd="0" destOrd="0" presId="urn:microsoft.com/office/officeart/2005/8/layout/equation2"/>
    <dgm:cxn modelId="{1F76592A-A581-4A22-9CB6-0B3A138455BE}" type="presOf" srcId="{FB32C419-4DE1-4B56-9579-F3EB2F18FB22}" destId="{B8B5F706-93D3-4233-AE6F-8BCB57DDA246}" srcOrd="0" destOrd="0" presId="urn:microsoft.com/office/officeart/2005/8/layout/equation2"/>
    <dgm:cxn modelId="{8CECFC65-CC82-4018-A496-A41929AF1712}" type="presOf" srcId="{F6A17355-FDA3-40E6-A0CF-E3AC7C04CD3B}" destId="{176EE9CA-AE82-4A4B-871D-00BC3B65B3CF}" srcOrd="1" destOrd="0" presId="urn:microsoft.com/office/officeart/2005/8/layout/equation2"/>
    <dgm:cxn modelId="{7D371C46-698E-448F-A001-366003BCD37B}" srcId="{683811F8-2FB3-44CF-B327-5C8C377FFC5F}" destId="{810CF764-3AD3-4970-8A0D-F298C52FF28C}" srcOrd="0" destOrd="0" parTransId="{739F25DB-5611-47E2-B13A-EA92F5D1B2D8}" sibTransId="{C100260E-359C-4389-8DD0-880D535FFB3F}"/>
    <dgm:cxn modelId="{A24D9F47-EB07-408F-A0FF-93EE8060AE01}" type="presOf" srcId="{F6A17355-FDA3-40E6-A0CF-E3AC7C04CD3B}" destId="{0C9F01F7-8DED-430E-AFF9-C43B0EB18FA5}" srcOrd="0" destOrd="0" presId="urn:microsoft.com/office/officeart/2005/8/layout/equation2"/>
    <dgm:cxn modelId="{93F5394D-8632-4F1A-BFFB-F80EB591A5CD}" type="presOf" srcId="{B4D7A633-3EA1-45CF-8FFA-1EF450D87624}" destId="{A867EE9C-F296-4EA9-988D-8C6B394EC66B}" srcOrd="0" destOrd="0" presId="urn:microsoft.com/office/officeart/2005/8/layout/equation2"/>
    <dgm:cxn modelId="{0ADEB654-0CD9-4EFA-950C-3E2C34ADEDEE}" srcId="{683811F8-2FB3-44CF-B327-5C8C377FFC5F}" destId="{FB32C419-4DE1-4B56-9579-F3EB2F18FB22}" srcOrd="3" destOrd="0" parTransId="{34A13119-47AE-4352-BE39-490CDC8409B7}" sibTransId="{15F42CC6-7435-40D3-9FD6-3A4650F0112E}"/>
    <dgm:cxn modelId="{25CA7B9C-55F4-44BE-AC8B-BFB4BD901407}" type="presOf" srcId="{32D4BDC8-7E90-4692-99D3-CD32E9AA9956}" destId="{48EDE093-7E74-41AA-8C2A-A40F0B70398A}" srcOrd="0" destOrd="0" presId="urn:microsoft.com/office/officeart/2005/8/layout/equation2"/>
    <dgm:cxn modelId="{E619EAC5-B46C-4687-9FFD-7F1DE8C24DF7}" srcId="{683811F8-2FB3-44CF-B327-5C8C377FFC5F}" destId="{32D4BDC8-7E90-4692-99D3-CD32E9AA9956}" srcOrd="2" destOrd="0" parTransId="{CF671794-D0B1-4AB3-B19C-02A6F6E1BFD5}" sibTransId="{F6A17355-FDA3-40E6-A0CF-E3AC7C04CD3B}"/>
    <dgm:cxn modelId="{18BFCDD0-CE10-4A48-B1C2-16ACB0BE7504}" type="presOf" srcId="{1043AADF-71F4-40DD-BC75-46CBE1290CBF}" destId="{3828A593-A2A7-4298-869A-27CDF479AAC7}" srcOrd="0" destOrd="0" presId="urn:microsoft.com/office/officeart/2005/8/layout/equation2"/>
    <dgm:cxn modelId="{A312E7F2-ACC4-46FB-9571-9669AD06C709}" type="presOf" srcId="{683811F8-2FB3-44CF-B327-5C8C377FFC5F}" destId="{4EDED916-7768-46C1-B23C-B361D311180E}" srcOrd="0" destOrd="0" presId="urn:microsoft.com/office/officeart/2005/8/layout/equation2"/>
    <dgm:cxn modelId="{968D21F6-7CD7-466A-90BD-AB21D3E1BAE7}" type="presOf" srcId="{C100260E-359C-4389-8DD0-880D535FFB3F}" destId="{25AAEAF3-DF20-4DE5-AD1B-CAC66CB32818}" srcOrd="0" destOrd="0" presId="urn:microsoft.com/office/officeart/2005/8/layout/equation2"/>
    <dgm:cxn modelId="{CB06A8FB-4E57-4C1E-ADEF-922DF89A1A4D}" srcId="{683811F8-2FB3-44CF-B327-5C8C377FFC5F}" destId="{B4D7A633-3EA1-45CF-8FFA-1EF450D87624}" srcOrd="1" destOrd="0" parTransId="{F7869297-5CF9-4CB0-BC5E-C84C1FD5BDA1}" sibTransId="{1043AADF-71F4-40DD-BC75-46CBE1290CBF}"/>
    <dgm:cxn modelId="{70B40C31-5C25-4618-A9B6-1A154F132F96}" type="presParOf" srcId="{4EDED916-7768-46C1-B23C-B361D311180E}" destId="{432E561C-6347-4AB4-9A38-D89D766998CF}" srcOrd="0" destOrd="0" presId="urn:microsoft.com/office/officeart/2005/8/layout/equation2"/>
    <dgm:cxn modelId="{88BE672F-EC7D-4763-A682-68C910DAAB42}" type="presParOf" srcId="{432E561C-6347-4AB4-9A38-D89D766998CF}" destId="{5B3ED817-ED23-4544-8A35-C53B6F3A1D36}" srcOrd="0" destOrd="0" presId="urn:microsoft.com/office/officeart/2005/8/layout/equation2"/>
    <dgm:cxn modelId="{9E75229B-4FAC-4CC2-A757-F471F2589C77}" type="presParOf" srcId="{432E561C-6347-4AB4-9A38-D89D766998CF}" destId="{14337987-77B6-4823-8A10-5D9AE1CF07D1}" srcOrd="1" destOrd="0" presId="urn:microsoft.com/office/officeart/2005/8/layout/equation2"/>
    <dgm:cxn modelId="{E6E65ACE-9018-41BC-8C0B-6DB41E9BA2F0}" type="presParOf" srcId="{432E561C-6347-4AB4-9A38-D89D766998CF}" destId="{25AAEAF3-DF20-4DE5-AD1B-CAC66CB32818}" srcOrd="2" destOrd="0" presId="urn:microsoft.com/office/officeart/2005/8/layout/equation2"/>
    <dgm:cxn modelId="{87A77153-10FF-48E1-9E8C-91E0236B918D}" type="presParOf" srcId="{432E561C-6347-4AB4-9A38-D89D766998CF}" destId="{1EA5BF0E-8F18-4E81-A8A6-5D8A2DAFABF5}" srcOrd="3" destOrd="0" presId="urn:microsoft.com/office/officeart/2005/8/layout/equation2"/>
    <dgm:cxn modelId="{B5532E52-D21D-466B-9A99-25CDDC73838A}" type="presParOf" srcId="{432E561C-6347-4AB4-9A38-D89D766998CF}" destId="{A867EE9C-F296-4EA9-988D-8C6B394EC66B}" srcOrd="4" destOrd="0" presId="urn:microsoft.com/office/officeart/2005/8/layout/equation2"/>
    <dgm:cxn modelId="{DF309C24-8950-4342-8A8E-FC8F11F3B094}" type="presParOf" srcId="{432E561C-6347-4AB4-9A38-D89D766998CF}" destId="{A88F36A8-0E6D-40BF-9369-3409B79335A2}" srcOrd="5" destOrd="0" presId="urn:microsoft.com/office/officeart/2005/8/layout/equation2"/>
    <dgm:cxn modelId="{3530AA36-1B7A-45CA-8151-6EDD2C9E3DF1}" type="presParOf" srcId="{432E561C-6347-4AB4-9A38-D89D766998CF}" destId="{3828A593-A2A7-4298-869A-27CDF479AAC7}" srcOrd="6" destOrd="0" presId="urn:microsoft.com/office/officeart/2005/8/layout/equation2"/>
    <dgm:cxn modelId="{935772AD-B8AC-4752-8A1F-B5E5A9381AD5}" type="presParOf" srcId="{432E561C-6347-4AB4-9A38-D89D766998CF}" destId="{8BCDDB06-4C02-4A54-B953-C7792274A804}" srcOrd="7" destOrd="0" presId="urn:microsoft.com/office/officeart/2005/8/layout/equation2"/>
    <dgm:cxn modelId="{D4F7F3A8-60EC-4E92-95B6-F69CBAA3B139}" type="presParOf" srcId="{432E561C-6347-4AB4-9A38-D89D766998CF}" destId="{48EDE093-7E74-41AA-8C2A-A40F0B70398A}" srcOrd="8" destOrd="0" presId="urn:microsoft.com/office/officeart/2005/8/layout/equation2"/>
    <dgm:cxn modelId="{D15BAE08-9790-4F2B-B573-7B6A23FD07DB}" type="presParOf" srcId="{4EDED916-7768-46C1-B23C-B361D311180E}" destId="{0C9F01F7-8DED-430E-AFF9-C43B0EB18FA5}" srcOrd="1" destOrd="0" presId="urn:microsoft.com/office/officeart/2005/8/layout/equation2"/>
    <dgm:cxn modelId="{7A653633-EC57-41CB-9192-297AD0DE28E4}" type="presParOf" srcId="{0C9F01F7-8DED-430E-AFF9-C43B0EB18FA5}" destId="{176EE9CA-AE82-4A4B-871D-00BC3B65B3CF}" srcOrd="0" destOrd="0" presId="urn:microsoft.com/office/officeart/2005/8/layout/equation2"/>
    <dgm:cxn modelId="{1702AAA4-DE41-422A-A1AD-A6CA253202CF}" type="presParOf" srcId="{4EDED916-7768-46C1-B23C-B361D311180E}" destId="{B8B5F706-93D3-4233-AE6F-8BCB57DDA246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3ED817-ED23-4544-8A35-C53B6F3A1D36}">
      <dsp:nvSpPr>
        <dsp:cNvPr id="0" name=""/>
        <dsp:cNvSpPr/>
      </dsp:nvSpPr>
      <dsp:spPr>
        <a:xfrm>
          <a:off x="925502" y="894"/>
          <a:ext cx="798165" cy="79816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schemeClr val="accent6"/>
              </a:solidFill>
            </a:rPr>
            <a:t>Resources</a:t>
          </a:r>
        </a:p>
      </dsp:txBody>
      <dsp:txXfrm>
        <a:off x="1042391" y="117783"/>
        <a:ext cx="564387" cy="564387"/>
      </dsp:txXfrm>
    </dsp:sp>
    <dsp:sp modelId="{25AAEAF3-DF20-4DE5-AD1B-CAC66CB32818}">
      <dsp:nvSpPr>
        <dsp:cNvPr id="0" name=""/>
        <dsp:cNvSpPr/>
      </dsp:nvSpPr>
      <dsp:spPr>
        <a:xfrm>
          <a:off x="1093117" y="863870"/>
          <a:ext cx="462935" cy="462935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1154479" y="1040896"/>
        <a:ext cx="340211" cy="108883"/>
      </dsp:txXfrm>
    </dsp:sp>
    <dsp:sp modelId="{A867EE9C-F296-4EA9-988D-8C6B394EC66B}">
      <dsp:nvSpPr>
        <dsp:cNvPr id="0" name=""/>
        <dsp:cNvSpPr/>
      </dsp:nvSpPr>
      <dsp:spPr>
        <a:xfrm>
          <a:off x="925502" y="1391617"/>
          <a:ext cx="798165" cy="79816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schemeClr val="accent6"/>
              </a:solidFill>
            </a:rPr>
            <a:t>Contracts</a:t>
          </a:r>
        </a:p>
      </dsp:txBody>
      <dsp:txXfrm>
        <a:off x="1042391" y="1508506"/>
        <a:ext cx="564387" cy="564387"/>
      </dsp:txXfrm>
    </dsp:sp>
    <dsp:sp modelId="{3828A593-A2A7-4298-869A-27CDF479AAC7}">
      <dsp:nvSpPr>
        <dsp:cNvPr id="0" name=""/>
        <dsp:cNvSpPr/>
      </dsp:nvSpPr>
      <dsp:spPr>
        <a:xfrm>
          <a:off x="1093117" y="2254593"/>
          <a:ext cx="462935" cy="462935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1154479" y="2431619"/>
        <a:ext cx="340211" cy="108883"/>
      </dsp:txXfrm>
    </dsp:sp>
    <dsp:sp modelId="{48EDE093-7E74-41AA-8C2A-A40F0B70398A}">
      <dsp:nvSpPr>
        <dsp:cNvPr id="0" name=""/>
        <dsp:cNvSpPr/>
      </dsp:nvSpPr>
      <dsp:spPr>
        <a:xfrm>
          <a:off x="925502" y="2782340"/>
          <a:ext cx="798165" cy="79816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schemeClr val="accent6"/>
              </a:solidFill>
            </a:rPr>
            <a:t>Other Spend</a:t>
          </a:r>
        </a:p>
      </dsp:txBody>
      <dsp:txXfrm>
        <a:off x="1042391" y="2899229"/>
        <a:ext cx="564387" cy="564387"/>
      </dsp:txXfrm>
    </dsp:sp>
    <dsp:sp modelId="{0C9F01F7-8DED-430E-AFF9-C43B0EB18FA5}">
      <dsp:nvSpPr>
        <dsp:cNvPr id="0" name=""/>
        <dsp:cNvSpPr/>
      </dsp:nvSpPr>
      <dsp:spPr>
        <a:xfrm>
          <a:off x="1843392" y="1642241"/>
          <a:ext cx="253816" cy="2969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1843392" y="1701624"/>
        <a:ext cx="177671" cy="178151"/>
      </dsp:txXfrm>
    </dsp:sp>
    <dsp:sp modelId="{B8B5F706-93D3-4233-AE6F-8BCB57DDA246}">
      <dsp:nvSpPr>
        <dsp:cNvPr id="0" name=""/>
        <dsp:cNvSpPr/>
      </dsp:nvSpPr>
      <dsp:spPr>
        <a:xfrm>
          <a:off x="2202566" y="992534"/>
          <a:ext cx="1596330" cy="159633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>
              <a:solidFill>
                <a:schemeClr val="accent6"/>
              </a:solidFill>
            </a:rPr>
            <a:t>Budget</a:t>
          </a:r>
        </a:p>
      </dsp:txBody>
      <dsp:txXfrm>
        <a:off x="2436343" y="1226311"/>
        <a:ext cx="1128776" cy="11287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8475" cy="4614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9" y="0"/>
            <a:ext cx="3038475" cy="4614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B35641-A0B9-4F3C-B54A-D7D86D0EA8BD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760316"/>
            <a:ext cx="3038475" cy="4614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9" y="8760316"/>
            <a:ext cx="3038475" cy="4614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D65C6F-57D3-4BC2-9B6D-AA068213F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909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1169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1169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65F5B16-E547-491B-96A8-19AABD82051F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692150"/>
            <a:ext cx="4610100" cy="3457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381103"/>
            <a:ext cx="5608320" cy="4150519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60606"/>
            <a:ext cx="3037840" cy="461169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760606"/>
            <a:ext cx="3037840" cy="461169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9BEBA85-70A0-470B-ABBF-A3D354203B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791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BB068-4EA4-7443-B838-996DE3BE4F3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560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C09B37-8D37-40DF-867F-6107FEE1A910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05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C09B37-8D37-40DF-867F-6107FEE1A910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422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C09B37-8D37-40DF-867F-6107FEE1A910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029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C09B37-8D37-40DF-867F-6107FEE1A910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712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C09B37-8D37-40DF-867F-6107FEE1A910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088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C09B37-8D37-40DF-867F-6107FEE1A910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790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C09B37-8D37-40DF-867F-6107FEE1A910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326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C09B37-8D37-40DF-867F-6107FEE1A910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56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Drag picture to placeholder or click icon to add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C09B37-8D37-40DF-867F-6107FEE1A910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596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C09B37-8D37-40DF-867F-6107FEE1A910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020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C09B37-8D37-40DF-867F-6107FEE1A910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1920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96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/>
              <a:t>Click icon to add chart</a:t>
            </a:r>
            <a:endParaRPr lang="en-US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C09B37-8D37-40DF-867F-6107FEE1A910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6347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96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/>
              <a:t>Click icon to add table</a:t>
            </a:r>
            <a:endParaRPr lang="en-US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C09B37-8D37-40DF-867F-6107FEE1A910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2246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07924_Cambia_Section_Divider-03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225425" y="6564318"/>
            <a:ext cx="302214" cy="207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defTabSz="914400" eaLnBrk="1" hangingPunct="1"/>
            <a:fld id="{9EEBCD12-F0B7-45DC-9072-B339F56FF2E4}" type="slidenum">
              <a:rPr lang="en-US" altLang="en-US" sz="750">
                <a:solidFill>
                  <a:srgbClr val="5C8727"/>
                </a:solidFill>
              </a:rPr>
              <a:pPr defTabSz="914400" eaLnBrk="1" hangingPunct="1"/>
              <a:t>‹#›</a:t>
            </a:fld>
            <a:endParaRPr lang="en-US" altLang="en-US" sz="750">
              <a:solidFill>
                <a:srgbClr val="5C8727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79501" y="2266414"/>
            <a:ext cx="8267933" cy="3103929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3750" b="1" cap="all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5791200" y="6500819"/>
            <a:ext cx="28956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altLang="en-US" dirty="0">
                <a:solidFill>
                  <a:srgbClr val="5C8727"/>
                </a:solidFill>
                <a:latin typeface="Calibri"/>
              </a:rPr>
              <a:t>© 2018 Cambia Health Solutions, Inc. </a:t>
            </a:r>
          </a:p>
        </p:txBody>
      </p:sp>
    </p:spTree>
    <p:extLst>
      <p:ext uri="{BB962C8B-B14F-4D97-AF65-F5344CB8AC3E}">
        <p14:creationId xmlns:p14="http://schemas.microsoft.com/office/powerpoint/2010/main" val="3829712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7696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Arial" charset="0"/>
                <a:ea typeface="+mn-ea"/>
                <a:cs typeface="Arial" charset="0"/>
              </a:defRPr>
            </a:lvl1pPr>
          </a:lstStyle>
          <a:p>
            <a:fld id="{3FC09B37-8D37-40DF-867F-6107FEE1A910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aseline="0">
                <a:latin typeface="Arial" charset="0"/>
                <a:ea typeface="+mn-ea"/>
                <a:cs typeface="Arial" charset="0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aseline="0" smtClean="0">
                <a:cs typeface="Arial" charset="0"/>
              </a:defRPr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2D1EC-F587-4BA1-89FD-42B33E0376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2018-19 Budget Update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19ED94-84D6-4557-BC4D-01452A9188C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Board Update</a:t>
            </a:r>
          </a:p>
          <a:p>
            <a:r>
              <a:rPr lang="en-US" dirty="0"/>
              <a:t>April 10</a:t>
            </a:r>
            <a:r>
              <a:rPr lang="en-US" baseline="30000" dirty="0"/>
              <a:t>th</a:t>
            </a:r>
            <a:r>
              <a:rPr lang="en-US" dirty="0"/>
              <a:t>, 2018</a:t>
            </a:r>
          </a:p>
        </p:txBody>
      </p:sp>
    </p:spTree>
    <p:extLst>
      <p:ext uri="{BB962C8B-B14F-4D97-AF65-F5344CB8AC3E}">
        <p14:creationId xmlns:p14="http://schemas.microsoft.com/office/powerpoint/2010/main" val="1344708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E22946-E0AC-4A69-88DA-E218121A6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B6C84-E4C0-474E-A020-2B1B1916E3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449763"/>
          </a:xfrm>
        </p:spPr>
        <p:txBody>
          <a:bodyPr/>
          <a:lstStyle/>
          <a:p>
            <a:r>
              <a:rPr lang="en-US" dirty="0"/>
              <a:t>Update on General Fund Budget</a:t>
            </a:r>
          </a:p>
          <a:p>
            <a:r>
              <a:rPr lang="en-US" dirty="0"/>
              <a:t>Staffing Summary</a:t>
            </a:r>
          </a:p>
          <a:p>
            <a:r>
              <a:rPr lang="en-US" dirty="0"/>
              <a:t>Next Steps</a:t>
            </a:r>
          </a:p>
        </p:txBody>
      </p:sp>
    </p:spTree>
    <p:extLst>
      <p:ext uri="{BB962C8B-B14F-4D97-AF65-F5344CB8AC3E}">
        <p14:creationId xmlns:p14="http://schemas.microsoft.com/office/powerpoint/2010/main" val="11173694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CF754B-A2AD-4470-81C9-7AB7DDB01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Progress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E4915CC-AA08-4A18-B550-C57762461E9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0426130"/>
              </p:ext>
            </p:extLst>
          </p:nvPr>
        </p:nvGraphicFramePr>
        <p:xfrm>
          <a:off x="458585" y="1828800"/>
          <a:ext cx="8228217" cy="47396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350283">
                  <a:extLst>
                    <a:ext uri="{9D8B030D-6E8A-4147-A177-3AD203B41FA5}">
                      <a16:colId xmlns:a16="http://schemas.microsoft.com/office/drawing/2014/main" val="1901568032"/>
                    </a:ext>
                  </a:extLst>
                </a:gridCol>
                <a:gridCol w="1610732">
                  <a:extLst>
                    <a:ext uri="{9D8B030D-6E8A-4147-A177-3AD203B41FA5}">
                      <a16:colId xmlns:a16="http://schemas.microsoft.com/office/drawing/2014/main" val="888860113"/>
                    </a:ext>
                  </a:extLst>
                </a:gridCol>
                <a:gridCol w="4267202">
                  <a:extLst>
                    <a:ext uri="{9D8B030D-6E8A-4147-A177-3AD203B41FA5}">
                      <a16:colId xmlns:a16="http://schemas.microsoft.com/office/drawing/2014/main" val="3065294647"/>
                    </a:ext>
                  </a:extLst>
                </a:gridCol>
              </a:tblGrid>
              <a:tr h="441960">
                <a:tc>
                  <a:txBody>
                    <a:bodyPr/>
                    <a:lstStyle/>
                    <a:p>
                      <a:r>
                        <a:rPr lang="en-US" dirty="0"/>
                        <a:t>Budget Element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% Complete (Est.)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Primary Factors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3717879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r>
                        <a:rPr lang="en-US" dirty="0"/>
                        <a:t>Revenue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90%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2017-18 Ending Fund Balance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State School Fund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Local Option Revenue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Other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1384120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r>
                        <a:rPr lang="en-US" dirty="0"/>
                        <a:t>School Site Budget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95%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Improved Staffing Model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Teacher Pay Increases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Benefits and Insurance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/>
                        <a:t>Non-FTE Budget (Consolidated)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3536399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r>
                        <a:rPr lang="en-US" dirty="0"/>
                        <a:t>Centrally Managed School Resources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80%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Levels of Support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Pay Increases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421851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Central Office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FTE Levels and Pay 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Contracted Services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6029061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r>
                        <a:rPr lang="en-US" dirty="0"/>
                        <a:t>Budget</a:t>
                      </a:r>
                      <a:r>
                        <a:rPr lang="en-US" baseline="0" dirty="0"/>
                        <a:t> Reserve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TBD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Target; on trend to goals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13587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72947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 Overview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4A662D6-7FB1-49D2-B891-A6B59251FD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752600"/>
            <a:ext cx="8022058" cy="40386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50FA214-BD35-49A3-97E4-78AD899A7483}"/>
              </a:ext>
            </a:extLst>
          </p:cNvPr>
          <p:cNvSpPr txBox="1"/>
          <p:nvPr/>
        </p:nvSpPr>
        <p:spPr>
          <a:xfrm>
            <a:off x="199505" y="1752600"/>
            <a:ext cx="15712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/>
              <a:t>USD in Millions</a:t>
            </a:r>
          </a:p>
        </p:txBody>
      </p:sp>
    </p:spTree>
    <p:extLst>
      <p:ext uri="{BB962C8B-B14F-4D97-AF65-F5344CB8AC3E}">
        <p14:creationId xmlns:p14="http://schemas.microsoft.com/office/powerpoint/2010/main" val="9936316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Staffing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400" b="1" i="1" dirty="0"/>
              <a:t>What is our intent?</a:t>
            </a:r>
          </a:p>
          <a:p>
            <a:pPr lvl="1"/>
            <a:r>
              <a:rPr lang="en-US" sz="1800" dirty="0"/>
              <a:t>Ensure all schools have adequate staffing</a:t>
            </a:r>
          </a:p>
          <a:p>
            <a:pPr lvl="1"/>
            <a:r>
              <a:rPr lang="en-US" sz="1800" dirty="0"/>
              <a:t>Ensure instruction for core programming and state PE and Health requirements</a:t>
            </a:r>
          </a:p>
          <a:p>
            <a:pPr lvl="1"/>
            <a:r>
              <a:rPr lang="en-US" sz="1800" dirty="0"/>
              <a:t>Ensure equity funds are put to highest and best use</a:t>
            </a:r>
          </a:p>
          <a:p>
            <a:pPr lvl="1"/>
            <a:endParaRPr lang="en-US" sz="1400" dirty="0"/>
          </a:p>
          <a:p>
            <a:pPr marL="0" indent="0">
              <a:buNone/>
            </a:pPr>
            <a:r>
              <a:rPr lang="en-US" sz="2400" b="1" i="1" dirty="0"/>
              <a:t>Is the district adding or cutting teachers?</a:t>
            </a:r>
          </a:p>
          <a:p>
            <a:pPr lvl="1"/>
            <a:r>
              <a:rPr lang="en-US" sz="1800" dirty="0"/>
              <a:t>Adding approximately 50 teachers, 43 of which are still available to be allocated based on enrollment and need</a:t>
            </a:r>
          </a:p>
          <a:p>
            <a:pPr lvl="1"/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1693032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Staffing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 i="1" dirty="0"/>
              <a:t>So why are a lot of schools losing FTE?</a:t>
            </a:r>
          </a:p>
          <a:p>
            <a:pPr marL="457200" lvl="1" indent="0">
              <a:buNone/>
            </a:pPr>
            <a:r>
              <a:rPr lang="en-US" sz="1800" dirty="0"/>
              <a:t>There are several reasons this might happen.  They include:</a:t>
            </a:r>
          </a:p>
          <a:p>
            <a:pPr lvl="1"/>
            <a:r>
              <a:rPr lang="en-US" sz="1800" dirty="0"/>
              <a:t>A reduction in enrollment</a:t>
            </a:r>
          </a:p>
          <a:p>
            <a:pPr lvl="1"/>
            <a:r>
              <a:rPr lang="en-US" sz="1800" dirty="0"/>
              <a:t>A reconfiguration from K-8 to K-5</a:t>
            </a:r>
          </a:p>
          <a:p>
            <a:pPr lvl="1"/>
            <a:r>
              <a:rPr lang="en-US" sz="1800" dirty="0"/>
              <a:t>Removing non-formula and applying a consistent, formulaic </a:t>
            </a:r>
            <a:r>
              <a:rPr lang="en-US" sz="1800" dirty="0" err="1"/>
              <a:t>methodolgy</a:t>
            </a:r>
            <a:endParaRPr lang="en-US" sz="1800" dirty="0"/>
          </a:p>
          <a:p>
            <a:pPr marL="0" indent="0">
              <a:buNone/>
            </a:pPr>
            <a:endParaRPr lang="en-US" sz="2400" b="1" i="1" dirty="0"/>
          </a:p>
          <a:p>
            <a:pPr marL="0" indent="0">
              <a:buNone/>
            </a:pPr>
            <a:r>
              <a:rPr lang="en-US" sz="2400" b="1" i="1" dirty="0"/>
              <a:t>So what is the good news?  The new model helps to…</a:t>
            </a:r>
          </a:p>
          <a:p>
            <a:pPr lvl="1"/>
            <a:r>
              <a:rPr lang="en-US" sz="2000" dirty="0"/>
              <a:t>Ensure adequate staffing to maintain reasonable class size</a:t>
            </a:r>
          </a:p>
          <a:p>
            <a:pPr lvl="1"/>
            <a:r>
              <a:rPr lang="en-US" sz="2000" dirty="0"/>
              <a:t>Direct equity funds to highest need students</a:t>
            </a:r>
          </a:p>
          <a:p>
            <a:pPr lvl="1"/>
            <a:r>
              <a:rPr lang="en-US" sz="2000" dirty="0"/>
              <a:t>Provide baseline academic programs at all schools</a:t>
            </a:r>
          </a:p>
          <a:p>
            <a:pPr lvl="1"/>
            <a:r>
              <a:rPr lang="en-US" sz="2000" dirty="0"/>
              <a:t>Provides greater transparency and stability over time</a:t>
            </a:r>
          </a:p>
          <a:p>
            <a:pPr lvl="1"/>
            <a:r>
              <a:rPr lang="en-US" sz="2000" dirty="0"/>
              <a:t>Supports improved student outcomes</a:t>
            </a:r>
          </a:p>
        </p:txBody>
      </p:sp>
    </p:spTree>
    <p:extLst>
      <p:ext uri="{BB962C8B-B14F-4D97-AF65-F5344CB8AC3E}">
        <p14:creationId xmlns:p14="http://schemas.microsoft.com/office/powerpoint/2010/main" val="3551637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Staffing Details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Separated by K-5, K-8, Reconfigured Schools, Middle Schools and High Schools</a:t>
            </a:r>
          </a:p>
          <a:p>
            <a:endParaRPr lang="en-US" sz="1000" dirty="0"/>
          </a:p>
          <a:p>
            <a:r>
              <a:rPr lang="en-US" sz="2000" dirty="0"/>
              <a:t>Sorted by % of Students receiving Free and Reduced Lunch (Direct Cert)</a:t>
            </a:r>
          </a:p>
          <a:p>
            <a:endParaRPr lang="en-US" sz="1000" dirty="0"/>
          </a:p>
          <a:p>
            <a:r>
              <a:rPr lang="en-US" sz="2000" dirty="0"/>
              <a:t>Includes Enrollment and Staffing for General Education, SPED and ESL </a:t>
            </a:r>
          </a:p>
          <a:p>
            <a:endParaRPr lang="en-US" sz="1000" dirty="0"/>
          </a:p>
          <a:p>
            <a:r>
              <a:rPr lang="en-US" sz="2000" dirty="0"/>
              <a:t>Analyzes changes between 17-18 and 18-19 </a:t>
            </a:r>
          </a:p>
          <a:p>
            <a:endParaRPr lang="en-US" sz="1000" dirty="0"/>
          </a:p>
          <a:p>
            <a:r>
              <a:rPr lang="en-US" sz="2000" dirty="0"/>
              <a:t>Demonstrates that schools with highest % of Free and Reduced Lunch have the lowest ratio of students per FTE</a:t>
            </a:r>
          </a:p>
          <a:p>
            <a:endParaRPr lang="en-US" sz="1000" dirty="0"/>
          </a:p>
          <a:p>
            <a:r>
              <a:rPr lang="en-US" sz="2000" dirty="0"/>
              <a:t>Shows additional 43 FTE available for allocation based on fall enrollment and equity at the bottom of the chart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6501499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48B43-F6E7-498A-A38B-B91372C46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Central Office Summary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3546A7E-4777-4104-8CC6-0F9BA543A4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344" y="1905000"/>
            <a:ext cx="7513599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525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Central Office Budget Development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76400"/>
            <a:ext cx="8763000" cy="4876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Changing from a “Roll Over” budget development method to “Bottoms up” budgeting method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60361545"/>
              </p:ext>
            </p:extLst>
          </p:nvPr>
        </p:nvGraphicFramePr>
        <p:xfrm>
          <a:off x="418011" y="2895600"/>
          <a:ext cx="4724400" cy="3581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562600" y="3200400"/>
            <a:ext cx="32004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Budget Challenges: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Reorganization efforts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New Process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Refocusing financial resources to Schools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Accuracy of source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2311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97372" y="1642606"/>
          <a:ext cx="8804482" cy="4458066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2089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6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75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315277925"/>
                    </a:ext>
                  </a:extLst>
                </a:gridCol>
                <a:gridCol w="16219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084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458066"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48501" marR="48501"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48501" marR="48501"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48501" marR="48501"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48501" marR="48501"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48501" marR="48501"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800" b="1" i="1" dirty="0"/>
                        <a:t>515</a:t>
                      </a:r>
                      <a:endParaRPr lang="en-US" sz="800" dirty="0"/>
                    </a:p>
                  </a:txBody>
                  <a:tcPr marL="48501" marR="48501"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Content Placeholder 4">
            <a:extLst>
              <a:ext uri="{FF2B5EF4-FFF2-40B4-BE49-F238E27FC236}">
                <a16:creationId xmlns:a16="http://schemas.microsoft.com/office/drawing/2014/main" id="{A5F2E173-97DB-4571-A6FD-7FF327659A25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91205" y="1058370"/>
          <a:ext cx="8816511" cy="61722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099675">
                  <a:extLst>
                    <a:ext uri="{9D8B030D-6E8A-4147-A177-3AD203B41FA5}">
                      <a16:colId xmlns:a16="http://schemas.microsoft.com/office/drawing/2014/main" val="4000320436"/>
                    </a:ext>
                  </a:extLst>
                </a:gridCol>
                <a:gridCol w="1405034">
                  <a:extLst>
                    <a:ext uri="{9D8B030D-6E8A-4147-A177-3AD203B41FA5}">
                      <a16:colId xmlns:a16="http://schemas.microsoft.com/office/drawing/2014/main" val="2847877594"/>
                    </a:ext>
                  </a:extLst>
                </a:gridCol>
                <a:gridCol w="1398007">
                  <a:extLst>
                    <a:ext uri="{9D8B030D-6E8A-4147-A177-3AD203B41FA5}">
                      <a16:colId xmlns:a16="http://schemas.microsoft.com/office/drawing/2014/main" val="505641302"/>
                    </a:ext>
                  </a:extLst>
                </a:gridCol>
                <a:gridCol w="1635966">
                  <a:extLst>
                    <a:ext uri="{9D8B030D-6E8A-4147-A177-3AD203B41FA5}">
                      <a16:colId xmlns:a16="http://schemas.microsoft.com/office/drawing/2014/main" val="3674239813"/>
                    </a:ext>
                  </a:extLst>
                </a:gridCol>
                <a:gridCol w="16359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18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3415">
                <a:tc>
                  <a:txBody>
                    <a:bodyPr/>
                    <a:lstStyle/>
                    <a:p>
                      <a:pPr algn="ctr"/>
                      <a:r>
                        <a:rPr lang="en-US" sz="1800" b="0" i="1" dirty="0"/>
                        <a:t>Budget Meetings</a:t>
                      </a:r>
                    </a:p>
                  </a:txBody>
                  <a:tcPr marL="48501" marR="48501" marT="34290" marB="34290" anchor="ctr"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1" dirty="0"/>
                        <a:t>February</a:t>
                      </a:r>
                    </a:p>
                  </a:txBody>
                  <a:tcPr marL="48501" marR="48501" marT="34290" marB="34290" anchor="ctr"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1" dirty="0"/>
                        <a:t>    March</a:t>
                      </a:r>
                    </a:p>
                  </a:txBody>
                  <a:tcPr marL="48501" marR="48501" marT="34290" marB="34290" anchor="ctr"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1" dirty="0"/>
                        <a:t>       April</a:t>
                      </a:r>
                    </a:p>
                  </a:txBody>
                  <a:tcPr marL="48501" marR="48501" marT="34290" marB="34290" anchor="ctr"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1" dirty="0"/>
                        <a:t>      May</a:t>
                      </a:r>
                    </a:p>
                  </a:txBody>
                  <a:tcPr marL="48501" marR="48501" marT="34290" marB="34290" anchor="ctr"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1" dirty="0"/>
                        <a:t>June</a:t>
                      </a:r>
                    </a:p>
                  </a:txBody>
                  <a:tcPr marL="48501" marR="48501" marT="34290" marB="34290" anchor="ctr"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9004443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8671519" y="5086403"/>
            <a:ext cx="38023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7/1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328669" y="5086403"/>
            <a:ext cx="4587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5/10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154176" y="5086403"/>
            <a:ext cx="4587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6/19</a:t>
            </a:r>
          </a:p>
        </p:txBody>
      </p:sp>
      <p:sp>
        <p:nvSpPr>
          <p:cNvPr id="97" name="Diamond 96"/>
          <p:cNvSpPr/>
          <p:nvPr/>
        </p:nvSpPr>
        <p:spPr>
          <a:xfrm>
            <a:off x="6430201" y="5365967"/>
            <a:ext cx="267910" cy="244024"/>
          </a:xfrm>
          <a:prstGeom prst="diamond">
            <a:avLst/>
          </a:prstGeom>
          <a:solidFill>
            <a:srgbClr val="446BFA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100" name="TextBox 99"/>
          <p:cNvSpPr txBox="1"/>
          <p:nvPr/>
        </p:nvSpPr>
        <p:spPr>
          <a:xfrm>
            <a:off x="714245" y="6519212"/>
            <a:ext cx="99257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Board Meetings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714245" y="6206204"/>
            <a:ext cx="129394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Board Work Sessions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2423135" y="6113870"/>
            <a:ext cx="1728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Finance, Audit, and Operations meetings</a:t>
            </a:r>
          </a:p>
        </p:txBody>
      </p:sp>
      <p:sp>
        <p:nvSpPr>
          <p:cNvPr id="147" name="TextBox 146"/>
          <p:cNvSpPr txBox="1"/>
          <p:nvPr/>
        </p:nvSpPr>
        <p:spPr>
          <a:xfrm>
            <a:off x="6767706" y="6139965"/>
            <a:ext cx="2140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Community Budget Review Committee Meetings</a:t>
            </a:r>
          </a:p>
        </p:txBody>
      </p:sp>
      <p:sp>
        <p:nvSpPr>
          <p:cNvPr id="117" name="Title 3"/>
          <p:cNvSpPr txBox="1">
            <a:spLocks/>
          </p:cNvSpPr>
          <p:nvPr/>
        </p:nvSpPr>
        <p:spPr>
          <a:xfrm>
            <a:off x="403102" y="217147"/>
            <a:ext cx="7886700" cy="730991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i="1" dirty="0">
                <a:solidFill>
                  <a:schemeClr val="bg2">
                    <a:lumMod val="25000"/>
                  </a:schemeClr>
                </a:solidFill>
              </a:rPr>
              <a:t>2018 / 2019 PPS Budget Timeline</a:t>
            </a:r>
          </a:p>
          <a:p>
            <a:r>
              <a:rPr lang="en-US" sz="1100" i="1" dirty="0">
                <a:solidFill>
                  <a:schemeClr val="bg2">
                    <a:lumMod val="25000"/>
                  </a:schemeClr>
                </a:solidFill>
              </a:rPr>
              <a:t>* Depicts only those Board and FAO meetings with budget-specific content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ED566A-F712-4F0E-8630-65C09ACFA990}"/>
              </a:ext>
            </a:extLst>
          </p:cNvPr>
          <p:cNvSpPr txBox="1"/>
          <p:nvPr/>
        </p:nvSpPr>
        <p:spPr>
          <a:xfrm>
            <a:off x="29231" y="3201810"/>
            <a:ext cx="126999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Work Session/ Board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45E3CC41-ABD1-4D9D-8025-0A3CCF4299D4}"/>
              </a:ext>
            </a:extLst>
          </p:cNvPr>
          <p:cNvSpPr txBox="1"/>
          <p:nvPr/>
        </p:nvSpPr>
        <p:spPr>
          <a:xfrm>
            <a:off x="36025" y="4116075"/>
            <a:ext cx="1269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Finance, Audit, and Operations Committee Deep </a:t>
            </a:r>
          </a:p>
          <a:p>
            <a:pPr algn="ctr"/>
            <a:r>
              <a:rPr lang="en-US" sz="1200" b="1" dirty="0"/>
              <a:t>Dives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E16A9921-BE92-4AC4-9049-D88D717971D3}"/>
              </a:ext>
            </a:extLst>
          </p:cNvPr>
          <p:cNvSpPr txBox="1"/>
          <p:nvPr/>
        </p:nvSpPr>
        <p:spPr>
          <a:xfrm>
            <a:off x="-47403" y="5264550"/>
            <a:ext cx="14368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Community</a:t>
            </a:r>
            <a:endParaRPr lang="en-US" sz="1600" b="1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77BFB2E6-7F9E-401A-8D67-359A420029F9}"/>
              </a:ext>
            </a:extLst>
          </p:cNvPr>
          <p:cNvSpPr txBox="1"/>
          <p:nvPr/>
        </p:nvSpPr>
        <p:spPr>
          <a:xfrm>
            <a:off x="21771" y="1971899"/>
            <a:ext cx="12699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District</a:t>
            </a:r>
          </a:p>
          <a:p>
            <a:pPr algn="ctr"/>
            <a:r>
              <a:rPr lang="en-US" sz="1400" b="1" dirty="0"/>
              <a:t>Leadership/Staff Workgroups</a:t>
            </a:r>
          </a:p>
        </p:txBody>
      </p:sp>
      <p:sp>
        <p:nvSpPr>
          <p:cNvPr id="84" name="Diamond 83">
            <a:extLst>
              <a:ext uri="{FF2B5EF4-FFF2-40B4-BE49-F238E27FC236}">
                <a16:creationId xmlns:a16="http://schemas.microsoft.com/office/drawing/2014/main" id="{CA486068-B338-4249-B53C-A77B8932E54C}"/>
              </a:ext>
            </a:extLst>
          </p:cNvPr>
          <p:cNvSpPr/>
          <p:nvPr/>
        </p:nvSpPr>
        <p:spPr>
          <a:xfrm>
            <a:off x="1920838" y="2241647"/>
            <a:ext cx="267910" cy="244024"/>
          </a:xfrm>
          <a:prstGeom prst="diamond">
            <a:avLst/>
          </a:prstGeom>
          <a:solidFill>
            <a:srgbClr val="00B0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700"/>
          </a:p>
        </p:txBody>
      </p:sp>
      <p:sp>
        <p:nvSpPr>
          <p:cNvPr id="85" name="Diamond 84">
            <a:extLst>
              <a:ext uri="{FF2B5EF4-FFF2-40B4-BE49-F238E27FC236}">
                <a16:creationId xmlns:a16="http://schemas.microsoft.com/office/drawing/2014/main" id="{83941264-F16D-414F-B654-7BA997A852E0}"/>
              </a:ext>
            </a:extLst>
          </p:cNvPr>
          <p:cNvSpPr/>
          <p:nvPr/>
        </p:nvSpPr>
        <p:spPr>
          <a:xfrm>
            <a:off x="2258768" y="2241647"/>
            <a:ext cx="267910" cy="244024"/>
          </a:xfrm>
          <a:prstGeom prst="diamond">
            <a:avLst/>
          </a:prstGeom>
          <a:solidFill>
            <a:srgbClr val="6DE6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700"/>
          </a:p>
        </p:txBody>
      </p:sp>
      <p:sp>
        <p:nvSpPr>
          <p:cNvPr id="86" name="Diamond 85">
            <a:extLst>
              <a:ext uri="{FF2B5EF4-FFF2-40B4-BE49-F238E27FC236}">
                <a16:creationId xmlns:a16="http://schemas.microsoft.com/office/drawing/2014/main" id="{27DDB137-5A4F-43EE-9B13-378CAD0ACCFB}"/>
              </a:ext>
            </a:extLst>
          </p:cNvPr>
          <p:cNvSpPr/>
          <p:nvPr/>
        </p:nvSpPr>
        <p:spPr>
          <a:xfrm>
            <a:off x="1934149" y="3419451"/>
            <a:ext cx="267910" cy="244024"/>
          </a:xfrm>
          <a:prstGeom prst="diamond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9C1371D6-67A4-4031-97E7-6C34EF265D95}"/>
              </a:ext>
            </a:extLst>
          </p:cNvPr>
          <p:cNvSpPr txBox="1"/>
          <p:nvPr/>
        </p:nvSpPr>
        <p:spPr>
          <a:xfrm>
            <a:off x="1828384" y="1899088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2/26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C56A5F7F-0475-4FD8-8355-1142111C7D13}"/>
              </a:ext>
            </a:extLst>
          </p:cNvPr>
          <p:cNvSpPr txBox="1"/>
          <p:nvPr/>
        </p:nvSpPr>
        <p:spPr>
          <a:xfrm>
            <a:off x="2148906" y="1899088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2/27</a:t>
            </a:r>
          </a:p>
        </p:txBody>
      </p:sp>
      <p:sp>
        <p:nvSpPr>
          <p:cNvPr id="139" name="Diamond 138">
            <a:extLst>
              <a:ext uri="{FF2B5EF4-FFF2-40B4-BE49-F238E27FC236}">
                <a16:creationId xmlns:a16="http://schemas.microsoft.com/office/drawing/2014/main" id="{94006E5D-A34A-49BE-870B-AE7CDF24EB88}"/>
              </a:ext>
            </a:extLst>
          </p:cNvPr>
          <p:cNvSpPr/>
          <p:nvPr/>
        </p:nvSpPr>
        <p:spPr>
          <a:xfrm>
            <a:off x="1522062" y="2241647"/>
            <a:ext cx="267910" cy="244024"/>
          </a:xfrm>
          <a:prstGeom prst="diamond">
            <a:avLst/>
          </a:prstGeom>
          <a:solidFill>
            <a:srgbClr val="6DE6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700"/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F02E3009-4482-4857-BBCE-DF4C390F7CB1}"/>
              </a:ext>
            </a:extLst>
          </p:cNvPr>
          <p:cNvSpPr txBox="1"/>
          <p:nvPr/>
        </p:nvSpPr>
        <p:spPr>
          <a:xfrm>
            <a:off x="1411824" y="1899088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2/22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5015BF13-BB6F-48BB-A191-6A61735A0A69}"/>
              </a:ext>
            </a:extLst>
          </p:cNvPr>
          <p:cNvSpPr txBox="1"/>
          <p:nvPr/>
        </p:nvSpPr>
        <p:spPr>
          <a:xfrm>
            <a:off x="1828384" y="3078508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2/26</a:t>
            </a:r>
          </a:p>
        </p:txBody>
      </p:sp>
      <p:sp>
        <p:nvSpPr>
          <p:cNvPr id="153" name="Diamond 152">
            <a:extLst>
              <a:ext uri="{FF2B5EF4-FFF2-40B4-BE49-F238E27FC236}">
                <a16:creationId xmlns:a16="http://schemas.microsoft.com/office/drawing/2014/main" id="{90691BEC-A67B-4BD2-91C1-1EA82B27FD68}"/>
              </a:ext>
            </a:extLst>
          </p:cNvPr>
          <p:cNvSpPr/>
          <p:nvPr/>
        </p:nvSpPr>
        <p:spPr>
          <a:xfrm>
            <a:off x="2744822" y="3419451"/>
            <a:ext cx="267910" cy="244024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5CF013E7-FDF1-45ED-B872-FD0B492BA329}"/>
              </a:ext>
            </a:extLst>
          </p:cNvPr>
          <p:cNvSpPr txBox="1"/>
          <p:nvPr/>
        </p:nvSpPr>
        <p:spPr>
          <a:xfrm>
            <a:off x="2701277" y="3070236"/>
            <a:ext cx="4876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3/6</a:t>
            </a:r>
          </a:p>
        </p:txBody>
      </p:sp>
      <p:sp>
        <p:nvSpPr>
          <p:cNvPr id="155" name="Diamond 154">
            <a:extLst>
              <a:ext uri="{FF2B5EF4-FFF2-40B4-BE49-F238E27FC236}">
                <a16:creationId xmlns:a16="http://schemas.microsoft.com/office/drawing/2014/main" id="{7243A101-4511-4570-B3DF-6553A7C3A3FD}"/>
              </a:ext>
            </a:extLst>
          </p:cNvPr>
          <p:cNvSpPr/>
          <p:nvPr/>
        </p:nvSpPr>
        <p:spPr>
          <a:xfrm>
            <a:off x="3085722" y="4541055"/>
            <a:ext cx="267910" cy="244024"/>
          </a:xfrm>
          <a:prstGeom prst="diamond">
            <a:avLst/>
          </a:prstGeom>
          <a:solidFill>
            <a:srgbClr val="EA1A2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D05399D3-AFF7-4395-A0F7-373710A7A589}"/>
              </a:ext>
            </a:extLst>
          </p:cNvPr>
          <p:cNvSpPr txBox="1"/>
          <p:nvPr/>
        </p:nvSpPr>
        <p:spPr>
          <a:xfrm>
            <a:off x="2975860" y="4254575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3/13</a:t>
            </a:r>
          </a:p>
        </p:txBody>
      </p:sp>
      <p:sp>
        <p:nvSpPr>
          <p:cNvPr id="157" name="Diamond 156">
            <a:extLst>
              <a:ext uri="{FF2B5EF4-FFF2-40B4-BE49-F238E27FC236}">
                <a16:creationId xmlns:a16="http://schemas.microsoft.com/office/drawing/2014/main" id="{C5B05D04-E2D5-4BF5-83AF-5B4C7A517588}"/>
              </a:ext>
            </a:extLst>
          </p:cNvPr>
          <p:cNvSpPr/>
          <p:nvPr/>
        </p:nvSpPr>
        <p:spPr>
          <a:xfrm>
            <a:off x="4330314" y="6200639"/>
            <a:ext cx="267910" cy="244024"/>
          </a:xfrm>
          <a:prstGeom prst="diamond">
            <a:avLst/>
          </a:prstGeom>
          <a:solidFill>
            <a:srgbClr val="6DE6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700"/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4B180652-0D0A-406E-B1ED-A6CE54AEF6D0}"/>
              </a:ext>
            </a:extLst>
          </p:cNvPr>
          <p:cNvSpPr txBox="1"/>
          <p:nvPr/>
        </p:nvSpPr>
        <p:spPr>
          <a:xfrm>
            <a:off x="4615838" y="6197146"/>
            <a:ext cx="162736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School Leadership Activities</a:t>
            </a:r>
          </a:p>
        </p:txBody>
      </p:sp>
      <p:sp>
        <p:nvSpPr>
          <p:cNvPr id="159" name="Diamond 158">
            <a:extLst>
              <a:ext uri="{FF2B5EF4-FFF2-40B4-BE49-F238E27FC236}">
                <a16:creationId xmlns:a16="http://schemas.microsoft.com/office/drawing/2014/main" id="{4BCD10E8-4B31-4587-A5CE-CA182614C734}"/>
              </a:ext>
            </a:extLst>
          </p:cNvPr>
          <p:cNvSpPr/>
          <p:nvPr/>
        </p:nvSpPr>
        <p:spPr>
          <a:xfrm>
            <a:off x="4330314" y="6485723"/>
            <a:ext cx="267910" cy="244024"/>
          </a:xfrm>
          <a:prstGeom prst="diamond">
            <a:avLst/>
          </a:prstGeom>
          <a:solidFill>
            <a:srgbClr val="00B0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700"/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3F258542-1E4F-438D-B216-670849A7314C}"/>
              </a:ext>
            </a:extLst>
          </p:cNvPr>
          <p:cNvSpPr txBox="1"/>
          <p:nvPr/>
        </p:nvSpPr>
        <p:spPr>
          <a:xfrm>
            <a:off x="4610378" y="6453847"/>
            <a:ext cx="189667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Superintendent Leadership Team</a:t>
            </a:r>
          </a:p>
        </p:txBody>
      </p:sp>
      <p:sp>
        <p:nvSpPr>
          <p:cNvPr id="164" name="Diamond 163">
            <a:extLst>
              <a:ext uri="{FF2B5EF4-FFF2-40B4-BE49-F238E27FC236}">
                <a16:creationId xmlns:a16="http://schemas.microsoft.com/office/drawing/2014/main" id="{54F60327-994A-431B-B256-DD47E1140422}"/>
              </a:ext>
            </a:extLst>
          </p:cNvPr>
          <p:cNvSpPr/>
          <p:nvPr/>
        </p:nvSpPr>
        <p:spPr>
          <a:xfrm>
            <a:off x="2143071" y="6194782"/>
            <a:ext cx="267910" cy="244024"/>
          </a:xfrm>
          <a:prstGeom prst="diamond">
            <a:avLst/>
          </a:prstGeom>
          <a:solidFill>
            <a:srgbClr val="EA1A2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165" name="Diamond 164">
            <a:extLst>
              <a:ext uri="{FF2B5EF4-FFF2-40B4-BE49-F238E27FC236}">
                <a16:creationId xmlns:a16="http://schemas.microsoft.com/office/drawing/2014/main" id="{462C7ADC-349E-48C2-938E-EEDF859EE49E}"/>
              </a:ext>
            </a:extLst>
          </p:cNvPr>
          <p:cNvSpPr/>
          <p:nvPr/>
        </p:nvSpPr>
        <p:spPr>
          <a:xfrm>
            <a:off x="437612" y="6502723"/>
            <a:ext cx="267910" cy="244024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166" name="Diamond 165">
            <a:extLst>
              <a:ext uri="{FF2B5EF4-FFF2-40B4-BE49-F238E27FC236}">
                <a16:creationId xmlns:a16="http://schemas.microsoft.com/office/drawing/2014/main" id="{FAF1A4F5-052A-4468-B121-FA7EB2B12EFE}"/>
              </a:ext>
            </a:extLst>
          </p:cNvPr>
          <p:cNvSpPr/>
          <p:nvPr/>
        </p:nvSpPr>
        <p:spPr>
          <a:xfrm>
            <a:off x="437612" y="6195999"/>
            <a:ext cx="267910" cy="244024"/>
          </a:xfrm>
          <a:prstGeom prst="diamond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EC38B969-170C-40BF-8FF4-20378EE2AA2E}"/>
              </a:ext>
            </a:extLst>
          </p:cNvPr>
          <p:cNvSpPr/>
          <p:nvPr/>
        </p:nvSpPr>
        <p:spPr>
          <a:xfrm>
            <a:off x="8741235" y="5365967"/>
            <a:ext cx="305394" cy="244024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9C22B13-DE2B-4937-A1FC-E8C9B4ABDDCC}"/>
              </a:ext>
            </a:extLst>
          </p:cNvPr>
          <p:cNvSpPr txBox="1"/>
          <p:nvPr/>
        </p:nvSpPr>
        <p:spPr>
          <a:xfrm>
            <a:off x="8425149" y="5624595"/>
            <a:ext cx="7188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Budget</a:t>
            </a:r>
          </a:p>
          <a:p>
            <a:r>
              <a:rPr lang="en-US" sz="1400" b="1" i="1" dirty="0"/>
              <a:t> Live</a:t>
            </a:r>
          </a:p>
        </p:txBody>
      </p:sp>
      <p:sp>
        <p:nvSpPr>
          <p:cNvPr id="44" name="Diamond 43">
            <a:extLst>
              <a:ext uri="{FF2B5EF4-FFF2-40B4-BE49-F238E27FC236}">
                <a16:creationId xmlns:a16="http://schemas.microsoft.com/office/drawing/2014/main" id="{28370373-5550-435B-BF83-AF9E23C83342}"/>
              </a:ext>
            </a:extLst>
          </p:cNvPr>
          <p:cNvSpPr/>
          <p:nvPr/>
        </p:nvSpPr>
        <p:spPr>
          <a:xfrm>
            <a:off x="5314251" y="5335815"/>
            <a:ext cx="267910" cy="244024"/>
          </a:xfrm>
          <a:prstGeom prst="diamond">
            <a:avLst/>
          </a:prstGeom>
          <a:solidFill>
            <a:srgbClr val="446BFA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8294090-D980-4FF8-B940-E41B7A1EBF6B}"/>
              </a:ext>
            </a:extLst>
          </p:cNvPr>
          <p:cNvSpPr txBox="1"/>
          <p:nvPr/>
        </p:nvSpPr>
        <p:spPr>
          <a:xfrm>
            <a:off x="5197191" y="5077006"/>
            <a:ext cx="4587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4/26</a:t>
            </a:r>
          </a:p>
        </p:txBody>
      </p:sp>
      <p:sp>
        <p:nvSpPr>
          <p:cNvPr id="46" name="Diamond 45">
            <a:extLst>
              <a:ext uri="{FF2B5EF4-FFF2-40B4-BE49-F238E27FC236}">
                <a16:creationId xmlns:a16="http://schemas.microsoft.com/office/drawing/2014/main" id="{BDC1196E-0D5F-46AE-A56F-9E8F210A3D9A}"/>
              </a:ext>
            </a:extLst>
          </p:cNvPr>
          <p:cNvSpPr/>
          <p:nvPr/>
        </p:nvSpPr>
        <p:spPr>
          <a:xfrm>
            <a:off x="6501941" y="6200639"/>
            <a:ext cx="267910" cy="244024"/>
          </a:xfrm>
          <a:prstGeom prst="diamond">
            <a:avLst/>
          </a:prstGeom>
          <a:solidFill>
            <a:srgbClr val="446BFA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49" name="Diamond 48">
            <a:extLst>
              <a:ext uri="{FF2B5EF4-FFF2-40B4-BE49-F238E27FC236}">
                <a16:creationId xmlns:a16="http://schemas.microsoft.com/office/drawing/2014/main" id="{BE859B07-3C27-4630-9714-66EE18C68319}"/>
              </a:ext>
            </a:extLst>
          </p:cNvPr>
          <p:cNvSpPr/>
          <p:nvPr/>
        </p:nvSpPr>
        <p:spPr>
          <a:xfrm>
            <a:off x="2637997" y="2250412"/>
            <a:ext cx="267910" cy="244024"/>
          </a:xfrm>
          <a:prstGeom prst="diamond">
            <a:avLst/>
          </a:prstGeom>
          <a:solidFill>
            <a:srgbClr val="6DE6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70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6A42DF8-9F13-406B-9B77-B691446D3B4B}"/>
              </a:ext>
            </a:extLst>
          </p:cNvPr>
          <p:cNvSpPr txBox="1"/>
          <p:nvPr/>
        </p:nvSpPr>
        <p:spPr>
          <a:xfrm>
            <a:off x="2563407" y="1899088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3/5</a:t>
            </a:r>
          </a:p>
        </p:txBody>
      </p:sp>
      <p:sp>
        <p:nvSpPr>
          <p:cNvPr id="52" name="Diamond 51">
            <a:extLst>
              <a:ext uri="{FF2B5EF4-FFF2-40B4-BE49-F238E27FC236}">
                <a16:creationId xmlns:a16="http://schemas.microsoft.com/office/drawing/2014/main" id="{86693499-756E-43CE-BAB5-D6218E141692}"/>
              </a:ext>
            </a:extLst>
          </p:cNvPr>
          <p:cNvSpPr/>
          <p:nvPr/>
        </p:nvSpPr>
        <p:spPr>
          <a:xfrm>
            <a:off x="4732055" y="4531574"/>
            <a:ext cx="267910" cy="244024"/>
          </a:xfrm>
          <a:prstGeom prst="diamond">
            <a:avLst/>
          </a:prstGeom>
          <a:solidFill>
            <a:srgbClr val="EA1A2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54" name="Diamond 53">
            <a:extLst>
              <a:ext uri="{FF2B5EF4-FFF2-40B4-BE49-F238E27FC236}">
                <a16:creationId xmlns:a16="http://schemas.microsoft.com/office/drawing/2014/main" id="{D561491A-F02A-4A15-B902-1F00A7C3851F}"/>
              </a:ext>
            </a:extLst>
          </p:cNvPr>
          <p:cNvSpPr/>
          <p:nvPr/>
        </p:nvSpPr>
        <p:spPr>
          <a:xfrm>
            <a:off x="5344645" y="3434780"/>
            <a:ext cx="267910" cy="244024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CB311A4-35F6-4198-8F56-EB28323F9A2F}"/>
              </a:ext>
            </a:extLst>
          </p:cNvPr>
          <p:cNvSpPr txBox="1"/>
          <p:nvPr/>
        </p:nvSpPr>
        <p:spPr>
          <a:xfrm>
            <a:off x="5224117" y="3093837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4/24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1D4FA497-C5B3-470D-88C3-EC730CAB81DF}"/>
              </a:ext>
            </a:extLst>
          </p:cNvPr>
          <p:cNvSpPr txBox="1"/>
          <p:nvPr/>
        </p:nvSpPr>
        <p:spPr>
          <a:xfrm>
            <a:off x="4611864" y="4254575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4/17</a:t>
            </a:r>
          </a:p>
        </p:txBody>
      </p:sp>
      <p:sp>
        <p:nvSpPr>
          <p:cNvPr id="58" name="Diamond 57">
            <a:extLst>
              <a:ext uri="{FF2B5EF4-FFF2-40B4-BE49-F238E27FC236}">
                <a16:creationId xmlns:a16="http://schemas.microsoft.com/office/drawing/2014/main" id="{EF27AE66-A126-4608-B990-F199C813165B}"/>
              </a:ext>
            </a:extLst>
          </p:cNvPr>
          <p:cNvSpPr/>
          <p:nvPr/>
        </p:nvSpPr>
        <p:spPr>
          <a:xfrm>
            <a:off x="2796799" y="5354005"/>
            <a:ext cx="267910" cy="244024"/>
          </a:xfrm>
          <a:prstGeom prst="diamond">
            <a:avLst/>
          </a:prstGeom>
          <a:solidFill>
            <a:srgbClr val="446BFA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CC1D2D5-25C9-485A-9950-53B0ABC5839C}"/>
              </a:ext>
            </a:extLst>
          </p:cNvPr>
          <p:cNvSpPr txBox="1"/>
          <p:nvPr/>
        </p:nvSpPr>
        <p:spPr>
          <a:xfrm>
            <a:off x="2709412" y="5067160"/>
            <a:ext cx="38023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3/8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A334F81-EDB2-4172-90C2-048D716D6C13}"/>
              </a:ext>
            </a:extLst>
          </p:cNvPr>
          <p:cNvSpPr txBox="1"/>
          <p:nvPr/>
        </p:nvSpPr>
        <p:spPr>
          <a:xfrm>
            <a:off x="4820755" y="5077006"/>
            <a:ext cx="4587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4/24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94818B31-B5EB-4F9A-9BEB-DC6DCFE151D0}"/>
              </a:ext>
            </a:extLst>
          </p:cNvPr>
          <p:cNvSpPr txBox="1"/>
          <p:nvPr/>
        </p:nvSpPr>
        <p:spPr>
          <a:xfrm>
            <a:off x="6767706" y="6498592"/>
            <a:ext cx="2140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Pub Hearings/Tax Supervising &amp; Conservation Commission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353FB77-24ED-4812-BC70-8844F4A044AA}"/>
              </a:ext>
            </a:extLst>
          </p:cNvPr>
          <p:cNvSpPr/>
          <p:nvPr/>
        </p:nvSpPr>
        <p:spPr>
          <a:xfrm>
            <a:off x="4976052" y="5389940"/>
            <a:ext cx="193800" cy="15004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64" name="Diamond 63">
            <a:extLst>
              <a:ext uri="{FF2B5EF4-FFF2-40B4-BE49-F238E27FC236}">
                <a16:creationId xmlns:a16="http://schemas.microsoft.com/office/drawing/2014/main" id="{F3CBFA29-95E8-45CB-B03D-9993A4BAF327}"/>
              </a:ext>
            </a:extLst>
          </p:cNvPr>
          <p:cNvSpPr/>
          <p:nvPr/>
        </p:nvSpPr>
        <p:spPr>
          <a:xfrm>
            <a:off x="3085722" y="2241647"/>
            <a:ext cx="267910" cy="244024"/>
          </a:xfrm>
          <a:prstGeom prst="diamond">
            <a:avLst/>
          </a:prstGeom>
          <a:solidFill>
            <a:srgbClr val="00B0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700"/>
          </a:p>
        </p:txBody>
      </p:sp>
      <p:sp>
        <p:nvSpPr>
          <p:cNvPr id="65" name="Diamond 64">
            <a:extLst>
              <a:ext uri="{FF2B5EF4-FFF2-40B4-BE49-F238E27FC236}">
                <a16:creationId xmlns:a16="http://schemas.microsoft.com/office/drawing/2014/main" id="{711AF0BF-DC04-47B7-90EA-70C236836D9A}"/>
              </a:ext>
            </a:extLst>
          </p:cNvPr>
          <p:cNvSpPr/>
          <p:nvPr/>
        </p:nvSpPr>
        <p:spPr>
          <a:xfrm>
            <a:off x="3478217" y="2241647"/>
            <a:ext cx="267910" cy="244024"/>
          </a:xfrm>
          <a:prstGeom prst="diamond">
            <a:avLst/>
          </a:prstGeom>
          <a:solidFill>
            <a:srgbClr val="00B0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70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A21FF6D5-1876-4711-B1FC-6DB7F161C701}"/>
              </a:ext>
            </a:extLst>
          </p:cNvPr>
          <p:cNvSpPr txBox="1"/>
          <p:nvPr/>
        </p:nvSpPr>
        <p:spPr>
          <a:xfrm>
            <a:off x="2975860" y="1899088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3/13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64647D12-BA67-49D6-BCA0-821A0E2745F0}"/>
              </a:ext>
            </a:extLst>
          </p:cNvPr>
          <p:cNvSpPr txBox="1"/>
          <p:nvPr/>
        </p:nvSpPr>
        <p:spPr>
          <a:xfrm>
            <a:off x="3353522" y="1899088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3/20</a:t>
            </a:r>
          </a:p>
        </p:txBody>
      </p:sp>
      <p:sp>
        <p:nvSpPr>
          <p:cNvPr id="68" name="Diamond 67">
            <a:extLst>
              <a:ext uri="{FF2B5EF4-FFF2-40B4-BE49-F238E27FC236}">
                <a16:creationId xmlns:a16="http://schemas.microsoft.com/office/drawing/2014/main" id="{07A2E2AA-2F31-4155-9978-6149DC18CC8E}"/>
              </a:ext>
            </a:extLst>
          </p:cNvPr>
          <p:cNvSpPr/>
          <p:nvPr/>
        </p:nvSpPr>
        <p:spPr>
          <a:xfrm>
            <a:off x="6776708" y="3419451"/>
            <a:ext cx="267910" cy="244024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6B8CB80-67E4-4EC8-8BF7-3DBBABAA5622}"/>
              </a:ext>
            </a:extLst>
          </p:cNvPr>
          <p:cNvSpPr txBox="1"/>
          <p:nvPr/>
        </p:nvSpPr>
        <p:spPr>
          <a:xfrm>
            <a:off x="6635896" y="3078508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5/22</a:t>
            </a:r>
          </a:p>
        </p:txBody>
      </p:sp>
      <p:sp>
        <p:nvSpPr>
          <p:cNvPr id="70" name="Diamond 69">
            <a:extLst>
              <a:ext uri="{FF2B5EF4-FFF2-40B4-BE49-F238E27FC236}">
                <a16:creationId xmlns:a16="http://schemas.microsoft.com/office/drawing/2014/main" id="{6E753B58-23A3-4AA6-8C99-507199C136F2}"/>
              </a:ext>
            </a:extLst>
          </p:cNvPr>
          <p:cNvSpPr/>
          <p:nvPr/>
        </p:nvSpPr>
        <p:spPr>
          <a:xfrm>
            <a:off x="8497948" y="3402870"/>
            <a:ext cx="267910" cy="244024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07E7D191-A802-42DF-9CCF-AAD17DB356AF}"/>
              </a:ext>
            </a:extLst>
          </p:cNvPr>
          <p:cNvSpPr txBox="1"/>
          <p:nvPr/>
        </p:nvSpPr>
        <p:spPr>
          <a:xfrm>
            <a:off x="8420082" y="3122275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6/26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F2C69C54-A811-4A41-AFFE-7B3CBD99EDFA}"/>
              </a:ext>
            </a:extLst>
          </p:cNvPr>
          <p:cNvSpPr/>
          <p:nvPr/>
        </p:nvSpPr>
        <p:spPr>
          <a:xfrm>
            <a:off x="8299341" y="5382568"/>
            <a:ext cx="209789" cy="14682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DFBBB9F8-8F7F-465C-B0A2-58E80E185DE9}"/>
              </a:ext>
            </a:extLst>
          </p:cNvPr>
          <p:cNvSpPr/>
          <p:nvPr/>
        </p:nvSpPr>
        <p:spPr>
          <a:xfrm>
            <a:off x="6561128" y="6576957"/>
            <a:ext cx="209789" cy="14682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77" name="Diamond 76">
            <a:extLst>
              <a:ext uri="{FF2B5EF4-FFF2-40B4-BE49-F238E27FC236}">
                <a16:creationId xmlns:a16="http://schemas.microsoft.com/office/drawing/2014/main" id="{D3FA3544-A127-437E-9B96-3F672BB06171}"/>
              </a:ext>
            </a:extLst>
          </p:cNvPr>
          <p:cNvSpPr/>
          <p:nvPr/>
        </p:nvSpPr>
        <p:spPr>
          <a:xfrm>
            <a:off x="3535060" y="3387221"/>
            <a:ext cx="267910" cy="244024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5843F1E8-B273-46FA-BC85-830E769E5291}"/>
              </a:ext>
            </a:extLst>
          </p:cNvPr>
          <p:cNvSpPr txBox="1"/>
          <p:nvPr/>
        </p:nvSpPr>
        <p:spPr>
          <a:xfrm>
            <a:off x="3432314" y="3076771"/>
            <a:ext cx="4876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3/20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D17C7706-6CCD-4309-9BE0-F339521114DC}"/>
              </a:ext>
            </a:extLst>
          </p:cNvPr>
          <p:cNvSpPr/>
          <p:nvPr/>
        </p:nvSpPr>
        <p:spPr>
          <a:xfrm>
            <a:off x="3999673" y="2115999"/>
            <a:ext cx="4538808" cy="463473"/>
          </a:xfrm>
          <a:prstGeom prst="rightArrow">
            <a:avLst/>
          </a:prstGeom>
          <a:solidFill>
            <a:srgbClr val="6DE65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50" b="1" dirty="0">
                <a:solidFill>
                  <a:schemeClr val="tx1"/>
                </a:solidFill>
              </a:rPr>
              <a:t>Ongoing…</a:t>
            </a:r>
          </a:p>
        </p:txBody>
      </p:sp>
      <p:sp>
        <p:nvSpPr>
          <p:cNvPr id="87" name="Diamond 86">
            <a:extLst>
              <a:ext uri="{FF2B5EF4-FFF2-40B4-BE49-F238E27FC236}">
                <a16:creationId xmlns:a16="http://schemas.microsoft.com/office/drawing/2014/main" id="{121FC5D6-16F1-4444-BD66-B1834250BAE2}"/>
              </a:ext>
            </a:extLst>
          </p:cNvPr>
          <p:cNvSpPr/>
          <p:nvPr/>
        </p:nvSpPr>
        <p:spPr>
          <a:xfrm>
            <a:off x="4494553" y="3411179"/>
            <a:ext cx="267910" cy="244024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BB099C99-2A7E-4C37-AF2D-23550A93FE0C}"/>
              </a:ext>
            </a:extLst>
          </p:cNvPr>
          <p:cNvSpPr txBox="1"/>
          <p:nvPr/>
        </p:nvSpPr>
        <p:spPr>
          <a:xfrm>
            <a:off x="4395442" y="3070915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4/10</a:t>
            </a:r>
          </a:p>
        </p:txBody>
      </p:sp>
      <p:sp>
        <p:nvSpPr>
          <p:cNvPr id="89" name="Diamond 88">
            <a:extLst>
              <a:ext uri="{FF2B5EF4-FFF2-40B4-BE49-F238E27FC236}">
                <a16:creationId xmlns:a16="http://schemas.microsoft.com/office/drawing/2014/main" id="{789F3AF8-B3EF-4890-8B99-C4AA7568BA33}"/>
              </a:ext>
            </a:extLst>
          </p:cNvPr>
          <p:cNvSpPr/>
          <p:nvPr/>
        </p:nvSpPr>
        <p:spPr>
          <a:xfrm>
            <a:off x="6016744" y="3425076"/>
            <a:ext cx="267910" cy="244024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EE7F6EF8-543B-4B88-9155-76F5344013E6}"/>
              </a:ext>
            </a:extLst>
          </p:cNvPr>
          <p:cNvSpPr txBox="1"/>
          <p:nvPr/>
        </p:nvSpPr>
        <p:spPr>
          <a:xfrm>
            <a:off x="5875932" y="3084133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5/8</a:t>
            </a:r>
          </a:p>
        </p:txBody>
      </p:sp>
      <p:sp>
        <p:nvSpPr>
          <p:cNvPr id="10" name="Callout: Up Arrow 9">
            <a:extLst>
              <a:ext uri="{FF2B5EF4-FFF2-40B4-BE49-F238E27FC236}">
                <a16:creationId xmlns:a16="http://schemas.microsoft.com/office/drawing/2014/main" id="{2A29484F-9CE3-48A8-A090-E2D0812194DF}"/>
              </a:ext>
            </a:extLst>
          </p:cNvPr>
          <p:cNvSpPr/>
          <p:nvPr/>
        </p:nvSpPr>
        <p:spPr>
          <a:xfrm>
            <a:off x="4897499" y="3690877"/>
            <a:ext cx="1148555" cy="544762"/>
          </a:xfrm>
          <a:prstGeom prst="upArrowCallout">
            <a:avLst/>
          </a:prstGeom>
          <a:noFill/>
          <a:ln w="19050">
            <a:solidFill>
              <a:srgbClr val="7030A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Propose</a:t>
            </a:r>
          </a:p>
        </p:txBody>
      </p:sp>
      <p:sp>
        <p:nvSpPr>
          <p:cNvPr id="91" name="Callout: Up Arrow 90">
            <a:extLst>
              <a:ext uri="{FF2B5EF4-FFF2-40B4-BE49-F238E27FC236}">
                <a16:creationId xmlns:a16="http://schemas.microsoft.com/office/drawing/2014/main" id="{73826759-A209-4C8A-8F51-0778313735DD}"/>
              </a:ext>
            </a:extLst>
          </p:cNvPr>
          <p:cNvSpPr/>
          <p:nvPr/>
        </p:nvSpPr>
        <p:spPr>
          <a:xfrm>
            <a:off x="7442247" y="3715892"/>
            <a:ext cx="824365" cy="544762"/>
          </a:xfrm>
          <a:prstGeom prst="upArrowCallout">
            <a:avLst/>
          </a:prstGeom>
          <a:noFill/>
          <a:ln w="19050">
            <a:solidFill>
              <a:srgbClr val="7030A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Approve</a:t>
            </a:r>
          </a:p>
        </p:txBody>
      </p:sp>
      <p:sp>
        <p:nvSpPr>
          <p:cNvPr id="92" name="Callout: Up Arrow 91">
            <a:extLst>
              <a:ext uri="{FF2B5EF4-FFF2-40B4-BE49-F238E27FC236}">
                <a16:creationId xmlns:a16="http://schemas.microsoft.com/office/drawing/2014/main" id="{8877F1B2-0B49-4C08-A54B-7438F7F7CFA2}"/>
              </a:ext>
            </a:extLst>
          </p:cNvPr>
          <p:cNvSpPr/>
          <p:nvPr/>
        </p:nvSpPr>
        <p:spPr>
          <a:xfrm>
            <a:off x="8318549" y="3719789"/>
            <a:ext cx="678708" cy="550022"/>
          </a:xfrm>
          <a:prstGeom prst="upArrowCallout">
            <a:avLst>
              <a:gd name="adj1" fmla="val 25000"/>
              <a:gd name="adj2" fmla="val 31456"/>
              <a:gd name="adj3" fmla="val 25000"/>
              <a:gd name="adj4" fmla="val 64977"/>
            </a:avLst>
          </a:prstGeom>
          <a:noFill/>
          <a:ln w="19050">
            <a:solidFill>
              <a:srgbClr val="7030A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Adopt</a:t>
            </a:r>
          </a:p>
        </p:txBody>
      </p:sp>
      <p:sp>
        <p:nvSpPr>
          <p:cNvPr id="93" name="Diamond 92">
            <a:extLst>
              <a:ext uri="{FF2B5EF4-FFF2-40B4-BE49-F238E27FC236}">
                <a16:creationId xmlns:a16="http://schemas.microsoft.com/office/drawing/2014/main" id="{4FEBAC28-82AE-40BD-8A78-B56CD7C2DB30}"/>
              </a:ext>
            </a:extLst>
          </p:cNvPr>
          <p:cNvSpPr/>
          <p:nvPr/>
        </p:nvSpPr>
        <p:spPr>
          <a:xfrm>
            <a:off x="7698947" y="3433351"/>
            <a:ext cx="267910" cy="244024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86B05337-4223-4B7A-903F-D8B4A1A1BDAF}"/>
              </a:ext>
            </a:extLst>
          </p:cNvPr>
          <p:cNvSpPr txBox="1"/>
          <p:nvPr/>
        </p:nvSpPr>
        <p:spPr>
          <a:xfrm>
            <a:off x="7589085" y="3092408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6/12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B85C5A63-EB27-44B2-9B37-9AFA72DAF024}"/>
              </a:ext>
            </a:extLst>
          </p:cNvPr>
          <p:cNvSpPr txBox="1"/>
          <p:nvPr/>
        </p:nvSpPr>
        <p:spPr>
          <a:xfrm>
            <a:off x="5659223" y="5068698"/>
            <a:ext cx="38023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5/1</a:t>
            </a: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D217D693-0743-41DD-9DF6-70C00BAD636D}"/>
              </a:ext>
            </a:extLst>
          </p:cNvPr>
          <p:cNvSpPr/>
          <p:nvPr/>
        </p:nvSpPr>
        <p:spPr>
          <a:xfrm>
            <a:off x="5758180" y="5391867"/>
            <a:ext cx="193800" cy="15004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79" name="Diamond 78">
            <a:extLst>
              <a:ext uri="{FF2B5EF4-FFF2-40B4-BE49-F238E27FC236}">
                <a16:creationId xmlns:a16="http://schemas.microsoft.com/office/drawing/2014/main" id="{ACD61CE1-C6CA-4FBC-963A-7D37373B04F5}"/>
              </a:ext>
            </a:extLst>
          </p:cNvPr>
          <p:cNvSpPr/>
          <p:nvPr/>
        </p:nvSpPr>
        <p:spPr>
          <a:xfrm>
            <a:off x="3785992" y="5335815"/>
            <a:ext cx="267910" cy="244024"/>
          </a:xfrm>
          <a:prstGeom prst="diamond">
            <a:avLst/>
          </a:prstGeom>
          <a:solidFill>
            <a:srgbClr val="446BFA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0E050F79-C495-4C48-AC96-E56BF6571AC9}"/>
              </a:ext>
            </a:extLst>
          </p:cNvPr>
          <p:cNvSpPr txBox="1"/>
          <p:nvPr/>
        </p:nvSpPr>
        <p:spPr>
          <a:xfrm>
            <a:off x="3663979" y="5061999"/>
            <a:ext cx="4587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3/29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441EA4F-D7EB-4DB5-9002-A1ABED6D9D88}"/>
              </a:ext>
            </a:extLst>
          </p:cNvPr>
          <p:cNvSpPr txBox="1"/>
          <p:nvPr/>
        </p:nvSpPr>
        <p:spPr>
          <a:xfrm>
            <a:off x="88784" y="741909"/>
            <a:ext cx="20435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Effective 4/03/2018</a:t>
            </a:r>
          </a:p>
        </p:txBody>
      </p:sp>
      <p:sp>
        <p:nvSpPr>
          <p:cNvPr id="11" name="Flowchart: Decision 10"/>
          <p:cNvSpPr/>
          <p:nvPr/>
        </p:nvSpPr>
        <p:spPr>
          <a:xfrm>
            <a:off x="2134717" y="6478313"/>
            <a:ext cx="258006" cy="225393"/>
          </a:xfrm>
          <a:prstGeom prst="flowChartDecision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98" name="Flowchart: Decision 97"/>
          <p:cNvSpPr/>
          <p:nvPr/>
        </p:nvSpPr>
        <p:spPr>
          <a:xfrm>
            <a:off x="7906981" y="5357371"/>
            <a:ext cx="258006" cy="225393"/>
          </a:xfrm>
          <a:prstGeom prst="flowChartDecision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99" name="TextBox 98"/>
          <p:cNvSpPr txBox="1"/>
          <p:nvPr/>
        </p:nvSpPr>
        <p:spPr>
          <a:xfrm>
            <a:off x="2399356" y="6482393"/>
            <a:ext cx="1752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Submit to Tax Supervising &amp; Conservation Commission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7783852" y="5088968"/>
            <a:ext cx="4587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6/15</a:t>
            </a:r>
          </a:p>
        </p:txBody>
      </p:sp>
      <p:sp>
        <p:nvSpPr>
          <p:cNvPr id="102" name="Diamond 101">
            <a:extLst>
              <a:ext uri="{FF2B5EF4-FFF2-40B4-BE49-F238E27FC236}">
                <a16:creationId xmlns:a16="http://schemas.microsoft.com/office/drawing/2014/main" id="{ACD61CE1-C6CA-4FBC-963A-7D37373B04F5}"/>
              </a:ext>
            </a:extLst>
          </p:cNvPr>
          <p:cNvSpPr/>
          <p:nvPr/>
        </p:nvSpPr>
        <p:spPr>
          <a:xfrm>
            <a:off x="4549259" y="5335815"/>
            <a:ext cx="267910" cy="244024"/>
          </a:xfrm>
          <a:prstGeom prst="diamond">
            <a:avLst/>
          </a:prstGeom>
          <a:solidFill>
            <a:srgbClr val="446BFA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78294090-D980-4FF8-B940-E41B7A1EBF6B}"/>
              </a:ext>
            </a:extLst>
          </p:cNvPr>
          <p:cNvSpPr txBox="1"/>
          <p:nvPr/>
        </p:nvSpPr>
        <p:spPr>
          <a:xfrm>
            <a:off x="4442106" y="5076177"/>
            <a:ext cx="4587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4/12</a:t>
            </a:r>
          </a:p>
        </p:txBody>
      </p:sp>
      <p:sp>
        <p:nvSpPr>
          <p:cNvPr id="104" name="Diamond 103">
            <a:extLst>
              <a:ext uri="{FF2B5EF4-FFF2-40B4-BE49-F238E27FC236}">
                <a16:creationId xmlns:a16="http://schemas.microsoft.com/office/drawing/2014/main" id="{86693499-756E-43CE-BAB5-D6218E141692}"/>
              </a:ext>
            </a:extLst>
          </p:cNvPr>
          <p:cNvSpPr/>
          <p:nvPr/>
        </p:nvSpPr>
        <p:spPr>
          <a:xfrm>
            <a:off x="5748834" y="4527562"/>
            <a:ext cx="267910" cy="244024"/>
          </a:xfrm>
          <a:prstGeom prst="diamond">
            <a:avLst/>
          </a:prstGeom>
          <a:solidFill>
            <a:srgbClr val="EA1A2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105" name="Diamond 104">
            <a:extLst>
              <a:ext uri="{FF2B5EF4-FFF2-40B4-BE49-F238E27FC236}">
                <a16:creationId xmlns:a16="http://schemas.microsoft.com/office/drawing/2014/main" id="{86693499-756E-43CE-BAB5-D6218E141692}"/>
              </a:ext>
            </a:extLst>
          </p:cNvPr>
          <p:cNvSpPr/>
          <p:nvPr/>
        </p:nvSpPr>
        <p:spPr>
          <a:xfrm>
            <a:off x="6633751" y="4544979"/>
            <a:ext cx="267910" cy="244024"/>
          </a:xfrm>
          <a:prstGeom prst="diamond">
            <a:avLst/>
          </a:prstGeom>
          <a:solidFill>
            <a:srgbClr val="EA1A2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1D4FA497-C5B3-470D-88C3-EC730CAB81DF}"/>
              </a:ext>
            </a:extLst>
          </p:cNvPr>
          <p:cNvSpPr txBox="1"/>
          <p:nvPr/>
        </p:nvSpPr>
        <p:spPr>
          <a:xfrm>
            <a:off x="5663065" y="4283815"/>
            <a:ext cx="4052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5/1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1D4FA497-C5B3-470D-88C3-EC730CAB81DF}"/>
              </a:ext>
            </a:extLst>
          </p:cNvPr>
          <p:cNvSpPr txBox="1"/>
          <p:nvPr/>
        </p:nvSpPr>
        <p:spPr>
          <a:xfrm>
            <a:off x="6536885" y="4274185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5/15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1D4FA497-C5B3-470D-88C3-EC730CAB81DF}"/>
              </a:ext>
            </a:extLst>
          </p:cNvPr>
          <p:cNvSpPr txBox="1"/>
          <p:nvPr/>
        </p:nvSpPr>
        <p:spPr>
          <a:xfrm>
            <a:off x="7607549" y="4264056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6/12</a:t>
            </a:r>
          </a:p>
        </p:txBody>
      </p:sp>
      <p:sp>
        <p:nvSpPr>
          <p:cNvPr id="110" name="Diamond 109">
            <a:extLst>
              <a:ext uri="{FF2B5EF4-FFF2-40B4-BE49-F238E27FC236}">
                <a16:creationId xmlns:a16="http://schemas.microsoft.com/office/drawing/2014/main" id="{86693499-756E-43CE-BAB5-D6218E141692}"/>
              </a:ext>
            </a:extLst>
          </p:cNvPr>
          <p:cNvSpPr/>
          <p:nvPr/>
        </p:nvSpPr>
        <p:spPr>
          <a:xfrm>
            <a:off x="7703756" y="4503632"/>
            <a:ext cx="267910" cy="244024"/>
          </a:xfrm>
          <a:prstGeom prst="diamond">
            <a:avLst/>
          </a:prstGeom>
          <a:solidFill>
            <a:srgbClr val="EA1A2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112" name="Diamond 111">
            <a:extLst>
              <a:ext uri="{FF2B5EF4-FFF2-40B4-BE49-F238E27FC236}">
                <a16:creationId xmlns:a16="http://schemas.microsoft.com/office/drawing/2014/main" id="{86693499-756E-43CE-BAB5-D6218E141692}"/>
              </a:ext>
            </a:extLst>
          </p:cNvPr>
          <p:cNvSpPr/>
          <p:nvPr/>
        </p:nvSpPr>
        <p:spPr>
          <a:xfrm>
            <a:off x="4206014" y="4524185"/>
            <a:ext cx="267910" cy="244024"/>
          </a:xfrm>
          <a:prstGeom prst="diamond">
            <a:avLst/>
          </a:prstGeom>
          <a:solidFill>
            <a:srgbClr val="EA1A2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/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4B6346CD-A301-42DE-A825-10B26B332986}"/>
              </a:ext>
            </a:extLst>
          </p:cNvPr>
          <p:cNvSpPr txBox="1"/>
          <p:nvPr/>
        </p:nvSpPr>
        <p:spPr>
          <a:xfrm>
            <a:off x="4146890" y="4250563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4/3</a:t>
            </a:r>
          </a:p>
        </p:txBody>
      </p:sp>
    </p:spTree>
    <p:extLst>
      <p:ext uri="{BB962C8B-B14F-4D97-AF65-F5344CB8AC3E}">
        <p14:creationId xmlns:p14="http://schemas.microsoft.com/office/powerpoint/2010/main" val="14168558"/>
      </p:ext>
    </p:extLst>
  </p:cSld>
  <p:clrMapOvr>
    <a:masterClrMapping/>
  </p:clrMapOvr>
</p:sld>
</file>

<file path=ppt/theme/theme1.xml><?xml version="1.0" encoding="utf-8"?>
<a:theme xmlns:a="http://schemas.openxmlformats.org/drawingml/2006/main" name="PPS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PPS.thmx</Template>
  <TotalTime>19989</TotalTime>
  <Words>504</Words>
  <Application>Microsoft Office PowerPoint</Application>
  <PresentationFormat>On-screen Show (4:3)</PresentationFormat>
  <Paragraphs>143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MS PGothic</vt:lpstr>
      <vt:lpstr>MS PGothic</vt:lpstr>
      <vt:lpstr>Arial</vt:lpstr>
      <vt:lpstr>Calibri</vt:lpstr>
      <vt:lpstr>PPS</vt:lpstr>
      <vt:lpstr>2018-19 Budget Update</vt:lpstr>
      <vt:lpstr>Agenda</vt:lpstr>
      <vt:lpstr>Budget Progress</vt:lpstr>
      <vt:lpstr>General Fund Overview</vt:lpstr>
      <vt:lpstr>Staffing</vt:lpstr>
      <vt:lpstr>Staffing</vt:lpstr>
      <vt:lpstr>Staffing Details</vt:lpstr>
      <vt:lpstr>Central Office Summary</vt:lpstr>
      <vt:lpstr>Central Office Budget Development Process</vt:lpstr>
      <vt:lpstr>PowerPoint Presentation</vt:lpstr>
    </vt:vector>
  </TitlesOfParts>
  <Company>PPS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Achievement Compact Targets</dc:title>
  <dc:creator>Amanda Whalen</dc:creator>
  <cp:lastModifiedBy>Ryan Dutcher</cp:lastModifiedBy>
  <cp:revision>477</cp:revision>
  <cp:lastPrinted>2017-06-20T22:52:15Z</cp:lastPrinted>
  <dcterms:created xsi:type="dcterms:W3CDTF">2013-10-20T16:17:24Z</dcterms:created>
  <dcterms:modified xsi:type="dcterms:W3CDTF">2018-04-11T00:26:43Z</dcterms:modified>
</cp:coreProperties>
</file>