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382" r:id="rId2"/>
    <p:sldId id="383" r:id="rId3"/>
    <p:sldId id="492" r:id="rId4"/>
    <p:sldId id="485" r:id="rId5"/>
    <p:sldId id="435" r:id="rId6"/>
    <p:sldId id="449" r:id="rId7"/>
    <p:sldId id="493" r:id="rId8"/>
    <p:sldId id="487" r:id="rId9"/>
    <p:sldId id="462" r:id="rId10"/>
    <p:sldId id="495" r:id="rId11"/>
    <p:sldId id="498" r:id="rId12"/>
    <p:sldId id="488" r:id="rId13"/>
    <p:sldId id="491" r:id="rId14"/>
    <p:sldId id="444" r:id="rId15"/>
    <p:sldId id="496" r:id="rId16"/>
    <p:sldId id="384" r:id="rId17"/>
    <p:sldId id="457" r:id="rId18"/>
    <p:sldId id="443" r:id="rId19"/>
    <p:sldId id="472" r:id="rId20"/>
    <p:sldId id="447" r:id="rId21"/>
    <p:sldId id="460" r:id="rId22"/>
    <p:sldId id="497" r:id="rId23"/>
    <p:sldId id="475" r:id="rId24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000"/>
    <a:srgbClr val="FFFF99"/>
    <a:srgbClr val="FFFFFF"/>
    <a:srgbClr val="800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1" autoAdjust="0"/>
    <p:restoredTop sz="86653" autoAdjust="0"/>
  </p:normalViewPr>
  <p:slideViewPr>
    <p:cSldViewPr>
      <p:cViewPr varScale="1">
        <p:scale>
          <a:sx n="105" d="100"/>
          <a:sy n="105" d="100"/>
        </p:scale>
        <p:origin x="181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664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564" y="-84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'Other Funds'!$C$3</c:f>
              <c:strCache>
                <c:ptCount val="1"/>
                <c:pt idx="0">
                  <c:v>2017/18 Budgeted Expenditures (Adopted)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6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6C22-4E45-B7EE-BAF3DCEFC93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'Other Funds'!$A$28:$B$37</c:f>
              <c:strCache>
                <c:ptCount val="10"/>
                <c:pt idx="0">
                  <c:v>General Fund</c:v>
                </c:pt>
                <c:pt idx="1">
                  <c:v>Gen Obligation (GO) Bonds</c:v>
                </c:pt>
                <c:pt idx="2">
                  <c:v>GO Bonds Debt Service</c:v>
                </c:pt>
                <c:pt idx="3">
                  <c:v>Grants Fund</c:v>
                </c:pt>
                <c:pt idx="4">
                  <c:v>PERS UAL Debt Service</c:v>
                </c:pt>
                <c:pt idx="5">
                  <c:v>Construction Excise</c:v>
                </c:pt>
                <c:pt idx="6">
                  <c:v>Cafeteria Fund</c:v>
                </c:pt>
                <c:pt idx="7">
                  <c:v>PERS Rate Stabilization</c:v>
                </c:pt>
                <c:pt idx="8">
                  <c:v>Student Body Fund</c:v>
                </c:pt>
                <c:pt idx="9">
                  <c:v>All Others</c:v>
                </c:pt>
              </c:strCache>
            </c:strRef>
          </c:cat>
          <c:val>
            <c:numRef>
              <c:f>'Other Funds'!$C$28:$C$37</c:f>
              <c:numCache>
                <c:formatCode>"$"#,##0.0</c:formatCode>
                <c:ptCount val="10"/>
                <c:pt idx="0">
                  <c:v>617.28684099999998</c:v>
                </c:pt>
                <c:pt idx="1">
                  <c:v>596.27865499999996</c:v>
                </c:pt>
                <c:pt idx="2">
                  <c:v>118.526948</c:v>
                </c:pt>
                <c:pt idx="3">
                  <c:v>83.496898000000002</c:v>
                </c:pt>
                <c:pt idx="4">
                  <c:v>46.878306000000002</c:v>
                </c:pt>
                <c:pt idx="5">
                  <c:v>23.529980999999999</c:v>
                </c:pt>
                <c:pt idx="6">
                  <c:v>22.089839999999999</c:v>
                </c:pt>
                <c:pt idx="7">
                  <c:v>17.070884</c:v>
                </c:pt>
                <c:pt idx="8">
                  <c:v>13.095969</c:v>
                </c:pt>
                <c:pt idx="9">
                  <c:v>49.500757000000021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C22-4E45-B7EE-BAF3DCEFC9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89617912"/>
        <c:axId val="789618304"/>
      </c:barChart>
      <c:catAx>
        <c:axId val="789617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89618304"/>
        <c:crosses val="autoZero"/>
        <c:auto val="1"/>
        <c:lblAlgn val="ctr"/>
        <c:lblOffset val="100"/>
        <c:noMultiLvlLbl val="0"/>
      </c:catAx>
      <c:valAx>
        <c:axId val="789618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89617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2018 -19</a:t>
            </a:r>
            <a:r>
              <a:rPr lang="en-US" baseline="0" dirty="0"/>
              <a:t> Proposed Budget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49-43DE-9E45-88C293A1E957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649-43DE-9E45-88C293A1E957}"/>
              </c:ext>
            </c:extLst>
          </c:dPt>
          <c:dLbls>
            <c:dLbl>
              <c:idx val="0"/>
              <c:layout>
                <c:manualLayout>
                  <c:x val="-8.1680033211436222E-3"/>
                  <c:y val="-0.12620257998390172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649-43DE-9E45-88C293A1E957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7.5634348979197907E-2"/>
                  <c:y val="-0.37120783014372521"/>
                </c:manualLayout>
              </c:layout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8649-43DE-9E45-88C293A1E957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'CASR vs Central'!$C$19:$D$19</c:f>
              <c:strCache>
                <c:ptCount val="2"/>
                <c:pt idx="0">
                  <c:v>Central</c:v>
                </c:pt>
                <c:pt idx="1">
                  <c:v>CASR</c:v>
                </c:pt>
              </c:strCache>
            </c:strRef>
          </c:cat>
          <c:val>
            <c:numRef>
              <c:f>'CASR vs Central'!$C$20:$D$20</c:f>
              <c:numCache>
                <c:formatCode>"$"#,##0.0_);[Red]\("$"#,##0.0\)</c:formatCode>
                <c:ptCount val="2"/>
                <c:pt idx="0">
                  <c:v>133.1</c:v>
                </c:pt>
                <c:pt idx="1">
                  <c:v>183.1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649-43DE-9E45-88C293A1E9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EC0D63-C9BC-469B-BCEF-66FD5E431BA1}" type="doc">
      <dgm:prSet loTypeId="urn:microsoft.com/office/officeart/2005/8/layout/arrow3" loCatId="relationship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6AF03B65-42CA-4945-9031-1610966038E5}">
      <dgm:prSet phldrT="[Text]"/>
      <dgm:spPr/>
      <dgm:t>
        <a:bodyPr/>
        <a:lstStyle/>
        <a:p>
          <a:r>
            <a:rPr lang="en-US" dirty="0"/>
            <a:t>Reductions to Central Office and Reserves</a:t>
          </a:r>
        </a:p>
      </dgm:t>
    </dgm:pt>
    <dgm:pt modelId="{669E3B3A-A825-497D-B1DA-010061B45A7A}" type="parTrans" cxnId="{B4858059-B84C-4767-8731-5F3257CA578B}">
      <dgm:prSet/>
      <dgm:spPr/>
      <dgm:t>
        <a:bodyPr/>
        <a:lstStyle/>
        <a:p>
          <a:endParaRPr lang="en-US"/>
        </a:p>
      </dgm:t>
    </dgm:pt>
    <dgm:pt modelId="{23A3A0C0-6C0F-48C3-AC5F-B3C5352DF3BE}" type="sibTrans" cxnId="{B4858059-B84C-4767-8731-5F3257CA578B}">
      <dgm:prSet/>
      <dgm:spPr/>
      <dgm:t>
        <a:bodyPr/>
        <a:lstStyle/>
        <a:p>
          <a:endParaRPr lang="en-US"/>
        </a:p>
      </dgm:t>
    </dgm:pt>
    <dgm:pt modelId="{87ED548A-83A8-46B1-80EF-0E37777EA22D}">
      <dgm:prSet phldrT="[Text]" phldr="1"/>
      <dgm:spPr/>
      <dgm:t>
        <a:bodyPr/>
        <a:lstStyle/>
        <a:p>
          <a:endParaRPr lang="en-US"/>
        </a:p>
      </dgm:t>
    </dgm:pt>
    <dgm:pt modelId="{98BF18A2-5DCF-4602-9609-2FE2C1F3B656}" type="parTrans" cxnId="{4ABE90E3-4C6D-467B-9235-60AD93065F84}">
      <dgm:prSet/>
      <dgm:spPr/>
      <dgm:t>
        <a:bodyPr/>
        <a:lstStyle/>
        <a:p>
          <a:endParaRPr lang="en-US"/>
        </a:p>
      </dgm:t>
    </dgm:pt>
    <dgm:pt modelId="{695A6B1E-DCFA-40F7-BDC3-B71A6FA29CE0}" type="sibTrans" cxnId="{4ABE90E3-4C6D-467B-9235-60AD93065F84}">
      <dgm:prSet/>
      <dgm:spPr/>
      <dgm:t>
        <a:bodyPr/>
        <a:lstStyle/>
        <a:p>
          <a:endParaRPr lang="en-US"/>
        </a:p>
      </dgm:t>
    </dgm:pt>
    <dgm:pt modelId="{CECDAD37-9D3B-498D-BDAD-B9E6C864150C}">
      <dgm:prSet phldrT="[Text]"/>
      <dgm:spPr/>
      <dgm:t>
        <a:bodyPr/>
        <a:lstStyle/>
        <a:p>
          <a:r>
            <a:rPr lang="en-US" dirty="0"/>
            <a:t>Increases in School Staffing, Health Care Spending and Employee Expenses</a:t>
          </a:r>
        </a:p>
      </dgm:t>
    </dgm:pt>
    <dgm:pt modelId="{0B9CC9E9-07C1-4559-A6E6-C53725DEB757}" type="parTrans" cxnId="{40062FDD-F4ED-4089-9877-5D72927291A2}">
      <dgm:prSet/>
      <dgm:spPr/>
      <dgm:t>
        <a:bodyPr/>
        <a:lstStyle/>
        <a:p>
          <a:endParaRPr lang="en-US"/>
        </a:p>
      </dgm:t>
    </dgm:pt>
    <dgm:pt modelId="{CB9CB4D9-6985-49B0-A80F-DCCC3F947A5C}" type="sibTrans" cxnId="{40062FDD-F4ED-4089-9877-5D72927291A2}">
      <dgm:prSet/>
      <dgm:spPr/>
      <dgm:t>
        <a:bodyPr/>
        <a:lstStyle/>
        <a:p>
          <a:endParaRPr lang="en-US"/>
        </a:p>
      </dgm:t>
    </dgm:pt>
    <dgm:pt modelId="{156C81E7-751B-4DA2-845A-84F252B0E34B}">
      <dgm:prSet phldrT="[Text]"/>
      <dgm:spPr/>
      <dgm:t>
        <a:bodyPr/>
        <a:lstStyle/>
        <a:p>
          <a:endParaRPr lang="en-US" dirty="0"/>
        </a:p>
      </dgm:t>
    </dgm:pt>
    <dgm:pt modelId="{58ABBC01-D849-4ABA-A5AC-511C40F68074}" type="parTrans" cxnId="{47596D0F-99EC-4C81-A71B-DE46DF8D3650}">
      <dgm:prSet/>
      <dgm:spPr/>
      <dgm:t>
        <a:bodyPr/>
        <a:lstStyle/>
        <a:p>
          <a:endParaRPr lang="en-US"/>
        </a:p>
      </dgm:t>
    </dgm:pt>
    <dgm:pt modelId="{BBC30417-6118-4411-AF5C-CCEE2D4F6843}" type="sibTrans" cxnId="{47596D0F-99EC-4C81-A71B-DE46DF8D3650}">
      <dgm:prSet/>
      <dgm:spPr/>
      <dgm:t>
        <a:bodyPr/>
        <a:lstStyle/>
        <a:p>
          <a:endParaRPr lang="en-US"/>
        </a:p>
      </dgm:t>
    </dgm:pt>
    <dgm:pt modelId="{438FBF37-E4D5-4B40-9112-D2A63AE8BC56}">
      <dgm:prSet phldrT="[Text]"/>
      <dgm:spPr/>
      <dgm:t>
        <a:bodyPr/>
        <a:lstStyle/>
        <a:p>
          <a:endParaRPr lang="en-US" dirty="0"/>
        </a:p>
      </dgm:t>
    </dgm:pt>
    <dgm:pt modelId="{8790FD84-BD76-4F37-80E2-9A7A945D0C01}" type="parTrans" cxnId="{69B642E7-83F1-4C39-B30A-286DAE967135}">
      <dgm:prSet/>
      <dgm:spPr/>
      <dgm:t>
        <a:bodyPr/>
        <a:lstStyle/>
        <a:p>
          <a:endParaRPr lang="en-US"/>
        </a:p>
      </dgm:t>
    </dgm:pt>
    <dgm:pt modelId="{776D4D5E-6E2B-4CD2-B474-392AE2BAE807}" type="sibTrans" cxnId="{69B642E7-83F1-4C39-B30A-286DAE967135}">
      <dgm:prSet/>
      <dgm:spPr/>
      <dgm:t>
        <a:bodyPr/>
        <a:lstStyle/>
        <a:p>
          <a:endParaRPr lang="en-US"/>
        </a:p>
      </dgm:t>
    </dgm:pt>
    <dgm:pt modelId="{3FDD999F-E8AD-4197-808D-1D2EFB693A2A}" type="pres">
      <dgm:prSet presAssocID="{A3EC0D63-C9BC-469B-BCEF-66FD5E431BA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9D788AF-C14D-4A19-9AA7-CE7DA29B6C4F}" type="pres">
      <dgm:prSet presAssocID="{A3EC0D63-C9BC-469B-BCEF-66FD5E431BA1}" presName="divider" presStyleLbl="fgShp" presStyleIdx="0" presStyleCnt="1"/>
      <dgm:spPr/>
    </dgm:pt>
    <dgm:pt modelId="{6818D246-51B0-4381-AAFC-93497C71DF43}" type="pres">
      <dgm:prSet presAssocID="{6AF03B65-42CA-4945-9031-1610966038E5}" presName="downArrow" presStyleLbl="node1" presStyleIdx="0" presStyleCnt="2"/>
      <dgm:spPr/>
    </dgm:pt>
    <dgm:pt modelId="{032EB9BA-7410-45C9-B336-FEA481C54F51}" type="pres">
      <dgm:prSet presAssocID="{6AF03B65-42CA-4945-9031-1610966038E5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68F7FD-3C3E-443C-8383-60B00008AD3E}" type="pres">
      <dgm:prSet presAssocID="{CECDAD37-9D3B-498D-BDAD-B9E6C864150C}" presName="upArrow" presStyleLbl="node1" presStyleIdx="1" presStyleCnt="2"/>
      <dgm:spPr/>
    </dgm:pt>
    <dgm:pt modelId="{54AAC55E-D948-46A0-ABF7-84E73050D28B}" type="pres">
      <dgm:prSet presAssocID="{CECDAD37-9D3B-498D-BDAD-B9E6C864150C}" presName="upArrowText" presStyleLbl="revTx" presStyleIdx="1" presStyleCnt="2" custScaleX="1456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597CCA-8027-4F44-A574-C00E1643F5A4}" type="presOf" srcId="{6AF03B65-42CA-4945-9031-1610966038E5}" destId="{032EB9BA-7410-45C9-B336-FEA481C54F51}" srcOrd="0" destOrd="0" presId="urn:microsoft.com/office/officeart/2005/8/layout/arrow3"/>
    <dgm:cxn modelId="{47596D0F-99EC-4C81-A71B-DE46DF8D3650}" srcId="{A3EC0D63-C9BC-469B-BCEF-66FD5E431BA1}" destId="{156C81E7-751B-4DA2-845A-84F252B0E34B}" srcOrd="3" destOrd="0" parTransId="{58ABBC01-D849-4ABA-A5AC-511C40F68074}" sibTransId="{BBC30417-6118-4411-AF5C-CCEE2D4F6843}"/>
    <dgm:cxn modelId="{23B8AB27-81AA-4113-9419-16552AF78562}" type="presOf" srcId="{CECDAD37-9D3B-498D-BDAD-B9E6C864150C}" destId="{54AAC55E-D948-46A0-ABF7-84E73050D28B}" srcOrd="0" destOrd="0" presId="urn:microsoft.com/office/officeart/2005/8/layout/arrow3"/>
    <dgm:cxn modelId="{978259C8-B15F-440A-B81F-5CE932FDF0F4}" type="presOf" srcId="{A3EC0D63-C9BC-469B-BCEF-66FD5E431BA1}" destId="{3FDD999F-E8AD-4197-808D-1D2EFB693A2A}" srcOrd="0" destOrd="0" presId="urn:microsoft.com/office/officeart/2005/8/layout/arrow3"/>
    <dgm:cxn modelId="{B4858059-B84C-4767-8731-5F3257CA578B}" srcId="{A3EC0D63-C9BC-469B-BCEF-66FD5E431BA1}" destId="{6AF03B65-42CA-4945-9031-1610966038E5}" srcOrd="0" destOrd="0" parTransId="{669E3B3A-A825-497D-B1DA-010061B45A7A}" sibTransId="{23A3A0C0-6C0F-48C3-AC5F-B3C5352DF3BE}"/>
    <dgm:cxn modelId="{40062FDD-F4ED-4089-9877-5D72927291A2}" srcId="{A3EC0D63-C9BC-469B-BCEF-66FD5E431BA1}" destId="{CECDAD37-9D3B-498D-BDAD-B9E6C864150C}" srcOrd="1" destOrd="0" parTransId="{0B9CC9E9-07C1-4559-A6E6-C53725DEB757}" sibTransId="{CB9CB4D9-6985-49B0-A80F-DCCC3F947A5C}"/>
    <dgm:cxn modelId="{4ABE90E3-4C6D-467B-9235-60AD93065F84}" srcId="{A3EC0D63-C9BC-469B-BCEF-66FD5E431BA1}" destId="{87ED548A-83A8-46B1-80EF-0E37777EA22D}" srcOrd="4" destOrd="0" parTransId="{98BF18A2-5DCF-4602-9609-2FE2C1F3B656}" sibTransId="{695A6B1E-DCFA-40F7-BDC3-B71A6FA29CE0}"/>
    <dgm:cxn modelId="{69B642E7-83F1-4C39-B30A-286DAE967135}" srcId="{A3EC0D63-C9BC-469B-BCEF-66FD5E431BA1}" destId="{438FBF37-E4D5-4B40-9112-D2A63AE8BC56}" srcOrd="2" destOrd="0" parTransId="{8790FD84-BD76-4F37-80E2-9A7A945D0C01}" sibTransId="{776D4D5E-6E2B-4CD2-B474-392AE2BAE807}"/>
    <dgm:cxn modelId="{744AC75C-A6C2-4FC4-ACCC-7B6B99599D75}" type="presParOf" srcId="{3FDD999F-E8AD-4197-808D-1D2EFB693A2A}" destId="{79D788AF-C14D-4A19-9AA7-CE7DA29B6C4F}" srcOrd="0" destOrd="0" presId="urn:microsoft.com/office/officeart/2005/8/layout/arrow3"/>
    <dgm:cxn modelId="{7E43D67D-67C5-4D48-B5F1-AE28C2040A57}" type="presParOf" srcId="{3FDD999F-E8AD-4197-808D-1D2EFB693A2A}" destId="{6818D246-51B0-4381-AAFC-93497C71DF43}" srcOrd="1" destOrd="0" presId="urn:microsoft.com/office/officeart/2005/8/layout/arrow3"/>
    <dgm:cxn modelId="{1745D385-D0AA-4BA9-BD07-D6C5168D439E}" type="presParOf" srcId="{3FDD999F-E8AD-4197-808D-1D2EFB693A2A}" destId="{032EB9BA-7410-45C9-B336-FEA481C54F51}" srcOrd="2" destOrd="0" presId="urn:microsoft.com/office/officeart/2005/8/layout/arrow3"/>
    <dgm:cxn modelId="{1FC7FA18-3319-412C-96F4-C099E59DA170}" type="presParOf" srcId="{3FDD999F-E8AD-4197-808D-1D2EFB693A2A}" destId="{A568F7FD-3C3E-443C-8383-60B00008AD3E}" srcOrd="3" destOrd="0" presId="urn:microsoft.com/office/officeart/2005/8/layout/arrow3"/>
    <dgm:cxn modelId="{4B4C8672-9E34-462E-BB00-1D4391D3BAD8}" type="presParOf" srcId="{3FDD999F-E8AD-4197-808D-1D2EFB693A2A}" destId="{54AAC55E-D948-46A0-ABF7-84E73050D28B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278B1A-6490-4498-869A-DB952C93254A}" type="doc">
      <dgm:prSet loTypeId="urn:microsoft.com/office/officeart/2005/8/layout/radial4" loCatId="relationship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936DBEAE-A256-4491-9E5F-D478258A760E}">
      <dgm:prSet phldrT="[Text]"/>
      <dgm:spPr/>
      <dgm:t>
        <a:bodyPr/>
        <a:lstStyle/>
        <a:p>
          <a:r>
            <a:rPr lang="en-US" dirty="0"/>
            <a:t>Student</a:t>
          </a:r>
        </a:p>
      </dgm:t>
    </dgm:pt>
    <dgm:pt modelId="{281B8181-BE36-4EDC-8BD8-86C5AD7129C3}" type="parTrans" cxnId="{A863C564-FA8D-4EA2-804E-C84D06FC7D6F}">
      <dgm:prSet/>
      <dgm:spPr/>
      <dgm:t>
        <a:bodyPr/>
        <a:lstStyle/>
        <a:p>
          <a:endParaRPr lang="en-US"/>
        </a:p>
      </dgm:t>
    </dgm:pt>
    <dgm:pt modelId="{03D5A649-D226-4DCA-9FF6-DA13442BC382}" type="sibTrans" cxnId="{A863C564-FA8D-4EA2-804E-C84D06FC7D6F}">
      <dgm:prSet/>
      <dgm:spPr/>
      <dgm:t>
        <a:bodyPr/>
        <a:lstStyle/>
        <a:p>
          <a:endParaRPr lang="en-US"/>
        </a:p>
      </dgm:t>
    </dgm:pt>
    <dgm:pt modelId="{7795DE95-D7E0-4934-A8D6-44E6C9BE55DD}">
      <dgm:prSet phldrT="[Text]"/>
      <dgm:spPr/>
      <dgm:t>
        <a:bodyPr/>
        <a:lstStyle/>
        <a:p>
          <a:r>
            <a:rPr lang="en-US" dirty="0"/>
            <a:t>Utilities</a:t>
          </a:r>
        </a:p>
      </dgm:t>
    </dgm:pt>
    <dgm:pt modelId="{626DDD20-D04E-44AF-A486-4BFC1EB8B508}" type="parTrans" cxnId="{542AE765-8A93-4373-9C3F-0022DFE9F9F9}">
      <dgm:prSet/>
      <dgm:spPr/>
      <dgm:t>
        <a:bodyPr/>
        <a:lstStyle/>
        <a:p>
          <a:endParaRPr lang="en-US"/>
        </a:p>
      </dgm:t>
    </dgm:pt>
    <dgm:pt modelId="{B91A54D7-0750-4F56-B8D6-161512880FAA}" type="sibTrans" cxnId="{542AE765-8A93-4373-9C3F-0022DFE9F9F9}">
      <dgm:prSet/>
      <dgm:spPr/>
      <dgm:t>
        <a:bodyPr/>
        <a:lstStyle/>
        <a:p>
          <a:endParaRPr lang="en-US"/>
        </a:p>
      </dgm:t>
    </dgm:pt>
    <dgm:pt modelId="{92B4D8E1-1988-458B-8BD9-C526B424AEB9}">
      <dgm:prSet phldrT="[Text]"/>
      <dgm:spPr/>
      <dgm:t>
        <a:bodyPr/>
        <a:lstStyle/>
        <a:p>
          <a:r>
            <a:rPr lang="en-US" dirty="0"/>
            <a:t>Transportation</a:t>
          </a:r>
        </a:p>
      </dgm:t>
    </dgm:pt>
    <dgm:pt modelId="{D8285DF7-D403-4F3E-B791-C6ACC53BD50A}" type="parTrans" cxnId="{BCC1D186-8686-419F-A8CE-BDB313842ED6}">
      <dgm:prSet/>
      <dgm:spPr/>
      <dgm:t>
        <a:bodyPr/>
        <a:lstStyle/>
        <a:p>
          <a:endParaRPr lang="en-US"/>
        </a:p>
      </dgm:t>
    </dgm:pt>
    <dgm:pt modelId="{7815532F-3E1F-4A70-A483-8E1DCA67DA26}" type="sibTrans" cxnId="{BCC1D186-8686-419F-A8CE-BDB313842ED6}">
      <dgm:prSet/>
      <dgm:spPr/>
      <dgm:t>
        <a:bodyPr/>
        <a:lstStyle/>
        <a:p>
          <a:endParaRPr lang="en-US"/>
        </a:p>
      </dgm:t>
    </dgm:pt>
    <dgm:pt modelId="{F05430F4-9A2A-4053-9DDD-5F8AADA64DD9}">
      <dgm:prSet phldrT="[Text]"/>
      <dgm:spPr/>
      <dgm:t>
        <a:bodyPr/>
        <a:lstStyle/>
        <a:p>
          <a:r>
            <a:rPr lang="en-US" dirty="0"/>
            <a:t>Custodial</a:t>
          </a:r>
        </a:p>
      </dgm:t>
    </dgm:pt>
    <dgm:pt modelId="{0813C8F5-53E9-4527-94A1-068D9E41827D}" type="parTrans" cxnId="{FA261162-EF3E-4644-9FEF-B9A5E616E1E3}">
      <dgm:prSet/>
      <dgm:spPr/>
      <dgm:t>
        <a:bodyPr/>
        <a:lstStyle/>
        <a:p>
          <a:endParaRPr lang="en-US"/>
        </a:p>
      </dgm:t>
    </dgm:pt>
    <dgm:pt modelId="{C4C2C6A3-13DE-4FD3-BAF7-4D60AC5641C1}" type="sibTrans" cxnId="{FA261162-EF3E-4644-9FEF-B9A5E616E1E3}">
      <dgm:prSet/>
      <dgm:spPr/>
      <dgm:t>
        <a:bodyPr/>
        <a:lstStyle/>
        <a:p>
          <a:endParaRPr lang="en-US"/>
        </a:p>
      </dgm:t>
    </dgm:pt>
    <dgm:pt modelId="{66B85235-3C48-4ED8-A48B-F016BE08B57B}">
      <dgm:prSet phldrT="[Text]"/>
      <dgm:spPr/>
      <dgm:t>
        <a:bodyPr/>
        <a:lstStyle/>
        <a:p>
          <a:r>
            <a:rPr lang="en-US" dirty="0"/>
            <a:t>Security</a:t>
          </a:r>
        </a:p>
      </dgm:t>
    </dgm:pt>
    <dgm:pt modelId="{1565492E-D58B-4AFB-9251-DE843D45F94F}" type="parTrans" cxnId="{5F251F90-7612-4EAF-93F2-F5E8BDBB1C16}">
      <dgm:prSet/>
      <dgm:spPr/>
      <dgm:t>
        <a:bodyPr/>
        <a:lstStyle/>
        <a:p>
          <a:endParaRPr lang="en-US"/>
        </a:p>
      </dgm:t>
    </dgm:pt>
    <dgm:pt modelId="{7D69BF6E-0962-487C-AECE-1B2464476D1B}" type="sibTrans" cxnId="{5F251F90-7612-4EAF-93F2-F5E8BDBB1C16}">
      <dgm:prSet/>
      <dgm:spPr/>
      <dgm:t>
        <a:bodyPr/>
        <a:lstStyle/>
        <a:p>
          <a:endParaRPr lang="en-US"/>
        </a:p>
      </dgm:t>
    </dgm:pt>
    <dgm:pt modelId="{E359D66A-1FD8-45CC-A24E-69084340E9E1}">
      <dgm:prSet phldrT="[Text]"/>
      <dgm:spPr/>
      <dgm:t>
        <a:bodyPr/>
        <a:lstStyle/>
        <a:p>
          <a:r>
            <a:rPr lang="en-US" dirty="0"/>
            <a:t>Special Education</a:t>
          </a:r>
        </a:p>
      </dgm:t>
    </dgm:pt>
    <dgm:pt modelId="{A8D6E00F-D78C-489E-9E78-F59B44FF602E}" type="parTrans" cxnId="{CDBBE070-DF4F-46D2-A89C-B451C54C4BC2}">
      <dgm:prSet/>
      <dgm:spPr/>
      <dgm:t>
        <a:bodyPr/>
        <a:lstStyle/>
        <a:p>
          <a:endParaRPr lang="en-US"/>
        </a:p>
      </dgm:t>
    </dgm:pt>
    <dgm:pt modelId="{09372045-925A-489B-B9B1-25DB9D855063}" type="sibTrans" cxnId="{CDBBE070-DF4F-46D2-A89C-B451C54C4BC2}">
      <dgm:prSet/>
      <dgm:spPr/>
      <dgm:t>
        <a:bodyPr/>
        <a:lstStyle/>
        <a:p>
          <a:endParaRPr lang="en-US"/>
        </a:p>
      </dgm:t>
    </dgm:pt>
    <dgm:pt modelId="{ABEED804-0400-4A2A-BBAB-5EAE58185BC8}">
      <dgm:prSet phldrT="[Text]"/>
      <dgm:spPr/>
      <dgm:t>
        <a:bodyPr/>
        <a:lstStyle/>
        <a:p>
          <a:r>
            <a:rPr lang="en-US" dirty="0"/>
            <a:t>Dual Language Immersion</a:t>
          </a:r>
        </a:p>
      </dgm:t>
    </dgm:pt>
    <dgm:pt modelId="{67C2DBB0-B7D2-46F9-A4E3-17D608C30DE9}" type="parTrans" cxnId="{423ABC65-F5E4-49B4-8693-FF1817ACD608}">
      <dgm:prSet/>
      <dgm:spPr/>
      <dgm:t>
        <a:bodyPr/>
        <a:lstStyle/>
        <a:p>
          <a:endParaRPr lang="en-US"/>
        </a:p>
      </dgm:t>
    </dgm:pt>
    <dgm:pt modelId="{601955CC-B40D-4687-9601-6E81AF2B001D}" type="sibTrans" cxnId="{423ABC65-F5E4-49B4-8693-FF1817ACD608}">
      <dgm:prSet/>
      <dgm:spPr/>
      <dgm:t>
        <a:bodyPr/>
        <a:lstStyle/>
        <a:p>
          <a:endParaRPr lang="en-US"/>
        </a:p>
      </dgm:t>
    </dgm:pt>
    <dgm:pt modelId="{0D259E25-CB3F-46B7-8DF0-84DC4200E9F9}">
      <dgm:prSet phldrT="[Text]"/>
      <dgm:spPr/>
      <dgm:t>
        <a:bodyPr/>
        <a:lstStyle/>
        <a:p>
          <a:r>
            <a:rPr lang="en-US" dirty="0"/>
            <a:t>Substitutes </a:t>
          </a:r>
        </a:p>
      </dgm:t>
    </dgm:pt>
    <dgm:pt modelId="{01DDBDD5-C818-4B4C-AA65-68FF6525FA4A}" type="parTrans" cxnId="{554CDC16-37C8-40B2-AAC0-0F675C78A386}">
      <dgm:prSet/>
      <dgm:spPr/>
      <dgm:t>
        <a:bodyPr/>
        <a:lstStyle/>
        <a:p>
          <a:endParaRPr lang="en-US"/>
        </a:p>
      </dgm:t>
    </dgm:pt>
    <dgm:pt modelId="{F8C84781-6F96-493E-B84B-3C6336D62EE4}" type="sibTrans" cxnId="{554CDC16-37C8-40B2-AAC0-0F675C78A386}">
      <dgm:prSet/>
      <dgm:spPr/>
      <dgm:t>
        <a:bodyPr/>
        <a:lstStyle/>
        <a:p>
          <a:endParaRPr lang="en-US"/>
        </a:p>
      </dgm:t>
    </dgm:pt>
    <dgm:pt modelId="{82B8A443-0D1A-40F4-8F64-18C5C6D625D4}">
      <dgm:prSet phldrT="[Text]"/>
      <dgm:spPr/>
      <dgm:t>
        <a:bodyPr/>
        <a:lstStyle/>
        <a:p>
          <a:r>
            <a:rPr lang="en-US" dirty="0"/>
            <a:t>Racial Equity Priorities </a:t>
          </a:r>
        </a:p>
      </dgm:t>
    </dgm:pt>
    <dgm:pt modelId="{16844FC8-47A8-4543-AD3B-03F40A8AD93E}" type="parTrans" cxnId="{0EE82A1C-5681-4739-898C-53E63898D0C7}">
      <dgm:prSet/>
      <dgm:spPr/>
      <dgm:t>
        <a:bodyPr/>
        <a:lstStyle/>
        <a:p>
          <a:endParaRPr lang="en-US"/>
        </a:p>
      </dgm:t>
    </dgm:pt>
    <dgm:pt modelId="{0AB43B79-6C97-4EE4-92CA-FF2445D1A3B0}" type="sibTrans" cxnId="{0EE82A1C-5681-4739-898C-53E63898D0C7}">
      <dgm:prSet/>
      <dgm:spPr/>
      <dgm:t>
        <a:bodyPr/>
        <a:lstStyle/>
        <a:p>
          <a:endParaRPr lang="en-US"/>
        </a:p>
      </dgm:t>
    </dgm:pt>
    <dgm:pt modelId="{FD95E3AE-FA5A-4007-96AC-9C4C6117647A}" type="pres">
      <dgm:prSet presAssocID="{AC278B1A-6490-4498-869A-DB952C93254A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4E565A-DF5C-4795-A69D-B536A7C9678C}" type="pres">
      <dgm:prSet presAssocID="{936DBEAE-A256-4491-9E5F-D478258A760E}" presName="centerShape" presStyleLbl="node0" presStyleIdx="0" presStyleCnt="1"/>
      <dgm:spPr/>
      <dgm:t>
        <a:bodyPr/>
        <a:lstStyle/>
        <a:p>
          <a:endParaRPr lang="en-US"/>
        </a:p>
      </dgm:t>
    </dgm:pt>
    <dgm:pt modelId="{13D58EA8-EB19-418F-A356-AAC50FB89A75}" type="pres">
      <dgm:prSet presAssocID="{626DDD20-D04E-44AF-A486-4BFC1EB8B508}" presName="parTrans" presStyleLbl="bgSibTrans2D1" presStyleIdx="0" presStyleCnt="8"/>
      <dgm:spPr/>
      <dgm:t>
        <a:bodyPr/>
        <a:lstStyle/>
        <a:p>
          <a:endParaRPr lang="en-US"/>
        </a:p>
      </dgm:t>
    </dgm:pt>
    <dgm:pt modelId="{E273176D-9933-4C31-A6ED-8583C72FE4DA}" type="pres">
      <dgm:prSet presAssocID="{7795DE95-D7E0-4934-A8D6-44E6C9BE55DD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FE3C3A-5B42-4399-A365-A878012FC14F}" type="pres">
      <dgm:prSet presAssocID="{D8285DF7-D403-4F3E-B791-C6ACC53BD50A}" presName="parTrans" presStyleLbl="bgSibTrans2D1" presStyleIdx="1" presStyleCnt="8"/>
      <dgm:spPr/>
      <dgm:t>
        <a:bodyPr/>
        <a:lstStyle/>
        <a:p>
          <a:endParaRPr lang="en-US"/>
        </a:p>
      </dgm:t>
    </dgm:pt>
    <dgm:pt modelId="{2B690C9D-EF51-45AE-B8C3-A93A1F85E20C}" type="pres">
      <dgm:prSet presAssocID="{92B4D8E1-1988-458B-8BD9-C526B424AEB9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703F56-1DBB-4E0E-9331-3E30BF0330A0}" type="pres">
      <dgm:prSet presAssocID="{0813C8F5-53E9-4527-94A1-068D9E41827D}" presName="parTrans" presStyleLbl="bgSibTrans2D1" presStyleIdx="2" presStyleCnt="8"/>
      <dgm:spPr/>
      <dgm:t>
        <a:bodyPr/>
        <a:lstStyle/>
        <a:p>
          <a:endParaRPr lang="en-US"/>
        </a:p>
      </dgm:t>
    </dgm:pt>
    <dgm:pt modelId="{B9048D5A-13EE-4DCC-955C-58951C93B930}" type="pres">
      <dgm:prSet presAssocID="{F05430F4-9A2A-4053-9DDD-5F8AADA64DD9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14ABCE6-3A86-428C-8455-7B8A868B6A4C}" type="pres">
      <dgm:prSet presAssocID="{1565492E-D58B-4AFB-9251-DE843D45F94F}" presName="parTrans" presStyleLbl="bgSibTrans2D1" presStyleIdx="3" presStyleCnt="8"/>
      <dgm:spPr/>
      <dgm:t>
        <a:bodyPr/>
        <a:lstStyle/>
        <a:p>
          <a:endParaRPr lang="en-US"/>
        </a:p>
      </dgm:t>
    </dgm:pt>
    <dgm:pt modelId="{E42C0408-2525-482C-96C4-DD130AE91B8F}" type="pres">
      <dgm:prSet presAssocID="{66B85235-3C48-4ED8-A48B-F016BE08B57B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66A889-653D-42D4-910C-A363CE0EF78B}" type="pres">
      <dgm:prSet presAssocID="{A8D6E00F-D78C-489E-9E78-F59B44FF602E}" presName="parTrans" presStyleLbl="bgSibTrans2D1" presStyleIdx="4" presStyleCnt="8"/>
      <dgm:spPr/>
      <dgm:t>
        <a:bodyPr/>
        <a:lstStyle/>
        <a:p>
          <a:endParaRPr lang="en-US"/>
        </a:p>
      </dgm:t>
    </dgm:pt>
    <dgm:pt modelId="{9F4BFD71-CAE8-4B58-BE1C-7308EBC99C66}" type="pres">
      <dgm:prSet presAssocID="{E359D66A-1FD8-45CC-A24E-69084340E9E1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5FA4E0-76E2-4B5E-B4C1-02A5CD102E6F}" type="pres">
      <dgm:prSet presAssocID="{67C2DBB0-B7D2-46F9-A4E3-17D608C30DE9}" presName="parTrans" presStyleLbl="bgSibTrans2D1" presStyleIdx="5" presStyleCnt="8"/>
      <dgm:spPr/>
      <dgm:t>
        <a:bodyPr/>
        <a:lstStyle/>
        <a:p>
          <a:endParaRPr lang="en-US"/>
        </a:p>
      </dgm:t>
    </dgm:pt>
    <dgm:pt modelId="{10128F6F-521E-4804-80A2-1E9DBDF95F1C}" type="pres">
      <dgm:prSet presAssocID="{ABEED804-0400-4A2A-BBAB-5EAE58185BC8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496244D-1BD9-4609-9E3E-D264B1161298}" type="pres">
      <dgm:prSet presAssocID="{01DDBDD5-C818-4B4C-AA65-68FF6525FA4A}" presName="parTrans" presStyleLbl="bgSibTrans2D1" presStyleIdx="6" presStyleCnt="8"/>
      <dgm:spPr/>
      <dgm:t>
        <a:bodyPr/>
        <a:lstStyle/>
        <a:p>
          <a:endParaRPr lang="en-US"/>
        </a:p>
      </dgm:t>
    </dgm:pt>
    <dgm:pt modelId="{6A73AB7D-A1DB-4F41-9DF6-74389F8AE8BC}" type="pres">
      <dgm:prSet presAssocID="{0D259E25-CB3F-46B7-8DF0-84DC4200E9F9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7995AC-E997-4634-BA32-82859A20E01D}" type="pres">
      <dgm:prSet presAssocID="{16844FC8-47A8-4543-AD3B-03F40A8AD93E}" presName="parTrans" presStyleLbl="bgSibTrans2D1" presStyleIdx="7" presStyleCnt="8"/>
      <dgm:spPr/>
      <dgm:t>
        <a:bodyPr/>
        <a:lstStyle/>
        <a:p>
          <a:endParaRPr lang="en-US"/>
        </a:p>
      </dgm:t>
    </dgm:pt>
    <dgm:pt modelId="{D751E23E-9C57-4C82-BE96-74553A8EF85E}" type="pres">
      <dgm:prSet presAssocID="{82B8A443-0D1A-40F4-8F64-18C5C6D625D4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EE82A1C-5681-4739-898C-53E63898D0C7}" srcId="{936DBEAE-A256-4491-9E5F-D478258A760E}" destId="{82B8A443-0D1A-40F4-8F64-18C5C6D625D4}" srcOrd="7" destOrd="0" parTransId="{16844FC8-47A8-4543-AD3B-03F40A8AD93E}" sibTransId="{0AB43B79-6C97-4EE4-92CA-FF2445D1A3B0}"/>
    <dgm:cxn modelId="{655D7654-A451-4E6E-9265-3F771876B96D}" type="presOf" srcId="{A8D6E00F-D78C-489E-9E78-F59B44FF602E}" destId="{EC66A889-653D-42D4-910C-A363CE0EF78B}" srcOrd="0" destOrd="0" presId="urn:microsoft.com/office/officeart/2005/8/layout/radial4"/>
    <dgm:cxn modelId="{A863C564-FA8D-4EA2-804E-C84D06FC7D6F}" srcId="{AC278B1A-6490-4498-869A-DB952C93254A}" destId="{936DBEAE-A256-4491-9E5F-D478258A760E}" srcOrd="0" destOrd="0" parTransId="{281B8181-BE36-4EDC-8BD8-86C5AD7129C3}" sibTransId="{03D5A649-D226-4DCA-9FF6-DA13442BC382}"/>
    <dgm:cxn modelId="{E6401277-D763-4E99-AFF2-092C61A0A510}" type="presOf" srcId="{626DDD20-D04E-44AF-A486-4BFC1EB8B508}" destId="{13D58EA8-EB19-418F-A356-AAC50FB89A75}" srcOrd="0" destOrd="0" presId="urn:microsoft.com/office/officeart/2005/8/layout/radial4"/>
    <dgm:cxn modelId="{BCC1D186-8686-419F-A8CE-BDB313842ED6}" srcId="{936DBEAE-A256-4491-9E5F-D478258A760E}" destId="{92B4D8E1-1988-458B-8BD9-C526B424AEB9}" srcOrd="1" destOrd="0" parTransId="{D8285DF7-D403-4F3E-B791-C6ACC53BD50A}" sibTransId="{7815532F-3E1F-4A70-A483-8E1DCA67DA26}"/>
    <dgm:cxn modelId="{554CDC16-37C8-40B2-AAC0-0F675C78A386}" srcId="{936DBEAE-A256-4491-9E5F-D478258A760E}" destId="{0D259E25-CB3F-46B7-8DF0-84DC4200E9F9}" srcOrd="6" destOrd="0" parTransId="{01DDBDD5-C818-4B4C-AA65-68FF6525FA4A}" sibTransId="{F8C84781-6F96-493E-B84B-3C6336D62EE4}"/>
    <dgm:cxn modelId="{4AD770CA-C857-4902-AA30-AB8601DF9380}" type="presOf" srcId="{82B8A443-0D1A-40F4-8F64-18C5C6D625D4}" destId="{D751E23E-9C57-4C82-BE96-74553A8EF85E}" srcOrd="0" destOrd="0" presId="urn:microsoft.com/office/officeart/2005/8/layout/radial4"/>
    <dgm:cxn modelId="{E7F2BA34-6D50-47E9-A762-BEE6879BCA2C}" type="presOf" srcId="{0D259E25-CB3F-46B7-8DF0-84DC4200E9F9}" destId="{6A73AB7D-A1DB-4F41-9DF6-74389F8AE8BC}" srcOrd="0" destOrd="0" presId="urn:microsoft.com/office/officeart/2005/8/layout/radial4"/>
    <dgm:cxn modelId="{A346CBA0-FF5D-47B7-877F-E70A61EEC2B9}" type="presOf" srcId="{ABEED804-0400-4A2A-BBAB-5EAE58185BC8}" destId="{10128F6F-521E-4804-80A2-1E9DBDF95F1C}" srcOrd="0" destOrd="0" presId="urn:microsoft.com/office/officeart/2005/8/layout/radial4"/>
    <dgm:cxn modelId="{95967C54-5115-4416-B09B-782DF1BAD4F1}" type="presOf" srcId="{92B4D8E1-1988-458B-8BD9-C526B424AEB9}" destId="{2B690C9D-EF51-45AE-B8C3-A93A1F85E20C}" srcOrd="0" destOrd="0" presId="urn:microsoft.com/office/officeart/2005/8/layout/radial4"/>
    <dgm:cxn modelId="{61F402BC-4901-4C76-81C1-0E023BE153C2}" type="presOf" srcId="{AC278B1A-6490-4498-869A-DB952C93254A}" destId="{FD95E3AE-FA5A-4007-96AC-9C4C6117647A}" srcOrd="0" destOrd="0" presId="urn:microsoft.com/office/officeart/2005/8/layout/radial4"/>
    <dgm:cxn modelId="{01CD5F21-EAB1-4858-BB4A-7249FD909182}" type="presOf" srcId="{D8285DF7-D403-4F3E-B791-C6ACC53BD50A}" destId="{85FE3C3A-5B42-4399-A365-A878012FC14F}" srcOrd="0" destOrd="0" presId="urn:microsoft.com/office/officeart/2005/8/layout/radial4"/>
    <dgm:cxn modelId="{3431DC31-93B4-4897-A697-F45F44488E03}" type="presOf" srcId="{66B85235-3C48-4ED8-A48B-F016BE08B57B}" destId="{E42C0408-2525-482C-96C4-DD130AE91B8F}" srcOrd="0" destOrd="0" presId="urn:microsoft.com/office/officeart/2005/8/layout/radial4"/>
    <dgm:cxn modelId="{FA261162-EF3E-4644-9FEF-B9A5E616E1E3}" srcId="{936DBEAE-A256-4491-9E5F-D478258A760E}" destId="{F05430F4-9A2A-4053-9DDD-5F8AADA64DD9}" srcOrd="2" destOrd="0" parTransId="{0813C8F5-53E9-4527-94A1-068D9E41827D}" sibTransId="{C4C2C6A3-13DE-4FD3-BAF7-4D60AC5641C1}"/>
    <dgm:cxn modelId="{CDBBE070-DF4F-46D2-A89C-B451C54C4BC2}" srcId="{936DBEAE-A256-4491-9E5F-D478258A760E}" destId="{E359D66A-1FD8-45CC-A24E-69084340E9E1}" srcOrd="4" destOrd="0" parTransId="{A8D6E00F-D78C-489E-9E78-F59B44FF602E}" sibTransId="{09372045-925A-489B-B9B1-25DB9D855063}"/>
    <dgm:cxn modelId="{423ABC65-F5E4-49B4-8693-FF1817ACD608}" srcId="{936DBEAE-A256-4491-9E5F-D478258A760E}" destId="{ABEED804-0400-4A2A-BBAB-5EAE58185BC8}" srcOrd="5" destOrd="0" parTransId="{67C2DBB0-B7D2-46F9-A4E3-17D608C30DE9}" sibTransId="{601955CC-B40D-4687-9601-6E81AF2B001D}"/>
    <dgm:cxn modelId="{275759E9-3C8D-42C2-A36D-46065EDF66BA}" type="presOf" srcId="{1565492E-D58B-4AFB-9251-DE843D45F94F}" destId="{514ABCE6-3A86-428C-8455-7B8A868B6A4C}" srcOrd="0" destOrd="0" presId="urn:microsoft.com/office/officeart/2005/8/layout/radial4"/>
    <dgm:cxn modelId="{542AE765-8A93-4373-9C3F-0022DFE9F9F9}" srcId="{936DBEAE-A256-4491-9E5F-D478258A760E}" destId="{7795DE95-D7E0-4934-A8D6-44E6C9BE55DD}" srcOrd="0" destOrd="0" parTransId="{626DDD20-D04E-44AF-A486-4BFC1EB8B508}" sibTransId="{B91A54D7-0750-4F56-B8D6-161512880FAA}"/>
    <dgm:cxn modelId="{9D7273D6-702A-4765-B888-E4824FAFDD97}" type="presOf" srcId="{16844FC8-47A8-4543-AD3B-03F40A8AD93E}" destId="{667995AC-E997-4634-BA32-82859A20E01D}" srcOrd="0" destOrd="0" presId="urn:microsoft.com/office/officeart/2005/8/layout/radial4"/>
    <dgm:cxn modelId="{E6235614-EAF0-44B2-8B9F-4E9E434F1699}" type="presOf" srcId="{E359D66A-1FD8-45CC-A24E-69084340E9E1}" destId="{9F4BFD71-CAE8-4B58-BE1C-7308EBC99C66}" srcOrd="0" destOrd="0" presId="urn:microsoft.com/office/officeart/2005/8/layout/radial4"/>
    <dgm:cxn modelId="{AE9E2142-89D6-4713-BBDD-DBA01216FACD}" type="presOf" srcId="{936DBEAE-A256-4491-9E5F-D478258A760E}" destId="{A24E565A-DF5C-4795-A69D-B536A7C9678C}" srcOrd="0" destOrd="0" presId="urn:microsoft.com/office/officeart/2005/8/layout/radial4"/>
    <dgm:cxn modelId="{950EB4AE-E522-48CC-B593-AD10FB6002BF}" type="presOf" srcId="{7795DE95-D7E0-4934-A8D6-44E6C9BE55DD}" destId="{E273176D-9933-4C31-A6ED-8583C72FE4DA}" srcOrd="0" destOrd="0" presId="urn:microsoft.com/office/officeart/2005/8/layout/radial4"/>
    <dgm:cxn modelId="{318F71A7-A0A3-46B7-AE1B-E2BA875A3432}" type="presOf" srcId="{01DDBDD5-C818-4B4C-AA65-68FF6525FA4A}" destId="{7496244D-1BD9-4609-9E3E-D264B1161298}" srcOrd="0" destOrd="0" presId="urn:microsoft.com/office/officeart/2005/8/layout/radial4"/>
    <dgm:cxn modelId="{49CEABD6-7771-4429-9E41-896D97B37AE2}" type="presOf" srcId="{0813C8F5-53E9-4527-94A1-068D9E41827D}" destId="{CB703F56-1DBB-4E0E-9331-3E30BF0330A0}" srcOrd="0" destOrd="0" presId="urn:microsoft.com/office/officeart/2005/8/layout/radial4"/>
    <dgm:cxn modelId="{67882106-2658-4833-8242-DF3880BD760A}" type="presOf" srcId="{F05430F4-9A2A-4053-9DDD-5F8AADA64DD9}" destId="{B9048D5A-13EE-4DCC-955C-58951C93B930}" srcOrd="0" destOrd="0" presId="urn:microsoft.com/office/officeart/2005/8/layout/radial4"/>
    <dgm:cxn modelId="{C00BFEC8-0EF9-4252-AF41-4E531A57B302}" type="presOf" srcId="{67C2DBB0-B7D2-46F9-A4E3-17D608C30DE9}" destId="{535FA4E0-76E2-4B5E-B4C1-02A5CD102E6F}" srcOrd="0" destOrd="0" presId="urn:microsoft.com/office/officeart/2005/8/layout/radial4"/>
    <dgm:cxn modelId="{5F251F90-7612-4EAF-93F2-F5E8BDBB1C16}" srcId="{936DBEAE-A256-4491-9E5F-D478258A760E}" destId="{66B85235-3C48-4ED8-A48B-F016BE08B57B}" srcOrd="3" destOrd="0" parTransId="{1565492E-D58B-4AFB-9251-DE843D45F94F}" sibTransId="{7D69BF6E-0962-487C-AECE-1B2464476D1B}"/>
    <dgm:cxn modelId="{1B01B1EA-970D-4F89-A1C4-6022DD3E176A}" type="presParOf" srcId="{FD95E3AE-FA5A-4007-96AC-9C4C6117647A}" destId="{A24E565A-DF5C-4795-A69D-B536A7C9678C}" srcOrd="0" destOrd="0" presId="urn:microsoft.com/office/officeart/2005/8/layout/radial4"/>
    <dgm:cxn modelId="{45B8FA91-D360-4F46-9187-C3273B55464F}" type="presParOf" srcId="{FD95E3AE-FA5A-4007-96AC-9C4C6117647A}" destId="{13D58EA8-EB19-418F-A356-AAC50FB89A75}" srcOrd="1" destOrd="0" presId="urn:microsoft.com/office/officeart/2005/8/layout/radial4"/>
    <dgm:cxn modelId="{FEF1C824-4FDF-44B5-94B3-B9265D70C2B7}" type="presParOf" srcId="{FD95E3AE-FA5A-4007-96AC-9C4C6117647A}" destId="{E273176D-9933-4C31-A6ED-8583C72FE4DA}" srcOrd="2" destOrd="0" presId="urn:microsoft.com/office/officeart/2005/8/layout/radial4"/>
    <dgm:cxn modelId="{828B8436-240F-4280-BC7F-0B7E71B73841}" type="presParOf" srcId="{FD95E3AE-FA5A-4007-96AC-9C4C6117647A}" destId="{85FE3C3A-5B42-4399-A365-A878012FC14F}" srcOrd="3" destOrd="0" presId="urn:microsoft.com/office/officeart/2005/8/layout/radial4"/>
    <dgm:cxn modelId="{1D32888E-5614-4623-92D7-97B70437690A}" type="presParOf" srcId="{FD95E3AE-FA5A-4007-96AC-9C4C6117647A}" destId="{2B690C9D-EF51-45AE-B8C3-A93A1F85E20C}" srcOrd="4" destOrd="0" presId="urn:microsoft.com/office/officeart/2005/8/layout/radial4"/>
    <dgm:cxn modelId="{D52F4DE8-8087-407F-B4F3-5A00C601FF44}" type="presParOf" srcId="{FD95E3AE-FA5A-4007-96AC-9C4C6117647A}" destId="{CB703F56-1DBB-4E0E-9331-3E30BF0330A0}" srcOrd="5" destOrd="0" presId="urn:microsoft.com/office/officeart/2005/8/layout/radial4"/>
    <dgm:cxn modelId="{0CC1EDD0-38E5-4BA9-8A78-0F2B04F3EC31}" type="presParOf" srcId="{FD95E3AE-FA5A-4007-96AC-9C4C6117647A}" destId="{B9048D5A-13EE-4DCC-955C-58951C93B930}" srcOrd="6" destOrd="0" presId="urn:microsoft.com/office/officeart/2005/8/layout/radial4"/>
    <dgm:cxn modelId="{C9439C54-1AD4-4836-A3EC-0FFC1F633B01}" type="presParOf" srcId="{FD95E3AE-FA5A-4007-96AC-9C4C6117647A}" destId="{514ABCE6-3A86-428C-8455-7B8A868B6A4C}" srcOrd="7" destOrd="0" presId="urn:microsoft.com/office/officeart/2005/8/layout/radial4"/>
    <dgm:cxn modelId="{52ACE3A4-54E5-4EB3-A05C-91A2C00F4A6C}" type="presParOf" srcId="{FD95E3AE-FA5A-4007-96AC-9C4C6117647A}" destId="{E42C0408-2525-482C-96C4-DD130AE91B8F}" srcOrd="8" destOrd="0" presId="urn:microsoft.com/office/officeart/2005/8/layout/radial4"/>
    <dgm:cxn modelId="{6B38129F-783D-471E-B861-29623A5FEC71}" type="presParOf" srcId="{FD95E3AE-FA5A-4007-96AC-9C4C6117647A}" destId="{EC66A889-653D-42D4-910C-A363CE0EF78B}" srcOrd="9" destOrd="0" presId="urn:microsoft.com/office/officeart/2005/8/layout/radial4"/>
    <dgm:cxn modelId="{E8CD66D6-E03B-4A7C-AE65-F64FBA91632F}" type="presParOf" srcId="{FD95E3AE-FA5A-4007-96AC-9C4C6117647A}" destId="{9F4BFD71-CAE8-4B58-BE1C-7308EBC99C66}" srcOrd="10" destOrd="0" presId="urn:microsoft.com/office/officeart/2005/8/layout/radial4"/>
    <dgm:cxn modelId="{83AC3F4C-1F3C-479E-9A51-6B4381BD15FC}" type="presParOf" srcId="{FD95E3AE-FA5A-4007-96AC-9C4C6117647A}" destId="{535FA4E0-76E2-4B5E-B4C1-02A5CD102E6F}" srcOrd="11" destOrd="0" presId="urn:microsoft.com/office/officeart/2005/8/layout/radial4"/>
    <dgm:cxn modelId="{90F50C32-73E7-4271-BCAD-4CB399365762}" type="presParOf" srcId="{FD95E3AE-FA5A-4007-96AC-9C4C6117647A}" destId="{10128F6F-521E-4804-80A2-1E9DBDF95F1C}" srcOrd="12" destOrd="0" presId="urn:microsoft.com/office/officeart/2005/8/layout/radial4"/>
    <dgm:cxn modelId="{A64DCE93-CDE7-488B-B283-41F530ECBDD1}" type="presParOf" srcId="{FD95E3AE-FA5A-4007-96AC-9C4C6117647A}" destId="{7496244D-1BD9-4609-9E3E-D264B1161298}" srcOrd="13" destOrd="0" presId="urn:microsoft.com/office/officeart/2005/8/layout/radial4"/>
    <dgm:cxn modelId="{FD52C01F-5A7E-42B0-8DA3-3580CEC09717}" type="presParOf" srcId="{FD95E3AE-FA5A-4007-96AC-9C4C6117647A}" destId="{6A73AB7D-A1DB-4F41-9DF6-74389F8AE8BC}" srcOrd="14" destOrd="0" presId="urn:microsoft.com/office/officeart/2005/8/layout/radial4"/>
    <dgm:cxn modelId="{2E28E4E9-83BA-4014-8853-1C32E47D8CF0}" type="presParOf" srcId="{FD95E3AE-FA5A-4007-96AC-9C4C6117647A}" destId="{667995AC-E997-4634-BA32-82859A20E01D}" srcOrd="15" destOrd="0" presId="urn:microsoft.com/office/officeart/2005/8/layout/radial4"/>
    <dgm:cxn modelId="{D7732BA4-923D-4DBB-A06A-083A4D64840F}" type="presParOf" srcId="{FD95E3AE-FA5A-4007-96AC-9C4C6117647A}" destId="{D751E23E-9C57-4C82-BE96-74553A8EF85E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4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35641-A0B9-4F3C-B54A-D7D86D0EA8BD}" type="datetimeFigureOut">
              <a:rPr lang="en-US" smtClean="0"/>
              <a:t>5/1/2018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4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D65C6F-57D3-4BC2-9B6D-AA068213F5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909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65F5B16-E547-491B-96A8-19AABD82051F}" type="datetimeFigureOut">
              <a:rPr lang="en-US" smtClean="0"/>
              <a:t>5/1/2018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9BEBA85-70A0-470B-ABBF-A3D354203B2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7919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What BOE will hear tonight</a:t>
            </a:r>
          </a:p>
          <a:p>
            <a:r>
              <a:rPr lang="en-US" dirty="0"/>
              <a:t>Add high-level speaker’s notes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274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spite of these pressures, we’ve been able to maintain class sizes that are some of the lowest in our peer group in the state of Oregon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9699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Transition to set expectations on what and when they’ll see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52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High Cost Disability Forecast was $3.7M for 2017-18 and 2018-19. Now $6.4M for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889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Transition to set expectations on what and when they’ll see information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587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4397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Reductions in  “Administrators” and  “Others” is not enough to offset the increases to Teachers”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Slight YoY increase to “Consolidated Spending”, however, it is well down from previous years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Fringe/HW increases are in line with the Teacher’s increase, and are performing in tandem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/>
              <a:t>Licensed Teachers will see  the largest increase in proposed spending  - (7.4%)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3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Central office departments in direct support of student outcomes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BEBA85-70A0-470B-ABBF-A3D354203B21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1238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BB068-4EA4-7443-B838-996DE3BE4F3D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046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903945C-41FD-4DDC-8311-6C8417767937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05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9C6897-3D3F-4EA1-BFC6-BFD89BA64934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422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9AD952-7988-4CF3-93BC-2F470F1F7AF0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3029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E3A263-B747-46A0-8DA6-C24FF48D780C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712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72DE96-5014-46FE-A20B-B8049BF4B50A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088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3011C5-11AE-47EB-8630-2154F9F9C7EE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790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017D3B-F3D6-45A2-8EAD-60503944E74D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326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A5F119-83DC-47BF-8EF7-460EA3DDE0EB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256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E8F4FA-D51B-4CDF-93D6-9FC13FDD30CF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9596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09F0C0-C1E1-4BDB-84B8-99E251024516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020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8C71FF-C8A5-456F-A2DE-7CD58EE7D5B0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192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96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dirty="0"/>
              <a:t>Click icon to add chart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3F8BF8-64A3-4F49-BF19-13EB6924863D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6347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96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dirty="0"/>
              <a:t>Click icon to add table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C54A43-AA9C-45C4-82EB-B650DBA985C4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2246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07924_Cambia_Section_Divider-03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225425" y="6564318"/>
            <a:ext cx="302214" cy="20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defTabSz="914400" eaLnBrk="1" hangingPunct="1"/>
            <a:fld id="{9EEBCD12-F0B7-45DC-9072-B339F56FF2E4}" type="slidenum">
              <a:rPr lang="en-US" altLang="en-US" sz="750">
                <a:solidFill>
                  <a:srgbClr val="5C8727"/>
                </a:solidFill>
              </a:rPr>
              <a:pPr defTabSz="914400" eaLnBrk="1" hangingPunct="1"/>
              <a:t>‹#›</a:t>
            </a:fld>
            <a:endParaRPr lang="en-US" altLang="en-US" sz="750" dirty="0">
              <a:solidFill>
                <a:srgbClr val="5C8727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79501" y="2266414"/>
            <a:ext cx="8267933" cy="3103929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750" b="1" cap="all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5791200" y="6500819"/>
            <a:ext cx="28956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altLang="en-US" dirty="0">
              <a:solidFill>
                <a:srgbClr val="5C8727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29712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7696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aseline="0">
                <a:latin typeface="Arial" charset="0"/>
                <a:ea typeface="+mn-ea"/>
                <a:cs typeface="Arial" charset="0"/>
              </a:defRPr>
            </a:lvl1pPr>
          </a:lstStyle>
          <a:p>
            <a:fld id="{F04CC59B-801F-4523-8849-27375E5C5358}" type="datetime1">
              <a:rPr lang="en-US" smtClean="0"/>
              <a:t>5/1/2018</a:t>
            </a:fld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aseline="0">
                <a:latin typeface="Arial" charset="0"/>
                <a:ea typeface="+mn-ea"/>
                <a:cs typeface="Arial" charset="0"/>
              </a:defRPr>
            </a:lvl1pPr>
          </a:lstStyle>
          <a:p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aseline="0" smtClean="0">
                <a:cs typeface="Arial" charset="0"/>
              </a:defRPr>
            </a:lvl1pPr>
          </a:lstStyle>
          <a:p>
            <a:fld id="{98B837B5-10F6-40C4-B5CB-A93D043EC47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ＭＳ Ｐゴシック" charset="0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ea typeface="ＭＳ Ｐゴシック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32D1EC-F587-4BA1-89FD-42B33E0376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2018-19 Proposed Budget</a:t>
            </a:r>
            <a:br>
              <a:rPr lang="en-US" dirty="0"/>
            </a:br>
            <a:r>
              <a:rPr lang="en-US" sz="2400" i="1" dirty="0"/>
              <a:t>Focus on the General Fund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D19ED94-84D6-4557-BC4D-01452A9188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" y="3886200"/>
            <a:ext cx="8686800" cy="1752600"/>
          </a:xfrm>
        </p:spPr>
        <p:txBody>
          <a:bodyPr/>
          <a:lstStyle/>
          <a:p>
            <a:r>
              <a:rPr lang="en-US" dirty="0"/>
              <a:t>As Presented to the Board of Education on April 24, 2018</a:t>
            </a:r>
          </a:p>
        </p:txBody>
      </p:sp>
    </p:spTree>
    <p:extLst>
      <p:ext uri="{BB962C8B-B14F-4D97-AF65-F5344CB8AC3E}">
        <p14:creationId xmlns:p14="http://schemas.microsoft.com/office/powerpoint/2010/main" val="13447087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E22946-E0AC-4A69-88DA-E218121A6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AEB6C84-E4C0-474E-A020-2B1B1916E3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49763"/>
          </a:xfrm>
        </p:spPr>
        <p:txBody>
          <a:bodyPr/>
          <a:lstStyle/>
          <a:p>
            <a:r>
              <a:rPr lang="en-US" dirty="0"/>
              <a:t>Superintendent’s Message</a:t>
            </a:r>
          </a:p>
          <a:p>
            <a:r>
              <a:rPr lang="en-US" dirty="0"/>
              <a:t>Major Changes</a:t>
            </a:r>
          </a:p>
          <a:p>
            <a:r>
              <a:rPr lang="en-US" dirty="0"/>
              <a:t>Resources</a:t>
            </a:r>
          </a:p>
          <a:p>
            <a:r>
              <a:rPr lang="en-US" dirty="0"/>
              <a:t>Spending</a:t>
            </a:r>
          </a:p>
          <a:p>
            <a:r>
              <a:rPr lang="en-US" dirty="0"/>
              <a:t>Budgeted Reserve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3A8D9AC-B0C4-4CC7-A2A0-96D870DFE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7369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E6E2C7-03A0-4948-955F-3E46B8C4C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PPS Funds and Today’s Focus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A10AECA-1188-41AC-B38B-781E2F12E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3</a:t>
            </a:fld>
            <a:endParaRPr lang="en-US" dirty="0"/>
          </a:p>
        </p:txBody>
      </p:sp>
      <p:sp>
        <p:nvSpPr>
          <p:cNvPr id="12" name="Callout: Line with Accent Bar 11">
            <a:extLst>
              <a:ext uri="{FF2B5EF4-FFF2-40B4-BE49-F238E27FC236}">
                <a16:creationId xmlns:a16="http://schemas.microsoft.com/office/drawing/2014/main" xmlns="" id="{29FA5995-37DD-4AB2-B899-794F9191AA19}"/>
              </a:ext>
            </a:extLst>
          </p:cNvPr>
          <p:cNvSpPr/>
          <p:nvPr/>
        </p:nvSpPr>
        <p:spPr bwMode="auto">
          <a:xfrm>
            <a:off x="222012" y="2362200"/>
            <a:ext cx="1981200" cy="2325688"/>
          </a:xfrm>
          <a:prstGeom prst="accentCallout1">
            <a:avLst>
              <a:gd name="adj1" fmla="val 33675"/>
              <a:gd name="adj2" fmla="val 107667"/>
              <a:gd name="adj3" fmla="val 48792"/>
              <a:gd name="adj4" fmla="val 153052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rgbClr val="FF8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-2500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General Fund is largest fund and source of funding for majority of personnel and operating expenses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E35C2B40-B1AE-46A8-9D11-ECC5CA1EAF66}"/>
              </a:ext>
            </a:extLst>
          </p:cNvPr>
          <p:cNvSpPr txBox="1"/>
          <p:nvPr/>
        </p:nvSpPr>
        <p:spPr>
          <a:xfrm>
            <a:off x="207264" y="6136700"/>
            <a:ext cx="5029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USD in millions</a:t>
            </a:r>
          </a:p>
          <a:p>
            <a:r>
              <a:rPr lang="en-US" sz="1600" i="1" dirty="0"/>
              <a:t>2017-18 Budgeted Expenditures for Reference</a:t>
            </a:r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xmlns="" id="{7265BD51-0FF7-48DC-B1C9-5565CC15FD4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2354048"/>
              </p:ext>
            </p:extLst>
          </p:nvPr>
        </p:nvGraphicFramePr>
        <p:xfrm>
          <a:off x="2671640" y="1752600"/>
          <a:ext cx="6015160" cy="4384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793541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78FD4B-4D4A-4573-99B9-E2A3E3A98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Balancing the Budget</a:t>
            </a:r>
            <a:br>
              <a:rPr lang="en-US" dirty="0"/>
            </a:br>
            <a:r>
              <a:rPr lang="en-US" sz="2800" dirty="0"/>
              <a:t>General Fund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68787B-67B6-4226-9670-212CD39B5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981200"/>
            <a:ext cx="3886200" cy="3429000"/>
          </a:xfrm>
        </p:spPr>
        <p:txBody>
          <a:bodyPr/>
          <a:lstStyle/>
          <a:p>
            <a:r>
              <a:rPr lang="en-US" sz="2400" dirty="0"/>
              <a:t>Oregon Department of Education appropriating $8.2B for biennium</a:t>
            </a:r>
          </a:p>
          <a:p>
            <a:pPr lvl="1"/>
            <a:r>
              <a:rPr lang="en-US" sz="2000" dirty="0"/>
              <a:t>Split 50/50 between years</a:t>
            </a:r>
          </a:p>
          <a:p>
            <a:pPr lvl="1"/>
            <a:r>
              <a:rPr lang="en-US" sz="2000" dirty="0"/>
              <a:t>State funding nearly $2B short of fully implemented Quality Education Model</a:t>
            </a:r>
            <a:r>
              <a:rPr lang="en-US" sz="2000" baseline="30000" dirty="0"/>
              <a:t>1</a:t>
            </a:r>
          </a:p>
          <a:p>
            <a:pPr lvl="1"/>
            <a:r>
              <a:rPr lang="en-US" sz="2000" dirty="0"/>
              <a:t>Estimated Impact to PPS = $180M over two years</a:t>
            </a:r>
            <a:endParaRPr lang="en-US" sz="2000" baseline="30000" dirty="0"/>
          </a:p>
          <a:p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CFBEC2-F32A-418F-A1A4-C2A207E76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4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49CCAF7-76BB-4C19-AF8F-1D74F759E954}"/>
              </a:ext>
            </a:extLst>
          </p:cNvPr>
          <p:cNvSpPr txBox="1"/>
          <p:nvPr/>
        </p:nvSpPr>
        <p:spPr>
          <a:xfrm>
            <a:off x="304800" y="6275585"/>
            <a:ext cx="72971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baseline="30000" dirty="0"/>
              <a:t>1</a:t>
            </a:r>
            <a:r>
              <a:rPr lang="en-US" sz="1400" i="1" dirty="0"/>
              <a:t>Quality Education Commission’s Quality Education Commission Report, 2016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xmlns="" id="{C953744D-C473-4B14-AEF4-D031FF5DF8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8975137"/>
              </p:ext>
            </p:extLst>
          </p:nvPr>
        </p:nvGraphicFramePr>
        <p:xfrm>
          <a:off x="4298724" y="1716505"/>
          <a:ext cx="4540476" cy="4227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86339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 Overview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6794BB3-4D0E-456C-A2D5-466E66CD4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5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E0AC2E5-B060-41E7-AA07-4BB61363F9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5758" y="1676400"/>
            <a:ext cx="7060603" cy="383020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F62112C-DD7D-455A-A2BD-7688C5844B5E}"/>
              </a:ext>
            </a:extLst>
          </p:cNvPr>
          <p:cNvSpPr txBox="1"/>
          <p:nvPr/>
        </p:nvSpPr>
        <p:spPr>
          <a:xfrm>
            <a:off x="266700" y="6298684"/>
            <a:ext cx="5295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baseline="30000" dirty="0"/>
              <a:t>1</a:t>
            </a:r>
            <a:r>
              <a:rPr lang="en-US" i="1" dirty="0"/>
              <a:t>2017-18 Budget as Amended in October, 2017</a:t>
            </a:r>
          </a:p>
        </p:txBody>
      </p:sp>
    </p:spTree>
    <p:extLst>
      <p:ext uri="{BB962C8B-B14F-4D97-AF65-F5344CB8AC3E}">
        <p14:creationId xmlns:p14="http://schemas.microsoft.com/office/powerpoint/2010/main" val="993631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78FD4B-4D4A-4573-99B9-E2A3E3A98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 Increases</a:t>
            </a:r>
            <a:br>
              <a:rPr lang="en-US" dirty="0"/>
            </a:br>
            <a:r>
              <a:rPr lang="en-US" sz="2800" dirty="0"/>
              <a:t>(Including Ending Fund Balance)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CFBEC2-F32A-418F-A1A4-C2A207E76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6</a:t>
            </a:fld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xmlns="" id="{93A0FDA5-50AF-40FF-83C3-6EC305FE6E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7800" y="6052872"/>
            <a:ext cx="6248400" cy="627689"/>
          </a:xfrm>
        </p:spPr>
        <p:txBody>
          <a:bodyPr/>
          <a:lstStyle/>
          <a:p>
            <a:r>
              <a:rPr lang="en-US" sz="2000" dirty="0"/>
              <a:t>Expect $33M increase over 2017-18 Budget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E2136BED-EA24-4CA6-A753-6C740BA8D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900" y="1695200"/>
            <a:ext cx="7696200" cy="395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298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87E330-8313-42FA-BE39-B5363D081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2017/18 Ending Fund Balance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D0DED59-7D96-4D3D-B1BB-F3207901A3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514198"/>
            <a:ext cx="8382000" cy="969152"/>
          </a:xfrm>
        </p:spPr>
        <p:txBody>
          <a:bodyPr/>
          <a:lstStyle/>
          <a:p>
            <a:r>
              <a:rPr lang="en-US" sz="1900" dirty="0"/>
              <a:t>The 2017-18 Ending Fund Balance provides resources for 2018-19</a:t>
            </a:r>
          </a:p>
          <a:p>
            <a:r>
              <a:rPr lang="en-US" sz="1900" dirty="0"/>
              <a:t>Uncertainty remains, but expect about $13M increase over Budget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B4EEF91-1A8F-46FC-8648-DCE78E3D5C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7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905000"/>
            <a:ext cx="6705600" cy="3305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1019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Expenditures + Budgeted Reserve Trends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96794BB3-4D0E-456C-A2D5-466E66CD4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8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F62112C-DD7D-455A-A2BD-7688C5844B5E}"/>
              </a:ext>
            </a:extLst>
          </p:cNvPr>
          <p:cNvSpPr txBox="1"/>
          <p:nvPr/>
        </p:nvSpPr>
        <p:spPr>
          <a:xfrm>
            <a:off x="368968" y="5645060"/>
            <a:ext cx="8285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baseline="30000" dirty="0"/>
              <a:t>1</a:t>
            </a:r>
            <a:r>
              <a:rPr lang="en-US" i="1" dirty="0"/>
              <a:t>2017-18 Budget as Amended in October, 2017</a:t>
            </a:r>
          </a:p>
          <a:p>
            <a:r>
              <a:rPr lang="en-US" i="1" baseline="30000" dirty="0"/>
              <a:t>2</a:t>
            </a:r>
            <a:r>
              <a:rPr lang="en-US" i="1" dirty="0"/>
              <a:t>Includes Centrally Administered School Resources (e.g., Special Education, English as a Second Language, Transportation, Facility Management, and Others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BAA90F1-E2D3-449E-B860-E9E3CCE3EB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023" y="2040820"/>
            <a:ext cx="8292778" cy="283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561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179FFA-4116-4FF1-847B-4EE963FE6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Investment Priorities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2021C14-F335-4716-8947-66784EA85A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en-US" sz="2800" dirty="0"/>
              <a:t>Investment in Schools</a:t>
            </a:r>
          </a:p>
          <a:p>
            <a:pPr lvl="1"/>
            <a:r>
              <a:rPr lang="en-US" sz="2400" dirty="0"/>
              <a:t>Implementation of an equitable school staffing model</a:t>
            </a:r>
          </a:p>
          <a:p>
            <a:pPr lvl="1"/>
            <a:r>
              <a:rPr lang="en-US" sz="2400" dirty="0"/>
              <a:t>Rigorous, standards-based curriculum for all students</a:t>
            </a:r>
          </a:p>
          <a:p>
            <a:pPr lvl="1"/>
            <a:r>
              <a:rPr lang="en-US" sz="2400" dirty="0"/>
              <a:t>Culturally relevant pedagogy</a:t>
            </a:r>
          </a:p>
          <a:p>
            <a:pPr lvl="1"/>
            <a:r>
              <a:rPr lang="en-US" sz="2400" dirty="0"/>
              <a:t>Professional development</a:t>
            </a:r>
          </a:p>
          <a:p>
            <a:r>
              <a:rPr lang="en-US" sz="2800" dirty="0"/>
              <a:t>Equity 2.0</a:t>
            </a:r>
          </a:p>
          <a:p>
            <a:pPr lvl="1"/>
            <a:r>
              <a:rPr lang="en-US" sz="2400" dirty="0"/>
              <a:t>Culturally responsive community partnerships</a:t>
            </a:r>
          </a:p>
          <a:p>
            <a:pPr lvl="1"/>
            <a:r>
              <a:rPr lang="en-US" sz="2400" dirty="0"/>
              <a:t>Student-specific initiatives</a:t>
            </a:r>
          </a:p>
          <a:p>
            <a:pPr lvl="1"/>
            <a:r>
              <a:rPr lang="en-US" sz="2400" dirty="0"/>
              <a:t>Strategic talent diversity</a:t>
            </a:r>
          </a:p>
          <a:p>
            <a:r>
              <a:rPr lang="en-US" sz="2800" dirty="0"/>
              <a:t>Planning for the Future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F6C4DE25-0841-41CF-8DCA-A93D14897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086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A0B652-A0E1-441E-B9F1-EBC829DD6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Site Budgets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E9AA47F-F903-44A3-9652-55B4A7E33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>
                <a:solidFill>
                  <a:srgbClr val="000000"/>
                </a:solidFill>
              </a:rPr>
              <a:pPr/>
              <a:t>10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D2E76163-0A83-45A1-ACE4-94D60F66C7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04800" y="5764274"/>
            <a:ext cx="8506408" cy="546864"/>
          </a:xfrm>
        </p:spPr>
        <p:txBody>
          <a:bodyPr/>
          <a:lstStyle/>
          <a:p>
            <a:r>
              <a:rPr lang="en-US" sz="1800" dirty="0"/>
              <a:t>Despite constrained revenues, we are investing more in our classrooms by streamlining the Central Office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693818"/>
            <a:ext cx="6783625" cy="394022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26D735B-7DF8-4581-B5F8-B96DBABF603C}"/>
              </a:ext>
            </a:extLst>
          </p:cNvPr>
          <p:cNvSpPr txBox="1"/>
          <p:nvPr/>
        </p:nvSpPr>
        <p:spPr>
          <a:xfrm>
            <a:off x="343812" y="6421393"/>
            <a:ext cx="8077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baseline="30000" dirty="0"/>
              <a:t>1</a:t>
            </a:r>
            <a:r>
              <a:rPr lang="en-US" sz="1100" i="1" dirty="0"/>
              <a:t> Consolidated School Budgets support non-FTE spend, such as supplies, extended responsibility, and limited-term personnel</a:t>
            </a:r>
          </a:p>
          <a:p>
            <a:endParaRPr lang="en-US" sz="1100" i="1" dirty="0"/>
          </a:p>
        </p:txBody>
      </p:sp>
    </p:spTree>
    <p:extLst>
      <p:ext uri="{BB962C8B-B14F-4D97-AF65-F5344CB8AC3E}">
        <p14:creationId xmlns:p14="http://schemas.microsoft.com/office/powerpoint/2010/main" val="406820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41178"/>
            <a:ext cx="6629400" cy="51227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Leadership Organization Chart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997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BA0B652-A0E1-441E-B9F1-EBC829DD6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Centrally Administered School Resources (CASR)</a:t>
            </a: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17078222"/>
              </p:ext>
            </p:extLst>
          </p:nvPr>
        </p:nvGraphicFramePr>
        <p:xfrm>
          <a:off x="329412" y="2209799"/>
          <a:ext cx="6452387" cy="40523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6858" y="1720899"/>
            <a:ext cx="129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/>
              <a:t>USD in Millions</a:t>
            </a: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2123040"/>
              </p:ext>
            </p:extLst>
          </p:nvPr>
        </p:nvGraphicFramePr>
        <p:xfrm>
          <a:off x="6118536" y="1696731"/>
          <a:ext cx="2949264" cy="1884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806715" y="2631074"/>
            <a:ext cx="8059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CASR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37542" y="2441276"/>
            <a:ext cx="9753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Central</a:t>
            </a:r>
          </a:p>
        </p:txBody>
      </p:sp>
    </p:spTree>
    <p:extLst>
      <p:ext uri="{BB962C8B-B14F-4D97-AF65-F5344CB8AC3E}">
        <p14:creationId xmlns:p14="http://schemas.microsoft.com/office/powerpoint/2010/main" val="1736220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Office Summary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xmlns="" id="{004F80E7-F45B-4410-A81A-6A84C8D27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13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4D95D5F-7099-4037-938E-DEF543D9610F}"/>
              </a:ext>
            </a:extLst>
          </p:cNvPr>
          <p:cNvSpPr txBox="1"/>
          <p:nvPr/>
        </p:nvSpPr>
        <p:spPr>
          <a:xfrm>
            <a:off x="457200" y="5898575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baseline="30000" dirty="0"/>
              <a:t>1</a:t>
            </a:r>
            <a:r>
              <a:rPr lang="en-US" sz="1600" i="1" dirty="0"/>
              <a:t>Includes interest payments and general fund transfers</a:t>
            </a:r>
          </a:p>
          <a:p>
            <a:endParaRPr lang="en-US" sz="1600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94E13BD-413D-4385-B992-ADF62BF644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779501"/>
            <a:ext cx="7607300" cy="4103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96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78FD4B-4D4A-4573-99B9-E2A3E3A98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PERS Rates Flat…For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68787B-67B6-4226-9670-212CD39B5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7703" y="4343400"/>
            <a:ext cx="8839200" cy="2286000"/>
          </a:xfrm>
        </p:spPr>
        <p:txBody>
          <a:bodyPr/>
          <a:lstStyle/>
          <a:p>
            <a:r>
              <a:rPr lang="en-US" sz="2000" dirty="0"/>
              <a:t>2017-18 expense lower with credit</a:t>
            </a:r>
          </a:p>
          <a:p>
            <a:pPr lvl="1"/>
            <a:r>
              <a:rPr lang="en-US" sz="2000" dirty="0"/>
              <a:t>Will create ~$10M of additional Ending Fund Balance</a:t>
            </a:r>
          </a:p>
          <a:p>
            <a:r>
              <a:rPr lang="en-US" sz="2000" dirty="0"/>
              <a:t>Recommend transferring to targeted reserve</a:t>
            </a:r>
          </a:p>
          <a:p>
            <a:pPr lvl="1"/>
            <a:r>
              <a:rPr lang="en-US" sz="2000" dirty="0"/>
              <a:t>One-time savings; use to offset large increases expected in 2019-20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CFBEC2-F32A-418F-A1A4-C2A207E76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14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D3AC0E7-FAF9-4931-B792-AB562CF436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150" y="1828801"/>
            <a:ext cx="8361950" cy="201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06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 Ten Contracts/Vendors</a:t>
            </a:r>
            <a:br>
              <a:rPr lang="en-US" dirty="0"/>
            </a:br>
            <a:r>
              <a:rPr lang="en-US" sz="3200" dirty="0"/>
              <a:t>Sorted by 2018-19 Budget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0B0C6F-823E-46B9-8683-0279A7C69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15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234927" y="2593834"/>
          <a:ext cx="8674146" cy="3229928"/>
        </p:xfrm>
        <a:graphic>
          <a:graphicData uri="http://schemas.openxmlformats.org/drawingml/2006/table">
            <a:tbl>
              <a:tblPr/>
              <a:tblGrid>
                <a:gridCol w="9126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8784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3396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93626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92480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6078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74" marR="5774" marT="577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Vendor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Description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2018-19 Proposed Budget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5B3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First Student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Student transportation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$12.7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Electric /Natural Gas /Water &amp; Sewer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Utility services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9.5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Portland Community College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 alternative education services to District students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3.6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194218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Rosemary Anderson High School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 alternative education services to District students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3.2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Tri-Met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Student and Faculty bus services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Pearson Education, Inc.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Update elementary literacy resources to align with Common Core Standards.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1.9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SEI,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Inc.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support, advocacy services and family outreach services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1.5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Mt. Scott Park Center for Learning, Inc.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Provide alternative education services District students.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1.4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88384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City of Portland, Bureau of Technology Services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IRNE telecommunication services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186860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Supply Works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Custodial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Supplies and Equipment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1.3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182823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182823">
                <a:tc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$38.4 </a:t>
                      </a:r>
                    </a:p>
                  </a:txBody>
                  <a:tcPr marL="5774" marR="5774" marT="577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C44CF68-E957-4945-B767-E947FEFCE1B7}"/>
              </a:ext>
            </a:extLst>
          </p:cNvPr>
          <p:cNvSpPr txBox="1"/>
          <p:nvPr/>
        </p:nvSpPr>
        <p:spPr>
          <a:xfrm>
            <a:off x="234927" y="2198132"/>
            <a:ext cx="274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/>
              <a:t>USD in millions</a:t>
            </a:r>
          </a:p>
        </p:txBody>
      </p:sp>
    </p:spTree>
    <p:extLst>
      <p:ext uri="{BB962C8B-B14F-4D97-AF65-F5344CB8AC3E}">
        <p14:creationId xmlns:p14="http://schemas.microsoft.com/office/powerpoint/2010/main" val="13073563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2A9736A-25B5-4C9E-82E3-38104EFC52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2433" y="1849867"/>
            <a:ext cx="6699166" cy="402662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01E22946-E0AC-4A69-88DA-E218121A6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Budgeted Reserve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xmlns="" id="{6BCB7B7B-F388-43EB-974A-5BF1DF981E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1" y="1600200"/>
            <a:ext cx="2053752" cy="4525963"/>
          </a:xfrm>
        </p:spPr>
        <p:txBody>
          <a:bodyPr/>
          <a:lstStyle/>
          <a:p>
            <a:r>
              <a:rPr lang="en-US" sz="1600" dirty="0"/>
              <a:t>4% = $24M</a:t>
            </a:r>
          </a:p>
          <a:p>
            <a:r>
              <a:rPr lang="en-US" sz="1600" dirty="0"/>
              <a:t>Equivalent to about 15 days of district spending</a:t>
            </a:r>
          </a:p>
          <a:p>
            <a:r>
              <a:rPr lang="en-US" sz="1600" dirty="0"/>
              <a:t>Monthly Payroll = $30M</a:t>
            </a:r>
          </a:p>
          <a:p>
            <a:r>
              <a:rPr lang="en-US" sz="1600" dirty="0"/>
              <a:t>5% = 2021 Board Goal</a:t>
            </a:r>
          </a:p>
        </p:txBody>
      </p:sp>
    </p:spTree>
    <p:extLst>
      <p:ext uri="{BB962C8B-B14F-4D97-AF65-F5344CB8AC3E}">
        <p14:creationId xmlns:p14="http://schemas.microsoft.com/office/powerpoint/2010/main" val="3596648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E14353-CFDC-40BE-92A0-EF1AF17AA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Investments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9B020DE-3103-4B87-B309-F1F26D5FD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17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31B54DE0-E2EE-4DAA-B420-765B047501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6017" y="5892626"/>
            <a:ext cx="8229600" cy="529844"/>
          </a:xfrm>
        </p:spPr>
        <p:txBody>
          <a:bodyPr/>
          <a:lstStyle/>
          <a:p>
            <a:pPr algn="ctr"/>
            <a:r>
              <a:rPr lang="en-US" sz="2400" dirty="0"/>
              <a:t>Estimates based on assumed scope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875079-9E9D-4E4F-913C-486039C98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08714"/>
            <a:ext cx="8188560" cy="32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599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Risks to Budget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80B0C6F-823E-46B9-8683-0279A7C69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18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0E1C6F7-0446-440E-91A1-8941843C6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062" y="1905000"/>
            <a:ext cx="8209083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54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E14353-CFDC-40BE-92A0-EF1AF17AA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Analyses and Opportunities for Improvement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94B551-683B-4B6A-964A-64D2A7630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r>
              <a:rPr lang="en-US" dirty="0"/>
              <a:t>Reduce reliance on substitutes</a:t>
            </a:r>
          </a:p>
          <a:p>
            <a:r>
              <a:rPr lang="en-US" dirty="0"/>
              <a:t>Evaluate comprehensive transportation plan</a:t>
            </a:r>
          </a:p>
          <a:p>
            <a:r>
              <a:rPr lang="en-US" dirty="0"/>
              <a:t>Reduce Worker’s Comp rate</a:t>
            </a:r>
          </a:p>
          <a:p>
            <a:r>
              <a:rPr lang="en-US" dirty="0"/>
              <a:t>Analyze likely pressure from Fed Grants</a:t>
            </a:r>
          </a:p>
          <a:p>
            <a:r>
              <a:rPr lang="en-US" dirty="0"/>
              <a:t>Various process, data, and system improvements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9B020DE-3103-4B87-B309-F1F26D5FD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274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E14353-CFDC-40BE-92A0-EF1AF17AA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Positioning the District for 2019-20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8B195ED7-1090-4CE7-97A3-2792F8D003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Financial Relief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794B551-683B-4B6A-964A-64D2A76303D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New Biennium and Funding Levels</a:t>
            </a:r>
          </a:p>
          <a:p>
            <a:pPr lvl="1"/>
            <a:r>
              <a:rPr lang="en-US" dirty="0"/>
              <a:t>$9.0B would represent 9.7% increase</a:t>
            </a:r>
          </a:p>
          <a:p>
            <a:r>
              <a:rPr lang="en-US" dirty="0"/>
              <a:t>Anticipate ~flat enrollment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B131C103-2559-4DBF-B72F-416780863E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Financial Pressures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53E7A5F8-F692-486A-840C-4124E8E6D16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PERS Cost will Increase ~3X</a:t>
            </a:r>
          </a:p>
          <a:p>
            <a:r>
              <a:rPr lang="en-US" dirty="0"/>
              <a:t>Health and Welfare Cost will Increase</a:t>
            </a:r>
          </a:p>
          <a:p>
            <a:r>
              <a:rPr lang="en-US" dirty="0"/>
              <a:t>Target Budgeted Reserves of 4.5%; on path to 5% target by 2021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69B020DE-3103-4B87-B309-F1F26D5FD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3646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78FD4B-4D4A-4573-99B9-E2A3E3A98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 Outlook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768787B-67B6-4226-9670-212CD39B5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4930230"/>
            <a:ext cx="8229600" cy="1653132"/>
          </a:xfrm>
        </p:spPr>
        <p:txBody>
          <a:bodyPr/>
          <a:lstStyle/>
          <a:p>
            <a:r>
              <a:rPr lang="en-US" sz="2400" dirty="0"/>
              <a:t>Key Variables</a:t>
            </a:r>
          </a:p>
          <a:p>
            <a:pPr lvl="1"/>
            <a:r>
              <a:rPr lang="en-US" sz="2000" dirty="0"/>
              <a:t>SSF appropriation in 2019-21 Biennium</a:t>
            </a:r>
          </a:p>
          <a:p>
            <a:pPr lvl="1"/>
            <a:r>
              <a:rPr lang="en-US" sz="2000" dirty="0"/>
              <a:t>Statewide property tax growth</a:t>
            </a:r>
          </a:p>
          <a:p>
            <a:pPr lvl="1"/>
            <a:r>
              <a:rPr lang="en-US" sz="2000" dirty="0"/>
              <a:t>PPS assessed value growth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0CFBEC2-F32A-418F-A1A4-C2A207E76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21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EA2DBFA-C78C-4271-89A5-52736E9FAE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5868"/>
            <a:ext cx="8150426" cy="2796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6468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7004B7-2005-4BBE-BC28-D84D67DF1E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Expenditures Outpace Revenue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16D62B8-0E27-4109-BE51-04417506D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837B5-10F6-40C4-B5CB-A93D043EC47E}" type="slidenum">
              <a:rPr lang="en-US" smtClean="0"/>
              <a:t>22</a:t>
            </a:fld>
            <a:endParaRPr lang="en-US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xmlns="" id="{5691CF32-69A1-4BFD-BAD7-541F312FEB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941" y="4876801"/>
            <a:ext cx="8418117" cy="1706562"/>
          </a:xfrm>
        </p:spPr>
        <p:txBody>
          <a:bodyPr/>
          <a:lstStyle/>
          <a:p>
            <a:r>
              <a:rPr lang="en-US" sz="2400" dirty="0"/>
              <a:t>Budgetary pressures on near-term horizon (2019-20)</a:t>
            </a:r>
          </a:p>
          <a:p>
            <a:r>
              <a:rPr lang="en-US" sz="2400" dirty="0"/>
              <a:t>“Recession” scenarios create budget shortfalls</a:t>
            </a:r>
          </a:p>
          <a:p>
            <a:r>
              <a:rPr lang="en-US" sz="2400" dirty="0"/>
              <a:t>Driven by known increases; analysis excludes technology, school, and other strategic investments</a:t>
            </a:r>
            <a:endParaRPr lang="en-US" sz="20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A2DE028-A447-4514-8CC4-2D8BF50ECD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41" y="1914139"/>
            <a:ext cx="8418117" cy="2632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1832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97372" y="1642606"/>
          <a:ext cx="8804482" cy="4458066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20891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736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56754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xmlns="" val="3315277925"/>
                    </a:ext>
                  </a:extLst>
                </a:gridCol>
                <a:gridCol w="162197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0842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4458066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b="1" i="1" dirty="0"/>
                        <a:t>515</a:t>
                      </a:r>
                      <a:endParaRPr lang="en-US" sz="800" dirty="0"/>
                    </a:p>
                  </a:txBody>
                  <a:tcPr marL="48501" marR="48501"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3" name="Content Placeholder 4">
            <a:extLst>
              <a:ext uri="{FF2B5EF4-FFF2-40B4-BE49-F238E27FC236}">
                <a16:creationId xmlns:a16="http://schemas.microsoft.com/office/drawing/2014/main" xmlns="" id="{A5F2E173-97DB-4571-A6FD-7FF327659A25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91205" y="1058370"/>
          <a:ext cx="8816511" cy="61722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099675">
                  <a:extLst>
                    <a:ext uri="{9D8B030D-6E8A-4147-A177-3AD203B41FA5}">
                      <a16:colId xmlns:a16="http://schemas.microsoft.com/office/drawing/2014/main" xmlns="" val="4000320436"/>
                    </a:ext>
                  </a:extLst>
                </a:gridCol>
                <a:gridCol w="1405034">
                  <a:extLst>
                    <a:ext uri="{9D8B030D-6E8A-4147-A177-3AD203B41FA5}">
                      <a16:colId xmlns:a16="http://schemas.microsoft.com/office/drawing/2014/main" xmlns="" val="2847877594"/>
                    </a:ext>
                  </a:extLst>
                </a:gridCol>
                <a:gridCol w="1398007">
                  <a:extLst>
                    <a:ext uri="{9D8B030D-6E8A-4147-A177-3AD203B41FA5}">
                      <a16:colId xmlns:a16="http://schemas.microsoft.com/office/drawing/2014/main" xmlns="" val="505641302"/>
                    </a:ext>
                  </a:extLst>
                </a:gridCol>
                <a:gridCol w="1635966">
                  <a:extLst>
                    <a:ext uri="{9D8B030D-6E8A-4147-A177-3AD203B41FA5}">
                      <a16:colId xmlns:a16="http://schemas.microsoft.com/office/drawing/2014/main" xmlns="" val="3674239813"/>
                    </a:ext>
                  </a:extLst>
                </a:gridCol>
                <a:gridCol w="163596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641863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63415"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Budget Meetings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February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    March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       April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      May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i="1" dirty="0"/>
                        <a:t>June</a:t>
                      </a:r>
                    </a:p>
                  </a:txBody>
                  <a:tcPr marL="48501" marR="48501" marT="34290" marB="34290" anchor="ctr"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29004443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8735911" y="5093889"/>
            <a:ext cx="3802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7/1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8669" y="5086403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5/10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089159" y="5093889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6/19</a:t>
            </a:r>
          </a:p>
        </p:txBody>
      </p:sp>
      <p:sp>
        <p:nvSpPr>
          <p:cNvPr id="97" name="Diamond 96"/>
          <p:cNvSpPr/>
          <p:nvPr/>
        </p:nvSpPr>
        <p:spPr>
          <a:xfrm>
            <a:off x="6430201" y="5365967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00" name="TextBox 99"/>
          <p:cNvSpPr txBox="1"/>
          <p:nvPr/>
        </p:nvSpPr>
        <p:spPr>
          <a:xfrm>
            <a:off x="475682" y="6508528"/>
            <a:ext cx="99257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Board Meetings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479398" y="6204280"/>
            <a:ext cx="129394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Board Work Sessions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952873" y="6112627"/>
            <a:ext cx="17284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Finance, Audit, and Operations meetings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5759377" y="6117102"/>
            <a:ext cx="1257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Community Budget Review Committee</a:t>
            </a:r>
          </a:p>
        </p:txBody>
      </p:sp>
      <p:sp>
        <p:nvSpPr>
          <p:cNvPr id="117" name="Title 3"/>
          <p:cNvSpPr txBox="1">
            <a:spLocks/>
          </p:cNvSpPr>
          <p:nvPr/>
        </p:nvSpPr>
        <p:spPr>
          <a:xfrm>
            <a:off x="429082" y="154026"/>
            <a:ext cx="7886700" cy="730991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900" i="1" dirty="0">
                <a:solidFill>
                  <a:schemeClr val="bg2">
                    <a:lumMod val="25000"/>
                  </a:schemeClr>
                </a:solidFill>
              </a:rPr>
              <a:t>2018 / 2019 PPS Budget Timeline</a:t>
            </a:r>
          </a:p>
          <a:p>
            <a:r>
              <a:rPr lang="en-US" sz="1100" i="1" dirty="0">
                <a:solidFill>
                  <a:schemeClr val="bg2">
                    <a:lumMod val="25000"/>
                  </a:schemeClr>
                </a:solidFill>
              </a:rPr>
              <a:t>* Depicts only those Board and FAO meetings with budget-specific content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0ED566A-F712-4F0E-8630-65C09ACFA990}"/>
              </a:ext>
            </a:extLst>
          </p:cNvPr>
          <p:cNvSpPr txBox="1"/>
          <p:nvPr/>
        </p:nvSpPr>
        <p:spPr>
          <a:xfrm>
            <a:off x="29231" y="3201810"/>
            <a:ext cx="126999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Work Session/ Board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xmlns="" id="{45E3CC41-ABD1-4D9D-8025-0A3CCF4299D4}"/>
              </a:ext>
            </a:extLst>
          </p:cNvPr>
          <p:cNvSpPr txBox="1"/>
          <p:nvPr/>
        </p:nvSpPr>
        <p:spPr>
          <a:xfrm>
            <a:off x="36025" y="4116075"/>
            <a:ext cx="1269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Finance, Audit, and Operations Committee Deep </a:t>
            </a:r>
          </a:p>
          <a:p>
            <a:pPr algn="ctr"/>
            <a:r>
              <a:rPr lang="en-US" sz="1200" b="1" dirty="0"/>
              <a:t>Dives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xmlns="" id="{E16A9921-BE92-4AC4-9049-D88D717971D3}"/>
              </a:ext>
            </a:extLst>
          </p:cNvPr>
          <p:cNvSpPr txBox="1"/>
          <p:nvPr/>
        </p:nvSpPr>
        <p:spPr>
          <a:xfrm>
            <a:off x="-47403" y="5264550"/>
            <a:ext cx="14368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Community</a:t>
            </a:r>
            <a:endParaRPr lang="en-US" sz="16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xmlns="" id="{77BFB2E6-7F9E-401A-8D67-359A420029F9}"/>
              </a:ext>
            </a:extLst>
          </p:cNvPr>
          <p:cNvSpPr txBox="1"/>
          <p:nvPr/>
        </p:nvSpPr>
        <p:spPr>
          <a:xfrm>
            <a:off x="21771" y="1971899"/>
            <a:ext cx="1269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District</a:t>
            </a:r>
          </a:p>
          <a:p>
            <a:pPr algn="ctr"/>
            <a:r>
              <a:rPr lang="en-US" sz="1400" b="1" dirty="0"/>
              <a:t>Leadership/Staff Workgroups</a:t>
            </a:r>
          </a:p>
        </p:txBody>
      </p:sp>
      <p:sp>
        <p:nvSpPr>
          <p:cNvPr id="84" name="Diamond 83">
            <a:extLst>
              <a:ext uri="{FF2B5EF4-FFF2-40B4-BE49-F238E27FC236}">
                <a16:creationId xmlns:a16="http://schemas.microsoft.com/office/drawing/2014/main" xmlns="" id="{CA486068-B338-4249-B53C-A77B8932E54C}"/>
              </a:ext>
            </a:extLst>
          </p:cNvPr>
          <p:cNvSpPr/>
          <p:nvPr/>
        </p:nvSpPr>
        <p:spPr>
          <a:xfrm>
            <a:off x="1920838" y="2241647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85" name="Diamond 84">
            <a:extLst>
              <a:ext uri="{FF2B5EF4-FFF2-40B4-BE49-F238E27FC236}">
                <a16:creationId xmlns:a16="http://schemas.microsoft.com/office/drawing/2014/main" xmlns="" id="{83941264-F16D-414F-B654-7BA997A852E0}"/>
              </a:ext>
            </a:extLst>
          </p:cNvPr>
          <p:cNvSpPr/>
          <p:nvPr/>
        </p:nvSpPr>
        <p:spPr>
          <a:xfrm>
            <a:off x="2258768" y="2241647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86" name="Diamond 85">
            <a:extLst>
              <a:ext uri="{FF2B5EF4-FFF2-40B4-BE49-F238E27FC236}">
                <a16:creationId xmlns:a16="http://schemas.microsoft.com/office/drawing/2014/main" xmlns="" id="{27DDB137-5A4F-43EE-9B13-378CAD0ACCFB}"/>
              </a:ext>
            </a:extLst>
          </p:cNvPr>
          <p:cNvSpPr/>
          <p:nvPr/>
        </p:nvSpPr>
        <p:spPr>
          <a:xfrm>
            <a:off x="1934149" y="3419451"/>
            <a:ext cx="267910" cy="244024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xmlns="" id="{9C1371D6-67A4-4031-97E7-6C34EF265D95}"/>
              </a:ext>
            </a:extLst>
          </p:cNvPr>
          <p:cNvSpPr txBox="1"/>
          <p:nvPr/>
        </p:nvSpPr>
        <p:spPr>
          <a:xfrm>
            <a:off x="1828384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2/26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xmlns="" id="{C56A5F7F-0475-4FD8-8355-1142111C7D13}"/>
              </a:ext>
            </a:extLst>
          </p:cNvPr>
          <p:cNvSpPr txBox="1"/>
          <p:nvPr/>
        </p:nvSpPr>
        <p:spPr>
          <a:xfrm>
            <a:off x="2148906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2/27</a:t>
            </a:r>
          </a:p>
        </p:txBody>
      </p:sp>
      <p:sp>
        <p:nvSpPr>
          <p:cNvPr id="139" name="Diamond 138">
            <a:extLst>
              <a:ext uri="{FF2B5EF4-FFF2-40B4-BE49-F238E27FC236}">
                <a16:creationId xmlns:a16="http://schemas.microsoft.com/office/drawing/2014/main" xmlns="" id="{94006E5D-A34A-49BE-870B-AE7CDF24EB88}"/>
              </a:ext>
            </a:extLst>
          </p:cNvPr>
          <p:cNvSpPr/>
          <p:nvPr/>
        </p:nvSpPr>
        <p:spPr>
          <a:xfrm>
            <a:off x="1522062" y="2241647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xmlns="" id="{F02E3009-4482-4857-BBCE-DF4C390F7CB1}"/>
              </a:ext>
            </a:extLst>
          </p:cNvPr>
          <p:cNvSpPr txBox="1"/>
          <p:nvPr/>
        </p:nvSpPr>
        <p:spPr>
          <a:xfrm>
            <a:off x="1411824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2/22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xmlns="" id="{5015BF13-BB6F-48BB-A191-6A61735A0A69}"/>
              </a:ext>
            </a:extLst>
          </p:cNvPr>
          <p:cNvSpPr txBox="1"/>
          <p:nvPr/>
        </p:nvSpPr>
        <p:spPr>
          <a:xfrm>
            <a:off x="1828384" y="307850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2/26</a:t>
            </a:r>
          </a:p>
        </p:txBody>
      </p:sp>
      <p:sp>
        <p:nvSpPr>
          <p:cNvPr id="153" name="Diamond 152">
            <a:extLst>
              <a:ext uri="{FF2B5EF4-FFF2-40B4-BE49-F238E27FC236}">
                <a16:creationId xmlns:a16="http://schemas.microsoft.com/office/drawing/2014/main" xmlns="" id="{90691BEC-A67B-4BD2-91C1-1EA82B27FD68}"/>
              </a:ext>
            </a:extLst>
          </p:cNvPr>
          <p:cNvSpPr/>
          <p:nvPr/>
        </p:nvSpPr>
        <p:spPr>
          <a:xfrm>
            <a:off x="2744822" y="341945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xmlns="" id="{5CF013E7-FDF1-45ED-B872-FD0B492BA329}"/>
              </a:ext>
            </a:extLst>
          </p:cNvPr>
          <p:cNvSpPr txBox="1"/>
          <p:nvPr/>
        </p:nvSpPr>
        <p:spPr>
          <a:xfrm>
            <a:off x="2701277" y="3070236"/>
            <a:ext cx="4876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3/6</a:t>
            </a:r>
          </a:p>
        </p:txBody>
      </p:sp>
      <p:sp>
        <p:nvSpPr>
          <p:cNvPr id="155" name="Diamond 154">
            <a:extLst>
              <a:ext uri="{FF2B5EF4-FFF2-40B4-BE49-F238E27FC236}">
                <a16:creationId xmlns:a16="http://schemas.microsoft.com/office/drawing/2014/main" xmlns="" id="{7243A101-4511-4570-B3DF-6553A7C3A3FD}"/>
              </a:ext>
            </a:extLst>
          </p:cNvPr>
          <p:cNvSpPr/>
          <p:nvPr/>
        </p:nvSpPr>
        <p:spPr>
          <a:xfrm>
            <a:off x="3085722" y="4541055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xmlns="" id="{D05399D3-AFF7-4395-A0F7-373710A7A589}"/>
              </a:ext>
            </a:extLst>
          </p:cNvPr>
          <p:cNvSpPr txBox="1"/>
          <p:nvPr/>
        </p:nvSpPr>
        <p:spPr>
          <a:xfrm>
            <a:off x="2975860" y="425457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3/13</a:t>
            </a:r>
          </a:p>
        </p:txBody>
      </p:sp>
      <p:sp>
        <p:nvSpPr>
          <p:cNvPr id="157" name="Diamond 156">
            <a:extLst>
              <a:ext uri="{FF2B5EF4-FFF2-40B4-BE49-F238E27FC236}">
                <a16:creationId xmlns:a16="http://schemas.microsoft.com/office/drawing/2014/main" xmlns="" id="{C5B05D04-E2D5-4BF5-83AF-5B4C7A517588}"/>
              </a:ext>
            </a:extLst>
          </p:cNvPr>
          <p:cNvSpPr/>
          <p:nvPr/>
        </p:nvSpPr>
        <p:spPr>
          <a:xfrm>
            <a:off x="3495025" y="6194374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xmlns="" id="{4B180652-0D0A-406E-B1ED-A6CE54AEF6D0}"/>
              </a:ext>
            </a:extLst>
          </p:cNvPr>
          <p:cNvSpPr txBox="1"/>
          <p:nvPr/>
        </p:nvSpPr>
        <p:spPr>
          <a:xfrm>
            <a:off x="3726658" y="6157571"/>
            <a:ext cx="1627369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School Leadership Activities</a:t>
            </a:r>
          </a:p>
        </p:txBody>
      </p:sp>
      <p:sp>
        <p:nvSpPr>
          <p:cNvPr id="159" name="Diamond 158">
            <a:extLst>
              <a:ext uri="{FF2B5EF4-FFF2-40B4-BE49-F238E27FC236}">
                <a16:creationId xmlns:a16="http://schemas.microsoft.com/office/drawing/2014/main" xmlns="" id="{4BCD10E8-4B31-4587-A5CE-CA182614C734}"/>
              </a:ext>
            </a:extLst>
          </p:cNvPr>
          <p:cNvSpPr/>
          <p:nvPr/>
        </p:nvSpPr>
        <p:spPr>
          <a:xfrm>
            <a:off x="3510967" y="6489291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xmlns="" id="{3F258542-1E4F-438D-B216-670849A7314C}"/>
              </a:ext>
            </a:extLst>
          </p:cNvPr>
          <p:cNvSpPr txBox="1"/>
          <p:nvPr/>
        </p:nvSpPr>
        <p:spPr>
          <a:xfrm>
            <a:off x="3723159" y="6493958"/>
            <a:ext cx="189667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/>
              <a:t>Superintendent Leadership Team</a:t>
            </a:r>
          </a:p>
        </p:txBody>
      </p:sp>
      <p:sp>
        <p:nvSpPr>
          <p:cNvPr id="164" name="Diamond 163">
            <a:extLst>
              <a:ext uri="{FF2B5EF4-FFF2-40B4-BE49-F238E27FC236}">
                <a16:creationId xmlns:a16="http://schemas.microsoft.com/office/drawing/2014/main" xmlns="" id="{54F60327-994A-431B-B256-DD47E1140422}"/>
              </a:ext>
            </a:extLst>
          </p:cNvPr>
          <p:cNvSpPr/>
          <p:nvPr/>
        </p:nvSpPr>
        <p:spPr>
          <a:xfrm>
            <a:off x="1731438" y="6211749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65" name="Diamond 164">
            <a:extLst>
              <a:ext uri="{FF2B5EF4-FFF2-40B4-BE49-F238E27FC236}">
                <a16:creationId xmlns:a16="http://schemas.microsoft.com/office/drawing/2014/main" xmlns="" id="{462C7ADC-349E-48C2-938E-EEDF859EE49E}"/>
              </a:ext>
            </a:extLst>
          </p:cNvPr>
          <p:cNvSpPr/>
          <p:nvPr/>
        </p:nvSpPr>
        <p:spPr>
          <a:xfrm>
            <a:off x="234354" y="6490226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66" name="Diamond 165">
            <a:extLst>
              <a:ext uri="{FF2B5EF4-FFF2-40B4-BE49-F238E27FC236}">
                <a16:creationId xmlns:a16="http://schemas.microsoft.com/office/drawing/2014/main" xmlns="" id="{FAF1A4F5-052A-4468-B121-FA7EB2B12EFE}"/>
              </a:ext>
            </a:extLst>
          </p:cNvPr>
          <p:cNvSpPr/>
          <p:nvPr/>
        </p:nvSpPr>
        <p:spPr>
          <a:xfrm>
            <a:off x="234354" y="6187781"/>
            <a:ext cx="267910" cy="244024"/>
          </a:xfrm>
          <a:prstGeom prst="diamond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xmlns="" id="{EC38B969-170C-40BF-8FF4-20378EE2AA2E}"/>
              </a:ext>
            </a:extLst>
          </p:cNvPr>
          <p:cNvSpPr/>
          <p:nvPr/>
        </p:nvSpPr>
        <p:spPr>
          <a:xfrm>
            <a:off x="8773330" y="5314259"/>
            <a:ext cx="305394" cy="244024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59C22B13-DE2B-4937-A1FC-E8C9B4ABDDCC}"/>
              </a:ext>
            </a:extLst>
          </p:cNvPr>
          <p:cNvSpPr txBox="1"/>
          <p:nvPr/>
        </p:nvSpPr>
        <p:spPr>
          <a:xfrm>
            <a:off x="8425149" y="5624595"/>
            <a:ext cx="718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/>
              <a:t>Budget</a:t>
            </a:r>
          </a:p>
          <a:p>
            <a:r>
              <a:rPr lang="en-US" sz="1400" b="1" i="1" dirty="0"/>
              <a:t> Live</a:t>
            </a:r>
          </a:p>
        </p:txBody>
      </p:sp>
      <p:sp>
        <p:nvSpPr>
          <p:cNvPr id="44" name="Diamond 43">
            <a:extLst>
              <a:ext uri="{FF2B5EF4-FFF2-40B4-BE49-F238E27FC236}">
                <a16:creationId xmlns:a16="http://schemas.microsoft.com/office/drawing/2014/main" xmlns="" id="{28370373-5550-435B-BF83-AF9E23C83342}"/>
              </a:ext>
            </a:extLst>
          </p:cNvPr>
          <p:cNvSpPr/>
          <p:nvPr/>
        </p:nvSpPr>
        <p:spPr>
          <a:xfrm>
            <a:off x="5314251" y="533581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78294090-D980-4FF8-B940-E41B7A1EBF6B}"/>
              </a:ext>
            </a:extLst>
          </p:cNvPr>
          <p:cNvSpPr txBox="1"/>
          <p:nvPr/>
        </p:nvSpPr>
        <p:spPr>
          <a:xfrm>
            <a:off x="5197191" y="5077006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4/26</a:t>
            </a:r>
          </a:p>
        </p:txBody>
      </p:sp>
      <p:sp>
        <p:nvSpPr>
          <p:cNvPr id="46" name="Diamond 45">
            <a:extLst>
              <a:ext uri="{FF2B5EF4-FFF2-40B4-BE49-F238E27FC236}">
                <a16:creationId xmlns:a16="http://schemas.microsoft.com/office/drawing/2014/main" xmlns="" id="{BDC1196E-0D5F-46AE-A56F-9E8F210A3D9A}"/>
              </a:ext>
            </a:extLst>
          </p:cNvPr>
          <p:cNvSpPr/>
          <p:nvPr/>
        </p:nvSpPr>
        <p:spPr>
          <a:xfrm>
            <a:off x="5541101" y="617167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49" name="Diamond 48">
            <a:extLst>
              <a:ext uri="{FF2B5EF4-FFF2-40B4-BE49-F238E27FC236}">
                <a16:creationId xmlns:a16="http://schemas.microsoft.com/office/drawing/2014/main" xmlns="" id="{BE859B07-3C27-4630-9714-66EE18C68319}"/>
              </a:ext>
            </a:extLst>
          </p:cNvPr>
          <p:cNvSpPr/>
          <p:nvPr/>
        </p:nvSpPr>
        <p:spPr>
          <a:xfrm>
            <a:off x="2637997" y="2250412"/>
            <a:ext cx="267910" cy="244024"/>
          </a:xfrm>
          <a:prstGeom prst="diamond">
            <a:avLst/>
          </a:prstGeom>
          <a:solidFill>
            <a:srgbClr val="6DE6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96A42DF8-9F13-406B-9B77-B691446D3B4B}"/>
              </a:ext>
            </a:extLst>
          </p:cNvPr>
          <p:cNvSpPr txBox="1"/>
          <p:nvPr/>
        </p:nvSpPr>
        <p:spPr>
          <a:xfrm>
            <a:off x="2563407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3/5</a:t>
            </a:r>
          </a:p>
        </p:txBody>
      </p:sp>
      <p:sp>
        <p:nvSpPr>
          <p:cNvPr id="52" name="Diamond 51">
            <a:extLst>
              <a:ext uri="{FF2B5EF4-FFF2-40B4-BE49-F238E27FC236}">
                <a16:creationId xmlns:a16="http://schemas.microsoft.com/office/drawing/2014/main" xmlns="" id="{86693499-756E-43CE-BAB5-D6218E141692}"/>
              </a:ext>
            </a:extLst>
          </p:cNvPr>
          <p:cNvSpPr/>
          <p:nvPr/>
        </p:nvSpPr>
        <p:spPr>
          <a:xfrm>
            <a:off x="4732055" y="4531574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54" name="Diamond 53">
            <a:extLst>
              <a:ext uri="{FF2B5EF4-FFF2-40B4-BE49-F238E27FC236}">
                <a16:creationId xmlns:a16="http://schemas.microsoft.com/office/drawing/2014/main" xmlns="" id="{D561491A-F02A-4A15-B902-1F00A7C3851F}"/>
              </a:ext>
            </a:extLst>
          </p:cNvPr>
          <p:cNvSpPr/>
          <p:nvPr/>
        </p:nvSpPr>
        <p:spPr>
          <a:xfrm>
            <a:off x="5344645" y="3434780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CCB311A4-35F6-4198-8F56-EB28323F9A2F}"/>
              </a:ext>
            </a:extLst>
          </p:cNvPr>
          <p:cNvSpPr txBox="1"/>
          <p:nvPr/>
        </p:nvSpPr>
        <p:spPr>
          <a:xfrm>
            <a:off x="5226439" y="3077801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4/24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1D4FA497-C5B3-470D-88C3-EC730CAB81DF}"/>
              </a:ext>
            </a:extLst>
          </p:cNvPr>
          <p:cNvSpPr txBox="1"/>
          <p:nvPr/>
        </p:nvSpPr>
        <p:spPr>
          <a:xfrm>
            <a:off x="4611864" y="425457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4/17</a:t>
            </a:r>
          </a:p>
        </p:txBody>
      </p:sp>
      <p:sp>
        <p:nvSpPr>
          <p:cNvPr id="58" name="Diamond 57">
            <a:extLst>
              <a:ext uri="{FF2B5EF4-FFF2-40B4-BE49-F238E27FC236}">
                <a16:creationId xmlns:a16="http://schemas.microsoft.com/office/drawing/2014/main" xmlns="" id="{EF27AE66-A126-4608-B990-F199C813165B}"/>
              </a:ext>
            </a:extLst>
          </p:cNvPr>
          <p:cNvSpPr/>
          <p:nvPr/>
        </p:nvSpPr>
        <p:spPr>
          <a:xfrm>
            <a:off x="2796799" y="535400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6CC1D2D5-25C9-485A-9950-53B0ABC5839C}"/>
              </a:ext>
            </a:extLst>
          </p:cNvPr>
          <p:cNvSpPr txBox="1"/>
          <p:nvPr/>
        </p:nvSpPr>
        <p:spPr>
          <a:xfrm>
            <a:off x="2709412" y="5067160"/>
            <a:ext cx="3802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3/8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94818B31-B5EB-4F9A-9BEB-DC6DCFE151D0}"/>
              </a:ext>
            </a:extLst>
          </p:cNvPr>
          <p:cNvSpPr txBox="1"/>
          <p:nvPr/>
        </p:nvSpPr>
        <p:spPr>
          <a:xfrm>
            <a:off x="5785291" y="6518709"/>
            <a:ext cx="10867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Listening Session</a:t>
            </a:r>
          </a:p>
          <a:p>
            <a:endParaRPr lang="en-US" sz="900" dirty="0"/>
          </a:p>
        </p:txBody>
      </p:sp>
      <p:sp>
        <p:nvSpPr>
          <p:cNvPr id="64" name="Diamond 63">
            <a:extLst>
              <a:ext uri="{FF2B5EF4-FFF2-40B4-BE49-F238E27FC236}">
                <a16:creationId xmlns:a16="http://schemas.microsoft.com/office/drawing/2014/main" xmlns="" id="{F3CBFA29-95E8-45CB-B03D-9993A4BAF327}"/>
              </a:ext>
            </a:extLst>
          </p:cNvPr>
          <p:cNvSpPr/>
          <p:nvPr/>
        </p:nvSpPr>
        <p:spPr>
          <a:xfrm>
            <a:off x="3085722" y="2241647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65" name="Diamond 64">
            <a:extLst>
              <a:ext uri="{FF2B5EF4-FFF2-40B4-BE49-F238E27FC236}">
                <a16:creationId xmlns:a16="http://schemas.microsoft.com/office/drawing/2014/main" xmlns="" id="{711AF0BF-DC04-47B7-90EA-70C236836D9A}"/>
              </a:ext>
            </a:extLst>
          </p:cNvPr>
          <p:cNvSpPr/>
          <p:nvPr/>
        </p:nvSpPr>
        <p:spPr>
          <a:xfrm>
            <a:off x="3478217" y="2241647"/>
            <a:ext cx="267910" cy="244024"/>
          </a:xfrm>
          <a:prstGeom prst="diamond">
            <a:avLst/>
          </a:prstGeom>
          <a:solidFill>
            <a:srgbClr val="00B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700" dirty="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A21FF6D5-1876-4711-B1FC-6DB7F161C701}"/>
              </a:ext>
            </a:extLst>
          </p:cNvPr>
          <p:cNvSpPr txBox="1"/>
          <p:nvPr/>
        </p:nvSpPr>
        <p:spPr>
          <a:xfrm>
            <a:off x="2975860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3/13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xmlns="" id="{64647D12-BA67-49D6-BCA0-821A0E2745F0}"/>
              </a:ext>
            </a:extLst>
          </p:cNvPr>
          <p:cNvSpPr txBox="1"/>
          <p:nvPr/>
        </p:nvSpPr>
        <p:spPr>
          <a:xfrm>
            <a:off x="3353522" y="189908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3/20</a:t>
            </a:r>
          </a:p>
        </p:txBody>
      </p:sp>
      <p:sp>
        <p:nvSpPr>
          <p:cNvPr id="68" name="Diamond 67">
            <a:extLst>
              <a:ext uri="{FF2B5EF4-FFF2-40B4-BE49-F238E27FC236}">
                <a16:creationId xmlns:a16="http://schemas.microsoft.com/office/drawing/2014/main" xmlns="" id="{07A2E2AA-2F31-4155-9978-6149DC18CC8E}"/>
              </a:ext>
            </a:extLst>
          </p:cNvPr>
          <p:cNvSpPr/>
          <p:nvPr/>
        </p:nvSpPr>
        <p:spPr>
          <a:xfrm>
            <a:off x="6776708" y="341945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xmlns="" id="{56B8CB80-67E4-4EC8-8BF7-3DBBABAA5622}"/>
              </a:ext>
            </a:extLst>
          </p:cNvPr>
          <p:cNvSpPr txBox="1"/>
          <p:nvPr/>
        </p:nvSpPr>
        <p:spPr>
          <a:xfrm>
            <a:off x="6635896" y="307850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5/22</a:t>
            </a:r>
          </a:p>
        </p:txBody>
      </p:sp>
      <p:sp>
        <p:nvSpPr>
          <p:cNvPr id="70" name="Diamond 69">
            <a:extLst>
              <a:ext uri="{FF2B5EF4-FFF2-40B4-BE49-F238E27FC236}">
                <a16:creationId xmlns:a16="http://schemas.microsoft.com/office/drawing/2014/main" xmlns="" id="{6E753B58-23A3-4AA6-8C99-507199C136F2}"/>
              </a:ext>
            </a:extLst>
          </p:cNvPr>
          <p:cNvSpPr/>
          <p:nvPr/>
        </p:nvSpPr>
        <p:spPr>
          <a:xfrm>
            <a:off x="8497948" y="3402870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xmlns="" id="{07E7D191-A802-42DF-9CCF-AAD17DB356AF}"/>
              </a:ext>
            </a:extLst>
          </p:cNvPr>
          <p:cNvSpPr txBox="1"/>
          <p:nvPr/>
        </p:nvSpPr>
        <p:spPr>
          <a:xfrm>
            <a:off x="8420082" y="312227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6/26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xmlns="" id="{F2C69C54-A811-4A41-AFFE-7B3CBD99EDFA}"/>
              </a:ext>
            </a:extLst>
          </p:cNvPr>
          <p:cNvSpPr/>
          <p:nvPr/>
        </p:nvSpPr>
        <p:spPr>
          <a:xfrm>
            <a:off x="8208282" y="5365967"/>
            <a:ext cx="209789" cy="14682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xmlns="" id="{DFBBB9F8-8F7F-465C-B0A2-58E80E185DE9}"/>
              </a:ext>
            </a:extLst>
          </p:cNvPr>
          <p:cNvSpPr/>
          <p:nvPr/>
        </p:nvSpPr>
        <p:spPr>
          <a:xfrm>
            <a:off x="5599222" y="6526233"/>
            <a:ext cx="209789" cy="16104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77" name="Diamond 76">
            <a:extLst>
              <a:ext uri="{FF2B5EF4-FFF2-40B4-BE49-F238E27FC236}">
                <a16:creationId xmlns:a16="http://schemas.microsoft.com/office/drawing/2014/main" xmlns="" id="{D3FA3544-A127-437E-9B96-3F672BB06171}"/>
              </a:ext>
            </a:extLst>
          </p:cNvPr>
          <p:cNvSpPr/>
          <p:nvPr/>
        </p:nvSpPr>
        <p:spPr>
          <a:xfrm>
            <a:off x="3535060" y="338722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xmlns="" id="{5843F1E8-B273-46FA-BC85-830E769E5291}"/>
              </a:ext>
            </a:extLst>
          </p:cNvPr>
          <p:cNvSpPr txBox="1"/>
          <p:nvPr/>
        </p:nvSpPr>
        <p:spPr>
          <a:xfrm>
            <a:off x="3432314" y="3076771"/>
            <a:ext cx="4876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3/20</a:t>
            </a:r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xmlns="" id="{D17C7706-6CCD-4309-9BE0-F339521114DC}"/>
              </a:ext>
            </a:extLst>
          </p:cNvPr>
          <p:cNvSpPr/>
          <p:nvPr/>
        </p:nvSpPr>
        <p:spPr>
          <a:xfrm>
            <a:off x="3999673" y="2115999"/>
            <a:ext cx="4538808" cy="463473"/>
          </a:xfrm>
          <a:prstGeom prst="rightArrow">
            <a:avLst/>
          </a:prstGeom>
          <a:solidFill>
            <a:srgbClr val="6DE650"/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50" b="1" dirty="0">
                <a:solidFill>
                  <a:schemeClr val="tx1"/>
                </a:solidFill>
              </a:rPr>
              <a:t>Ongoing…</a:t>
            </a:r>
          </a:p>
        </p:txBody>
      </p:sp>
      <p:sp>
        <p:nvSpPr>
          <p:cNvPr id="87" name="Diamond 86">
            <a:extLst>
              <a:ext uri="{FF2B5EF4-FFF2-40B4-BE49-F238E27FC236}">
                <a16:creationId xmlns:a16="http://schemas.microsoft.com/office/drawing/2014/main" xmlns="" id="{121FC5D6-16F1-4444-BD66-B1834250BAE2}"/>
              </a:ext>
            </a:extLst>
          </p:cNvPr>
          <p:cNvSpPr/>
          <p:nvPr/>
        </p:nvSpPr>
        <p:spPr>
          <a:xfrm>
            <a:off x="4494553" y="3411179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xmlns="" id="{BB099C99-2A7E-4C37-AF2D-23550A93FE0C}"/>
              </a:ext>
            </a:extLst>
          </p:cNvPr>
          <p:cNvSpPr txBox="1"/>
          <p:nvPr/>
        </p:nvSpPr>
        <p:spPr>
          <a:xfrm>
            <a:off x="4395442" y="307091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4/10</a:t>
            </a:r>
          </a:p>
        </p:txBody>
      </p:sp>
      <p:sp>
        <p:nvSpPr>
          <p:cNvPr id="89" name="Diamond 88">
            <a:extLst>
              <a:ext uri="{FF2B5EF4-FFF2-40B4-BE49-F238E27FC236}">
                <a16:creationId xmlns:a16="http://schemas.microsoft.com/office/drawing/2014/main" xmlns="" id="{789F3AF8-B3EF-4890-8B99-C4AA7568BA33}"/>
              </a:ext>
            </a:extLst>
          </p:cNvPr>
          <p:cNvSpPr/>
          <p:nvPr/>
        </p:nvSpPr>
        <p:spPr>
          <a:xfrm>
            <a:off x="6016744" y="3425076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xmlns="" id="{EE7F6EF8-543B-4B88-9155-76F5344013E6}"/>
              </a:ext>
            </a:extLst>
          </p:cNvPr>
          <p:cNvSpPr txBox="1"/>
          <p:nvPr/>
        </p:nvSpPr>
        <p:spPr>
          <a:xfrm>
            <a:off x="5951091" y="3084689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5/8</a:t>
            </a:r>
          </a:p>
        </p:txBody>
      </p:sp>
      <p:sp>
        <p:nvSpPr>
          <p:cNvPr id="10" name="Callout: Up Arrow 9">
            <a:extLst>
              <a:ext uri="{FF2B5EF4-FFF2-40B4-BE49-F238E27FC236}">
                <a16:creationId xmlns:a16="http://schemas.microsoft.com/office/drawing/2014/main" xmlns="" id="{2A29484F-9CE3-48A8-A090-E2D0812194DF}"/>
              </a:ext>
            </a:extLst>
          </p:cNvPr>
          <p:cNvSpPr/>
          <p:nvPr/>
        </p:nvSpPr>
        <p:spPr>
          <a:xfrm>
            <a:off x="4897499" y="3690877"/>
            <a:ext cx="1148555" cy="544762"/>
          </a:xfrm>
          <a:prstGeom prst="upArrowCallout">
            <a:avLst/>
          </a:prstGeom>
          <a:noFill/>
          <a:ln w="19050">
            <a:solidFill>
              <a:srgbClr val="7030A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Propose</a:t>
            </a:r>
          </a:p>
        </p:txBody>
      </p:sp>
      <p:sp>
        <p:nvSpPr>
          <p:cNvPr id="91" name="Callout: Up Arrow 90">
            <a:extLst>
              <a:ext uri="{FF2B5EF4-FFF2-40B4-BE49-F238E27FC236}">
                <a16:creationId xmlns:a16="http://schemas.microsoft.com/office/drawing/2014/main" xmlns="" id="{73826759-A209-4C8A-8F51-0778313735DD}"/>
              </a:ext>
            </a:extLst>
          </p:cNvPr>
          <p:cNvSpPr/>
          <p:nvPr/>
        </p:nvSpPr>
        <p:spPr>
          <a:xfrm>
            <a:off x="7442247" y="3715892"/>
            <a:ext cx="824365" cy="544762"/>
          </a:xfrm>
          <a:prstGeom prst="upArrowCallout">
            <a:avLst/>
          </a:prstGeom>
          <a:noFill/>
          <a:ln w="19050">
            <a:solidFill>
              <a:srgbClr val="7030A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Approve</a:t>
            </a:r>
          </a:p>
        </p:txBody>
      </p:sp>
      <p:sp>
        <p:nvSpPr>
          <p:cNvPr id="92" name="Callout: Up Arrow 91">
            <a:extLst>
              <a:ext uri="{FF2B5EF4-FFF2-40B4-BE49-F238E27FC236}">
                <a16:creationId xmlns:a16="http://schemas.microsoft.com/office/drawing/2014/main" xmlns="" id="{8877F1B2-0B49-4C08-A54B-7438F7F7CFA2}"/>
              </a:ext>
            </a:extLst>
          </p:cNvPr>
          <p:cNvSpPr/>
          <p:nvPr/>
        </p:nvSpPr>
        <p:spPr>
          <a:xfrm>
            <a:off x="8318549" y="3719789"/>
            <a:ext cx="678708" cy="550022"/>
          </a:xfrm>
          <a:prstGeom prst="upArrowCallout">
            <a:avLst>
              <a:gd name="adj1" fmla="val 25000"/>
              <a:gd name="adj2" fmla="val 31456"/>
              <a:gd name="adj3" fmla="val 25000"/>
              <a:gd name="adj4" fmla="val 64977"/>
            </a:avLst>
          </a:prstGeom>
          <a:noFill/>
          <a:ln w="19050">
            <a:solidFill>
              <a:srgbClr val="7030A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100" b="1" dirty="0">
                <a:solidFill>
                  <a:schemeClr val="tx1"/>
                </a:solidFill>
              </a:rPr>
              <a:t>Adopt</a:t>
            </a:r>
          </a:p>
        </p:txBody>
      </p:sp>
      <p:sp>
        <p:nvSpPr>
          <p:cNvPr id="93" name="Diamond 92">
            <a:extLst>
              <a:ext uri="{FF2B5EF4-FFF2-40B4-BE49-F238E27FC236}">
                <a16:creationId xmlns:a16="http://schemas.microsoft.com/office/drawing/2014/main" xmlns="" id="{4FEBAC28-82AE-40BD-8A78-B56CD7C2DB30}"/>
              </a:ext>
            </a:extLst>
          </p:cNvPr>
          <p:cNvSpPr/>
          <p:nvPr/>
        </p:nvSpPr>
        <p:spPr>
          <a:xfrm>
            <a:off x="7698947" y="3433351"/>
            <a:ext cx="267910" cy="244024"/>
          </a:xfrm>
          <a:prstGeom prst="diamond">
            <a:avLst/>
          </a:prstGeom>
          <a:solidFill>
            <a:srgbClr val="7030A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xmlns="" id="{86B05337-4223-4B7A-903F-D8B4A1A1BDAF}"/>
              </a:ext>
            </a:extLst>
          </p:cNvPr>
          <p:cNvSpPr txBox="1"/>
          <p:nvPr/>
        </p:nvSpPr>
        <p:spPr>
          <a:xfrm>
            <a:off x="7589085" y="3092408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6/12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B85C5A63-EB27-44B2-9B37-9AFA72DAF024}"/>
              </a:ext>
            </a:extLst>
          </p:cNvPr>
          <p:cNvSpPr txBox="1"/>
          <p:nvPr/>
        </p:nvSpPr>
        <p:spPr>
          <a:xfrm>
            <a:off x="5659223" y="5068698"/>
            <a:ext cx="3802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5/1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xmlns="" id="{D217D693-0743-41DD-9DF6-70C00BAD636D}"/>
              </a:ext>
            </a:extLst>
          </p:cNvPr>
          <p:cNvSpPr/>
          <p:nvPr/>
        </p:nvSpPr>
        <p:spPr>
          <a:xfrm>
            <a:off x="5758180" y="5391867"/>
            <a:ext cx="193800" cy="15004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79" name="Diamond 78">
            <a:extLst>
              <a:ext uri="{FF2B5EF4-FFF2-40B4-BE49-F238E27FC236}">
                <a16:creationId xmlns:a16="http://schemas.microsoft.com/office/drawing/2014/main" xmlns="" id="{ACD61CE1-C6CA-4FBC-963A-7D37373B04F5}"/>
              </a:ext>
            </a:extLst>
          </p:cNvPr>
          <p:cNvSpPr/>
          <p:nvPr/>
        </p:nvSpPr>
        <p:spPr>
          <a:xfrm>
            <a:off x="3785992" y="533581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0E050F79-C495-4C48-AC96-E56BF6571AC9}"/>
              </a:ext>
            </a:extLst>
          </p:cNvPr>
          <p:cNvSpPr txBox="1"/>
          <p:nvPr/>
        </p:nvSpPr>
        <p:spPr>
          <a:xfrm>
            <a:off x="3663979" y="5061999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3/29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441EA4F-D7EB-4DB5-9002-A1ABED6D9D88}"/>
              </a:ext>
            </a:extLst>
          </p:cNvPr>
          <p:cNvSpPr txBox="1"/>
          <p:nvPr/>
        </p:nvSpPr>
        <p:spPr>
          <a:xfrm>
            <a:off x="88784" y="741909"/>
            <a:ext cx="20435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Effective 4/23/2018</a:t>
            </a:r>
          </a:p>
        </p:txBody>
      </p:sp>
      <p:sp>
        <p:nvSpPr>
          <p:cNvPr id="11" name="Flowchart: Decision 10"/>
          <p:cNvSpPr/>
          <p:nvPr/>
        </p:nvSpPr>
        <p:spPr>
          <a:xfrm>
            <a:off x="1726834" y="6511247"/>
            <a:ext cx="258006" cy="225393"/>
          </a:xfrm>
          <a:prstGeom prst="flowChartDecisi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98" name="Flowchart: Decision 97"/>
          <p:cNvSpPr/>
          <p:nvPr/>
        </p:nvSpPr>
        <p:spPr>
          <a:xfrm>
            <a:off x="7867539" y="5337787"/>
            <a:ext cx="258006" cy="225393"/>
          </a:xfrm>
          <a:prstGeom prst="flowChartDecision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99" name="TextBox 98"/>
          <p:cNvSpPr txBox="1"/>
          <p:nvPr/>
        </p:nvSpPr>
        <p:spPr>
          <a:xfrm>
            <a:off x="1956034" y="6478935"/>
            <a:ext cx="1642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Submit to Tax Supervising &amp; Conservation Commission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7767152" y="5090834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6/15</a:t>
            </a:r>
          </a:p>
        </p:txBody>
      </p:sp>
      <p:sp>
        <p:nvSpPr>
          <p:cNvPr id="102" name="Diamond 101">
            <a:extLst>
              <a:ext uri="{FF2B5EF4-FFF2-40B4-BE49-F238E27FC236}">
                <a16:creationId xmlns:a16="http://schemas.microsoft.com/office/drawing/2014/main" xmlns="" id="{ACD61CE1-C6CA-4FBC-963A-7D37373B04F5}"/>
              </a:ext>
            </a:extLst>
          </p:cNvPr>
          <p:cNvSpPr/>
          <p:nvPr/>
        </p:nvSpPr>
        <p:spPr>
          <a:xfrm>
            <a:off x="4549259" y="5335815"/>
            <a:ext cx="267910" cy="244024"/>
          </a:xfrm>
          <a:prstGeom prst="diamond">
            <a:avLst/>
          </a:prstGeom>
          <a:solidFill>
            <a:srgbClr val="446BFA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78294090-D980-4FF8-B940-E41B7A1EBF6B}"/>
              </a:ext>
            </a:extLst>
          </p:cNvPr>
          <p:cNvSpPr txBox="1"/>
          <p:nvPr/>
        </p:nvSpPr>
        <p:spPr>
          <a:xfrm>
            <a:off x="4442106" y="5076177"/>
            <a:ext cx="45878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i="1" dirty="0"/>
              <a:t>4/12</a:t>
            </a:r>
          </a:p>
        </p:txBody>
      </p:sp>
      <p:sp>
        <p:nvSpPr>
          <p:cNvPr id="104" name="Diamond 103">
            <a:extLst>
              <a:ext uri="{FF2B5EF4-FFF2-40B4-BE49-F238E27FC236}">
                <a16:creationId xmlns:a16="http://schemas.microsoft.com/office/drawing/2014/main" xmlns="" id="{86693499-756E-43CE-BAB5-D6218E141692}"/>
              </a:ext>
            </a:extLst>
          </p:cNvPr>
          <p:cNvSpPr/>
          <p:nvPr/>
        </p:nvSpPr>
        <p:spPr>
          <a:xfrm>
            <a:off x="5748834" y="4527562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05" name="Diamond 104">
            <a:extLst>
              <a:ext uri="{FF2B5EF4-FFF2-40B4-BE49-F238E27FC236}">
                <a16:creationId xmlns:a16="http://schemas.microsoft.com/office/drawing/2014/main" xmlns="" id="{86693499-756E-43CE-BAB5-D6218E141692}"/>
              </a:ext>
            </a:extLst>
          </p:cNvPr>
          <p:cNvSpPr/>
          <p:nvPr/>
        </p:nvSpPr>
        <p:spPr>
          <a:xfrm>
            <a:off x="6633751" y="4544979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xmlns="" id="{1D4FA497-C5B3-470D-88C3-EC730CAB81DF}"/>
              </a:ext>
            </a:extLst>
          </p:cNvPr>
          <p:cNvSpPr txBox="1"/>
          <p:nvPr/>
        </p:nvSpPr>
        <p:spPr>
          <a:xfrm>
            <a:off x="5663065" y="4283815"/>
            <a:ext cx="4052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5/1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xmlns="" id="{1D4FA497-C5B3-470D-88C3-EC730CAB81DF}"/>
              </a:ext>
            </a:extLst>
          </p:cNvPr>
          <p:cNvSpPr txBox="1"/>
          <p:nvPr/>
        </p:nvSpPr>
        <p:spPr>
          <a:xfrm>
            <a:off x="6536885" y="4274185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5/15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xmlns="" id="{1D4FA497-C5B3-470D-88C3-EC730CAB81DF}"/>
              </a:ext>
            </a:extLst>
          </p:cNvPr>
          <p:cNvSpPr txBox="1"/>
          <p:nvPr/>
        </p:nvSpPr>
        <p:spPr>
          <a:xfrm>
            <a:off x="7607549" y="4264056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6/12</a:t>
            </a:r>
          </a:p>
        </p:txBody>
      </p:sp>
      <p:sp>
        <p:nvSpPr>
          <p:cNvPr id="110" name="Diamond 109">
            <a:extLst>
              <a:ext uri="{FF2B5EF4-FFF2-40B4-BE49-F238E27FC236}">
                <a16:creationId xmlns:a16="http://schemas.microsoft.com/office/drawing/2014/main" xmlns="" id="{86693499-756E-43CE-BAB5-D6218E141692}"/>
              </a:ext>
            </a:extLst>
          </p:cNvPr>
          <p:cNvSpPr/>
          <p:nvPr/>
        </p:nvSpPr>
        <p:spPr>
          <a:xfrm>
            <a:off x="7703756" y="4503632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12" name="Diamond 111">
            <a:extLst>
              <a:ext uri="{FF2B5EF4-FFF2-40B4-BE49-F238E27FC236}">
                <a16:creationId xmlns:a16="http://schemas.microsoft.com/office/drawing/2014/main" xmlns="" id="{86693499-756E-43CE-BAB5-D6218E141692}"/>
              </a:ext>
            </a:extLst>
          </p:cNvPr>
          <p:cNvSpPr/>
          <p:nvPr/>
        </p:nvSpPr>
        <p:spPr>
          <a:xfrm>
            <a:off x="4206014" y="4524185"/>
            <a:ext cx="267910" cy="244024"/>
          </a:xfrm>
          <a:prstGeom prst="diamond">
            <a:avLst/>
          </a:prstGeom>
          <a:solidFill>
            <a:srgbClr val="EA1A2E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800" dirty="0"/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xmlns="" id="{4B6346CD-A301-42DE-A825-10B26B332986}"/>
              </a:ext>
            </a:extLst>
          </p:cNvPr>
          <p:cNvSpPr txBox="1"/>
          <p:nvPr/>
        </p:nvSpPr>
        <p:spPr>
          <a:xfrm>
            <a:off x="4146890" y="4250563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4/3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5704117" y="3406295"/>
            <a:ext cx="268247" cy="24386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accent2">
                <a:lumMod val="40000"/>
                <a:lumOff val="60000"/>
              </a:scheme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6742" y="6468271"/>
            <a:ext cx="282443" cy="243861"/>
          </a:xfrm>
          <a:prstGeom prst="rect">
            <a:avLst/>
          </a:prstGeom>
          <a:effectLst>
            <a:outerShdw blurRad="50800" dist="50800" dir="5400000" algn="ctr" rotWithShape="0">
              <a:schemeClr val="accent2">
                <a:lumMod val="40000"/>
                <a:lumOff val="60000"/>
              </a:schemeClr>
            </a:outerShdw>
          </a:effectLst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xmlns="" id="{94818B31-B5EB-4F9A-9BEB-DC6DCFE151D0}"/>
              </a:ext>
            </a:extLst>
          </p:cNvPr>
          <p:cNvSpPr txBox="1"/>
          <p:nvPr/>
        </p:nvSpPr>
        <p:spPr>
          <a:xfrm>
            <a:off x="7259650" y="6461062"/>
            <a:ext cx="11465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Budget Committee meeting</a:t>
            </a:r>
          </a:p>
          <a:p>
            <a:endParaRPr lang="en-US" sz="900" dirty="0"/>
          </a:p>
          <a:p>
            <a:endParaRPr lang="en-US" sz="900" dirty="0"/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xmlns="" id="{1D4FA497-C5B3-470D-88C3-EC730CAB81DF}"/>
              </a:ext>
            </a:extLst>
          </p:cNvPr>
          <p:cNvSpPr txBox="1"/>
          <p:nvPr/>
        </p:nvSpPr>
        <p:spPr>
          <a:xfrm>
            <a:off x="5635618" y="3092808"/>
            <a:ext cx="4052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5/1</a:t>
            </a:r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xmlns="" id="{D217D693-0743-41DD-9DF6-70C00BAD636D}"/>
              </a:ext>
            </a:extLst>
          </p:cNvPr>
          <p:cNvSpPr/>
          <p:nvPr/>
        </p:nvSpPr>
        <p:spPr>
          <a:xfrm>
            <a:off x="8508073" y="5360681"/>
            <a:ext cx="195217" cy="168587"/>
          </a:xfrm>
          <a:prstGeom prst="rect">
            <a:avLst/>
          </a:prstGeom>
          <a:gradFill>
            <a:gsLst>
              <a:gs pos="26000">
                <a:schemeClr val="accent1">
                  <a:lumMod val="25000"/>
                </a:schemeClr>
              </a:gs>
              <a:gs pos="10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07E7D191-A802-42DF-9CCF-AAD17DB356AF}"/>
              </a:ext>
            </a:extLst>
          </p:cNvPr>
          <p:cNvSpPr txBox="1"/>
          <p:nvPr/>
        </p:nvSpPr>
        <p:spPr>
          <a:xfrm>
            <a:off x="8381600" y="5095620"/>
            <a:ext cx="4876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/>
              <a:t>6/26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xmlns="" id="{D217D693-0743-41DD-9DF6-70C00BAD636D}"/>
              </a:ext>
            </a:extLst>
          </p:cNvPr>
          <p:cNvSpPr/>
          <p:nvPr/>
        </p:nvSpPr>
        <p:spPr>
          <a:xfrm>
            <a:off x="7024519" y="6196344"/>
            <a:ext cx="193800" cy="150049"/>
          </a:xfrm>
          <a:prstGeom prst="rect">
            <a:avLst/>
          </a:prstGeom>
          <a:gradFill>
            <a:gsLst>
              <a:gs pos="26000">
                <a:schemeClr val="accent1">
                  <a:lumMod val="25000"/>
                </a:schemeClr>
              </a:gs>
              <a:gs pos="10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/>
          </a:p>
        </p:txBody>
      </p:sp>
      <p:sp>
        <p:nvSpPr>
          <p:cNvPr id="125" name="TextBox 124"/>
          <p:cNvSpPr txBox="1"/>
          <p:nvPr/>
        </p:nvSpPr>
        <p:spPr>
          <a:xfrm>
            <a:off x="7235297" y="6126428"/>
            <a:ext cx="188716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Tax Supervising &amp; Conservation Commission Hearing</a:t>
            </a:r>
          </a:p>
          <a:p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3394129607"/>
      </p:ext>
    </p:extLst>
  </p:cSld>
  <p:clrMapOvr>
    <a:masterClrMapping/>
  </p:clrMapOvr>
</p:sld>
</file>

<file path=ppt/theme/theme1.xml><?xml version="1.0" encoding="utf-8"?>
<a:theme xmlns:a="http://schemas.openxmlformats.org/drawingml/2006/main" name="PPS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PPS.thmx</Template>
  <TotalTime>25533</TotalTime>
  <Words>953</Words>
  <Application>Microsoft Office PowerPoint</Application>
  <PresentationFormat>On-screen Show (4:3)</PresentationFormat>
  <Paragraphs>245</Paragraphs>
  <Slides>23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MS PGothic</vt:lpstr>
      <vt:lpstr>MS PGothic</vt:lpstr>
      <vt:lpstr>Arial</vt:lpstr>
      <vt:lpstr>Calibri</vt:lpstr>
      <vt:lpstr>PPS</vt:lpstr>
      <vt:lpstr>2018-19 Proposed Budget Focus on the General Fund</vt:lpstr>
      <vt:lpstr>Agenda</vt:lpstr>
      <vt:lpstr>PPS Funds and Today’s Focus</vt:lpstr>
      <vt:lpstr>Balancing the Budget General Fund</vt:lpstr>
      <vt:lpstr>General Fund Overview</vt:lpstr>
      <vt:lpstr>Resource Increases (Including Ending Fund Balance)</vt:lpstr>
      <vt:lpstr>2017/18 Ending Fund Balance </vt:lpstr>
      <vt:lpstr>Expenditures + Budgeted Reserve Trends</vt:lpstr>
      <vt:lpstr>Investment Priorities</vt:lpstr>
      <vt:lpstr>School Site Budgets</vt:lpstr>
      <vt:lpstr>Leadership Organization Chart</vt:lpstr>
      <vt:lpstr>Centrally Administered School Resources (CASR)</vt:lpstr>
      <vt:lpstr>Central Office Summary</vt:lpstr>
      <vt:lpstr>PERS Rates Flat…For Now</vt:lpstr>
      <vt:lpstr>Top Ten Contracts/Vendors Sorted by 2018-19 Budget</vt:lpstr>
      <vt:lpstr>Budgeted Reserve</vt:lpstr>
      <vt:lpstr>Proposed Investments</vt:lpstr>
      <vt:lpstr>Risks to Budget</vt:lpstr>
      <vt:lpstr>Analyses and Opportunities for Improvement</vt:lpstr>
      <vt:lpstr>Positioning the District for 2019-20</vt:lpstr>
      <vt:lpstr>Revenue Outlook</vt:lpstr>
      <vt:lpstr>Expenditures Outpace Revenue</vt:lpstr>
      <vt:lpstr>PowerPoint Presentation</vt:lpstr>
    </vt:vector>
  </TitlesOfParts>
  <Company>PPS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Achievement Compact Targets</dc:title>
  <dc:creator>Amanda Whalen</dc:creator>
  <cp:lastModifiedBy>Megan Salvador</cp:lastModifiedBy>
  <cp:revision>617</cp:revision>
  <cp:lastPrinted>2018-05-01T23:08:44Z</cp:lastPrinted>
  <dcterms:created xsi:type="dcterms:W3CDTF">2013-10-20T16:17:24Z</dcterms:created>
  <dcterms:modified xsi:type="dcterms:W3CDTF">2018-05-01T23:30:14Z</dcterms:modified>
</cp:coreProperties>
</file>