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88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6757" y="86178"/>
            <a:ext cx="652145" cy="492759"/>
          </a:xfrm>
          <a:custGeom>
            <a:avLst/>
            <a:gdLst/>
            <a:ahLst/>
            <a:cxnLst/>
            <a:rect l="l" t="t" r="r" b="b"/>
            <a:pathLst>
              <a:path w="652145" h="492759">
                <a:moveTo>
                  <a:pt x="332723" y="0"/>
                </a:moveTo>
                <a:lnTo>
                  <a:pt x="0" y="224792"/>
                </a:lnTo>
                <a:lnTo>
                  <a:pt x="71942" y="224792"/>
                </a:lnTo>
                <a:lnTo>
                  <a:pt x="71942" y="492289"/>
                </a:lnTo>
                <a:lnTo>
                  <a:pt x="170860" y="492290"/>
                </a:lnTo>
                <a:lnTo>
                  <a:pt x="170860" y="245018"/>
                </a:lnTo>
                <a:lnTo>
                  <a:pt x="593504" y="245019"/>
                </a:lnTo>
                <a:lnTo>
                  <a:pt x="593504" y="220294"/>
                </a:lnTo>
                <a:lnTo>
                  <a:pt x="651958" y="220294"/>
                </a:lnTo>
                <a:lnTo>
                  <a:pt x="517068" y="128131"/>
                </a:lnTo>
                <a:lnTo>
                  <a:pt x="517068" y="76428"/>
                </a:lnTo>
                <a:lnTo>
                  <a:pt x="442886" y="76428"/>
                </a:lnTo>
                <a:lnTo>
                  <a:pt x="332723" y="0"/>
                </a:lnTo>
                <a:close/>
              </a:path>
              <a:path w="652145" h="492759">
                <a:moveTo>
                  <a:pt x="593504" y="245019"/>
                </a:moveTo>
                <a:lnTo>
                  <a:pt x="294505" y="245018"/>
                </a:lnTo>
                <a:lnTo>
                  <a:pt x="294505" y="492290"/>
                </a:lnTo>
                <a:lnTo>
                  <a:pt x="593504" y="492290"/>
                </a:lnTo>
                <a:lnTo>
                  <a:pt x="593504" y="361914"/>
                </a:lnTo>
                <a:lnTo>
                  <a:pt x="393423" y="361914"/>
                </a:lnTo>
                <a:lnTo>
                  <a:pt x="393423" y="267498"/>
                </a:lnTo>
                <a:lnTo>
                  <a:pt x="593504" y="267498"/>
                </a:lnTo>
                <a:lnTo>
                  <a:pt x="593504" y="245019"/>
                </a:lnTo>
                <a:close/>
              </a:path>
              <a:path w="652145" h="492759">
                <a:moveTo>
                  <a:pt x="593504" y="267498"/>
                </a:moveTo>
                <a:lnTo>
                  <a:pt x="503585" y="267498"/>
                </a:lnTo>
                <a:lnTo>
                  <a:pt x="503585" y="361914"/>
                </a:lnTo>
                <a:lnTo>
                  <a:pt x="593504" y="361914"/>
                </a:lnTo>
                <a:lnTo>
                  <a:pt x="593504" y="267498"/>
                </a:lnTo>
                <a:close/>
              </a:path>
              <a:path w="652145" h="492759">
                <a:moveTo>
                  <a:pt x="442886" y="29223"/>
                </a:moveTo>
                <a:lnTo>
                  <a:pt x="442886" y="76428"/>
                </a:lnTo>
                <a:lnTo>
                  <a:pt x="517068" y="76428"/>
                </a:lnTo>
                <a:lnTo>
                  <a:pt x="517068" y="33715"/>
                </a:lnTo>
                <a:lnTo>
                  <a:pt x="442886" y="29223"/>
                </a:lnTo>
                <a:close/>
              </a:path>
            </a:pathLst>
          </a:custGeom>
          <a:solidFill>
            <a:srgbClr val="9CD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757" y="86178"/>
            <a:ext cx="652145" cy="492759"/>
          </a:xfrm>
          <a:custGeom>
            <a:avLst/>
            <a:gdLst/>
            <a:ahLst/>
            <a:cxnLst/>
            <a:rect l="l" t="t" r="r" b="b"/>
            <a:pathLst>
              <a:path w="652145" h="492759">
                <a:moveTo>
                  <a:pt x="0" y="224792"/>
                </a:moveTo>
                <a:lnTo>
                  <a:pt x="332723" y="0"/>
                </a:lnTo>
                <a:lnTo>
                  <a:pt x="442886" y="76428"/>
                </a:lnTo>
                <a:lnTo>
                  <a:pt x="442886" y="29223"/>
                </a:lnTo>
                <a:lnTo>
                  <a:pt x="517068" y="33715"/>
                </a:lnTo>
                <a:lnTo>
                  <a:pt x="517068" y="128131"/>
                </a:lnTo>
                <a:lnTo>
                  <a:pt x="651958" y="220294"/>
                </a:lnTo>
                <a:lnTo>
                  <a:pt x="593504" y="220294"/>
                </a:lnTo>
                <a:lnTo>
                  <a:pt x="593504" y="492290"/>
                </a:lnTo>
                <a:lnTo>
                  <a:pt x="294505" y="492290"/>
                </a:lnTo>
                <a:lnTo>
                  <a:pt x="294505" y="245018"/>
                </a:lnTo>
                <a:lnTo>
                  <a:pt x="170860" y="245018"/>
                </a:lnTo>
                <a:lnTo>
                  <a:pt x="170860" y="492290"/>
                </a:lnTo>
                <a:lnTo>
                  <a:pt x="71942" y="492289"/>
                </a:lnTo>
                <a:lnTo>
                  <a:pt x="71942" y="224792"/>
                </a:lnTo>
                <a:lnTo>
                  <a:pt x="0" y="224792"/>
                </a:lnTo>
                <a:close/>
              </a:path>
              <a:path w="652145" h="492759">
                <a:moveTo>
                  <a:pt x="503585" y="267498"/>
                </a:moveTo>
                <a:lnTo>
                  <a:pt x="393423" y="267498"/>
                </a:lnTo>
                <a:lnTo>
                  <a:pt x="393423" y="361914"/>
                </a:lnTo>
                <a:lnTo>
                  <a:pt x="503585" y="361914"/>
                </a:lnTo>
                <a:lnTo>
                  <a:pt x="503585" y="267498"/>
                </a:lnTo>
                <a:close/>
              </a:path>
            </a:pathLst>
          </a:custGeom>
          <a:ln w="67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757" y="86178"/>
            <a:ext cx="652145" cy="492759"/>
          </a:xfrm>
          <a:custGeom>
            <a:avLst/>
            <a:gdLst/>
            <a:ahLst/>
            <a:cxnLst/>
            <a:rect l="l" t="t" r="r" b="b"/>
            <a:pathLst>
              <a:path w="652145" h="492759">
                <a:moveTo>
                  <a:pt x="332723" y="0"/>
                </a:moveTo>
                <a:lnTo>
                  <a:pt x="0" y="224792"/>
                </a:lnTo>
                <a:lnTo>
                  <a:pt x="71942" y="224792"/>
                </a:lnTo>
                <a:lnTo>
                  <a:pt x="71942" y="492289"/>
                </a:lnTo>
                <a:lnTo>
                  <a:pt x="170860" y="492290"/>
                </a:lnTo>
                <a:lnTo>
                  <a:pt x="170860" y="245018"/>
                </a:lnTo>
                <a:lnTo>
                  <a:pt x="593504" y="245019"/>
                </a:lnTo>
                <a:lnTo>
                  <a:pt x="593504" y="220294"/>
                </a:lnTo>
                <a:lnTo>
                  <a:pt x="651958" y="220294"/>
                </a:lnTo>
                <a:lnTo>
                  <a:pt x="517068" y="128131"/>
                </a:lnTo>
                <a:lnTo>
                  <a:pt x="517068" y="76428"/>
                </a:lnTo>
                <a:lnTo>
                  <a:pt x="442886" y="76428"/>
                </a:lnTo>
                <a:lnTo>
                  <a:pt x="332723" y="0"/>
                </a:lnTo>
                <a:close/>
              </a:path>
              <a:path w="652145" h="492759">
                <a:moveTo>
                  <a:pt x="593504" y="245019"/>
                </a:moveTo>
                <a:lnTo>
                  <a:pt x="294505" y="245018"/>
                </a:lnTo>
                <a:lnTo>
                  <a:pt x="294505" y="492290"/>
                </a:lnTo>
                <a:lnTo>
                  <a:pt x="593504" y="492290"/>
                </a:lnTo>
                <a:lnTo>
                  <a:pt x="593504" y="361914"/>
                </a:lnTo>
                <a:lnTo>
                  <a:pt x="393423" y="361914"/>
                </a:lnTo>
                <a:lnTo>
                  <a:pt x="393423" y="267498"/>
                </a:lnTo>
                <a:lnTo>
                  <a:pt x="593504" y="267498"/>
                </a:lnTo>
                <a:lnTo>
                  <a:pt x="593504" y="245019"/>
                </a:lnTo>
                <a:close/>
              </a:path>
              <a:path w="652145" h="492759">
                <a:moveTo>
                  <a:pt x="593504" y="267498"/>
                </a:moveTo>
                <a:lnTo>
                  <a:pt x="503585" y="267498"/>
                </a:lnTo>
                <a:lnTo>
                  <a:pt x="503585" y="361914"/>
                </a:lnTo>
                <a:lnTo>
                  <a:pt x="593504" y="361914"/>
                </a:lnTo>
                <a:lnTo>
                  <a:pt x="593504" y="267498"/>
                </a:lnTo>
                <a:close/>
              </a:path>
              <a:path w="652145" h="492759">
                <a:moveTo>
                  <a:pt x="442886" y="29223"/>
                </a:moveTo>
                <a:lnTo>
                  <a:pt x="442886" y="76428"/>
                </a:lnTo>
                <a:lnTo>
                  <a:pt x="517068" y="76428"/>
                </a:lnTo>
                <a:lnTo>
                  <a:pt x="517068" y="33715"/>
                </a:lnTo>
                <a:lnTo>
                  <a:pt x="442886" y="29223"/>
                </a:lnTo>
                <a:close/>
              </a:path>
            </a:pathLst>
          </a:custGeom>
          <a:solidFill>
            <a:srgbClr val="9CD4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757" y="86178"/>
            <a:ext cx="652145" cy="492759"/>
          </a:xfrm>
          <a:custGeom>
            <a:avLst/>
            <a:gdLst/>
            <a:ahLst/>
            <a:cxnLst/>
            <a:rect l="l" t="t" r="r" b="b"/>
            <a:pathLst>
              <a:path w="652145" h="492759">
                <a:moveTo>
                  <a:pt x="0" y="224792"/>
                </a:moveTo>
                <a:lnTo>
                  <a:pt x="332723" y="0"/>
                </a:lnTo>
                <a:lnTo>
                  <a:pt x="442886" y="76428"/>
                </a:lnTo>
                <a:lnTo>
                  <a:pt x="442886" y="29223"/>
                </a:lnTo>
                <a:lnTo>
                  <a:pt x="517068" y="33715"/>
                </a:lnTo>
                <a:lnTo>
                  <a:pt x="517068" y="128131"/>
                </a:lnTo>
                <a:lnTo>
                  <a:pt x="651958" y="220294"/>
                </a:lnTo>
                <a:lnTo>
                  <a:pt x="593504" y="220294"/>
                </a:lnTo>
                <a:lnTo>
                  <a:pt x="593504" y="492290"/>
                </a:lnTo>
                <a:lnTo>
                  <a:pt x="294505" y="492290"/>
                </a:lnTo>
                <a:lnTo>
                  <a:pt x="294505" y="245018"/>
                </a:lnTo>
                <a:lnTo>
                  <a:pt x="170860" y="245018"/>
                </a:lnTo>
                <a:lnTo>
                  <a:pt x="170860" y="492290"/>
                </a:lnTo>
                <a:lnTo>
                  <a:pt x="71942" y="492289"/>
                </a:lnTo>
                <a:lnTo>
                  <a:pt x="71942" y="224792"/>
                </a:lnTo>
                <a:lnTo>
                  <a:pt x="0" y="224792"/>
                </a:lnTo>
                <a:close/>
              </a:path>
              <a:path w="652145" h="492759">
                <a:moveTo>
                  <a:pt x="503585" y="267498"/>
                </a:moveTo>
                <a:lnTo>
                  <a:pt x="393423" y="267498"/>
                </a:lnTo>
                <a:lnTo>
                  <a:pt x="393423" y="361914"/>
                </a:lnTo>
                <a:lnTo>
                  <a:pt x="503585" y="361914"/>
                </a:lnTo>
                <a:lnTo>
                  <a:pt x="503585" y="267498"/>
                </a:lnTo>
                <a:close/>
              </a:path>
            </a:pathLst>
          </a:custGeom>
          <a:ln w="67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20140" cy="365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8951" y="25095"/>
            <a:ext cx="5752312" cy="7142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9704" y="1220088"/>
            <a:ext cx="10807065" cy="45751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73509" y="6464833"/>
            <a:ext cx="2171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0730" cy="6858000"/>
            <a:chOff x="0" y="0"/>
            <a:chExt cx="121907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0476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19" y="202692"/>
              <a:ext cx="2054352" cy="67055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61790" y="4280844"/>
            <a:ext cx="3867785" cy="1518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94105">
              <a:lnSpc>
                <a:spcPct val="136100"/>
              </a:lnSpc>
              <a:spcBef>
                <a:spcPts val="95"/>
              </a:spcBef>
            </a:pPr>
            <a:r>
              <a:rPr sz="3600" dirty="0">
                <a:latin typeface="Calibri"/>
                <a:cs typeface="Calibri"/>
              </a:rPr>
              <a:t>Fall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2024 </a:t>
            </a:r>
            <a:r>
              <a:rPr sz="3600" dirty="0">
                <a:latin typeface="Calibri"/>
                <a:cs typeface="Calibri"/>
              </a:rPr>
              <a:t>Demographic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Report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5834" y="6016548"/>
            <a:ext cx="1640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October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21,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72840" y="1001267"/>
            <a:ext cx="4617720" cy="31973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A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20140" cy="36576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523" y="0"/>
            <a:ext cx="12184380" cy="6856730"/>
            <a:chOff x="1523" y="0"/>
            <a:chExt cx="12184380" cy="6856730"/>
          </a:xfrm>
        </p:grpSpPr>
        <p:sp>
          <p:nvSpPr>
            <p:cNvPr id="5" name="object 5"/>
            <p:cNvSpPr/>
            <p:nvPr/>
          </p:nvSpPr>
          <p:spPr>
            <a:xfrm>
              <a:off x="134494" y="540178"/>
              <a:ext cx="99695" cy="165100"/>
            </a:xfrm>
            <a:custGeom>
              <a:avLst/>
              <a:gdLst/>
              <a:ahLst/>
              <a:cxnLst/>
              <a:rect l="l" t="t" r="r" b="b"/>
              <a:pathLst>
                <a:path w="99695" h="165100">
                  <a:moveTo>
                    <a:pt x="99315" y="0"/>
                  </a:moveTo>
                  <a:lnTo>
                    <a:pt x="0" y="0"/>
                  </a:lnTo>
                  <a:lnTo>
                    <a:pt x="0" y="165034"/>
                  </a:lnTo>
                  <a:lnTo>
                    <a:pt x="99315" y="165035"/>
                  </a:lnTo>
                  <a:lnTo>
                    <a:pt x="99315" y="0"/>
                  </a:lnTo>
                  <a:close/>
                </a:path>
              </a:pathLst>
            </a:custGeom>
            <a:solidFill>
              <a:srgbClr val="9086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9804" y="535479"/>
              <a:ext cx="109220" cy="174625"/>
            </a:xfrm>
            <a:custGeom>
              <a:avLst/>
              <a:gdLst/>
              <a:ahLst/>
              <a:cxnLst/>
              <a:rect l="l" t="t" r="r" b="b"/>
              <a:pathLst>
                <a:path w="109220" h="174625">
                  <a:moveTo>
                    <a:pt x="108691" y="0"/>
                  </a:moveTo>
                  <a:lnTo>
                    <a:pt x="0" y="0"/>
                  </a:lnTo>
                  <a:lnTo>
                    <a:pt x="0" y="174435"/>
                  </a:lnTo>
                  <a:lnTo>
                    <a:pt x="108691" y="174435"/>
                  </a:lnTo>
                  <a:lnTo>
                    <a:pt x="108691" y="169733"/>
                  </a:lnTo>
                  <a:lnTo>
                    <a:pt x="9378" y="169733"/>
                  </a:lnTo>
                  <a:lnTo>
                    <a:pt x="4689" y="165031"/>
                  </a:lnTo>
                  <a:lnTo>
                    <a:pt x="9378" y="165031"/>
                  </a:lnTo>
                  <a:lnTo>
                    <a:pt x="9378" y="9406"/>
                  </a:lnTo>
                  <a:lnTo>
                    <a:pt x="4689" y="9406"/>
                  </a:lnTo>
                  <a:lnTo>
                    <a:pt x="9378" y="4699"/>
                  </a:lnTo>
                  <a:lnTo>
                    <a:pt x="108691" y="4699"/>
                  </a:lnTo>
                  <a:lnTo>
                    <a:pt x="108691" y="0"/>
                  </a:lnTo>
                  <a:close/>
                </a:path>
                <a:path w="109220" h="174625">
                  <a:moveTo>
                    <a:pt x="9378" y="165031"/>
                  </a:moveTo>
                  <a:lnTo>
                    <a:pt x="4689" y="165031"/>
                  </a:lnTo>
                  <a:lnTo>
                    <a:pt x="9378" y="169733"/>
                  </a:lnTo>
                  <a:lnTo>
                    <a:pt x="9378" y="165031"/>
                  </a:lnTo>
                  <a:close/>
                </a:path>
                <a:path w="109220" h="174625">
                  <a:moveTo>
                    <a:pt x="99318" y="165031"/>
                  </a:moveTo>
                  <a:lnTo>
                    <a:pt x="9378" y="165031"/>
                  </a:lnTo>
                  <a:lnTo>
                    <a:pt x="9378" y="169733"/>
                  </a:lnTo>
                  <a:lnTo>
                    <a:pt x="99318" y="169733"/>
                  </a:lnTo>
                  <a:lnTo>
                    <a:pt x="99318" y="165031"/>
                  </a:lnTo>
                  <a:close/>
                </a:path>
                <a:path w="109220" h="174625">
                  <a:moveTo>
                    <a:pt x="99318" y="4699"/>
                  </a:moveTo>
                  <a:lnTo>
                    <a:pt x="99318" y="169733"/>
                  </a:lnTo>
                  <a:lnTo>
                    <a:pt x="104004" y="165031"/>
                  </a:lnTo>
                  <a:lnTo>
                    <a:pt x="108691" y="165031"/>
                  </a:lnTo>
                  <a:lnTo>
                    <a:pt x="108691" y="9406"/>
                  </a:lnTo>
                  <a:lnTo>
                    <a:pt x="104004" y="9406"/>
                  </a:lnTo>
                  <a:lnTo>
                    <a:pt x="99318" y="4699"/>
                  </a:lnTo>
                  <a:close/>
                </a:path>
                <a:path w="109220" h="174625">
                  <a:moveTo>
                    <a:pt x="108691" y="165031"/>
                  </a:moveTo>
                  <a:lnTo>
                    <a:pt x="104004" y="165031"/>
                  </a:lnTo>
                  <a:lnTo>
                    <a:pt x="99318" y="169733"/>
                  </a:lnTo>
                  <a:lnTo>
                    <a:pt x="108691" y="169733"/>
                  </a:lnTo>
                  <a:lnTo>
                    <a:pt x="108691" y="165031"/>
                  </a:lnTo>
                  <a:close/>
                </a:path>
                <a:path w="109220" h="174625">
                  <a:moveTo>
                    <a:pt x="9378" y="4699"/>
                  </a:moveTo>
                  <a:lnTo>
                    <a:pt x="4689" y="9406"/>
                  </a:lnTo>
                  <a:lnTo>
                    <a:pt x="9378" y="9406"/>
                  </a:lnTo>
                  <a:lnTo>
                    <a:pt x="9378" y="4699"/>
                  </a:lnTo>
                  <a:close/>
                </a:path>
                <a:path w="109220" h="174625">
                  <a:moveTo>
                    <a:pt x="99318" y="4699"/>
                  </a:moveTo>
                  <a:lnTo>
                    <a:pt x="9378" y="4699"/>
                  </a:lnTo>
                  <a:lnTo>
                    <a:pt x="9378" y="9406"/>
                  </a:lnTo>
                  <a:lnTo>
                    <a:pt x="99318" y="9406"/>
                  </a:lnTo>
                  <a:lnTo>
                    <a:pt x="99318" y="4699"/>
                  </a:lnTo>
                  <a:close/>
                </a:path>
                <a:path w="109220" h="174625">
                  <a:moveTo>
                    <a:pt x="108691" y="4699"/>
                  </a:moveTo>
                  <a:lnTo>
                    <a:pt x="99318" y="4699"/>
                  </a:lnTo>
                  <a:lnTo>
                    <a:pt x="104004" y="9406"/>
                  </a:lnTo>
                  <a:lnTo>
                    <a:pt x="108691" y="9406"/>
                  </a:lnTo>
                  <a:lnTo>
                    <a:pt x="108691" y="46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5919" y="442009"/>
              <a:ext cx="100965" cy="263525"/>
            </a:xfrm>
            <a:custGeom>
              <a:avLst/>
              <a:gdLst/>
              <a:ahLst/>
              <a:cxnLst/>
              <a:rect l="l" t="t" r="r" b="b"/>
              <a:pathLst>
                <a:path w="100964" h="263525">
                  <a:moveTo>
                    <a:pt x="100724" y="0"/>
                  </a:moveTo>
                  <a:lnTo>
                    <a:pt x="0" y="0"/>
                  </a:lnTo>
                  <a:lnTo>
                    <a:pt x="0" y="263298"/>
                  </a:lnTo>
                  <a:lnTo>
                    <a:pt x="100724" y="263298"/>
                  </a:lnTo>
                  <a:lnTo>
                    <a:pt x="100724" y="0"/>
                  </a:lnTo>
                  <a:close/>
                </a:path>
              </a:pathLst>
            </a:custGeom>
            <a:solidFill>
              <a:srgbClr val="9086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1224" y="437310"/>
              <a:ext cx="110489" cy="273050"/>
            </a:xfrm>
            <a:custGeom>
              <a:avLst/>
              <a:gdLst/>
              <a:ahLst/>
              <a:cxnLst/>
              <a:rect l="l" t="t" r="r" b="b"/>
              <a:pathLst>
                <a:path w="110489" h="273050">
                  <a:moveTo>
                    <a:pt x="110105" y="0"/>
                  </a:moveTo>
                  <a:lnTo>
                    <a:pt x="0" y="0"/>
                  </a:lnTo>
                  <a:lnTo>
                    <a:pt x="0" y="272698"/>
                  </a:lnTo>
                  <a:lnTo>
                    <a:pt x="110105" y="272698"/>
                  </a:lnTo>
                  <a:lnTo>
                    <a:pt x="110105" y="267997"/>
                  </a:lnTo>
                  <a:lnTo>
                    <a:pt x="9381" y="267997"/>
                  </a:lnTo>
                  <a:lnTo>
                    <a:pt x="4694" y="263294"/>
                  </a:lnTo>
                  <a:lnTo>
                    <a:pt x="9381" y="263294"/>
                  </a:lnTo>
                  <a:lnTo>
                    <a:pt x="9381" y="9398"/>
                  </a:lnTo>
                  <a:lnTo>
                    <a:pt x="4694" y="9398"/>
                  </a:lnTo>
                  <a:lnTo>
                    <a:pt x="9381" y="4699"/>
                  </a:lnTo>
                  <a:lnTo>
                    <a:pt x="110105" y="4699"/>
                  </a:lnTo>
                  <a:lnTo>
                    <a:pt x="110105" y="0"/>
                  </a:lnTo>
                  <a:close/>
                </a:path>
                <a:path w="110489" h="273050">
                  <a:moveTo>
                    <a:pt x="9381" y="263294"/>
                  </a:moveTo>
                  <a:lnTo>
                    <a:pt x="4694" y="263294"/>
                  </a:lnTo>
                  <a:lnTo>
                    <a:pt x="9381" y="267997"/>
                  </a:lnTo>
                  <a:lnTo>
                    <a:pt x="9381" y="263294"/>
                  </a:lnTo>
                  <a:close/>
                </a:path>
                <a:path w="110489" h="273050">
                  <a:moveTo>
                    <a:pt x="100724" y="263295"/>
                  </a:moveTo>
                  <a:lnTo>
                    <a:pt x="9381" y="263294"/>
                  </a:lnTo>
                  <a:lnTo>
                    <a:pt x="9381" y="267997"/>
                  </a:lnTo>
                  <a:lnTo>
                    <a:pt x="100724" y="267997"/>
                  </a:lnTo>
                  <a:lnTo>
                    <a:pt x="100724" y="263295"/>
                  </a:lnTo>
                  <a:close/>
                </a:path>
                <a:path w="110489" h="273050">
                  <a:moveTo>
                    <a:pt x="100724" y="4699"/>
                  </a:moveTo>
                  <a:lnTo>
                    <a:pt x="100724" y="267997"/>
                  </a:lnTo>
                  <a:lnTo>
                    <a:pt x="105418" y="263295"/>
                  </a:lnTo>
                  <a:lnTo>
                    <a:pt x="110105" y="263295"/>
                  </a:lnTo>
                  <a:lnTo>
                    <a:pt x="110105" y="9398"/>
                  </a:lnTo>
                  <a:lnTo>
                    <a:pt x="105418" y="9398"/>
                  </a:lnTo>
                  <a:lnTo>
                    <a:pt x="100724" y="4699"/>
                  </a:lnTo>
                  <a:close/>
                </a:path>
                <a:path w="110489" h="273050">
                  <a:moveTo>
                    <a:pt x="110105" y="263295"/>
                  </a:moveTo>
                  <a:lnTo>
                    <a:pt x="105418" y="263295"/>
                  </a:lnTo>
                  <a:lnTo>
                    <a:pt x="100724" y="267997"/>
                  </a:lnTo>
                  <a:lnTo>
                    <a:pt x="110105" y="267997"/>
                  </a:lnTo>
                  <a:lnTo>
                    <a:pt x="110105" y="263295"/>
                  </a:lnTo>
                  <a:close/>
                </a:path>
                <a:path w="110489" h="273050">
                  <a:moveTo>
                    <a:pt x="9381" y="4699"/>
                  </a:moveTo>
                  <a:lnTo>
                    <a:pt x="4694" y="9398"/>
                  </a:lnTo>
                  <a:lnTo>
                    <a:pt x="9381" y="9398"/>
                  </a:lnTo>
                  <a:lnTo>
                    <a:pt x="9381" y="4699"/>
                  </a:lnTo>
                  <a:close/>
                </a:path>
                <a:path w="110489" h="273050">
                  <a:moveTo>
                    <a:pt x="100724" y="4699"/>
                  </a:moveTo>
                  <a:lnTo>
                    <a:pt x="9381" y="4699"/>
                  </a:lnTo>
                  <a:lnTo>
                    <a:pt x="9381" y="9398"/>
                  </a:lnTo>
                  <a:lnTo>
                    <a:pt x="100724" y="9398"/>
                  </a:lnTo>
                  <a:lnTo>
                    <a:pt x="100724" y="4699"/>
                  </a:lnTo>
                  <a:close/>
                </a:path>
                <a:path w="110489" h="273050">
                  <a:moveTo>
                    <a:pt x="110105" y="4699"/>
                  </a:moveTo>
                  <a:lnTo>
                    <a:pt x="100724" y="4699"/>
                  </a:lnTo>
                  <a:lnTo>
                    <a:pt x="105418" y="9398"/>
                  </a:lnTo>
                  <a:lnTo>
                    <a:pt x="110105" y="9398"/>
                  </a:lnTo>
                  <a:lnTo>
                    <a:pt x="110105" y="46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2871" y="342427"/>
              <a:ext cx="100965" cy="363220"/>
            </a:xfrm>
            <a:custGeom>
              <a:avLst/>
              <a:gdLst/>
              <a:ahLst/>
              <a:cxnLst/>
              <a:rect l="l" t="t" r="r" b="b"/>
              <a:pathLst>
                <a:path w="100965" h="363220">
                  <a:moveTo>
                    <a:pt x="100724" y="0"/>
                  </a:moveTo>
                  <a:lnTo>
                    <a:pt x="0" y="0"/>
                  </a:lnTo>
                  <a:lnTo>
                    <a:pt x="0" y="362880"/>
                  </a:lnTo>
                  <a:lnTo>
                    <a:pt x="100724" y="362880"/>
                  </a:lnTo>
                  <a:lnTo>
                    <a:pt x="100724" y="0"/>
                  </a:lnTo>
                  <a:close/>
                </a:path>
              </a:pathLst>
            </a:custGeom>
            <a:solidFill>
              <a:srgbClr val="9086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8184" y="337727"/>
              <a:ext cx="110489" cy="372745"/>
            </a:xfrm>
            <a:custGeom>
              <a:avLst/>
              <a:gdLst/>
              <a:ahLst/>
              <a:cxnLst/>
              <a:rect l="l" t="t" r="r" b="b"/>
              <a:pathLst>
                <a:path w="110490" h="372745">
                  <a:moveTo>
                    <a:pt x="110097" y="0"/>
                  </a:moveTo>
                  <a:lnTo>
                    <a:pt x="0" y="0"/>
                  </a:lnTo>
                  <a:lnTo>
                    <a:pt x="0" y="372280"/>
                  </a:lnTo>
                  <a:lnTo>
                    <a:pt x="110097" y="372281"/>
                  </a:lnTo>
                  <a:lnTo>
                    <a:pt x="110097" y="367579"/>
                  </a:lnTo>
                  <a:lnTo>
                    <a:pt x="9381" y="367578"/>
                  </a:lnTo>
                  <a:lnTo>
                    <a:pt x="4686" y="362877"/>
                  </a:lnTo>
                  <a:lnTo>
                    <a:pt x="9381" y="362877"/>
                  </a:lnTo>
                  <a:lnTo>
                    <a:pt x="9381" y="9398"/>
                  </a:lnTo>
                  <a:lnTo>
                    <a:pt x="4686" y="9398"/>
                  </a:lnTo>
                  <a:lnTo>
                    <a:pt x="9381" y="4699"/>
                  </a:lnTo>
                  <a:lnTo>
                    <a:pt x="110097" y="4699"/>
                  </a:lnTo>
                  <a:lnTo>
                    <a:pt x="110097" y="0"/>
                  </a:lnTo>
                  <a:close/>
                </a:path>
                <a:path w="110490" h="372745">
                  <a:moveTo>
                    <a:pt x="9381" y="362877"/>
                  </a:moveTo>
                  <a:lnTo>
                    <a:pt x="4686" y="362877"/>
                  </a:lnTo>
                  <a:lnTo>
                    <a:pt x="9381" y="367578"/>
                  </a:lnTo>
                  <a:lnTo>
                    <a:pt x="9381" y="362877"/>
                  </a:lnTo>
                  <a:close/>
                </a:path>
                <a:path w="110490" h="372745">
                  <a:moveTo>
                    <a:pt x="100724" y="362877"/>
                  </a:moveTo>
                  <a:lnTo>
                    <a:pt x="9381" y="362877"/>
                  </a:lnTo>
                  <a:lnTo>
                    <a:pt x="9381" y="367578"/>
                  </a:lnTo>
                  <a:lnTo>
                    <a:pt x="100724" y="367579"/>
                  </a:lnTo>
                  <a:lnTo>
                    <a:pt x="100724" y="362877"/>
                  </a:lnTo>
                  <a:close/>
                </a:path>
                <a:path w="110490" h="372745">
                  <a:moveTo>
                    <a:pt x="100724" y="4699"/>
                  </a:moveTo>
                  <a:lnTo>
                    <a:pt x="100724" y="367579"/>
                  </a:lnTo>
                  <a:lnTo>
                    <a:pt x="105410" y="362877"/>
                  </a:lnTo>
                  <a:lnTo>
                    <a:pt x="110097" y="362877"/>
                  </a:lnTo>
                  <a:lnTo>
                    <a:pt x="110097" y="9398"/>
                  </a:lnTo>
                  <a:lnTo>
                    <a:pt x="105410" y="9398"/>
                  </a:lnTo>
                  <a:lnTo>
                    <a:pt x="100724" y="4699"/>
                  </a:lnTo>
                  <a:close/>
                </a:path>
                <a:path w="110490" h="372745">
                  <a:moveTo>
                    <a:pt x="110097" y="362877"/>
                  </a:moveTo>
                  <a:lnTo>
                    <a:pt x="105410" y="362877"/>
                  </a:lnTo>
                  <a:lnTo>
                    <a:pt x="100724" y="367579"/>
                  </a:lnTo>
                  <a:lnTo>
                    <a:pt x="110097" y="367579"/>
                  </a:lnTo>
                  <a:lnTo>
                    <a:pt x="110097" y="362877"/>
                  </a:lnTo>
                  <a:close/>
                </a:path>
                <a:path w="110490" h="372745">
                  <a:moveTo>
                    <a:pt x="9381" y="4699"/>
                  </a:moveTo>
                  <a:lnTo>
                    <a:pt x="4686" y="9398"/>
                  </a:lnTo>
                  <a:lnTo>
                    <a:pt x="9381" y="9398"/>
                  </a:lnTo>
                  <a:lnTo>
                    <a:pt x="9381" y="4699"/>
                  </a:lnTo>
                  <a:close/>
                </a:path>
                <a:path w="110490" h="372745">
                  <a:moveTo>
                    <a:pt x="100724" y="4699"/>
                  </a:moveTo>
                  <a:lnTo>
                    <a:pt x="9381" y="4699"/>
                  </a:lnTo>
                  <a:lnTo>
                    <a:pt x="9381" y="9398"/>
                  </a:lnTo>
                  <a:lnTo>
                    <a:pt x="100724" y="9398"/>
                  </a:lnTo>
                  <a:lnTo>
                    <a:pt x="100724" y="4699"/>
                  </a:lnTo>
                  <a:close/>
                </a:path>
                <a:path w="110490" h="372745">
                  <a:moveTo>
                    <a:pt x="110097" y="4699"/>
                  </a:moveTo>
                  <a:lnTo>
                    <a:pt x="100724" y="4699"/>
                  </a:lnTo>
                  <a:lnTo>
                    <a:pt x="105410" y="9398"/>
                  </a:lnTo>
                  <a:lnTo>
                    <a:pt x="110097" y="9398"/>
                  </a:lnTo>
                  <a:lnTo>
                    <a:pt x="110097" y="46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1147" y="251025"/>
              <a:ext cx="102235" cy="454659"/>
            </a:xfrm>
            <a:custGeom>
              <a:avLst/>
              <a:gdLst/>
              <a:ahLst/>
              <a:cxnLst/>
              <a:rect l="l" t="t" r="r" b="b"/>
              <a:pathLst>
                <a:path w="102234" h="454659">
                  <a:moveTo>
                    <a:pt x="102032" y="0"/>
                  </a:moveTo>
                  <a:lnTo>
                    <a:pt x="0" y="0"/>
                  </a:lnTo>
                  <a:lnTo>
                    <a:pt x="0" y="454281"/>
                  </a:lnTo>
                  <a:lnTo>
                    <a:pt x="102032" y="454282"/>
                  </a:lnTo>
                  <a:lnTo>
                    <a:pt x="102032" y="0"/>
                  </a:lnTo>
                  <a:close/>
                </a:path>
              </a:pathLst>
            </a:custGeom>
            <a:solidFill>
              <a:srgbClr val="9086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6452" y="246326"/>
              <a:ext cx="111760" cy="464184"/>
            </a:xfrm>
            <a:custGeom>
              <a:avLst/>
              <a:gdLst/>
              <a:ahLst/>
              <a:cxnLst/>
              <a:rect l="l" t="t" r="r" b="b"/>
              <a:pathLst>
                <a:path w="111759" h="464184">
                  <a:moveTo>
                    <a:pt x="111413" y="0"/>
                  </a:moveTo>
                  <a:lnTo>
                    <a:pt x="0" y="0"/>
                  </a:lnTo>
                  <a:lnTo>
                    <a:pt x="0" y="463682"/>
                  </a:lnTo>
                  <a:lnTo>
                    <a:pt x="111413" y="463682"/>
                  </a:lnTo>
                  <a:lnTo>
                    <a:pt x="111413" y="458980"/>
                  </a:lnTo>
                  <a:lnTo>
                    <a:pt x="9381" y="458980"/>
                  </a:lnTo>
                  <a:lnTo>
                    <a:pt x="4694" y="454278"/>
                  </a:lnTo>
                  <a:lnTo>
                    <a:pt x="9381" y="454278"/>
                  </a:lnTo>
                  <a:lnTo>
                    <a:pt x="9381" y="9398"/>
                  </a:lnTo>
                  <a:lnTo>
                    <a:pt x="4694" y="9398"/>
                  </a:lnTo>
                  <a:lnTo>
                    <a:pt x="9381" y="4699"/>
                  </a:lnTo>
                  <a:lnTo>
                    <a:pt x="111413" y="4699"/>
                  </a:lnTo>
                  <a:lnTo>
                    <a:pt x="111413" y="0"/>
                  </a:lnTo>
                  <a:close/>
                </a:path>
                <a:path w="111759" h="464184">
                  <a:moveTo>
                    <a:pt x="9381" y="454278"/>
                  </a:moveTo>
                  <a:lnTo>
                    <a:pt x="4694" y="454278"/>
                  </a:lnTo>
                  <a:lnTo>
                    <a:pt x="9381" y="458980"/>
                  </a:lnTo>
                  <a:lnTo>
                    <a:pt x="9381" y="454278"/>
                  </a:lnTo>
                  <a:close/>
                </a:path>
                <a:path w="111759" h="464184">
                  <a:moveTo>
                    <a:pt x="102039" y="454278"/>
                  </a:moveTo>
                  <a:lnTo>
                    <a:pt x="9381" y="454278"/>
                  </a:lnTo>
                  <a:lnTo>
                    <a:pt x="9381" y="458980"/>
                  </a:lnTo>
                  <a:lnTo>
                    <a:pt x="102039" y="458980"/>
                  </a:lnTo>
                  <a:lnTo>
                    <a:pt x="102039" y="454278"/>
                  </a:lnTo>
                  <a:close/>
                </a:path>
                <a:path w="111759" h="464184">
                  <a:moveTo>
                    <a:pt x="102039" y="4699"/>
                  </a:moveTo>
                  <a:lnTo>
                    <a:pt x="102039" y="458980"/>
                  </a:lnTo>
                  <a:lnTo>
                    <a:pt x="106726" y="454278"/>
                  </a:lnTo>
                  <a:lnTo>
                    <a:pt x="111413" y="454278"/>
                  </a:lnTo>
                  <a:lnTo>
                    <a:pt x="111413" y="9398"/>
                  </a:lnTo>
                  <a:lnTo>
                    <a:pt x="106726" y="9398"/>
                  </a:lnTo>
                  <a:lnTo>
                    <a:pt x="102039" y="4699"/>
                  </a:lnTo>
                  <a:close/>
                </a:path>
                <a:path w="111759" h="464184">
                  <a:moveTo>
                    <a:pt x="111413" y="454278"/>
                  </a:moveTo>
                  <a:lnTo>
                    <a:pt x="106726" y="454278"/>
                  </a:lnTo>
                  <a:lnTo>
                    <a:pt x="102039" y="458980"/>
                  </a:lnTo>
                  <a:lnTo>
                    <a:pt x="111413" y="458980"/>
                  </a:lnTo>
                  <a:lnTo>
                    <a:pt x="111413" y="454278"/>
                  </a:lnTo>
                  <a:close/>
                </a:path>
                <a:path w="111759" h="464184">
                  <a:moveTo>
                    <a:pt x="9381" y="4699"/>
                  </a:moveTo>
                  <a:lnTo>
                    <a:pt x="4694" y="9398"/>
                  </a:lnTo>
                  <a:lnTo>
                    <a:pt x="9381" y="9398"/>
                  </a:lnTo>
                  <a:lnTo>
                    <a:pt x="9381" y="4699"/>
                  </a:lnTo>
                  <a:close/>
                </a:path>
                <a:path w="111759" h="464184">
                  <a:moveTo>
                    <a:pt x="102039" y="4699"/>
                  </a:moveTo>
                  <a:lnTo>
                    <a:pt x="9381" y="4699"/>
                  </a:lnTo>
                  <a:lnTo>
                    <a:pt x="9381" y="9398"/>
                  </a:lnTo>
                  <a:lnTo>
                    <a:pt x="102039" y="9398"/>
                  </a:lnTo>
                  <a:lnTo>
                    <a:pt x="102039" y="4699"/>
                  </a:lnTo>
                  <a:close/>
                </a:path>
                <a:path w="111759" h="464184">
                  <a:moveTo>
                    <a:pt x="111413" y="4699"/>
                  </a:moveTo>
                  <a:lnTo>
                    <a:pt x="102039" y="4699"/>
                  </a:lnTo>
                  <a:lnTo>
                    <a:pt x="106726" y="9398"/>
                  </a:lnTo>
                  <a:lnTo>
                    <a:pt x="111413" y="9398"/>
                  </a:lnTo>
                  <a:lnTo>
                    <a:pt x="111413" y="469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4049" y="106402"/>
              <a:ext cx="429895" cy="273050"/>
            </a:xfrm>
            <a:custGeom>
              <a:avLst/>
              <a:gdLst/>
              <a:ahLst/>
              <a:cxnLst/>
              <a:rect l="l" t="t" r="r" b="b"/>
              <a:pathLst>
                <a:path w="429895" h="273050">
                  <a:moveTo>
                    <a:pt x="409546" y="0"/>
                  </a:moveTo>
                  <a:lnTo>
                    <a:pt x="247583" y="20404"/>
                  </a:lnTo>
                  <a:lnTo>
                    <a:pt x="308821" y="75039"/>
                  </a:lnTo>
                  <a:lnTo>
                    <a:pt x="212231" y="162304"/>
                  </a:lnTo>
                  <a:lnTo>
                    <a:pt x="129234" y="75039"/>
                  </a:lnTo>
                  <a:lnTo>
                    <a:pt x="0" y="158260"/>
                  </a:lnTo>
                  <a:lnTo>
                    <a:pt x="0" y="236024"/>
                  </a:lnTo>
                  <a:lnTo>
                    <a:pt x="119759" y="166441"/>
                  </a:lnTo>
                  <a:lnTo>
                    <a:pt x="214948" y="272791"/>
                  </a:lnTo>
                  <a:lnTo>
                    <a:pt x="359184" y="118012"/>
                  </a:lnTo>
                  <a:lnTo>
                    <a:pt x="429896" y="165028"/>
                  </a:lnTo>
                  <a:lnTo>
                    <a:pt x="409546" y="0"/>
                  </a:lnTo>
                  <a:close/>
                </a:path>
              </a:pathLst>
            </a:custGeom>
            <a:solidFill>
              <a:srgbClr val="9086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9360" y="101148"/>
              <a:ext cx="440690" cy="285115"/>
            </a:xfrm>
            <a:custGeom>
              <a:avLst/>
              <a:gdLst/>
              <a:ahLst/>
              <a:cxnLst/>
              <a:rect l="l" t="t" r="r" b="b"/>
              <a:pathLst>
                <a:path w="440690" h="285115">
                  <a:moveTo>
                    <a:pt x="133558" y="174832"/>
                  </a:moveTo>
                  <a:lnTo>
                    <a:pt x="120961" y="174832"/>
                  </a:lnTo>
                  <a:lnTo>
                    <a:pt x="126800" y="175761"/>
                  </a:lnTo>
                  <a:lnTo>
                    <a:pt x="123505" y="177675"/>
                  </a:lnTo>
                  <a:lnTo>
                    <a:pt x="219568" y="285008"/>
                  </a:lnTo>
                  <a:lnTo>
                    <a:pt x="228980" y="274907"/>
                  </a:lnTo>
                  <a:lnTo>
                    <a:pt x="223125" y="274907"/>
                  </a:lnTo>
                  <a:lnTo>
                    <a:pt x="216212" y="274836"/>
                  </a:lnTo>
                  <a:lnTo>
                    <a:pt x="219706" y="271087"/>
                  </a:lnTo>
                  <a:lnTo>
                    <a:pt x="133558" y="174832"/>
                  </a:lnTo>
                  <a:close/>
                </a:path>
                <a:path w="440690" h="285115">
                  <a:moveTo>
                    <a:pt x="219706" y="271087"/>
                  </a:moveTo>
                  <a:lnTo>
                    <a:pt x="216212" y="274836"/>
                  </a:lnTo>
                  <a:lnTo>
                    <a:pt x="223125" y="274907"/>
                  </a:lnTo>
                  <a:lnTo>
                    <a:pt x="219706" y="271087"/>
                  </a:lnTo>
                  <a:close/>
                </a:path>
                <a:path w="440690" h="285115">
                  <a:moveTo>
                    <a:pt x="363157" y="117146"/>
                  </a:moveTo>
                  <a:lnTo>
                    <a:pt x="219706" y="271087"/>
                  </a:lnTo>
                  <a:lnTo>
                    <a:pt x="223125" y="274907"/>
                  </a:lnTo>
                  <a:lnTo>
                    <a:pt x="228980" y="274907"/>
                  </a:lnTo>
                  <a:lnTo>
                    <a:pt x="364588" y="129383"/>
                  </a:lnTo>
                  <a:lnTo>
                    <a:pt x="361281" y="127184"/>
                  </a:lnTo>
                  <a:lnTo>
                    <a:pt x="367298" y="126474"/>
                  </a:lnTo>
                  <a:lnTo>
                    <a:pt x="377186" y="126474"/>
                  </a:lnTo>
                  <a:lnTo>
                    <a:pt x="363157" y="117146"/>
                  </a:lnTo>
                  <a:close/>
                </a:path>
                <a:path w="440690" h="285115">
                  <a:moveTo>
                    <a:pt x="134639" y="74235"/>
                  </a:moveTo>
                  <a:lnTo>
                    <a:pt x="0" y="160945"/>
                  </a:lnTo>
                  <a:lnTo>
                    <a:pt x="0" y="249435"/>
                  </a:lnTo>
                  <a:lnTo>
                    <a:pt x="14039" y="241278"/>
                  </a:lnTo>
                  <a:lnTo>
                    <a:pt x="9378" y="241278"/>
                  </a:lnTo>
                  <a:lnTo>
                    <a:pt x="2338" y="237211"/>
                  </a:lnTo>
                  <a:lnTo>
                    <a:pt x="9378" y="233120"/>
                  </a:lnTo>
                  <a:lnTo>
                    <a:pt x="9378" y="167463"/>
                  </a:lnTo>
                  <a:lnTo>
                    <a:pt x="7222" y="167463"/>
                  </a:lnTo>
                  <a:lnTo>
                    <a:pt x="9378" y="163513"/>
                  </a:lnTo>
                  <a:lnTo>
                    <a:pt x="13356" y="163513"/>
                  </a:lnTo>
                  <a:lnTo>
                    <a:pt x="133198" y="86339"/>
                  </a:lnTo>
                  <a:lnTo>
                    <a:pt x="130529" y="83532"/>
                  </a:lnTo>
                  <a:lnTo>
                    <a:pt x="143482" y="83532"/>
                  </a:lnTo>
                  <a:lnTo>
                    <a:pt x="134639" y="74235"/>
                  </a:lnTo>
                  <a:close/>
                </a:path>
                <a:path w="440690" h="285115">
                  <a:moveTo>
                    <a:pt x="9378" y="233120"/>
                  </a:moveTo>
                  <a:lnTo>
                    <a:pt x="2338" y="237211"/>
                  </a:lnTo>
                  <a:lnTo>
                    <a:pt x="9378" y="241278"/>
                  </a:lnTo>
                  <a:lnTo>
                    <a:pt x="9378" y="233120"/>
                  </a:lnTo>
                  <a:close/>
                </a:path>
                <a:path w="440690" h="285115">
                  <a:moveTo>
                    <a:pt x="125391" y="165707"/>
                  </a:moveTo>
                  <a:lnTo>
                    <a:pt x="9378" y="233120"/>
                  </a:lnTo>
                  <a:lnTo>
                    <a:pt x="9378" y="241278"/>
                  </a:lnTo>
                  <a:lnTo>
                    <a:pt x="14039" y="241278"/>
                  </a:lnTo>
                  <a:lnTo>
                    <a:pt x="123505" y="177675"/>
                  </a:lnTo>
                  <a:lnTo>
                    <a:pt x="120961" y="174832"/>
                  </a:lnTo>
                  <a:lnTo>
                    <a:pt x="133558" y="174832"/>
                  </a:lnTo>
                  <a:lnTo>
                    <a:pt x="125391" y="165707"/>
                  </a:lnTo>
                  <a:close/>
                </a:path>
                <a:path w="440690" h="285115">
                  <a:moveTo>
                    <a:pt x="377186" y="126474"/>
                  </a:moveTo>
                  <a:lnTo>
                    <a:pt x="367298" y="126474"/>
                  </a:lnTo>
                  <a:lnTo>
                    <a:pt x="364588" y="129383"/>
                  </a:lnTo>
                  <a:lnTo>
                    <a:pt x="440494" y="179852"/>
                  </a:lnTo>
                  <a:lnTo>
                    <a:pt x="439385" y="170859"/>
                  </a:lnTo>
                  <a:lnTo>
                    <a:pt x="429930" y="170859"/>
                  </a:lnTo>
                  <a:lnTo>
                    <a:pt x="428679" y="160712"/>
                  </a:lnTo>
                  <a:lnTo>
                    <a:pt x="377186" y="126474"/>
                  </a:lnTo>
                  <a:close/>
                </a:path>
                <a:path w="440690" h="285115">
                  <a:moveTo>
                    <a:pt x="120961" y="174832"/>
                  </a:moveTo>
                  <a:lnTo>
                    <a:pt x="123505" y="177675"/>
                  </a:lnTo>
                  <a:lnTo>
                    <a:pt x="126800" y="175761"/>
                  </a:lnTo>
                  <a:lnTo>
                    <a:pt x="120961" y="174832"/>
                  </a:lnTo>
                  <a:close/>
                </a:path>
                <a:path w="440690" h="285115">
                  <a:moveTo>
                    <a:pt x="143482" y="83532"/>
                  </a:moveTo>
                  <a:lnTo>
                    <a:pt x="130529" y="83532"/>
                  </a:lnTo>
                  <a:lnTo>
                    <a:pt x="136453" y="84243"/>
                  </a:lnTo>
                  <a:lnTo>
                    <a:pt x="133198" y="86339"/>
                  </a:lnTo>
                  <a:lnTo>
                    <a:pt x="216671" y="174106"/>
                  </a:lnTo>
                  <a:lnTo>
                    <a:pt x="227515" y="164310"/>
                  </a:lnTo>
                  <a:lnTo>
                    <a:pt x="220315" y="164310"/>
                  </a:lnTo>
                  <a:lnTo>
                    <a:pt x="213783" y="164060"/>
                  </a:lnTo>
                  <a:lnTo>
                    <a:pt x="217168" y="161002"/>
                  </a:lnTo>
                  <a:lnTo>
                    <a:pt x="143482" y="83532"/>
                  </a:lnTo>
                  <a:close/>
                </a:path>
                <a:path w="440690" h="285115">
                  <a:moveTo>
                    <a:pt x="428679" y="160712"/>
                  </a:moveTo>
                  <a:lnTo>
                    <a:pt x="429930" y="170859"/>
                  </a:lnTo>
                  <a:lnTo>
                    <a:pt x="437178" y="166363"/>
                  </a:lnTo>
                  <a:lnTo>
                    <a:pt x="428679" y="160712"/>
                  </a:lnTo>
                  <a:close/>
                </a:path>
                <a:path w="440690" h="285115">
                  <a:moveTo>
                    <a:pt x="419034" y="5831"/>
                  </a:moveTo>
                  <a:lnTo>
                    <a:pt x="409580" y="5831"/>
                  </a:lnTo>
                  <a:lnTo>
                    <a:pt x="414819" y="9913"/>
                  </a:lnTo>
                  <a:lnTo>
                    <a:pt x="410155" y="10501"/>
                  </a:lnTo>
                  <a:lnTo>
                    <a:pt x="428679" y="160712"/>
                  </a:lnTo>
                  <a:lnTo>
                    <a:pt x="437178" y="166363"/>
                  </a:lnTo>
                  <a:lnTo>
                    <a:pt x="429930" y="170859"/>
                  </a:lnTo>
                  <a:lnTo>
                    <a:pt x="439385" y="170859"/>
                  </a:lnTo>
                  <a:lnTo>
                    <a:pt x="419034" y="5831"/>
                  </a:lnTo>
                  <a:close/>
                </a:path>
                <a:path w="440690" h="285115">
                  <a:moveTo>
                    <a:pt x="9378" y="163513"/>
                  </a:moveTo>
                  <a:lnTo>
                    <a:pt x="7222" y="167463"/>
                  </a:lnTo>
                  <a:lnTo>
                    <a:pt x="9378" y="166075"/>
                  </a:lnTo>
                  <a:lnTo>
                    <a:pt x="9378" y="163513"/>
                  </a:lnTo>
                  <a:close/>
                </a:path>
                <a:path w="440690" h="285115">
                  <a:moveTo>
                    <a:pt x="9378" y="166075"/>
                  </a:moveTo>
                  <a:lnTo>
                    <a:pt x="7222" y="167463"/>
                  </a:lnTo>
                  <a:lnTo>
                    <a:pt x="9378" y="167463"/>
                  </a:lnTo>
                  <a:lnTo>
                    <a:pt x="9378" y="166075"/>
                  </a:lnTo>
                  <a:close/>
                </a:path>
                <a:path w="440690" h="285115">
                  <a:moveTo>
                    <a:pt x="13356" y="163513"/>
                  </a:moveTo>
                  <a:lnTo>
                    <a:pt x="9378" y="163513"/>
                  </a:lnTo>
                  <a:lnTo>
                    <a:pt x="9378" y="166075"/>
                  </a:lnTo>
                  <a:lnTo>
                    <a:pt x="13356" y="163513"/>
                  </a:lnTo>
                  <a:close/>
                </a:path>
                <a:path w="440690" h="285115">
                  <a:moveTo>
                    <a:pt x="217168" y="161002"/>
                  </a:moveTo>
                  <a:lnTo>
                    <a:pt x="213783" y="164060"/>
                  </a:lnTo>
                  <a:lnTo>
                    <a:pt x="220315" y="164310"/>
                  </a:lnTo>
                  <a:lnTo>
                    <a:pt x="217168" y="161002"/>
                  </a:lnTo>
                  <a:close/>
                </a:path>
                <a:path w="440690" h="285115">
                  <a:moveTo>
                    <a:pt x="306481" y="80312"/>
                  </a:moveTo>
                  <a:lnTo>
                    <a:pt x="217168" y="161002"/>
                  </a:lnTo>
                  <a:lnTo>
                    <a:pt x="220315" y="164310"/>
                  </a:lnTo>
                  <a:lnTo>
                    <a:pt x="227515" y="164310"/>
                  </a:lnTo>
                  <a:lnTo>
                    <a:pt x="316627" y="83806"/>
                  </a:lnTo>
                  <a:lnTo>
                    <a:pt x="310397" y="83806"/>
                  </a:lnTo>
                  <a:lnTo>
                    <a:pt x="306481" y="80312"/>
                  </a:lnTo>
                  <a:close/>
                </a:path>
                <a:path w="440690" h="285115">
                  <a:moveTo>
                    <a:pt x="367298" y="126474"/>
                  </a:moveTo>
                  <a:lnTo>
                    <a:pt x="361281" y="127184"/>
                  </a:lnTo>
                  <a:lnTo>
                    <a:pt x="364588" y="129383"/>
                  </a:lnTo>
                  <a:lnTo>
                    <a:pt x="367298" y="126474"/>
                  </a:lnTo>
                  <a:close/>
                </a:path>
                <a:path w="440690" h="285115">
                  <a:moveTo>
                    <a:pt x="130529" y="83532"/>
                  </a:moveTo>
                  <a:lnTo>
                    <a:pt x="133198" y="86339"/>
                  </a:lnTo>
                  <a:lnTo>
                    <a:pt x="136453" y="84243"/>
                  </a:lnTo>
                  <a:lnTo>
                    <a:pt x="130529" y="83532"/>
                  </a:lnTo>
                  <a:close/>
                </a:path>
                <a:path w="440690" h="285115">
                  <a:moveTo>
                    <a:pt x="310373" y="76796"/>
                  </a:moveTo>
                  <a:lnTo>
                    <a:pt x="306481" y="80312"/>
                  </a:lnTo>
                  <a:lnTo>
                    <a:pt x="310397" y="83806"/>
                  </a:lnTo>
                  <a:lnTo>
                    <a:pt x="310373" y="76796"/>
                  </a:lnTo>
                  <a:close/>
                </a:path>
                <a:path w="440690" h="285115">
                  <a:moveTo>
                    <a:pt x="316648" y="76796"/>
                  </a:moveTo>
                  <a:lnTo>
                    <a:pt x="310373" y="76796"/>
                  </a:lnTo>
                  <a:lnTo>
                    <a:pt x="310397" y="83806"/>
                  </a:lnTo>
                  <a:lnTo>
                    <a:pt x="316627" y="83806"/>
                  </a:lnTo>
                  <a:lnTo>
                    <a:pt x="320541" y="80269"/>
                  </a:lnTo>
                  <a:lnTo>
                    <a:pt x="316648" y="76796"/>
                  </a:lnTo>
                  <a:close/>
                </a:path>
                <a:path w="440690" h="285115">
                  <a:moveTo>
                    <a:pt x="418315" y="0"/>
                  </a:moveTo>
                  <a:lnTo>
                    <a:pt x="241436" y="22286"/>
                  </a:lnTo>
                  <a:lnTo>
                    <a:pt x="306481" y="80312"/>
                  </a:lnTo>
                  <a:lnTo>
                    <a:pt x="310373" y="76796"/>
                  </a:lnTo>
                  <a:lnTo>
                    <a:pt x="316648" y="76796"/>
                  </a:lnTo>
                  <a:lnTo>
                    <a:pt x="264555" y="30318"/>
                  </a:lnTo>
                  <a:lnTo>
                    <a:pt x="252857" y="30318"/>
                  </a:lnTo>
                  <a:lnTo>
                    <a:pt x="255395" y="22145"/>
                  </a:lnTo>
                  <a:lnTo>
                    <a:pt x="317728" y="22145"/>
                  </a:lnTo>
                  <a:lnTo>
                    <a:pt x="410155" y="10501"/>
                  </a:lnTo>
                  <a:lnTo>
                    <a:pt x="409580" y="5831"/>
                  </a:lnTo>
                  <a:lnTo>
                    <a:pt x="419034" y="5831"/>
                  </a:lnTo>
                  <a:lnTo>
                    <a:pt x="418315" y="0"/>
                  </a:lnTo>
                  <a:close/>
                </a:path>
                <a:path w="440690" h="285115">
                  <a:moveTo>
                    <a:pt x="255395" y="22145"/>
                  </a:moveTo>
                  <a:lnTo>
                    <a:pt x="252857" y="30318"/>
                  </a:lnTo>
                  <a:lnTo>
                    <a:pt x="263108" y="29027"/>
                  </a:lnTo>
                  <a:lnTo>
                    <a:pt x="255395" y="22145"/>
                  </a:lnTo>
                  <a:close/>
                </a:path>
                <a:path w="440690" h="285115">
                  <a:moveTo>
                    <a:pt x="263108" y="29027"/>
                  </a:moveTo>
                  <a:lnTo>
                    <a:pt x="252857" y="30318"/>
                  </a:lnTo>
                  <a:lnTo>
                    <a:pt x="264555" y="30318"/>
                  </a:lnTo>
                  <a:lnTo>
                    <a:pt x="263108" y="29027"/>
                  </a:lnTo>
                  <a:close/>
                </a:path>
                <a:path w="440690" h="285115">
                  <a:moveTo>
                    <a:pt x="317728" y="22145"/>
                  </a:moveTo>
                  <a:lnTo>
                    <a:pt x="255395" y="22145"/>
                  </a:lnTo>
                  <a:lnTo>
                    <a:pt x="263108" y="29027"/>
                  </a:lnTo>
                  <a:lnTo>
                    <a:pt x="317728" y="22145"/>
                  </a:lnTo>
                  <a:close/>
                </a:path>
                <a:path w="440690" h="285115">
                  <a:moveTo>
                    <a:pt x="409580" y="5831"/>
                  </a:moveTo>
                  <a:lnTo>
                    <a:pt x="410155" y="10501"/>
                  </a:lnTo>
                  <a:lnTo>
                    <a:pt x="414819" y="9913"/>
                  </a:lnTo>
                  <a:lnTo>
                    <a:pt x="409580" y="5831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3" y="0"/>
              <a:ext cx="12184379" cy="685647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252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95"/>
              </a:spcBef>
            </a:pPr>
            <a:r>
              <a:rPr sz="2500" dirty="0"/>
              <a:t>Local</a:t>
            </a:r>
            <a:r>
              <a:rPr sz="2500" spc="-90" dirty="0"/>
              <a:t> </a:t>
            </a:r>
            <a:r>
              <a:rPr sz="2500" spc="-10" dirty="0"/>
              <a:t>Economic</a:t>
            </a:r>
            <a:r>
              <a:rPr sz="2500" spc="-70" dirty="0"/>
              <a:t> </a:t>
            </a:r>
            <a:r>
              <a:rPr sz="2500" spc="-10" dirty="0"/>
              <a:t>Conditions</a:t>
            </a:r>
            <a:endParaRPr sz="2500"/>
          </a:p>
        </p:txBody>
      </p:sp>
      <p:grpSp>
        <p:nvGrpSpPr>
          <p:cNvPr id="17" name="object 17"/>
          <p:cNvGrpSpPr/>
          <p:nvPr/>
        </p:nvGrpSpPr>
        <p:grpSpPr>
          <a:xfrm>
            <a:off x="300037" y="1190053"/>
            <a:ext cx="7137400" cy="3514725"/>
            <a:chOff x="300037" y="1190053"/>
            <a:chExt cx="7137400" cy="3514725"/>
          </a:xfrm>
        </p:grpSpPr>
        <p:sp>
          <p:nvSpPr>
            <p:cNvPr id="18" name="object 18"/>
            <p:cNvSpPr/>
            <p:nvPr/>
          </p:nvSpPr>
          <p:spPr>
            <a:xfrm>
              <a:off x="304800" y="1194816"/>
              <a:ext cx="7127875" cy="3505200"/>
            </a:xfrm>
            <a:custGeom>
              <a:avLst/>
              <a:gdLst/>
              <a:ahLst/>
              <a:cxnLst/>
              <a:rect l="l" t="t" r="r" b="b"/>
              <a:pathLst>
                <a:path w="7127875" h="3505200">
                  <a:moveTo>
                    <a:pt x="0" y="2968752"/>
                  </a:moveTo>
                  <a:lnTo>
                    <a:pt x="7127748" y="2968752"/>
                  </a:lnTo>
                </a:path>
                <a:path w="7127875" h="3505200">
                  <a:moveTo>
                    <a:pt x="0" y="2473452"/>
                  </a:moveTo>
                  <a:lnTo>
                    <a:pt x="7127748" y="2473452"/>
                  </a:lnTo>
                </a:path>
                <a:path w="7127875" h="3505200">
                  <a:moveTo>
                    <a:pt x="0" y="1978152"/>
                  </a:moveTo>
                  <a:lnTo>
                    <a:pt x="7127748" y="1978152"/>
                  </a:lnTo>
                </a:path>
                <a:path w="7127875" h="3505200">
                  <a:moveTo>
                    <a:pt x="0" y="1484376"/>
                  </a:moveTo>
                  <a:lnTo>
                    <a:pt x="7127748" y="1484376"/>
                  </a:lnTo>
                </a:path>
                <a:path w="7127875" h="3505200">
                  <a:moveTo>
                    <a:pt x="0" y="989076"/>
                  </a:moveTo>
                  <a:lnTo>
                    <a:pt x="7127748" y="989076"/>
                  </a:lnTo>
                </a:path>
                <a:path w="7127875" h="3505200">
                  <a:moveTo>
                    <a:pt x="0" y="495300"/>
                  </a:moveTo>
                  <a:lnTo>
                    <a:pt x="7127748" y="495300"/>
                  </a:lnTo>
                </a:path>
                <a:path w="7127875" h="3505200">
                  <a:moveTo>
                    <a:pt x="0" y="0"/>
                  </a:moveTo>
                  <a:lnTo>
                    <a:pt x="7127748" y="0"/>
                  </a:lnTo>
                </a:path>
                <a:path w="7127875" h="3505200">
                  <a:moveTo>
                    <a:pt x="0" y="3462528"/>
                  </a:moveTo>
                  <a:lnTo>
                    <a:pt x="7127748" y="3462528"/>
                  </a:lnTo>
                </a:path>
                <a:path w="7127875" h="3505200">
                  <a:moveTo>
                    <a:pt x="0" y="3462528"/>
                  </a:moveTo>
                  <a:lnTo>
                    <a:pt x="0" y="3505200"/>
                  </a:lnTo>
                </a:path>
                <a:path w="7127875" h="3505200">
                  <a:moveTo>
                    <a:pt x="233172" y="3462528"/>
                  </a:moveTo>
                  <a:lnTo>
                    <a:pt x="233172" y="3505200"/>
                  </a:lnTo>
                </a:path>
                <a:path w="7127875" h="3505200">
                  <a:moveTo>
                    <a:pt x="466344" y="3462528"/>
                  </a:moveTo>
                  <a:lnTo>
                    <a:pt x="466344" y="3505200"/>
                  </a:lnTo>
                </a:path>
                <a:path w="7127875" h="3505200">
                  <a:moveTo>
                    <a:pt x="701040" y="3462528"/>
                  </a:moveTo>
                  <a:lnTo>
                    <a:pt x="701040" y="3505200"/>
                  </a:lnTo>
                </a:path>
                <a:path w="7127875" h="3505200">
                  <a:moveTo>
                    <a:pt x="934212" y="3462528"/>
                  </a:moveTo>
                  <a:lnTo>
                    <a:pt x="934212" y="3505200"/>
                  </a:lnTo>
                </a:path>
                <a:path w="7127875" h="3505200">
                  <a:moveTo>
                    <a:pt x="1168908" y="3462528"/>
                  </a:moveTo>
                  <a:lnTo>
                    <a:pt x="1168908" y="3505200"/>
                  </a:lnTo>
                </a:path>
                <a:path w="7127875" h="3505200">
                  <a:moveTo>
                    <a:pt x="1402080" y="3462528"/>
                  </a:moveTo>
                  <a:lnTo>
                    <a:pt x="1402080" y="3505200"/>
                  </a:lnTo>
                </a:path>
                <a:path w="7127875" h="3505200">
                  <a:moveTo>
                    <a:pt x="1635252" y="3462528"/>
                  </a:moveTo>
                  <a:lnTo>
                    <a:pt x="1635252" y="3505200"/>
                  </a:lnTo>
                </a:path>
                <a:path w="7127875" h="3505200">
                  <a:moveTo>
                    <a:pt x="1869948" y="3462528"/>
                  </a:moveTo>
                  <a:lnTo>
                    <a:pt x="1869948" y="3505200"/>
                  </a:lnTo>
                </a:path>
                <a:path w="7127875" h="3505200">
                  <a:moveTo>
                    <a:pt x="2103120" y="3462528"/>
                  </a:moveTo>
                  <a:lnTo>
                    <a:pt x="2103120" y="3505200"/>
                  </a:lnTo>
                </a:path>
                <a:path w="7127875" h="3505200">
                  <a:moveTo>
                    <a:pt x="2336292" y="3462528"/>
                  </a:moveTo>
                  <a:lnTo>
                    <a:pt x="2336292" y="3505200"/>
                  </a:lnTo>
                </a:path>
                <a:path w="7127875" h="3505200">
                  <a:moveTo>
                    <a:pt x="2570988" y="3462528"/>
                  </a:moveTo>
                  <a:lnTo>
                    <a:pt x="2570988" y="3505200"/>
                  </a:lnTo>
                </a:path>
                <a:path w="7127875" h="3505200">
                  <a:moveTo>
                    <a:pt x="2804160" y="3462528"/>
                  </a:moveTo>
                  <a:lnTo>
                    <a:pt x="2804160" y="3505200"/>
                  </a:lnTo>
                </a:path>
                <a:path w="7127875" h="3505200">
                  <a:moveTo>
                    <a:pt x="3037332" y="3462528"/>
                  </a:moveTo>
                  <a:lnTo>
                    <a:pt x="3037332" y="3505200"/>
                  </a:lnTo>
                </a:path>
                <a:path w="7127875" h="3505200">
                  <a:moveTo>
                    <a:pt x="3272028" y="3462528"/>
                  </a:moveTo>
                  <a:lnTo>
                    <a:pt x="3272028" y="3505200"/>
                  </a:lnTo>
                </a:path>
                <a:path w="7127875" h="3505200">
                  <a:moveTo>
                    <a:pt x="3505200" y="3462528"/>
                  </a:moveTo>
                  <a:lnTo>
                    <a:pt x="3505200" y="3505200"/>
                  </a:lnTo>
                </a:path>
                <a:path w="7127875" h="3505200">
                  <a:moveTo>
                    <a:pt x="3738372" y="3462528"/>
                  </a:moveTo>
                  <a:lnTo>
                    <a:pt x="3738372" y="3505200"/>
                  </a:lnTo>
                </a:path>
                <a:path w="7127875" h="3505200">
                  <a:moveTo>
                    <a:pt x="3973067" y="3462528"/>
                  </a:moveTo>
                  <a:lnTo>
                    <a:pt x="3973067" y="3505200"/>
                  </a:lnTo>
                </a:path>
                <a:path w="7127875" h="3505200">
                  <a:moveTo>
                    <a:pt x="4206240" y="3462528"/>
                  </a:moveTo>
                  <a:lnTo>
                    <a:pt x="4206240" y="3505200"/>
                  </a:lnTo>
                </a:path>
                <a:path w="7127875" h="3505200">
                  <a:moveTo>
                    <a:pt x="4439412" y="3462528"/>
                  </a:moveTo>
                  <a:lnTo>
                    <a:pt x="4439412" y="3505200"/>
                  </a:lnTo>
                </a:path>
                <a:path w="7127875" h="3505200">
                  <a:moveTo>
                    <a:pt x="4674108" y="3462528"/>
                  </a:moveTo>
                  <a:lnTo>
                    <a:pt x="4674108" y="3505200"/>
                  </a:lnTo>
                </a:path>
                <a:path w="7127875" h="3505200">
                  <a:moveTo>
                    <a:pt x="4907280" y="3462528"/>
                  </a:moveTo>
                  <a:lnTo>
                    <a:pt x="4907280" y="3505200"/>
                  </a:lnTo>
                </a:path>
                <a:path w="7127875" h="3505200">
                  <a:moveTo>
                    <a:pt x="5141976" y="3462528"/>
                  </a:moveTo>
                  <a:lnTo>
                    <a:pt x="5141976" y="3505200"/>
                  </a:lnTo>
                </a:path>
                <a:path w="7127875" h="3505200">
                  <a:moveTo>
                    <a:pt x="5375148" y="3462528"/>
                  </a:moveTo>
                  <a:lnTo>
                    <a:pt x="5375148" y="3505200"/>
                  </a:lnTo>
                </a:path>
                <a:path w="7127875" h="3505200">
                  <a:moveTo>
                    <a:pt x="5608320" y="3462528"/>
                  </a:moveTo>
                  <a:lnTo>
                    <a:pt x="5608320" y="3505200"/>
                  </a:lnTo>
                </a:path>
                <a:path w="7127875" h="3505200">
                  <a:moveTo>
                    <a:pt x="5843016" y="3462528"/>
                  </a:moveTo>
                  <a:lnTo>
                    <a:pt x="5843016" y="3505200"/>
                  </a:lnTo>
                </a:path>
                <a:path w="7127875" h="3505200">
                  <a:moveTo>
                    <a:pt x="6076188" y="3462528"/>
                  </a:moveTo>
                  <a:lnTo>
                    <a:pt x="6076188" y="3505200"/>
                  </a:lnTo>
                </a:path>
                <a:path w="7127875" h="3505200">
                  <a:moveTo>
                    <a:pt x="6309359" y="3462528"/>
                  </a:moveTo>
                  <a:lnTo>
                    <a:pt x="6309359" y="3505200"/>
                  </a:lnTo>
                </a:path>
                <a:path w="7127875" h="3505200">
                  <a:moveTo>
                    <a:pt x="6544056" y="3462528"/>
                  </a:moveTo>
                  <a:lnTo>
                    <a:pt x="6544056" y="3505200"/>
                  </a:lnTo>
                </a:path>
                <a:path w="7127875" h="3505200">
                  <a:moveTo>
                    <a:pt x="6777228" y="3462528"/>
                  </a:moveTo>
                  <a:lnTo>
                    <a:pt x="6777228" y="3505200"/>
                  </a:lnTo>
                </a:path>
                <a:path w="7127875" h="3505200">
                  <a:moveTo>
                    <a:pt x="7010400" y="3462528"/>
                  </a:moveTo>
                  <a:lnTo>
                    <a:pt x="7010400" y="350520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3473" y="1887474"/>
              <a:ext cx="7010400" cy="1929764"/>
            </a:xfrm>
            <a:custGeom>
              <a:avLst/>
              <a:gdLst/>
              <a:ahLst/>
              <a:cxnLst/>
              <a:rect l="l" t="t" r="r" b="b"/>
              <a:pathLst>
                <a:path w="7010400" h="1929764">
                  <a:moveTo>
                    <a:pt x="0" y="1781556"/>
                  </a:moveTo>
                  <a:lnTo>
                    <a:pt x="115824" y="1854708"/>
                  </a:lnTo>
                  <a:lnTo>
                    <a:pt x="233171" y="1880615"/>
                  </a:lnTo>
                  <a:lnTo>
                    <a:pt x="350520" y="1880615"/>
                  </a:lnTo>
                  <a:lnTo>
                    <a:pt x="466344" y="1929383"/>
                  </a:lnTo>
                  <a:lnTo>
                    <a:pt x="583691" y="1830324"/>
                  </a:lnTo>
                  <a:lnTo>
                    <a:pt x="701039" y="1854708"/>
                  </a:lnTo>
                  <a:lnTo>
                    <a:pt x="816863" y="1459991"/>
                  </a:lnTo>
                  <a:lnTo>
                    <a:pt x="934212" y="0"/>
                  </a:lnTo>
                  <a:lnTo>
                    <a:pt x="1051560" y="99060"/>
                  </a:lnTo>
                  <a:lnTo>
                    <a:pt x="1167384" y="865631"/>
                  </a:lnTo>
                  <a:lnTo>
                    <a:pt x="1284732" y="989076"/>
                  </a:lnTo>
                  <a:lnTo>
                    <a:pt x="1402080" y="1261872"/>
                  </a:lnTo>
                  <a:lnTo>
                    <a:pt x="1517903" y="964691"/>
                  </a:lnTo>
                  <a:lnTo>
                    <a:pt x="1635252" y="1286255"/>
                  </a:lnTo>
                  <a:lnTo>
                    <a:pt x="1752600" y="1211579"/>
                  </a:lnTo>
                  <a:lnTo>
                    <a:pt x="1868424" y="1237488"/>
                  </a:lnTo>
                  <a:lnTo>
                    <a:pt x="1985771" y="1039367"/>
                  </a:lnTo>
                  <a:lnTo>
                    <a:pt x="2103120" y="940308"/>
                  </a:lnTo>
                  <a:lnTo>
                    <a:pt x="2218944" y="1039367"/>
                  </a:lnTo>
                  <a:lnTo>
                    <a:pt x="2336292" y="1261872"/>
                  </a:lnTo>
                  <a:lnTo>
                    <a:pt x="2453640" y="1310639"/>
                  </a:lnTo>
                  <a:lnTo>
                    <a:pt x="2569464" y="1112520"/>
                  </a:lnTo>
                  <a:lnTo>
                    <a:pt x="2686812" y="1286255"/>
                  </a:lnTo>
                  <a:lnTo>
                    <a:pt x="2804160" y="1434084"/>
                  </a:lnTo>
                  <a:lnTo>
                    <a:pt x="2921508" y="1508760"/>
                  </a:lnTo>
                  <a:lnTo>
                    <a:pt x="3037331" y="1559052"/>
                  </a:lnTo>
                  <a:lnTo>
                    <a:pt x="3154679" y="1583436"/>
                  </a:lnTo>
                  <a:lnTo>
                    <a:pt x="3272028" y="1682496"/>
                  </a:lnTo>
                  <a:lnTo>
                    <a:pt x="3387852" y="1533143"/>
                  </a:lnTo>
                  <a:lnTo>
                    <a:pt x="3505200" y="1559052"/>
                  </a:lnTo>
                  <a:lnTo>
                    <a:pt x="3622548" y="1755648"/>
                  </a:lnTo>
                  <a:lnTo>
                    <a:pt x="3738372" y="1830324"/>
                  </a:lnTo>
                  <a:lnTo>
                    <a:pt x="3855720" y="1755648"/>
                  </a:lnTo>
                  <a:lnTo>
                    <a:pt x="3973067" y="1583436"/>
                  </a:lnTo>
                  <a:lnTo>
                    <a:pt x="4088891" y="1583436"/>
                  </a:lnTo>
                  <a:lnTo>
                    <a:pt x="4206240" y="1656588"/>
                  </a:lnTo>
                  <a:lnTo>
                    <a:pt x="4323588" y="1731264"/>
                  </a:lnTo>
                  <a:lnTo>
                    <a:pt x="4439412" y="1706879"/>
                  </a:lnTo>
                  <a:lnTo>
                    <a:pt x="4556760" y="1731264"/>
                  </a:lnTo>
                  <a:lnTo>
                    <a:pt x="4674108" y="1805939"/>
                  </a:lnTo>
                  <a:lnTo>
                    <a:pt x="4789932" y="1559052"/>
                  </a:lnTo>
                  <a:lnTo>
                    <a:pt x="4907280" y="1459991"/>
                  </a:lnTo>
                  <a:lnTo>
                    <a:pt x="5024628" y="1559052"/>
                  </a:lnTo>
                  <a:lnTo>
                    <a:pt x="5140452" y="1755648"/>
                  </a:lnTo>
                  <a:lnTo>
                    <a:pt x="5257800" y="1632203"/>
                  </a:lnTo>
                  <a:lnTo>
                    <a:pt x="5375148" y="1632203"/>
                  </a:lnTo>
                  <a:lnTo>
                    <a:pt x="5490972" y="1607820"/>
                  </a:lnTo>
                  <a:lnTo>
                    <a:pt x="5608320" y="1607820"/>
                  </a:lnTo>
                  <a:lnTo>
                    <a:pt x="5725668" y="1682496"/>
                  </a:lnTo>
                  <a:lnTo>
                    <a:pt x="5841492" y="1731264"/>
                  </a:lnTo>
                  <a:lnTo>
                    <a:pt x="5958840" y="1805939"/>
                  </a:lnTo>
                  <a:lnTo>
                    <a:pt x="6076188" y="1830324"/>
                  </a:lnTo>
                  <a:lnTo>
                    <a:pt x="6193535" y="1656588"/>
                  </a:lnTo>
                  <a:lnTo>
                    <a:pt x="6309359" y="1559052"/>
                  </a:lnTo>
                  <a:lnTo>
                    <a:pt x="6426708" y="1656588"/>
                  </a:lnTo>
                  <a:lnTo>
                    <a:pt x="6544056" y="1805939"/>
                  </a:lnTo>
                  <a:lnTo>
                    <a:pt x="6659880" y="1731264"/>
                  </a:lnTo>
                  <a:lnTo>
                    <a:pt x="6777228" y="1508760"/>
                  </a:lnTo>
                  <a:lnTo>
                    <a:pt x="6894576" y="1559052"/>
                  </a:lnTo>
                  <a:lnTo>
                    <a:pt x="7010400" y="1533143"/>
                  </a:lnTo>
                </a:path>
              </a:pathLst>
            </a:custGeom>
            <a:ln w="38100">
              <a:solidFill>
                <a:srgbClr val="442A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3473" y="1418082"/>
              <a:ext cx="7010400" cy="2423160"/>
            </a:xfrm>
            <a:custGeom>
              <a:avLst/>
              <a:gdLst/>
              <a:ahLst/>
              <a:cxnLst/>
              <a:rect l="l" t="t" r="r" b="b"/>
              <a:pathLst>
                <a:path w="7010400" h="2423160">
                  <a:moveTo>
                    <a:pt x="0" y="2324099"/>
                  </a:moveTo>
                  <a:lnTo>
                    <a:pt x="115824" y="2398775"/>
                  </a:lnTo>
                  <a:lnTo>
                    <a:pt x="233171" y="2423160"/>
                  </a:lnTo>
                  <a:lnTo>
                    <a:pt x="350520" y="2398775"/>
                  </a:lnTo>
                  <a:lnTo>
                    <a:pt x="466344" y="2423160"/>
                  </a:lnTo>
                  <a:lnTo>
                    <a:pt x="583691" y="2299716"/>
                  </a:lnTo>
                  <a:lnTo>
                    <a:pt x="701039" y="2350007"/>
                  </a:lnTo>
                  <a:lnTo>
                    <a:pt x="816863" y="1978152"/>
                  </a:lnTo>
                  <a:lnTo>
                    <a:pt x="934212" y="0"/>
                  </a:lnTo>
                  <a:lnTo>
                    <a:pt x="1051560" y="99059"/>
                  </a:lnTo>
                  <a:lnTo>
                    <a:pt x="1167384" y="1088135"/>
                  </a:lnTo>
                  <a:lnTo>
                    <a:pt x="1284732" y="1187195"/>
                  </a:lnTo>
                  <a:lnTo>
                    <a:pt x="1402080" y="1508759"/>
                  </a:lnTo>
                  <a:lnTo>
                    <a:pt x="1517903" y="1211579"/>
                  </a:lnTo>
                  <a:lnTo>
                    <a:pt x="1635252" y="1581912"/>
                  </a:lnTo>
                  <a:lnTo>
                    <a:pt x="1752600" y="1260347"/>
                  </a:lnTo>
                  <a:lnTo>
                    <a:pt x="1868424" y="1482852"/>
                  </a:lnTo>
                  <a:lnTo>
                    <a:pt x="1985771" y="1434083"/>
                  </a:lnTo>
                  <a:lnTo>
                    <a:pt x="2103120" y="1385315"/>
                  </a:lnTo>
                  <a:lnTo>
                    <a:pt x="2218944" y="1482852"/>
                  </a:lnTo>
                  <a:lnTo>
                    <a:pt x="2336292" y="1656588"/>
                  </a:lnTo>
                  <a:lnTo>
                    <a:pt x="2453640" y="1780031"/>
                  </a:lnTo>
                  <a:lnTo>
                    <a:pt x="2569464" y="1581912"/>
                  </a:lnTo>
                  <a:lnTo>
                    <a:pt x="2686812" y="1755647"/>
                  </a:lnTo>
                  <a:lnTo>
                    <a:pt x="2804160" y="1929383"/>
                  </a:lnTo>
                  <a:lnTo>
                    <a:pt x="2921508" y="2028443"/>
                  </a:lnTo>
                  <a:lnTo>
                    <a:pt x="3037331" y="2052827"/>
                  </a:lnTo>
                  <a:lnTo>
                    <a:pt x="3154679" y="2125979"/>
                  </a:lnTo>
                  <a:lnTo>
                    <a:pt x="3272028" y="2176271"/>
                  </a:lnTo>
                  <a:lnTo>
                    <a:pt x="3387852" y="2052827"/>
                  </a:lnTo>
                  <a:lnTo>
                    <a:pt x="3505200" y="2077212"/>
                  </a:lnTo>
                  <a:lnTo>
                    <a:pt x="3622548" y="2275331"/>
                  </a:lnTo>
                  <a:lnTo>
                    <a:pt x="3738372" y="2324099"/>
                  </a:lnTo>
                  <a:lnTo>
                    <a:pt x="3855720" y="2299716"/>
                  </a:lnTo>
                  <a:lnTo>
                    <a:pt x="3973067" y="2151888"/>
                  </a:lnTo>
                  <a:lnTo>
                    <a:pt x="4088891" y="2176271"/>
                  </a:lnTo>
                  <a:lnTo>
                    <a:pt x="4206240" y="2275331"/>
                  </a:lnTo>
                  <a:lnTo>
                    <a:pt x="4323588" y="2324099"/>
                  </a:lnTo>
                  <a:lnTo>
                    <a:pt x="4439412" y="2324099"/>
                  </a:lnTo>
                  <a:lnTo>
                    <a:pt x="4556760" y="2324099"/>
                  </a:lnTo>
                  <a:lnTo>
                    <a:pt x="4674108" y="2374391"/>
                  </a:lnTo>
                  <a:lnTo>
                    <a:pt x="4789932" y="2200655"/>
                  </a:lnTo>
                  <a:lnTo>
                    <a:pt x="4907280" y="2125979"/>
                  </a:lnTo>
                  <a:lnTo>
                    <a:pt x="5024628" y="2200655"/>
                  </a:lnTo>
                  <a:lnTo>
                    <a:pt x="5140452" y="2324099"/>
                  </a:lnTo>
                  <a:lnTo>
                    <a:pt x="5257800" y="2225040"/>
                  </a:lnTo>
                  <a:lnTo>
                    <a:pt x="5375148" y="2200655"/>
                  </a:lnTo>
                  <a:lnTo>
                    <a:pt x="5490972" y="2200655"/>
                  </a:lnTo>
                  <a:lnTo>
                    <a:pt x="5608320" y="2200655"/>
                  </a:lnTo>
                  <a:lnTo>
                    <a:pt x="5725668" y="2275331"/>
                  </a:lnTo>
                  <a:lnTo>
                    <a:pt x="5841492" y="2324099"/>
                  </a:lnTo>
                  <a:lnTo>
                    <a:pt x="5958840" y="2374391"/>
                  </a:lnTo>
                  <a:lnTo>
                    <a:pt x="6076188" y="2374391"/>
                  </a:lnTo>
                  <a:lnTo>
                    <a:pt x="6193535" y="2225040"/>
                  </a:lnTo>
                  <a:lnTo>
                    <a:pt x="6309359" y="2151888"/>
                  </a:lnTo>
                  <a:lnTo>
                    <a:pt x="6426708" y="2225040"/>
                  </a:lnTo>
                  <a:lnTo>
                    <a:pt x="6544056" y="2374391"/>
                  </a:lnTo>
                  <a:lnTo>
                    <a:pt x="6659880" y="2299716"/>
                  </a:lnTo>
                  <a:lnTo>
                    <a:pt x="6777228" y="2125979"/>
                  </a:lnTo>
                  <a:lnTo>
                    <a:pt x="6894576" y="2151888"/>
                  </a:lnTo>
                  <a:lnTo>
                    <a:pt x="7010400" y="2151888"/>
                  </a:lnTo>
                </a:path>
              </a:pathLst>
            </a:custGeom>
            <a:ln w="38100">
              <a:solidFill>
                <a:srgbClr val="3AE2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94816" y="1850136"/>
              <a:ext cx="104139" cy="38100"/>
            </a:xfrm>
            <a:custGeom>
              <a:avLst/>
              <a:gdLst/>
              <a:ahLst/>
              <a:cxnLst/>
              <a:rect l="l" t="t" r="r" b="b"/>
              <a:pathLst>
                <a:path w="104140" h="38100">
                  <a:moveTo>
                    <a:pt x="103631" y="38100"/>
                  </a:moveTo>
                  <a:lnTo>
                    <a:pt x="56387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70915" y="1736597"/>
            <a:ext cx="3003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442A99"/>
                </a:solidFill>
                <a:latin typeface="Calibri"/>
                <a:cs typeface="Calibri"/>
              </a:rPr>
              <a:t>11.2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44485" y="330835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42A99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58036" y="3654679"/>
            <a:ext cx="222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AE2A6"/>
                </a:solidFill>
                <a:latin typeface="Calibri"/>
                <a:cs typeface="Calibri"/>
              </a:rPr>
              <a:t>3.6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14069" y="1189685"/>
            <a:ext cx="2997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3AE2A6"/>
                </a:solidFill>
                <a:latin typeface="Calibri"/>
                <a:cs typeface="Calibri"/>
              </a:rPr>
              <a:t>13.1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26248" y="3571113"/>
            <a:ext cx="222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3AE2A6"/>
                </a:solidFill>
                <a:latin typeface="Calibri"/>
                <a:cs typeface="Calibri"/>
              </a:rPr>
              <a:t>4.4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7812" y="4563871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812" y="406920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7812" y="3574160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7812" y="3079496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7812" y="2584830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900" y="2089784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900" y="1595120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12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900" y="1100454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14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4843" y="4729609"/>
            <a:ext cx="7172325" cy="4127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19</a:t>
            </a:r>
            <a:endParaRPr sz="1050">
              <a:latin typeface="Calibri"/>
              <a:cs typeface="Calibri"/>
            </a:endParaRPr>
          </a:p>
          <a:p>
            <a:pPr marL="12700" marR="5080" indent="20320" algn="just">
              <a:lnSpc>
                <a:spcPts val="1839"/>
              </a:lnSpc>
              <a:spcBef>
                <a:spcPts val="15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Oct-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19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Dec-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19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Feb-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Apr-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Jun-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Oct-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1050">
              <a:latin typeface="Calibri"/>
              <a:cs typeface="Calibri"/>
            </a:endParaRPr>
          </a:p>
          <a:p>
            <a:pPr marL="24765" marR="5080" indent="-7620">
              <a:lnSpc>
                <a:spcPts val="1839"/>
              </a:lnSpc>
              <a:spcBef>
                <a:spcPts val="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Dec-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20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Feb-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</a:t>
            </a:r>
            <a:endParaRPr sz="1050">
              <a:latin typeface="Calibri"/>
              <a:cs typeface="Calibri"/>
            </a:endParaRPr>
          </a:p>
          <a:p>
            <a:pPr marL="29209">
              <a:lnSpc>
                <a:spcPct val="100000"/>
              </a:lnSpc>
              <a:spcBef>
                <a:spcPts val="420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Apr-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</a:t>
            </a:r>
            <a:endParaRPr sz="1050">
              <a:latin typeface="Calibri"/>
              <a:cs typeface="Calibri"/>
            </a:endParaRPr>
          </a:p>
          <a:p>
            <a:pPr marL="12700" marR="5080" indent="27305" algn="just">
              <a:lnSpc>
                <a:spcPct val="146100"/>
              </a:lnSpc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Jun-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Oct-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Dec-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21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Feb-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Apr-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Jun-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Oct-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Dec-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22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Feb-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Apr-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Jun-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Oct-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Dec-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23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Feb-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24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Apr-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24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Jun-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24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19960" y="797432"/>
            <a:ext cx="31349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Unemployment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Rate,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Aug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2019</a:t>
            </a:r>
            <a:r>
              <a:rPr sz="14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–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Aug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 2024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756154" y="5330190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38100">
            <a:solidFill>
              <a:srgbClr val="442A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013075" y="5221604"/>
            <a:ext cx="11188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Killeen-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Temple</a:t>
            </a:r>
            <a:r>
              <a:rPr sz="105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MSA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286250" y="5330190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38100">
            <a:solidFill>
              <a:srgbClr val="3AE2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544059" y="5221604"/>
            <a:ext cx="3314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Texas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560564" y="1028700"/>
            <a:ext cx="4631690" cy="4800600"/>
            <a:chOff x="7560564" y="1028700"/>
            <a:chExt cx="4631690" cy="4800600"/>
          </a:xfrm>
        </p:grpSpPr>
        <p:sp>
          <p:nvSpPr>
            <p:cNvPr id="42" name="object 42"/>
            <p:cNvSpPr/>
            <p:nvPr/>
          </p:nvSpPr>
          <p:spPr>
            <a:xfrm>
              <a:off x="7560564" y="1028700"/>
              <a:ext cx="4631690" cy="4800600"/>
            </a:xfrm>
            <a:custGeom>
              <a:avLst/>
              <a:gdLst/>
              <a:ahLst/>
              <a:cxnLst/>
              <a:rect l="l" t="t" r="r" b="b"/>
              <a:pathLst>
                <a:path w="4631690" h="4800600">
                  <a:moveTo>
                    <a:pt x="4631435" y="0"/>
                  </a:moveTo>
                  <a:lnTo>
                    <a:pt x="0" y="0"/>
                  </a:lnTo>
                  <a:lnTo>
                    <a:pt x="0" y="4800600"/>
                  </a:lnTo>
                  <a:lnTo>
                    <a:pt x="4631435" y="4800600"/>
                  </a:lnTo>
                  <a:lnTo>
                    <a:pt x="4631435" y="0"/>
                  </a:lnTo>
                  <a:close/>
                </a:path>
              </a:pathLst>
            </a:custGeom>
            <a:solidFill>
              <a:srgbClr val="FFFA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526524" y="1530095"/>
              <a:ext cx="1990725" cy="3598545"/>
            </a:xfrm>
            <a:custGeom>
              <a:avLst/>
              <a:gdLst/>
              <a:ahLst/>
              <a:cxnLst/>
              <a:rect l="l" t="t" r="r" b="b"/>
              <a:pathLst>
                <a:path w="1990725" h="3598545">
                  <a:moveTo>
                    <a:pt x="0" y="3456431"/>
                  </a:moveTo>
                  <a:lnTo>
                    <a:pt x="0" y="3598164"/>
                  </a:lnTo>
                </a:path>
                <a:path w="1990725" h="3598545">
                  <a:moveTo>
                    <a:pt x="0" y="2855976"/>
                  </a:moveTo>
                  <a:lnTo>
                    <a:pt x="0" y="3142487"/>
                  </a:lnTo>
                </a:path>
                <a:path w="1990725" h="3598545">
                  <a:moveTo>
                    <a:pt x="0" y="2257043"/>
                  </a:moveTo>
                  <a:lnTo>
                    <a:pt x="0" y="2542031"/>
                  </a:lnTo>
                </a:path>
                <a:path w="1990725" h="3598545">
                  <a:moveTo>
                    <a:pt x="0" y="1656588"/>
                  </a:moveTo>
                  <a:lnTo>
                    <a:pt x="0" y="1943100"/>
                  </a:lnTo>
                </a:path>
                <a:path w="1990725" h="3598545">
                  <a:moveTo>
                    <a:pt x="0" y="1057655"/>
                  </a:moveTo>
                  <a:lnTo>
                    <a:pt x="0" y="1342643"/>
                  </a:lnTo>
                </a:path>
                <a:path w="1990725" h="3598545">
                  <a:moveTo>
                    <a:pt x="0" y="457200"/>
                  </a:moveTo>
                  <a:lnTo>
                    <a:pt x="0" y="743712"/>
                  </a:lnTo>
                </a:path>
                <a:path w="1990725" h="3598545">
                  <a:moveTo>
                    <a:pt x="0" y="0"/>
                  </a:moveTo>
                  <a:lnTo>
                    <a:pt x="0" y="143255"/>
                  </a:lnTo>
                </a:path>
                <a:path w="1990725" h="3598545">
                  <a:moveTo>
                    <a:pt x="498348" y="3456431"/>
                  </a:moveTo>
                  <a:lnTo>
                    <a:pt x="498348" y="3598164"/>
                  </a:lnTo>
                </a:path>
                <a:path w="1990725" h="3598545">
                  <a:moveTo>
                    <a:pt x="498348" y="2855976"/>
                  </a:moveTo>
                  <a:lnTo>
                    <a:pt x="498348" y="3142487"/>
                  </a:lnTo>
                </a:path>
                <a:path w="1990725" h="3598545">
                  <a:moveTo>
                    <a:pt x="498348" y="2257043"/>
                  </a:moveTo>
                  <a:lnTo>
                    <a:pt x="498348" y="2542031"/>
                  </a:lnTo>
                </a:path>
                <a:path w="1990725" h="3598545">
                  <a:moveTo>
                    <a:pt x="498348" y="1656588"/>
                  </a:moveTo>
                  <a:lnTo>
                    <a:pt x="498348" y="1943100"/>
                  </a:lnTo>
                </a:path>
                <a:path w="1990725" h="3598545">
                  <a:moveTo>
                    <a:pt x="498348" y="1057655"/>
                  </a:moveTo>
                  <a:lnTo>
                    <a:pt x="498348" y="1342643"/>
                  </a:lnTo>
                </a:path>
                <a:path w="1990725" h="3598545">
                  <a:moveTo>
                    <a:pt x="498348" y="457200"/>
                  </a:moveTo>
                  <a:lnTo>
                    <a:pt x="498348" y="743712"/>
                  </a:lnTo>
                </a:path>
                <a:path w="1990725" h="3598545">
                  <a:moveTo>
                    <a:pt x="498348" y="0"/>
                  </a:moveTo>
                  <a:lnTo>
                    <a:pt x="498348" y="143255"/>
                  </a:lnTo>
                </a:path>
                <a:path w="1990725" h="3598545">
                  <a:moveTo>
                    <a:pt x="995172" y="3456431"/>
                  </a:moveTo>
                  <a:lnTo>
                    <a:pt x="995172" y="3598164"/>
                  </a:lnTo>
                </a:path>
                <a:path w="1990725" h="3598545">
                  <a:moveTo>
                    <a:pt x="995172" y="2855976"/>
                  </a:moveTo>
                  <a:lnTo>
                    <a:pt x="995172" y="3142487"/>
                  </a:lnTo>
                </a:path>
                <a:path w="1990725" h="3598545">
                  <a:moveTo>
                    <a:pt x="995172" y="2257043"/>
                  </a:moveTo>
                  <a:lnTo>
                    <a:pt x="995172" y="2542031"/>
                  </a:lnTo>
                </a:path>
                <a:path w="1990725" h="3598545">
                  <a:moveTo>
                    <a:pt x="995172" y="1656588"/>
                  </a:moveTo>
                  <a:lnTo>
                    <a:pt x="995172" y="1943100"/>
                  </a:lnTo>
                </a:path>
                <a:path w="1990725" h="3598545">
                  <a:moveTo>
                    <a:pt x="995172" y="1057655"/>
                  </a:moveTo>
                  <a:lnTo>
                    <a:pt x="995172" y="1342643"/>
                  </a:lnTo>
                </a:path>
                <a:path w="1990725" h="3598545">
                  <a:moveTo>
                    <a:pt x="995172" y="457200"/>
                  </a:moveTo>
                  <a:lnTo>
                    <a:pt x="995172" y="743712"/>
                  </a:lnTo>
                </a:path>
                <a:path w="1990725" h="3598545">
                  <a:moveTo>
                    <a:pt x="995172" y="0"/>
                  </a:moveTo>
                  <a:lnTo>
                    <a:pt x="995172" y="143255"/>
                  </a:lnTo>
                </a:path>
                <a:path w="1990725" h="3598545">
                  <a:moveTo>
                    <a:pt x="1491996" y="3456431"/>
                  </a:moveTo>
                  <a:lnTo>
                    <a:pt x="1491996" y="3598164"/>
                  </a:lnTo>
                </a:path>
                <a:path w="1990725" h="3598545">
                  <a:moveTo>
                    <a:pt x="1491996" y="2855976"/>
                  </a:moveTo>
                  <a:lnTo>
                    <a:pt x="1491996" y="3142487"/>
                  </a:lnTo>
                </a:path>
                <a:path w="1990725" h="3598545">
                  <a:moveTo>
                    <a:pt x="1491996" y="2257043"/>
                  </a:moveTo>
                  <a:lnTo>
                    <a:pt x="1491996" y="2542031"/>
                  </a:lnTo>
                </a:path>
                <a:path w="1990725" h="3598545">
                  <a:moveTo>
                    <a:pt x="1491996" y="1656588"/>
                  </a:moveTo>
                  <a:lnTo>
                    <a:pt x="1491996" y="1943100"/>
                  </a:lnTo>
                </a:path>
                <a:path w="1990725" h="3598545">
                  <a:moveTo>
                    <a:pt x="1491996" y="1057655"/>
                  </a:moveTo>
                  <a:lnTo>
                    <a:pt x="1491996" y="1342643"/>
                  </a:lnTo>
                </a:path>
                <a:path w="1990725" h="3598545">
                  <a:moveTo>
                    <a:pt x="1491996" y="457200"/>
                  </a:moveTo>
                  <a:lnTo>
                    <a:pt x="1491996" y="743712"/>
                  </a:lnTo>
                </a:path>
                <a:path w="1990725" h="3598545">
                  <a:moveTo>
                    <a:pt x="1491996" y="0"/>
                  </a:moveTo>
                  <a:lnTo>
                    <a:pt x="1491996" y="300227"/>
                  </a:lnTo>
                </a:path>
                <a:path w="1990725" h="3598545">
                  <a:moveTo>
                    <a:pt x="1990344" y="2257043"/>
                  </a:moveTo>
                  <a:lnTo>
                    <a:pt x="1990344" y="3598164"/>
                  </a:lnTo>
                </a:path>
                <a:path w="1990725" h="3598545">
                  <a:moveTo>
                    <a:pt x="1990344" y="0"/>
                  </a:moveTo>
                  <a:lnTo>
                    <a:pt x="1990344" y="2100072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013692" y="1530095"/>
              <a:ext cx="0" cy="3598545"/>
            </a:xfrm>
            <a:custGeom>
              <a:avLst/>
              <a:gdLst/>
              <a:ahLst/>
              <a:cxnLst/>
              <a:rect l="l" t="t" r="r" b="b"/>
              <a:pathLst>
                <a:path h="3598545">
                  <a:moveTo>
                    <a:pt x="0" y="0"/>
                  </a:moveTo>
                  <a:lnTo>
                    <a:pt x="0" y="3598164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29700" y="1830323"/>
              <a:ext cx="2536190" cy="3156585"/>
            </a:xfrm>
            <a:custGeom>
              <a:avLst/>
              <a:gdLst/>
              <a:ahLst/>
              <a:cxnLst/>
              <a:rect l="l" t="t" r="r" b="b"/>
              <a:pathLst>
                <a:path w="2536190" h="3156585">
                  <a:moveTo>
                    <a:pt x="2138172" y="2999232"/>
                  </a:moveTo>
                  <a:lnTo>
                    <a:pt x="0" y="2999232"/>
                  </a:lnTo>
                  <a:lnTo>
                    <a:pt x="0" y="3156204"/>
                  </a:lnTo>
                  <a:lnTo>
                    <a:pt x="2138172" y="3156204"/>
                  </a:lnTo>
                  <a:lnTo>
                    <a:pt x="2138172" y="2999232"/>
                  </a:lnTo>
                  <a:close/>
                </a:path>
                <a:path w="2536190" h="3156585">
                  <a:moveTo>
                    <a:pt x="2188464" y="600456"/>
                  </a:moveTo>
                  <a:lnTo>
                    <a:pt x="0" y="600456"/>
                  </a:lnTo>
                  <a:lnTo>
                    <a:pt x="0" y="757428"/>
                  </a:lnTo>
                  <a:lnTo>
                    <a:pt x="2188464" y="757428"/>
                  </a:lnTo>
                  <a:lnTo>
                    <a:pt x="2188464" y="600456"/>
                  </a:lnTo>
                  <a:close/>
                </a:path>
                <a:path w="2536190" h="3156585">
                  <a:moveTo>
                    <a:pt x="2188464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2188464" y="156972"/>
                  </a:lnTo>
                  <a:lnTo>
                    <a:pt x="2188464" y="0"/>
                  </a:lnTo>
                  <a:close/>
                </a:path>
                <a:path w="2536190" h="3156585">
                  <a:moveTo>
                    <a:pt x="2487168" y="2398776"/>
                  </a:moveTo>
                  <a:lnTo>
                    <a:pt x="0" y="2398776"/>
                  </a:lnTo>
                  <a:lnTo>
                    <a:pt x="0" y="2555748"/>
                  </a:lnTo>
                  <a:lnTo>
                    <a:pt x="2487168" y="2555748"/>
                  </a:lnTo>
                  <a:lnTo>
                    <a:pt x="2487168" y="2398776"/>
                  </a:lnTo>
                  <a:close/>
                </a:path>
                <a:path w="2536190" h="3156585">
                  <a:moveTo>
                    <a:pt x="2487168" y="1199388"/>
                  </a:moveTo>
                  <a:lnTo>
                    <a:pt x="0" y="1199388"/>
                  </a:lnTo>
                  <a:lnTo>
                    <a:pt x="0" y="1356360"/>
                  </a:lnTo>
                  <a:lnTo>
                    <a:pt x="2487168" y="1356360"/>
                  </a:lnTo>
                  <a:lnTo>
                    <a:pt x="2487168" y="1199388"/>
                  </a:lnTo>
                  <a:close/>
                </a:path>
                <a:path w="2536190" h="3156585">
                  <a:moveTo>
                    <a:pt x="2535936" y="1799844"/>
                  </a:moveTo>
                  <a:lnTo>
                    <a:pt x="0" y="1799844"/>
                  </a:lnTo>
                  <a:lnTo>
                    <a:pt x="0" y="1956816"/>
                  </a:lnTo>
                  <a:lnTo>
                    <a:pt x="2535936" y="1956816"/>
                  </a:lnTo>
                  <a:lnTo>
                    <a:pt x="2535936" y="1799844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029700" y="1673351"/>
              <a:ext cx="2386965" cy="3156585"/>
            </a:xfrm>
            <a:custGeom>
              <a:avLst/>
              <a:gdLst/>
              <a:ahLst/>
              <a:cxnLst/>
              <a:rect l="l" t="t" r="r" b="b"/>
              <a:pathLst>
                <a:path w="2386965" h="3156585">
                  <a:moveTo>
                    <a:pt x="1940052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1940052" y="156972"/>
                  </a:lnTo>
                  <a:lnTo>
                    <a:pt x="1940052" y="0"/>
                  </a:lnTo>
                  <a:close/>
                </a:path>
                <a:path w="2386965" h="3156585">
                  <a:moveTo>
                    <a:pt x="2039112" y="2999232"/>
                  </a:moveTo>
                  <a:lnTo>
                    <a:pt x="0" y="2999232"/>
                  </a:lnTo>
                  <a:lnTo>
                    <a:pt x="0" y="3156204"/>
                  </a:lnTo>
                  <a:lnTo>
                    <a:pt x="2039112" y="3156204"/>
                  </a:lnTo>
                  <a:lnTo>
                    <a:pt x="2039112" y="2999232"/>
                  </a:lnTo>
                  <a:close/>
                </a:path>
                <a:path w="2386965" h="3156585">
                  <a:moveTo>
                    <a:pt x="2089404" y="600456"/>
                  </a:moveTo>
                  <a:lnTo>
                    <a:pt x="0" y="600456"/>
                  </a:lnTo>
                  <a:lnTo>
                    <a:pt x="0" y="757428"/>
                  </a:lnTo>
                  <a:lnTo>
                    <a:pt x="2089404" y="757428"/>
                  </a:lnTo>
                  <a:lnTo>
                    <a:pt x="2089404" y="600456"/>
                  </a:lnTo>
                  <a:close/>
                </a:path>
                <a:path w="2386965" h="3156585">
                  <a:moveTo>
                    <a:pt x="2337816" y="1799844"/>
                  </a:moveTo>
                  <a:lnTo>
                    <a:pt x="0" y="1799844"/>
                  </a:lnTo>
                  <a:lnTo>
                    <a:pt x="0" y="1956816"/>
                  </a:lnTo>
                  <a:lnTo>
                    <a:pt x="2337816" y="1956816"/>
                  </a:lnTo>
                  <a:lnTo>
                    <a:pt x="2337816" y="1799844"/>
                  </a:lnTo>
                  <a:close/>
                </a:path>
                <a:path w="2386965" h="3156585">
                  <a:moveTo>
                    <a:pt x="2337816" y="1199388"/>
                  </a:moveTo>
                  <a:lnTo>
                    <a:pt x="0" y="1199388"/>
                  </a:lnTo>
                  <a:lnTo>
                    <a:pt x="0" y="1356360"/>
                  </a:lnTo>
                  <a:lnTo>
                    <a:pt x="2337816" y="1356360"/>
                  </a:lnTo>
                  <a:lnTo>
                    <a:pt x="2337816" y="1199388"/>
                  </a:lnTo>
                  <a:close/>
                </a:path>
                <a:path w="2386965" h="3156585">
                  <a:moveTo>
                    <a:pt x="2386584" y="2398776"/>
                  </a:moveTo>
                  <a:lnTo>
                    <a:pt x="0" y="2398776"/>
                  </a:lnTo>
                  <a:lnTo>
                    <a:pt x="0" y="2555748"/>
                  </a:lnTo>
                  <a:lnTo>
                    <a:pt x="2386584" y="2555748"/>
                  </a:lnTo>
                  <a:lnTo>
                    <a:pt x="2386584" y="2398776"/>
                  </a:lnTo>
                  <a:close/>
                </a:path>
              </a:pathLst>
            </a:custGeom>
            <a:solidFill>
              <a:srgbClr val="3AE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9029700" y="1530095"/>
              <a:ext cx="0" cy="3598545"/>
            </a:xfrm>
            <a:custGeom>
              <a:avLst/>
              <a:gdLst/>
              <a:ahLst/>
              <a:cxnLst/>
              <a:rect l="l" t="t" r="r" b="b"/>
              <a:pathLst>
                <a:path h="3598545">
                  <a:moveTo>
                    <a:pt x="0" y="3598164"/>
                  </a:moveTo>
                  <a:lnTo>
                    <a:pt x="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1642725" y="3595192"/>
            <a:ext cx="2063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5.1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294364" y="1796288"/>
            <a:ext cx="205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145266" y="4638294"/>
            <a:ext cx="305435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4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4.1</a:t>
            </a:r>
            <a:endParaRPr sz="1200">
              <a:latin typeface="Calibri"/>
              <a:cs typeface="Calibri"/>
            </a:endParaRPr>
          </a:p>
          <a:p>
            <a:pPr marL="99060">
              <a:lnSpc>
                <a:spcPts val="1340"/>
              </a:lnSpc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493372" y="4038345"/>
            <a:ext cx="205740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34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4.8</a:t>
            </a:r>
            <a:endParaRPr sz="1200">
              <a:latin typeface="Calibri"/>
              <a:cs typeface="Calibri"/>
            </a:endParaRPr>
          </a:p>
          <a:p>
            <a:pPr marR="20955" algn="r">
              <a:lnSpc>
                <a:spcPts val="1340"/>
              </a:lnSpc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443716" y="3438525"/>
            <a:ext cx="205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443716" y="2838958"/>
            <a:ext cx="239395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8100" algn="r">
              <a:lnSpc>
                <a:spcPts val="134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4.7</a:t>
            </a:r>
            <a:endParaRPr sz="1200">
              <a:latin typeface="Calibri"/>
              <a:cs typeface="Calibri"/>
            </a:endParaRPr>
          </a:p>
          <a:p>
            <a:pPr marR="5080" algn="r">
              <a:lnSpc>
                <a:spcPts val="1340"/>
              </a:lnSpc>
            </a:pPr>
            <a:r>
              <a:rPr sz="1200" dirty="0">
                <a:solidFill>
                  <a:srgbClr val="404040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195050" y="2239136"/>
            <a:ext cx="305435" cy="365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134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4.2</a:t>
            </a:r>
            <a:endParaRPr sz="1200">
              <a:latin typeface="Calibri"/>
              <a:cs typeface="Calibri"/>
            </a:endParaRPr>
          </a:p>
          <a:p>
            <a:pPr marL="99060">
              <a:lnSpc>
                <a:spcPts val="1340"/>
              </a:lnSpc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4.4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045697" y="1639315"/>
            <a:ext cx="2057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404040"/>
                </a:solidFill>
                <a:latin typeface="Calibri"/>
                <a:cs typeface="Calibri"/>
              </a:rPr>
              <a:t>3.9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991854" y="5205729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981943" y="5205729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479403" y="5205729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1976861" y="5205729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052816" y="4708397"/>
            <a:ext cx="850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Lampasas</a:t>
            </a:r>
            <a:r>
              <a:rPr sz="12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Co.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27186" y="4108450"/>
            <a:ext cx="674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Coryell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 Co.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427466" y="3508629"/>
            <a:ext cx="474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Bell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Co.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644383" y="2909061"/>
            <a:ext cx="1257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Killeen-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Temple</a:t>
            </a:r>
            <a:r>
              <a:rPr sz="1200" spc="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MSA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541766" y="2309240"/>
            <a:ext cx="360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Texas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722106" y="1709420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US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378697" y="1101928"/>
            <a:ext cx="30105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85858"/>
                </a:solidFill>
                <a:latin typeface="Calibri"/>
                <a:cs typeface="Calibri"/>
              </a:rPr>
              <a:t>Unemployment</a:t>
            </a:r>
            <a:r>
              <a:rPr sz="16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Rate,</a:t>
            </a:r>
            <a:r>
              <a:rPr sz="1600" spc="-7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Year</a:t>
            </a:r>
            <a:r>
              <a:rPr sz="1600" spc="-5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585858"/>
                </a:solidFill>
                <a:latin typeface="Calibri"/>
                <a:cs typeface="Calibri"/>
              </a:rPr>
              <a:t>Over</a:t>
            </a:r>
            <a:r>
              <a:rPr sz="1600" spc="-6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585858"/>
                </a:solidFill>
                <a:latin typeface="Calibri"/>
                <a:cs typeface="Calibri"/>
              </a:rPr>
              <a:t>Year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9279635" y="5580888"/>
            <a:ext cx="772795" cy="83820"/>
            <a:chOff x="9279635" y="5580888"/>
            <a:chExt cx="772795" cy="83820"/>
          </a:xfrm>
        </p:grpSpPr>
        <p:sp>
          <p:nvSpPr>
            <p:cNvPr id="68" name="object 68"/>
            <p:cNvSpPr/>
            <p:nvPr/>
          </p:nvSpPr>
          <p:spPr>
            <a:xfrm>
              <a:off x="9279635" y="5580888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8382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3820" y="83820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3AE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968483" y="5580888"/>
              <a:ext cx="83820" cy="83820"/>
            </a:xfrm>
            <a:custGeom>
              <a:avLst/>
              <a:gdLst/>
              <a:ahLst/>
              <a:cxnLst/>
              <a:rect l="l" t="t" r="r" b="b"/>
              <a:pathLst>
                <a:path w="83820" h="83820">
                  <a:moveTo>
                    <a:pt x="8382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83820" y="83820"/>
                  </a:lnTo>
                  <a:lnTo>
                    <a:pt x="83820" y="0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9401809" y="5205729"/>
            <a:ext cx="117284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  <a:tabLst>
                <a:tab pos="584835" algn="l"/>
                <a:tab pos="1082040" algn="l"/>
              </a:tabLst>
            </a:pPr>
            <a:r>
              <a:rPr sz="1200" spc="-50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-50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94"/>
              </a:spcBef>
              <a:tabLst>
                <a:tab pos="687705" algn="l"/>
              </a:tabLst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23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Aug-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662918" y="6464833"/>
            <a:ext cx="895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b="1" spc="-5" dirty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" y="172212"/>
            <a:ext cx="560832" cy="52578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523" y="0"/>
            <a:ext cx="12187555" cy="6856730"/>
            <a:chOff x="1523" y="0"/>
            <a:chExt cx="12187555" cy="68567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52" y="6454138"/>
              <a:ext cx="1120140" cy="3657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3" y="0"/>
              <a:ext cx="12187427" cy="68564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662918" y="6433210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BISD</a:t>
            </a:r>
            <a:r>
              <a:rPr sz="2800" spc="-95" dirty="0"/>
              <a:t> </a:t>
            </a:r>
            <a:r>
              <a:rPr sz="2800" dirty="0"/>
              <a:t>Housing</a:t>
            </a:r>
            <a:r>
              <a:rPr sz="2800" spc="-75" dirty="0"/>
              <a:t> </a:t>
            </a:r>
            <a:r>
              <a:rPr sz="2800" spc="-10" dirty="0"/>
              <a:t>Market</a:t>
            </a:r>
            <a:r>
              <a:rPr sz="2800" spc="-90" dirty="0"/>
              <a:t> </a:t>
            </a:r>
            <a:r>
              <a:rPr sz="2800" spc="-10" dirty="0"/>
              <a:t>Analysis</a:t>
            </a:r>
            <a:endParaRPr sz="2800"/>
          </a:p>
          <a:p>
            <a:pPr marL="318770">
              <a:lnSpc>
                <a:spcPct val="100000"/>
              </a:lnSpc>
              <a:spcBef>
                <a:spcPts val="85"/>
              </a:spcBef>
            </a:pPr>
            <a:r>
              <a:rPr sz="1600" spc="-30" dirty="0"/>
              <a:t>Total</a:t>
            </a:r>
            <a:r>
              <a:rPr sz="1600" spc="-45" dirty="0"/>
              <a:t> </a:t>
            </a:r>
            <a:r>
              <a:rPr sz="1600" dirty="0"/>
              <a:t>Home</a:t>
            </a:r>
            <a:r>
              <a:rPr sz="1600" spc="-35" dirty="0"/>
              <a:t> </a:t>
            </a:r>
            <a:r>
              <a:rPr sz="1600" dirty="0"/>
              <a:t>Sales</a:t>
            </a:r>
            <a:r>
              <a:rPr sz="1600" spc="-45" dirty="0"/>
              <a:t> </a:t>
            </a:r>
            <a:r>
              <a:rPr sz="1600" dirty="0"/>
              <a:t>in</a:t>
            </a:r>
            <a:r>
              <a:rPr sz="1600" spc="-55" dirty="0"/>
              <a:t> </a:t>
            </a:r>
            <a:r>
              <a:rPr sz="1600" dirty="0"/>
              <a:t>Belton</a:t>
            </a:r>
            <a:r>
              <a:rPr sz="1600" spc="-30" dirty="0"/>
              <a:t> </a:t>
            </a:r>
            <a:r>
              <a:rPr sz="1600" dirty="0"/>
              <a:t>ISD,</a:t>
            </a:r>
            <a:r>
              <a:rPr sz="1600" spc="-40" dirty="0"/>
              <a:t> </a:t>
            </a:r>
            <a:r>
              <a:rPr sz="1600" dirty="0"/>
              <a:t>2014</a:t>
            </a:r>
            <a:r>
              <a:rPr sz="1600" spc="-15" dirty="0"/>
              <a:t> </a:t>
            </a:r>
            <a:r>
              <a:rPr sz="1600" dirty="0"/>
              <a:t>–</a:t>
            </a:r>
            <a:r>
              <a:rPr sz="1600" spc="-50" dirty="0"/>
              <a:t> </a:t>
            </a:r>
            <a:r>
              <a:rPr sz="1600" dirty="0"/>
              <a:t>August</a:t>
            </a:r>
            <a:r>
              <a:rPr sz="1600" spc="-60" dirty="0"/>
              <a:t> </a:t>
            </a:r>
            <a:r>
              <a:rPr sz="1600" spc="-20" dirty="0"/>
              <a:t>2024</a:t>
            </a:r>
            <a:endParaRPr sz="1600"/>
          </a:p>
        </p:txBody>
      </p:sp>
      <p:grpSp>
        <p:nvGrpSpPr>
          <p:cNvPr id="9" name="object 9"/>
          <p:cNvGrpSpPr/>
          <p:nvPr/>
        </p:nvGrpSpPr>
        <p:grpSpPr>
          <a:xfrm>
            <a:off x="749808" y="1034796"/>
            <a:ext cx="11123930" cy="4951730"/>
            <a:chOff x="749808" y="1034796"/>
            <a:chExt cx="11123930" cy="4951730"/>
          </a:xfrm>
        </p:grpSpPr>
        <p:sp>
          <p:nvSpPr>
            <p:cNvPr id="10" name="object 10"/>
            <p:cNvSpPr/>
            <p:nvPr/>
          </p:nvSpPr>
          <p:spPr>
            <a:xfrm>
              <a:off x="749808" y="1862328"/>
              <a:ext cx="11123930" cy="3295015"/>
            </a:xfrm>
            <a:custGeom>
              <a:avLst/>
              <a:gdLst/>
              <a:ahLst/>
              <a:cxnLst/>
              <a:rect l="l" t="t" r="r" b="b"/>
              <a:pathLst>
                <a:path w="11123930" h="3295015">
                  <a:moveTo>
                    <a:pt x="0" y="3294888"/>
                  </a:moveTo>
                  <a:lnTo>
                    <a:pt x="303276" y="3294888"/>
                  </a:lnTo>
                </a:path>
                <a:path w="11123930" h="3295015">
                  <a:moveTo>
                    <a:pt x="707136" y="3294888"/>
                  </a:moveTo>
                  <a:lnTo>
                    <a:pt x="1313688" y="3294888"/>
                  </a:lnTo>
                </a:path>
                <a:path w="11123930" h="3295015">
                  <a:moveTo>
                    <a:pt x="1719072" y="3294888"/>
                  </a:moveTo>
                  <a:lnTo>
                    <a:pt x="2325624" y="3294888"/>
                  </a:lnTo>
                </a:path>
                <a:path w="11123930" h="3295015">
                  <a:moveTo>
                    <a:pt x="2729484" y="3294888"/>
                  </a:moveTo>
                  <a:lnTo>
                    <a:pt x="3337559" y="3294888"/>
                  </a:lnTo>
                </a:path>
                <a:path w="11123930" h="3295015">
                  <a:moveTo>
                    <a:pt x="3741419" y="3294888"/>
                  </a:moveTo>
                  <a:lnTo>
                    <a:pt x="4347971" y="3294888"/>
                  </a:lnTo>
                </a:path>
                <a:path w="11123930" h="3295015">
                  <a:moveTo>
                    <a:pt x="4753356" y="3294888"/>
                  </a:moveTo>
                  <a:lnTo>
                    <a:pt x="5359908" y="3294888"/>
                  </a:lnTo>
                </a:path>
                <a:path w="11123930" h="3295015">
                  <a:moveTo>
                    <a:pt x="5763768" y="3294888"/>
                  </a:moveTo>
                  <a:lnTo>
                    <a:pt x="6370320" y="3294888"/>
                  </a:lnTo>
                </a:path>
                <a:path w="11123930" h="3295015">
                  <a:moveTo>
                    <a:pt x="6775704" y="3294888"/>
                  </a:moveTo>
                  <a:lnTo>
                    <a:pt x="7382256" y="3294888"/>
                  </a:lnTo>
                </a:path>
                <a:path w="11123930" h="3295015">
                  <a:moveTo>
                    <a:pt x="7786116" y="3294888"/>
                  </a:moveTo>
                  <a:lnTo>
                    <a:pt x="8392668" y="3294888"/>
                  </a:lnTo>
                </a:path>
                <a:path w="11123930" h="3295015">
                  <a:moveTo>
                    <a:pt x="8798052" y="3294888"/>
                  </a:moveTo>
                  <a:lnTo>
                    <a:pt x="9404604" y="3294888"/>
                  </a:lnTo>
                </a:path>
                <a:path w="11123930" h="3295015">
                  <a:moveTo>
                    <a:pt x="9808464" y="3294888"/>
                  </a:moveTo>
                  <a:lnTo>
                    <a:pt x="10416540" y="3294888"/>
                  </a:lnTo>
                </a:path>
                <a:path w="11123930" h="3295015">
                  <a:moveTo>
                    <a:pt x="10820400" y="3294888"/>
                  </a:moveTo>
                  <a:lnTo>
                    <a:pt x="11123676" y="3294888"/>
                  </a:lnTo>
                </a:path>
                <a:path w="11123930" h="3295015">
                  <a:moveTo>
                    <a:pt x="0" y="2471928"/>
                  </a:moveTo>
                  <a:lnTo>
                    <a:pt x="303276" y="2471928"/>
                  </a:lnTo>
                </a:path>
                <a:path w="11123930" h="3295015">
                  <a:moveTo>
                    <a:pt x="707136" y="2471928"/>
                  </a:moveTo>
                  <a:lnTo>
                    <a:pt x="1313688" y="2471928"/>
                  </a:lnTo>
                </a:path>
                <a:path w="11123930" h="3295015">
                  <a:moveTo>
                    <a:pt x="1719072" y="2471928"/>
                  </a:moveTo>
                  <a:lnTo>
                    <a:pt x="2325624" y="2471928"/>
                  </a:lnTo>
                </a:path>
                <a:path w="11123930" h="3295015">
                  <a:moveTo>
                    <a:pt x="2729484" y="2471928"/>
                  </a:moveTo>
                  <a:lnTo>
                    <a:pt x="3337559" y="2471928"/>
                  </a:lnTo>
                </a:path>
                <a:path w="11123930" h="3295015">
                  <a:moveTo>
                    <a:pt x="3741419" y="2471928"/>
                  </a:moveTo>
                  <a:lnTo>
                    <a:pt x="4347971" y="2471928"/>
                  </a:lnTo>
                </a:path>
                <a:path w="11123930" h="3295015">
                  <a:moveTo>
                    <a:pt x="4753356" y="2471928"/>
                  </a:moveTo>
                  <a:lnTo>
                    <a:pt x="5359908" y="2471928"/>
                  </a:lnTo>
                </a:path>
                <a:path w="11123930" h="3295015">
                  <a:moveTo>
                    <a:pt x="5763768" y="2471928"/>
                  </a:moveTo>
                  <a:lnTo>
                    <a:pt x="6370320" y="2471928"/>
                  </a:lnTo>
                </a:path>
                <a:path w="11123930" h="3295015">
                  <a:moveTo>
                    <a:pt x="6775704" y="2471928"/>
                  </a:moveTo>
                  <a:lnTo>
                    <a:pt x="7382256" y="2471928"/>
                  </a:lnTo>
                </a:path>
                <a:path w="11123930" h="3295015">
                  <a:moveTo>
                    <a:pt x="7786116" y="2471928"/>
                  </a:moveTo>
                  <a:lnTo>
                    <a:pt x="8392668" y="2471928"/>
                  </a:lnTo>
                </a:path>
                <a:path w="11123930" h="3295015">
                  <a:moveTo>
                    <a:pt x="8798052" y="2471928"/>
                  </a:moveTo>
                  <a:lnTo>
                    <a:pt x="9404604" y="2471928"/>
                  </a:lnTo>
                </a:path>
                <a:path w="11123930" h="3295015">
                  <a:moveTo>
                    <a:pt x="9808464" y="2471928"/>
                  </a:moveTo>
                  <a:lnTo>
                    <a:pt x="11123676" y="2471928"/>
                  </a:lnTo>
                </a:path>
                <a:path w="11123930" h="3295015">
                  <a:moveTo>
                    <a:pt x="0" y="1647444"/>
                  </a:moveTo>
                  <a:lnTo>
                    <a:pt x="303276" y="1647444"/>
                  </a:lnTo>
                </a:path>
                <a:path w="11123930" h="3295015">
                  <a:moveTo>
                    <a:pt x="707136" y="1647444"/>
                  </a:moveTo>
                  <a:lnTo>
                    <a:pt x="1313688" y="1647444"/>
                  </a:lnTo>
                </a:path>
                <a:path w="11123930" h="3295015">
                  <a:moveTo>
                    <a:pt x="1719072" y="1647444"/>
                  </a:moveTo>
                  <a:lnTo>
                    <a:pt x="2325624" y="1647444"/>
                  </a:lnTo>
                </a:path>
                <a:path w="11123930" h="3295015">
                  <a:moveTo>
                    <a:pt x="2729484" y="1647444"/>
                  </a:moveTo>
                  <a:lnTo>
                    <a:pt x="3337559" y="1647444"/>
                  </a:lnTo>
                </a:path>
                <a:path w="11123930" h="3295015">
                  <a:moveTo>
                    <a:pt x="3741419" y="1647444"/>
                  </a:moveTo>
                  <a:lnTo>
                    <a:pt x="4347971" y="1647444"/>
                  </a:lnTo>
                </a:path>
                <a:path w="11123930" h="3295015">
                  <a:moveTo>
                    <a:pt x="4753356" y="1647444"/>
                  </a:moveTo>
                  <a:lnTo>
                    <a:pt x="5359908" y="1647444"/>
                  </a:lnTo>
                </a:path>
                <a:path w="11123930" h="3295015">
                  <a:moveTo>
                    <a:pt x="5763768" y="1647444"/>
                  </a:moveTo>
                  <a:lnTo>
                    <a:pt x="6370320" y="1647444"/>
                  </a:lnTo>
                </a:path>
                <a:path w="11123930" h="3295015">
                  <a:moveTo>
                    <a:pt x="6775704" y="1647444"/>
                  </a:moveTo>
                  <a:lnTo>
                    <a:pt x="7382256" y="1647444"/>
                  </a:lnTo>
                </a:path>
                <a:path w="11123930" h="3295015">
                  <a:moveTo>
                    <a:pt x="7786116" y="1647444"/>
                  </a:moveTo>
                  <a:lnTo>
                    <a:pt x="8392668" y="1647444"/>
                  </a:lnTo>
                </a:path>
                <a:path w="11123930" h="3295015">
                  <a:moveTo>
                    <a:pt x="8798052" y="1647444"/>
                  </a:moveTo>
                  <a:lnTo>
                    <a:pt x="9404604" y="1647444"/>
                  </a:lnTo>
                </a:path>
                <a:path w="11123930" h="3295015">
                  <a:moveTo>
                    <a:pt x="9808464" y="1647444"/>
                  </a:moveTo>
                  <a:lnTo>
                    <a:pt x="11123676" y="1647444"/>
                  </a:lnTo>
                </a:path>
                <a:path w="11123930" h="3295015">
                  <a:moveTo>
                    <a:pt x="0" y="824484"/>
                  </a:moveTo>
                  <a:lnTo>
                    <a:pt x="3337559" y="824484"/>
                  </a:lnTo>
                </a:path>
                <a:path w="11123930" h="3295015">
                  <a:moveTo>
                    <a:pt x="3741419" y="824484"/>
                  </a:moveTo>
                  <a:lnTo>
                    <a:pt x="4347971" y="824484"/>
                  </a:lnTo>
                </a:path>
                <a:path w="11123930" h="3295015">
                  <a:moveTo>
                    <a:pt x="4753356" y="824484"/>
                  </a:moveTo>
                  <a:lnTo>
                    <a:pt x="5359908" y="824484"/>
                  </a:lnTo>
                </a:path>
                <a:path w="11123930" h="3295015">
                  <a:moveTo>
                    <a:pt x="5763768" y="824484"/>
                  </a:moveTo>
                  <a:lnTo>
                    <a:pt x="6370320" y="824484"/>
                  </a:lnTo>
                </a:path>
                <a:path w="11123930" h="3295015">
                  <a:moveTo>
                    <a:pt x="6775704" y="824484"/>
                  </a:moveTo>
                  <a:lnTo>
                    <a:pt x="7382256" y="824484"/>
                  </a:lnTo>
                </a:path>
                <a:path w="11123930" h="3295015">
                  <a:moveTo>
                    <a:pt x="7786116" y="824484"/>
                  </a:moveTo>
                  <a:lnTo>
                    <a:pt x="8392668" y="824484"/>
                  </a:lnTo>
                </a:path>
                <a:path w="11123930" h="3295015">
                  <a:moveTo>
                    <a:pt x="8798052" y="824484"/>
                  </a:moveTo>
                  <a:lnTo>
                    <a:pt x="11123676" y="824484"/>
                  </a:lnTo>
                </a:path>
                <a:path w="11123930" h="3295015">
                  <a:moveTo>
                    <a:pt x="0" y="0"/>
                  </a:moveTo>
                  <a:lnTo>
                    <a:pt x="6370320" y="0"/>
                  </a:lnTo>
                </a:path>
                <a:path w="11123930" h="3295015">
                  <a:moveTo>
                    <a:pt x="6775704" y="0"/>
                  </a:moveTo>
                  <a:lnTo>
                    <a:pt x="1112367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9808" y="1039368"/>
              <a:ext cx="11123930" cy="0"/>
            </a:xfrm>
            <a:custGeom>
              <a:avLst/>
              <a:gdLst/>
              <a:ahLst/>
              <a:cxnLst/>
              <a:rect l="l" t="t" r="r" b="b"/>
              <a:pathLst>
                <a:path w="11123930">
                  <a:moveTo>
                    <a:pt x="0" y="0"/>
                  </a:moveTo>
                  <a:lnTo>
                    <a:pt x="1112367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66348" y="4355592"/>
              <a:ext cx="403859" cy="162458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66348" y="4355592"/>
              <a:ext cx="403860" cy="1624965"/>
            </a:xfrm>
            <a:custGeom>
              <a:avLst/>
              <a:gdLst/>
              <a:ahLst/>
              <a:cxnLst/>
              <a:rect l="l" t="t" r="r" b="b"/>
              <a:pathLst>
                <a:path w="403859" h="1624964">
                  <a:moveTo>
                    <a:pt x="0" y="1624584"/>
                  </a:moveTo>
                  <a:lnTo>
                    <a:pt x="403859" y="1624584"/>
                  </a:lnTo>
                  <a:lnTo>
                    <a:pt x="403859" y="0"/>
                  </a:lnTo>
                  <a:lnTo>
                    <a:pt x="0" y="0"/>
                  </a:lnTo>
                  <a:lnTo>
                    <a:pt x="0" y="1624584"/>
                  </a:lnTo>
                  <a:close/>
                </a:path>
              </a:pathLst>
            </a:custGeom>
            <a:ln w="12192">
              <a:solidFill>
                <a:srgbClr val="442A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53084" y="1321307"/>
              <a:ext cx="9505315" cy="4658995"/>
            </a:xfrm>
            <a:custGeom>
              <a:avLst/>
              <a:gdLst/>
              <a:ahLst/>
              <a:cxnLst/>
              <a:rect l="l" t="t" r="r" b="b"/>
              <a:pathLst>
                <a:path w="9505315" h="4658995">
                  <a:moveTo>
                    <a:pt x="403860" y="1935480"/>
                  </a:moveTo>
                  <a:lnTo>
                    <a:pt x="0" y="1935480"/>
                  </a:lnTo>
                  <a:lnTo>
                    <a:pt x="0" y="4658868"/>
                  </a:lnTo>
                  <a:lnTo>
                    <a:pt x="403860" y="4658868"/>
                  </a:lnTo>
                  <a:lnTo>
                    <a:pt x="403860" y="1935480"/>
                  </a:lnTo>
                  <a:close/>
                </a:path>
                <a:path w="9505315" h="4658995">
                  <a:moveTo>
                    <a:pt x="1415796" y="1615440"/>
                  </a:moveTo>
                  <a:lnTo>
                    <a:pt x="1010412" y="1615440"/>
                  </a:lnTo>
                  <a:lnTo>
                    <a:pt x="1010412" y="4658868"/>
                  </a:lnTo>
                  <a:lnTo>
                    <a:pt x="1415796" y="4658868"/>
                  </a:lnTo>
                  <a:lnTo>
                    <a:pt x="1415796" y="1615440"/>
                  </a:lnTo>
                  <a:close/>
                </a:path>
                <a:path w="9505315" h="4658995">
                  <a:moveTo>
                    <a:pt x="2426208" y="1464564"/>
                  </a:moveTo>
                  <a:lnTo>
                    <a:pt x="2022348" y="1464564"/>
                  </a:lnTo>
                  <a:lnTo>
                    <a:pt x="2022348" y="4658868"/>
                  </a:lnTo>
                  <a:lnTo>
                    <a:pt x="2426208" y="4658868"/>
                  </a:lnTo>
                  <a:lnTo>
                    <a:pt x="2426208" y="1464564"/>
                  </a:lnTo>
                  <a:close/>
                </a:path>
                <a:path w="9505315" h="4658995">
                  <a:moveTo>
                    <a:pt x="3438144" y="1309116"/>
                  </a:moveTo>
                  <a:lnTo>
                    <a:pt x="3034284" y="1309116"/>
                  </a:lnTo>
                  <a:lnTo>
                    <a:pt x="3034284" y="4658868"/>
                  </a:lnTo>
                  <a:lnTo>
                    <a:pt x="3438144" y="4658868"/>
                  </a:lnTo>
                  <a:lnTo>
                    <a:pt x="3438144" y="1309116"/>
                  </a:lnTo>
                  <a:close/>
                </a:path>
                <a:path w="9505315" h="4658995">
                  <a:moveTo>
                    <a:pt x="4450080" y="1184148"/>
                  </a:moveTo>
                  <a:lnTo>
                    <a:pt x="4044696" y="1184148"/>
                  </a:lnTo>
                  <a:lnTo>
                    <a:pt x="4044696" y="4658868"/>
                  </a:lnTo>
                  <a:lnTo>
                    <a:pt x="4450080" y="4658868"/>
                  </a:lnTo>
                  <a:lnTo>
                    <a:pt x="4450080" y="1184148"/>
                  </a:lnTo>
                  <a:close/>
                </a:path>
                <a:path w="9505315" h="4658995">
                  <a:moveTo>
                    <a:pt x="5460492" y="752856"/>
                  </a:moveTo>
                  <a:lnTo>
                    <a:pt x="5056632" y="752856"/>
                  </a:lnTo>
                  <a:lnTo>
                    <a:pt x="5056632" y="4658868"/>
                  </a:lnTo>
                  <a:lnTo>
                    <a:pt x="5460492" y="4658868"/>
                  </a:lnTo>
                  <a:lnTo>
                    <a:pt x="5460492" y="752856"/>
                  </a:lnTo>
                  <a:close/>
                </a:path>
                <a:path w="9505315" h="4658995">
                  <a:moveTo>
                    <a:pt x="6472428" y="0"/>
                  </a:moveTo>
                  <a:lnTo>
                    <a:pt x="6067044" y="0"/>
                  </a:lnTo>
                  <a:lnTo>
                    <a:pt x="6067044" y="4658868"/>
                  </a:lnTo>
                  <a:lnTo>
                    <a:pt x="6472428" y="4658868"/>
                  </a:lnTo>
                  <a:lnTo>
                    <a:pt x="6472428" y="0"/>
                  </a:lnTo>
                  <a:close/>
                </a:path>
                <a:path w="9505315" h="4658995">
                  <a:moveTo>
                    <a:pt x="7482840" y="615696"/>
                  </a:moveTo>
                  <a:lnTo>
                    <a:pt x="7078980" y="615696"/>
                  </a:lnTo>
                  <a:lnTo>
                    <a:pt x="7078980" y="4658868"/>
                  </a:lnTo>
                  <a:lnTo>
                    <a:pt x="7482840" y="4658868"/>
                  </a:lnTo>
                  <a:lnTo>
                    <a:pt x="7482840" y="615696"/>
                  </a:lnTo>
                  <a:close/>
                </a:path>
                <a:path w="9505315" h="4658995">
                  <a:moveTo>
                    <a:pt x="8494776" y="710184"/>
                  </a:moveTo>
                  <a:lnTo>
                    <a:pt x="8089392" y="710184"/>
                  </a:lnTo>
                  <a:lnTo>
                    <a:pt x="8089392" y="4658868"/>
                  </a:lnTo>
                  <a:lnTo>
                    <a:pt x="8494776" y="4658868"/>
                  </a:lnTo>
                  <a:lnTo>
                    <a:pt x="8494776" y="710184"/>
                  </a:lnTo>
                  <a:close/>
                </a:path>
                <a:path w="9505315" h="4658995">
                  <a:moveTo>
                    <a:pt x="9505188" y="1810512"/>
                  </a:moveTo>
                  <a:lnTo>
                    <a:pt x="9101328" y="1810512"/>
                  </a:lnTo>
                  <a:lnTo>
                    <a:pt x="9101328" y="4658868"/>
                  </a:lnTo>
                  <a:lnTo>
                    <a:pt x="9505188" y="4658868"/>
                  </a:lnTo>
                  <a:lnTo>
                    <a:pt x="9505188" y="1810512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49808" y="5980175"/>
              <a:ext cx="11123930" cy="0"/>
            </a:xfrm>
            <a:custGeom>
              <a:avLst/>
              <a:gdLst/>
              <a:ahLst/>
              <a:cxnLst/>
              <a:rect l="l" t="t" r="r" b="b"/>
              <a:pathLst>
                <a:path w="11123930">
                  <a:moveTo>
                    <a:pt x="0" y="0"/>
                  </a:moveTo>
                  <a:lnTo>
                    <a:pt x="1112367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66596" y="4505959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1,654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370457" y="6561145"/>
            <a:ext cx="2494915" cy="1397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latin typeface="Arial"/>
                <a:cs typeface="Arial"/>
              </a:rPr>
              <a:t>Sources: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Metrostudy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&amp;</a:t>
            </a:r>
            <a:r>
              <a:rPr sz="800" spc="-10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Bell</a:t>
            </a:r>
            <a:r>
              <a:rPr sz="800" spc="-2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County</a:t>
            </a:r>
            <a:r>
              <a:rPr sz="800" spc="-5" dirty="0">
                <a:latin typeface="Arial"/>
                <a:cs typeface="Arial"/>
              </a:rPr>
              <a:t> </a:t>
            </a:r>
            <a:r>
              <a:rPr sz="800" dirty="0">
                <a:latin typeface="Arial"/>
                <a:cs typeface="Arial"/>
              </a:rPr>
              <a:t>Deed</a:t>
            </a:r>
            <a:r>
              <a:rPr sz="800" spc="10" dirty="0">
                <a:latin typeface="Arial"/>
                <a:cs typeface="Arial"/>
              </a:rPr>
              <a:t> </a:t>
            </a:r>
            <a:r>
              <a:rPr sz="800" spc="-10" dirty="0">
                <a:latin typeface="Arial"/>
                <a:cs typeface="Arial"/>
              </a:rPr>
              <a:t>Transactions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77973" y="4346194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1,848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89275" y="4270070"/>
            <a:ext cx="3765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1,940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00829" y="4192600"/>
            <a:ext cx="3765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2,034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12258" y="4130420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2,110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3559" y="3914647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2,372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35114" y="3538220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2,829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46542" y="3846321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2,455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57843" y="3893311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2,398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69143" y="4443476"/>
            <a:ext cx="375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1,730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227434" y="4090161"/>
            <a:ext cx="2590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987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8261" y="5859576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3727" y="5036311"/>
            <a:ext cx="2571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Calibri"/>
                <a:cs typeface="Calibri"/>
              </a:rPr>
              <a:t>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8513" y="4212717"/>
            <a:ext cx="372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8513" y="3388867"/>
            <a:ext cx="372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8513" y="2565272"/>
            <a:ext cx="372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2,000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8513" y="1741119"/>
            <a:ext cx="3727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2,500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8513" y="917828"/>
            <a:ext cx="372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3,000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88237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99564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10864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22546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33847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145148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2019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156831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168131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79432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90733" y="6058306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2023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063731" y="6058306"/>
            <a:ext cx="6115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YTD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" y="172212"/>
            <a:ext cx="560832" cy="52578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52" y="6454138"/>
              <a:ext cx="1120140" cy="3657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2252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95"/>
              </a:spcBef>
            </a:pPr>
            <a:r>
              <a:rPr sz="2500" dirty="0"/>
              <a:t>Belton</a:t>
            </a:r>
            <a:r>
              <a:rPr sz="2500" spc="-65" dirty="0"/>
              <a:t> </a:t>
            </a:r>
            <a:r>
              <a:rPr sz="2500" dirty="0"/>
              <a:t>ISD</a:t>
            </a:r>
            <a:r>
              <a:rPr sz="2500" spc="-65" dirty="0"/>
              <a:t> </a:t>
            </a:r>
            <a:r>
              <a:rPr sz="2500" dirty="0"/>
              <a:t>Home</a:t>
            </a:r>
            <a:r>
              <a:rPr sz="2500" spc="-60" dirty="0"/>
              <a:t> </a:t>
            </a:r>
            <a:r>
              <a:rPr sz="2500" dirty="0"/>
              <a:t>Price</a:t>
            </a:r>
            <a:r>
              <a:rPr sz="2500" spc="-50" dirty="0"/>
              <a:t> </a:t>
            </a:r>
            <a:r>
              <a:rPr sz="2500" spc="-10" dirty="0"/>
              <a:t>Analysis</a:t>
            </a:r>
            <a:endParaRPr sz="2500"/>
          </a:p>
        </p:txBody>
      </p:sp>
      <p:sp>
        <p:nvSpPr>
          <p:cNvPr id="9" name="object 9"/>
          <p:cNvSpPr txBox="1"/>
          <p:nvPr/>
        </p:nvSpPr>
        <p:spPr>
          <a:xfrm>
            <a:off x="2096261" y="5389626"/>
            <a:ext cx="6144895" cy="1112520"/>
          </a:xfrm>
          <a:prstGeom prst="rect">
            <a:avLst/>
          </a:prstGeom>
          <a:solidFill>
            <a:srgbClr val="DFD7F7"/>
          </a:solidFill>
          <a:ln w="28955">
            <a:solidFill>
              <a:srgbClr val="BEBEBE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227965" indent="-183515">
              <a:lnSpc>
                <a:spcPct val="100000"/>
              </a:lnSpc>
              <a:spcBef>
                <a:spcPts val="725"/>
              </a:spcBef>
              <a:buChar char="•"/>
              <a:tabLst>
                <a:tab pos="228600" algn="l"/>
              </a:tabLst>
            </a:pP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14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average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new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home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sale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price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Belton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ISD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has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risen</a:t>
            </a:r>
            <a:r>
              <a:rPr sz="1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80%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1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Arial"/>
                <a:cs typeface="Arial"/>
              </a:rPr>
              <a:t>last</a:t>
            </a:r>
            <a:endParaRPr sz="1400">
              <a:latin typeface="Arial"/>
              <a:cs typeface="Arial"/>
            </a:endParaRPr>
          </a:p>
          <a:p>
            <a:pPr marL="227965">
              <a:lnSpc>
                <a:spcPct val="100000"/>
              </a:lnSpc>
            </a:pP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10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years,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increase</a:t>
            </a:r>
            <a:r>
              <a:rPr sz="14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more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than</a:t>
            </a:r>
            <a:r>
              <a:rPr sz="1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Arial"/>
                <a:cs typeface="Arial"/>
              </a:rPr>
              <a:t>$175,300</a:t>
            </a:r>
            <a:endParaRPr sz="1400">
              <a:latin typeface="Arial"/>
              <a:cs typeface="Arial"/>
            </a:endParaRPr>
          </a:p>
          <a:p>
            <a:pPr marL="227965" marR="459105" indent="-182880">
              <a:lnSpc>
                <a:spcPct val="100000"/>
              </a:lnSpc>
              <a:spcBef>
                <a:spcPts val="505"/>
              </a:spcBef>
              <a:buChar char="•"/>
              <a:tabLst>
                <a:tab pos="228600" algn="l"/>
              </a:tabLst>
            </a:pP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average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existing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home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sale</a:t>
            </a:r>
            <a:r>
              <a:rPr sz="14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price</a:t>
            </a:r>
            <a:r>
              <a:rPr sz="14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BISD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has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increased</a:t>
            </a:r>
            <a:r>
              <a:rPr sz="14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87%,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an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increase</a:t>
            </a:r>
            <a:r>
              <a:rPr sz="14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14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more</a:t>
            </a:r>
            <a:r>
              <a:rPr sz="14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4040"/>
                </a:solidFill>
                <a:latin typeface="Arial"/>
                <a:cs typeface="Arial"/>
              </a:rPr>
              <a:t>than</a:t>
            </a:r>
            <a:r>
              <a:rPr sz="1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Arial"/>
                <a:cs typeface="Arial"/>
              </a:rPr>
              <a:t>$160,000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9355201" y="2037969"/>
          <a:ext cx="2758440" cy="2587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303530" marR="205740" indent="-9017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Avg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New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42A99"/>
                    </a:solidFill>
                  </a:tcPr>
                </a:tc>
                <a:tc>
                  <a:txBody>
                    <a:bodyPr/>
                    <a:lstStyle/>
                    <a:p>
                      <a:pPr marL="328295" marR="129539" indent="-1879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Avg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Existing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Home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3AE2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$218,700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$183,532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$213,627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$190,880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$219,784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$192,190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$225,969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$200,046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635" algn="ctr">
                        <a:lnSpc>
                          <a:spcPts val="1440"/>
                        </a:lnSpc>
                        <a:spcBef>
                          <a:spcPts val="3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$249,917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4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$213,496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770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$240,928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$231,016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$265,153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$235,399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$277,424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$235,719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$329,824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$293,326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$379,918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$310,990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YTD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2024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$394,004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ts val="140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$343,608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9F9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976693" y="1281493"/>
            <a:ext cx="8131175" cy="3873500"/>
            <a:chOff x="976693" y="1281493"/>
            <a:chExt cx="8131175" cy="3873500"/>
          </a:xfrm>
        </p:grpSpPr>
        <p:sp>
          <p:nvSpPr>
            <p:cNvPr id="12" name="object 12"/>
            <p:cNvSpPr/>
            <p:nvPr/>
          </p:nvSpPr>
          <p:spPr>
            <a:xfrm>
              <a:off x="981455" y="1286255"/>
              <a:ext cx="8121650" cy="3416935"/>
            </a:xfrm>
            <a:custGeom>
              <a:avLst/>
              <a:gdLst/>
              <a:ahLst/>
              <a:cxnLst/>
              <a:rect l="l" t="t" r="r" b="b"/>
              <a:pathLst>
                <a:path w="8121650" h="3416935">
                  <a:moveTo>
                    <a:pt x="0" y="3037332"/>
                  </a:moveTo>
                  <a:lnTo>
                    <a:pt x="8121396" y="3037332"/>
                  </a:lnTo>
                </a:path>
                <a:path w="8121650" h="3416935">
                  <a:moveTo>
                    <a:pt x="0" y="2657856"/>
                  </a:moveTo>
                  <a:lnTo>
                    <a:pt x="8121396" y="2657856"/>
                  </a:lnTo>
                </a:path>
                <a:path w="8121650" h="3416935">
                  <a:moveTo>
                    <a:pt x="0" y="2278380"/>
                  </a:moveTo>
                  <a:lnTo>
                    <a:pt x="8121396" y="2278380"/>
                  </a:lnTo>
                </a:path>
                <a:path w="8121650" h="3416935">
                  <a:moveTo>
                    <a:pt x="0" y="1898904"/>
                  </a:moveTo>
                  <a:lnTo>
                    <a:pt x="8121396" y="1898904"/>
                  </a:lnTo>
                </a:path>
                <a:path w="8121650" h="3416935">
                  <a:moveTo>
                    <a:pt x="0" y="1519428"/>
                  </a:moveTo>
                  <a:lnTo>
                    <a:pt x="8121396" y="1519428"/>
                  </a:lnTo>
                </a:path>
                <a:path w="8121650" h="3416935">
                  <a:moveTo>
                    <a:pt x="0" y="1139952"/>
                  </a:moveTo>
                  <a:lnTo>
                    <a:pt x="8121396" y="1139952"/>
                  </a:lnTo>
                </a:path>
                <a:path w="8121650" h="3416935">
                  <a:moveTo>
                    <a:pt x="0" y="758952"/>
                  </a:moveTo>
                  <a:lnTo>
                    <a:pt x="8121396" y="758952"/>
                  </a:lnTo>
                </a:path>
                <a:path w="8121650" h="3416935">
                  <a:moveTo>
                    <a:pt x="0" y="379476"/>
                  </a:moveTo>
                  <a:lnTo>
                    <a:pt x="8121396" y="379476"/>
                  </a:lnTo>
                </a:path>
                <a:path w="8121650" h="3416935">
                  <a:moveTo>
                    <a:pt x="0" y="0"/>
                  </a:moveTo>
                  <a:lnTo>
                    <a:pt x="8121396" y="0"/>
                  </a:lnTo>
                </a:path>
                <a:path w="8121650" h="3416935">
                  <a:moveTo>
                    <a:pt x="0" y="3416808"/>
                  </a:moveTo>
                  <a:lnTo>
                    <a:pt x="8121396" y="3416808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51025" y="1712213"/>
              <a:ext cx="7382509" cy="1369060"/>
            </a:xfrm>
            <a:custGeom>
              <a:avLst/>
              <a:gdLst/>
              <a:ahLst/>
              <a:cxnLst/>
              <a:rect l="l" t="t" r="r" b="b"/>
              <a:pathLst>
                <a:path w="7382509" h="1369060">
                  <a:moveTo>
                    <a:pt x="0" y="1330452"/>
                  </a:moveTo>
                  <a:lnTo>
                    <a:pt x="737616" y="1368552"/>
                  </a:lnTo>
                  <a:lnTo>
                    <a:pt x="1476756" y="1322832"/>
                  </a:lnTo>
                  <a:lnTo>
                    <a:pt x="2214372" y="1275588"/>
                  </a:lnTo>
                  <a:lnTo>
                    <a:pt x="2953512" y="1094232"/>
                  </a:lnTo>
                  <a:lnTo>
                    <a:pt x="3691128" y="1161288"/>
                  </a:lnTo>
                  <a:lnTo>
                    <a:pt x="4430268" y="978408"/>
                  </a:lnTo>
                  <a:lnTo>
                    <a:pt x="5167883" y="885444"/>
                  </a:lnTo>
                  <a:lnTo>
                    <a:pt x="5907024" y="486156"/>
                  </a:lnTo>
                  <a:lnTo>
                    <a:pt x="6644640" y="106680"/>
                  </a:lnTo>
                  <a:lnTo>
                    <a:pt x="7382256" y="0"/>
                  </a:lnTo>
                </a:path>
              </a:pathLst>
            </a:custGeom>
            <a:ln w="38100">
              <a:solidFill>
                <a:srgbClr val="442A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9844" y="2991866"/>
              <a:ext cx="100584" cy="1005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7461" y="3029966"/>
              <a:ext cx="100583" cy="1005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6601" y="2984245"/>
              <a:ext cx="100584" cy="10058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4216" y="2937001"/>
              <a:ext cx="100584" cy="1005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53357" y="2755645"/>
              <a:ext cx="100583" cy="10058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0972" y="2822702"/>
              <a:ext cx="100584" cy="1005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0113" y="2639822"/>
              <a:ext cx="100584" cy="1005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7728" y="2546858"/>
              <a:ext cx="100584" cy="10058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6869" y="2147569"/>
              <a:ext cx="100583" cy="1005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44485" y="1768093"/>
              <a:ext cx="100584" cy="10058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2100" y="1661413"/>
              <a:ext cx="100583" cy="1005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51025" y="2094738"/>
              <a:ext cx="7382509" cy="1214755"/>
            </a:xfrm>
            <a:custGeom>
              <a:avLst/>
              <a:gdLst/>
              <a:ahLst/>
              <a:cxnLst/>
              <a:rect l="l" t="t" r="r" b="b"/>
              <a:pathLst>
                <a:path w="7382509" h="1214754">
                  <a:moveTo>
                    <a:pt x="0" y="1214627"/>
                  </a:moveTo>
                  <a:lnTo>
                    <a:pt x="737616" y="1159764"/>
                  </a:lnTo>
                  <a:lnTo>
                    <a:pt x="1476756" y="1149096"/>
                  </a:lnTo>
                  <a:lnTo>
                    <a:pt x="2214372" y="1089660"/>
                  </a:lnTo>
                  <a:lnTo>
                    <a:pt x="2953512" y="987551"/>
                  </a:lnTo>
                  <a:lnTo>
                    <a:pt x="3691128" y="854963"/>
                  </a:lnTo>
                  <a:lnTo>
                    <a:pt x="4430268" y="821436"/>
                  </a:lnTo>
                  <a:lnTo>
                    <a:pt x="5167883" y="818388"/>
                  </a:lnTo>
                  <a:lnTo>
                    <a:pt x="5907024" y="381000"/>
                  </a:lnTo>
                  <a:lnTo>
                    <a:pt x="6644640" y="246887"/>
                  </a:lnTo>
                  <a:lnTo>
                    <a:pt x="7382256" y="0"/>
                  </a:lnTo>
                </a:path>
              </a:pathLst>
            </a:custGeom>
            <a:ln w="38100">
              <a:solidFill>
                <a:srgbClr val="3AE2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9844" y="3258566"/>
              <a:ext cx="100584" cy="10058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37461" y="3203701"/>
              <a:ext cx="100583" cy="1005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76601" y="3193033"/>
              <a:ext cx="100584" cy="1005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4216" y="3133598"/>
              <a:ext cx="100584" cy="1005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53357" y="3031489"/>
              <a:ext cx="100583" cy="1005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0972" y="2898902"/>
              <a:ext cx="100584" cy="1005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0113" y="2865373"/>
              <a:ext cx="100584" cy="1005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67728" y="2862325"/>
              <a:ext cx="100584" cy="1005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06869" y="2424938"/>
              <a:ext cx="100583" cy="10058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44485" y="2290825"/>
              <a:ext cx="100584" cy="1005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2100" y="2043937"/>
              <a:ext cx="100583" cy="1005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91661" y="5054346"/>
              <a:ext cx="243839" cy="100584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03656" y="1191590"/>
            <a:ext cx="460375" cy="358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$450,000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$400,000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$350,000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$300,000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$250,000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$200,000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$150,000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$100,000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$50,000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65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5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$0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22654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61133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99385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391402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30033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868157" y="4758308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02777" y="4758308"/>
            <a:ext cx="464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YTD</a:t>
            </a:r>
            <a:r>
              <a:rPr sz="9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943605" y="889253"/>
            <a:ext cx="36925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Avg.</a:t>
            </a:r>
            <a:r>
              <a:rPr sz="14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New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585858"/>
                </a:solidFill>
                <a:latin typeface="Calibri"/>
                <a:cs typeface="Calibri"/>
              </a:rPr>
              <a:t>v.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Existing</a:t>
            </a:r>
            <a:r>
              <a:rPr sz="14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Sale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Price,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–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August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437890" y="4758308"/>
            <a:ext cx="1206500" cy="41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0570" algn="l"/>
              </a:tabLst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2017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2018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700">
              <a:latin typeface="Calibri"/>
              <a:cs typeface="Calibri"/>
            </a:endParaRPr>
          </a:p>
          <a:p>
            <a:pPr marL="222885">
              <a:lnSpc>
                <a:spcPct val="100000"/>
              </a:lnSpc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Avg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New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Home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Price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8" name="object 4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47082" y="5054346"/>
            <a:ext cx="243839" cy="100584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4914646" y="4758308"/>
            <a:ext cx="1329690" cy="41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0570" algn="l"/>
              </a:tabLst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2019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700">
              <a:latin typeface="Calibri"/>
              <a:cs typeface="Calibri"/>
            </a:endParaRPr>
          </a:p>
          <a:p>
            <a:pPr marL="202565">
              <a:lnSpc>
                <a:spcPct val="100000"/>
              </a:lnSpc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Avg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Existing</a:t>
            </a:r>
            <a:r>
              <a:rPr sz="9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Home</a:t>
            </a:r>
            <a:r>
              <a:rPr sz="9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Price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4</a:t>
            </a:fld>
            <a:endParaRPr spc="-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3" y="0"/>
            <a:ext cx="12187427" cy="68564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5275" y="60960"/>
            <a:ext cx="3792220" cy="513715"/>
          </a:xfrm>
          <a:prstGeom prst="rect">
            <a:avLst/>
          </a:prstGeom>
          <a:solidFill>
            <a:srgbClr val="E8FBF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75"/>
              </a:lnSpc>
            </a:pPr>
            <a:r>
              <a:rPr sz="2800" dirty="0"/>
              <a:t>District</a:t>
            </a:r>
            <a:r>
              <a:rPr sz="2800" spc="-114" dirty="0"/>
              <a:t> </a:t>
            </a:r>
            <a:r>
              <a:rPr sz="2800" dirty="0"/>
              <a:t>Housing</a:t>
            </a:r>
            <a:r>
              <a:rPr sz="2800" spc="-105" dirty="0"/>
              <a:t> </a:t>
            </a:r>
            <a:r>
              <a:rPr sz="2800" spc="-10" dirty="0"/>
              <a:t>Overview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389125" y="1422653"/>
            <a:ext cx="3229610" cy="1754505"/>
          </a:xfrm>
          <a:prstGeom prst="rect">
            <a:avLst/>
          </a:prstGeom>
          <a:solidFill>
            <a:srgbClr val="FFFFFF"/>
          </a:solidFill>
          <a:ln w="19811">
            <a:solidFill>
              <a:srgbClr val="7E7E7E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20040" indent="-229235">
              <a:lnSpc>
                <a:spcPct val="100000"/>
              </a:lnSpc>
              <a:spcBef>
                <a:spcPts val="310"/>
              </a:spcBef>
              <a:buChar char="•"/>
              <a:tabLst>
                <a:tab pos="320040" algn="l"/>
                <a:tab pos="320675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district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53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actively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building</a:t>
            </a:r>
            <a:endParaRPr sz="1400">
              <a:latin typeface="Arial"/>
              <a:cs typeface="Arial"/>
            </a:endParaRPr>
          </a:p>
          <a:p>
            <a:pPr marL="32004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Arial"/>
                <a:cs typeface="Arial"/>
              </a:rPr>
              <a:t>subdivisions</a:t>
            </a:r>
            <a:endParaRPr sz="1400">
              <a:latin typeface="Arial"/>
              <a:cs typeface="Arial"/>
            </a:endParaRPr>
          </a:p>
          <a:p>
            <a:pPr marL="320040" marR="99060" indent="-228600">
              <a:lnSpc>
                <a:spcPct val="100000"/>
              </a:lnSpc>
              <a:spcBef>
                <a:spcPts val="600"/>
              </a:spcBef>
              <a:buChar char="•"/>
              <a:tabLst>
                <a:tab pos="320040" algn="l"/>
                <a:tab pos="320675" algn="l"/>
              </a:tabLst>
            </a:pPr>
            <a:r>
              <a:rPr sz="1400" dirty="0">
                <a:latin typeface="Arial"/>
                <a:cs typeface="Arial"/>
              </a:rPr>
              <a:t>Within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Belton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ISD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8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future subdivisions</a:t>
            </a:r>
            <a:endParaRPr sz="1400">
              <a:latin typeface="Arial"/>
              <a:cs typeface="Arial"/>
            </a:endParaRPr>
          </a:p>
          <a:p>
            <a:pPr marL="320040" marR="212090" indent="-228600">
              <a:lnSpc>
                <a:spcPct val="100000"/>
              </a:lnSpc>
              <a:spcBef>
                <a:spcPts val="600"/>
              </a:spcBef>
              <a:buChar char="•"/>
              <a:tabLst>
                <a:tab pos="320040" algn="l"/>
                <a:tab pos="320675" algn="l"/>
              </a:tabLst>
            </a:pPr>
            <a:r>
              <a:rPr sz="1400" dirty="0">
                <a:latin typeface="Arial"/>
                <a:cs typeface="Arial"/>
              </a:rPr>
              <a:t>Of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these,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groundwork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underway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than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340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lots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within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3 </a:t>
            </a:r>
            <a:r>
              <a:rPr sz="1400" spc="-10" dirty="0">
                <a:latin typeface="Arial"/>
                <a:cs typeface="Arial"/>
              </a:rPr>
              <a:t>subdivisions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87295" y="0"/>
            <a:ext cx="9333230" cy="6852284"/>
            <a:chOff x="1987295" y="0"/>
            <a:chExt cx="9333230" cy="6852284"/>
          </a:xfrm>
        </p:grpSpPr>
        <p:sp>
          <p:nvSpPr>
            <p:cNvPr id="6" name="object 6"/>
            <p:cNvSpPr/>
            <p:nvPr/>
          </p:nvSpPr>
          <p:spPr>
            <a:xfrm>
              <a:off x="1997201" y="4286250"/>
              <a:ext cx="1697989" cy="1028700"/>
            </a:xfrm>
            <a:custGeom>
              <a:avLst/>
              <a:gdLst/>
              <a:ahLst/>
              <a:cxnLst/>
              <a:rect l="l" t="t" r="r" b="b"/>
              <a:pathLst>
                <a:path w="1697989" h="1028700">
                  <a:moveTo>
                    <a:pt x="1697736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1697736" y="1028700"/>
                  </a:lnTo>
                  <a:lnTo>
                    <a:pt x="1697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97201" y="4286250"/>
              <a:ext cx="1697989" cy="1028700"/>
            </a:xfrm>
            <a:custGeom>
              <a:avLst/>
              <a:gdLst/>
              <a:ahLst/>
              <a:cxnLst/>
              <a:rect l="l" t="t" r="r" b="b"/>
              <a:pathLst>
                <a:path w="1697989" h="1028700">
                  <a:moveTo>
                    <a:pt x="0" y="1028700"/>
                  </a:moveTo>
                  <a:lnTo>
                    <a:pt x="1697736" y="1028700"/>
                  </a:lnTo>
                  <a:lnTo>
                    <a:pt x="1697736" y="0"/>
                  </a:lnTo>
                  <a:lnTo>
                    <a:pt x="0" y="0"/>
                  </a:lnTo>
                  <a:lnTo>
                    <a:pt x="0" y="1028700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3203" y="4355591"/>
              <a:ext cx="990600" cy="685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3307" y="5024628"/>
              <a:ext cx="1504188" cy="2179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807" y="0"/>
              <a:ext cx="6379464" cy="6851901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41536" y="3442715"/>
              <a:ext cx="1183005" cy="277495"/>
            </a:xfrm>
            <a:custGeom>
              <a:avLst/>
              <a:gdLst/>
              <a:ahLst/>
              <a:cxnLst/>
              <a:rect l="l" t="t" r="r" b="b"/>
              <a:pathLst>
                <a:path w="1183004" h="277495">
                  <a:moveTo>
                    <a:pt x="1182624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1182624" y="277368"/>
                  </a:lnTo>
                  <a:lnTo>
                    <a:pt x="1182624" y="0"/>
                  </a:lnTo>
                  <a:close/>
                </a:path>
              </a:pathLst>
            </a:custGeom>
            <a:solidFill>
              <a:srgbClr val="E9F9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509886" y="3466541"/>
            <a:ext cx="6464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May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218676" y="0"/>
            <a:ext cx="1184275" cy="274320"/>
          </a:xfrm>
          <a:custGeom>
            <a:avLst/>
            <a:gdLst/>
            <a:ahLst/>
            <a:cxnLst/>
            <a:rect l="l" t="t" r="r" b="b"/>
            <a:pathLst>
              <a:path w="1184275" h="274320">
                <a:moveTo>
                  <a:pt x="0" y="274320"/>
                </a:moveTo>
                <a:lnTo>
                  <a:pt x="1184148" y="274320"/>
                </a:lnTo>
                <a:lnTo>
                  <a:pt x="1184148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488551" y="21081"/>
            <a:ext cx="6464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May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7865" y="210311"/>
            <a:ext cx="7518400" cy="6155690"/>
            <a:chOff x="197865" y="210311"/>
            <a:chExt cx="7518400" cy="615569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931" y="664463"/>
              <a:ext cx="5765292" cy="56814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8025" y="654557"/>
              <a:ext cx="5785485" cy="5701665"/>
            </a:xfrm>
            <a:custGeom>
              <a:avLst/>
              <a:gdLst/>
              <a:ahLst/>
              <a:cxnLst/>
              <a:rect l="l" t="t" r="r" b="b"/>
              <a:pathLst>
                <a:path w="5785485" h="5701665">
                  <a:moveTo>
                    <a:pt x="0" y="5701284"/>
                  </a:moveTo>
                  <a:lnTo>
                    <a:pt x="5785104" y="5701284"/>
                  </a:lnTo>
                  <a:lnTo>
                    <a:pt x="5785104" y="0"/>
                  </a:lnTo>
                  <a:lnTo>
                    <a:pt x="0" y="0"/>
                  </a:lnTo>
                  <a:lnTo>
                    <a:pt x="0" y="5701284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46836" y="174447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Residential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Activity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31770" y="62356"/>
            <a:ext cx="8445500" cy="6745605"/>
            <a:chOff x="2731770" y="62356"/>
            <a:chExt cx="8445500" cy="6745605"/>
          </a:xfrm>
        </p:grpSpPr>
        <p:sp>
          <p:nvSpPr>
            <p:cNvPr id="15" name="object 15"/>
            <p:cNvSpPr/>
            <p:nvPr/>
          </p:nvSpPr>
          <p:spPr>
            <a:xfrm>
              <a:off x="2731770" y="1080515"/>
              <a:ext cx="5575935" cy="4007485"/>
            </a:xfrm>
            <a:custGeom>
              <a:avLst/>
              <a:gdLst/>
              <a:ahLst/>
              <a:cxnLst/>
              <a:rect l="l" t="t" r="r" b="b"/>
              <a:pathLst>
                <a:path w="5575934" h="4007485">
                  <a:moveTo>
                    <a:pt x="2589911" y="25908"/>
                  </a:moveTo>
                  <a:lnTo>
                    <a:pt x="2576830" y="0"/>
                  </a:lnTo>
                  <a:lnTo>
                    <a:pt x="70916" y="1273111"/>
                  </a:lnTo>
                  <a:lnTo>
                    <a:pt x="57785" y="1247267"/>
                  </a:lnTo>
                  <a:lnTo>
                    <a:pt x="0" y="1325372"/>
                  </a:lnTo>
                  <a:lnTo>
                    <a:pt x="97155" y="1324737"/>
                  </a:lnTo>
                  <a:lnTo>
                    <a:pt x="87337" y="1305433"/>
                  </a:lnTo>
                  <a:lnTo>
                    <a:pt x="84010" y="1298892"/>
                  </a:lnTo>
                  <a:lnTo>
                    <a:pt x="2589911" y="25908"/>
                  </a:lnTo>
                  <a:close/>
                </a:path>
                <a:path w="5575934" h="4007485">
                  <a:moveTo>
                    <a:pt x="3258693" y="3578987"/>
                  </a:moveTo>
                  <a:lnTo>
                    <a:pt x="1687957" y="2833624"/>
                  </a:lnTo>
                  <a:lnTo>
                    <a:pt x="1690916" y="2827401"/>
                  </a:lnTo>
                  <a:lnTo>
                    <a:pt x="1700403" y="2807462"/>
                  </a:lnTo>
                  <a:lnTo>
                    <a:pt x="1603248" y="2809494"/>
                  </a:lnTo>
                  <a:lnTo>
                    <a:pt x="1663065" y="2885948"/>
                  </a:lnTo>
                  <a:lnTo>
                    <a:pt x="1675511" y="2859786"/>
                  </a:lnTo>
                  <a:lnTo>
                    <a:pt x="3246247" y="3605149"/>
                  </a:lnTo>
                  <a:lnTo>
                    <a:pt x="3258693" y="3578987"/>
                  </a:lnTo>
                  <a:close/>
                </a:path>
                <a:path w="5575934" h="4007485">
                  <a:moveTo>
                    <a:pt x="5575554" y="3977259"/>
                  </a:moveTo>
                  <a:lnTo>
                    <a:pt x="5496052" y="3921633"/>
                  </a:lnTo>
                  <a:lnTo>
                    <a:pt x="5491810" y="3950258"/>
                  </a:lnTo>
                  <a:lnTo>
                    <a:pt x="4833239" y="3852799"/>
                  </a:lnTo>
                  <a:lnTo>
                    <a:pt x="4828921" y="3881501"/>
                  </a:lnTo>
                  <a:lnTo>
                    <a:pt x="5487568" y="3978960"/>
                  </a:lnTo>
                  <a:lnTo>
                    <a:pt x="5483352" y="4007485"/>
                  </a:lnTo>
                  <a:lnTo>
                    <a:pt x="5563921" y="3981069"/>
                  </a:lnTo>
                  <a:lnTo>
                    <a:pt x="5575554" y="397725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79764" y="242315"/>
              <a:ext cx="2241804" cy="3200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83752" y="3688078"/>
              <a:ext cx="2493263" cy="311962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12455" y="989710"/>
              <a:ext cx="1270635" cy="425450"/>
            </a:xfrm>
            <a:custGeom>
              <a:avLst/>
              <a:gdLst/>
              <a:ahLst/>
              <a:cxnLst/>
              <a:rect l="l" t="t" r="r" b="b"/>
              <a:pathLst>
                <a:path w="1270634" h="425450">
                  <a:moveTo>
                    <a:pt x="1183147" y="397631"/>
                  </a:moveTo>
                  <a:lnTo>
                    <a:pt x="1174496" y="425323"/>
                  </a:lnTo>
                  <a:lnTo>
                    <a:pt x="1270380" y="409828"/>
                  </a:lnTo>
                  <a:lnTo>
                    <a:pt x="1262210" y="401954"/>
                  </a:lnTo>
                  <a:lnTo>
                    <a:pt x="1196975" y="401954"/>
                  </a:lnTo>
                  <a:lnTo>
                    <a:pt x="1183147" y="397631"/>
                  </a:lnTo>
                  <a:close/>
                </a:path>
                <a:path w="1270634" h="425450">
                  <a:moveTo>
                    <a:pt x="1191759" y="370063"/>
                  </a:moveTo>
                  <a:lnTo>
                    <a:pt x="1183147" y="397631"/>
                  </a:lnTo>
                  <a:lnTo>
                    <a:pt x="1196975" y="401954"/>
                  </a:lnTo>
                  <a:lnTo>
                    <a:pt x="1205611" y="374396"/>
                  </a:lnTo>
                  <a:lnTo>
                    <a:pt x="1191759" y="370063"/>
                  </a:lnTo>
                  <a:close/>
                </a:path>
                <a:path w="1270634" h="425450">
                  <a:moveTo>
                    <a:pt x="1200403" y="342391"/>
                  </a:moveTo>
                  <a:lnTo>
                    <a:pt x="1191759" y="370063"/>
                  </a:lnTo>
                  <a:lnTo>
                    <a:pt x="1205611" y="374396"/>
                  </a:lnTo>
                  <a:lnTo>
                    <a:pt x="1196975" y="401954"/>
                  </a:lnTo>
                  <a:lnTo>
                    <a:pt x="1262210" y="401954"/>
                  </a:lnTo>
                  <a:lnTo>
                    <a:pt x="1200403" y="342391"/>
                  </a:lnTo>
                  <a:close/>
                </a:path>
                <a:path w="1270634" h="425450">
                  <a:moveTo>
                    <a:pt x="8636" y="0"/>
                  </a:moveTo>
                  <a:lnTo>
                    <a:pt x="0" y="27686"/>
                  </a:lnTo>
                  <a:lnTo>
                    <a:pt x="1183147" y="397631"/>
                  </a:lnTo>
                  <a:lnTo>
                    <a:pt x="1191759" y="370063"/>
                  </a:lnTo>
                  <a:lnTo>
                    <a:pt x="863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14366" y="76961"/>
              <a:ext cx="2948940" cy="1816735"/>
            </a:xfrm>
            <a:custGeom>
              <a:avLst/>
              <a:gdLst/>
              <a:ahLst/>
              <a:cxnLst/>
              <a:rect l="l" t="t" r="r" b="b"/>
              <a:pathLst>
                <a:path w="2948940" h="1816735">
                  <a:moveTo>
                    <a:pt x="2948940" y="0"/>
                  </a:moveTo>
                  <a:lnTo>
                    <a:pt x="0" y="0"/>
                  </a:lnTo>
                  <a:lnTo>
                    <a:pt x="0" y="1816607"/>
                  </a:lnTo>
                  <a:lnTo>
                    <a:pt x="2948940" y="1816607"/>
                  </a:lnTo>
                  <a:lnTo>
                    <a:pt x="29489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14366" y="76961"/>
              <a:ext cx="2948940" cy="1816735"/>
            </a:xfrm>
            <a:custGeom>
              <a:avLst/>
              <a:gdLst/>
              <a:ahLst/>
              <a:cxnLst/>
              <a:rect l="l" t="t" r="r" b="b"/>
              <a:pathLst>
                <a:path w="2948940" h="1816735">
                  <a:moveTo>
                    <a:pt x="0" y="1816607"/>
                  </a:moveTo>
                  <a:lnTo>
                    <a:pt x="2948940" y="1816607"/>
                  </a:lnTo>
                  <a:lnTo>
                    <a:pt x="2948940" y="0"/>
                  </a:lnTo>
                  <a:lnTo>
                    <a:pt x="0" y="0"/>
                  </a:lnTo>
                  <a:lnTo>
                    <a:pt x="0" y="1816607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6103365" y="105282"/>
            <a:ext cx="1171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Northpointe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92344" y="349122"/>
            <a:ext cx="27273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658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227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308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15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108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Closed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52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12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$260K+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0.602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18759" y="4328159"/>
            <a:ext cx="5461000" cy="2212975"/>
            <a:chOff x="5318759" y="4328159"/>
            <a:chExt cx="5461000" cy="2212975"/>
          </a:xfrm>
        </p:grpSpPr>
        <p:sp>
          <p:nvSpPr>
            <p:cNvPr id="24" name="object 24"/>
            <p:cNvSpPr/>
            <p:nvPr/>
          </p:nvSpPr>
          <p:spPr>
            <a:xfrm>
              <a:off x="8160639" y="4714493"/>
              <a:ext cx="2619375" cy="972185"/>
            </a:xfrm>
            <a:custGeom>
              <a:avLst/>
              <a:gdLst/>
              <a:ahLst/>
              <a:cxnLst/>
              <a:rect l="l" t="t" r="r" b="b"/>
              <a:pathLst>
                <a:path w="2619375" h="972185">
                  <a:moveTo>
                    <a:pt x="2618994" y="945045"/>
                  </a:moveTo>
                  <a:lnTo>
                    <a:pt x="2541397" y="886637"/>
                  </a:lnTo>
                  <a:lnTo>
                    <a:pt x="2536139" y="915149"/>
                  </a:lnTo>
                  <a:lnTo>
                    <a:pt x="1570570" y="737920"/>
                  </a:lnTo>
                  <a:lnTo>
                    <a:pt x="2049386" y="78778"/>
                  </a:lnTo>
                  <a:lnTo>
                    <a:pt x="2072767" y="95758"/>
                  </a:lnTo>
                  <a:lnTo>
                    <a:pt x="2080399" y="50038"/>
                  </a:lnTo>
                  <a:lnTo>
                    <a:pt x="2088769" y="0"/>
                  </a:lnTo>
                  <a:lnTo>
                    <a:pt x="2002536" y="44704"/>
                  </a:lnTo>
                  <a:lnTo>
                    <a:pt x="2025929" y="61722"/>
                  </a:lnTo>
                  <a:lnTo>
                    <a:pt x="1539049" y="732129"/>
                  </a:lnTo>
                  <a:lnTo>
                    <a:pt x="5334" y="450596"/>
                  </a:lnTo>
                  <a:lnTo>
                    <a:pt x="0" y="479044"/>
                  </a:lnTo>
                  <a:lnTo>
                    <a:pt x="2530894" y="943622"/>
                  </a:lnTo>
                  <a:lnTo>
                    <a:pt x="2525649" y="972083"/>
                  </a:lnTo>
                  <a:lnTo>
                    <a:pt x="2614955" y="946213"/>
                  </a:lnTo>
                  <a:lnTo>
                    <a:pt x="2618994" y="94504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33237" y="4342637"/>
              <a:ext cx="2974975" cy="2184400"/>
            </a:xfrm>
            <a:custGeom>
              <a:avLst/>
              <a:gdLst/>
              <a:ahLst/>
              <a:cxnLst/>
              <a:rect l="l" t="t" r="r" b="b"/>
              <a:pathLst>
                <a:path w="2974975" h="2184400">
                  <a:moveTo>
                    <a:pt x="2974848" y="0"/>
                  </a:moveTo>
                  <a:lnTo>
                    <a:pt x="0" y="0"/>
                  </a:lnTo>
                  <a:lnTo>
                    <a:pt x="0" y="2183892"/>
                  </a:lnTo>
                  <a:lnTo>
                    <a:pt x="2974848" y="2183892"/>
                  </a:lnTo>
                  <a:lnTo>
                    <a:pt x="297484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333237" y="4342637"/>
              <a:ext cx="2974975" cy="2184400"/>
            </a:xfrm>
            <a:custGeom>
              <a:avLst/>
              <a:gdLst/>
              <a:ahLst/>
              <a:cxnLst/>
              <a:rect l="l" t="t" r="r" b="b"/>
              <a:pathLst>
                <a:path w="2974975" h="2184400">
                  <a:moveTo>
                    <a:pt x="0" y="2183892"/>
                  </a:moveTo>
                  <a:lnTo>
                    <a:pt x="2974848" y="2183892"/>
                  </a:lnTo>
                  <a:lnTo>
                    <a:pt x="2974848" y="0"/>
                  </a:lnTo>
                  <a:lnTo>
                    <a:pt x="0" y="0"/>
                  </a:lnTo>
                  <a:lnTo>
                    <a:pt x="0" y="2183892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411470" y="4370578"/>
            <a:ext cx="2726055" cy="2098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North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Gate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563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225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52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29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257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marR="108585" indent="-172720" algn="just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Groundwork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underway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93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</a:t>
            </a:r>
            <a:r>
              <a:rPr sz="1200" spc="-25" dirty="0">
                <a:latin typeface="Arial"/>
                <a:cs typeface="Arial"/>
              </a:rPr>
              <a:t> in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Sec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&amp;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34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4; </a:t>
            </a:r>
            <a:r>
              <a:rPr sz="1200" dirty="0">
                <a:latin typeface="Arial"/>
                <a:cs typeface="Arial"/>
              </a:rPr>
              <a:t>estimated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delivery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late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 algn="just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$280K+</a:t>
            </a:r>
            <a:endParaRPr sz="1200">
              <a:latin typeface="Arial"/>
              <a:cs typeface="Arial"/>
            </a:endParaRPr>
          </a:p>
          <a:p>
            <a:pPr marL="184785" indent="-172720" algn="just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0.953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6828" y="1645920"/>
              <a:ext cx="4443983" cy="33192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155" y="1330452"/>
              <a:ext cx="7037832" cy="31135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249" y="1320546"/>
              <a:ext cx="7058025" cy="3133725"/>
            </a:xfrm>
            <a:custGeom>
              <a:avLst/>
              <a:gdLst/>
              <a:ahLst/>
              <a:cxnLst/>
              <a:rect l="l" t="t" r="r" b="b"/>
              <a:pathLst>
                <a:path w="7058025" h="3133725">
                  <a:moveTo>
                    <a:pt x="0" y="3133343"/>
                  </a:moveTo>
                  <a:lnTo>
                    <a:pt x="7057644" y="3133343"/>
                  </a:lnTo>
                  <a:lnTo>
                    <a:pt x="7057644" y="0"/>
                  </a:lnTo>
                  <a:lnTo>
                    <a:pt x="0" y="0"/>
                  </a:lnTo>
                  <a:lnTo>
                    <a:pt x="0" y="3133343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6836" y="174447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Residential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Activity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53534" y="91313"/>
            <a:ext cx="5249545" cy="4637405"/>
            <a:chOff x="4653534" y="91313"/>
            <a:chExt cx="5249545" cy="4637405"/>
          </a:xfrm>
        </p:grpSpPr>
        <p:sp>
          <p:nvSpPr>
            <p:cNvPr id="11" name="object 11"/>
            <p:cNvSpPr/>
            <p:nvPr/>
          </p:nvSpPr>
          <p:spPr>
            <a:xfrm>
              <a:off x="4653534" y="824356"/>
              <a:ext cx="5249545" cy="3904615"/>
            </a:xfrm>
            <a:custGeom>
              <a:avLst/>
              <a:gdLst/>
              <a:ahLst/>
              <a:cxnLst/>
              <a:rect l="l" t="t" r="r" b="b"/>
              <a:pathLst>
                <a:path w="5249545" h="3904615">
                  <a:moveTo>
                    <a:pt x="781685" y="684149"/>
                  </a:moveTo>
                  <a:lnTo>
                    <a:pt x="757555" y="667893"/>
                  </a:lnTo>
                  <a:lnTo>
                    <a:pt x="36410" y="1741195"/>
                  </a:lnTo>
                  <a:lnTo>
                    <a:pt x="12446" y="1725041"/>
                  </a:lnTo>
                  <a:lnTo>
                    <a:pt x="0" y="1821434"/>
                  </a:lnTo>
                  <a:lnTo>
                    <a:pt x="84455" y="1773555"/>
                  </a:lnTo>
                  <a:lnTo>
                    <a:pt x="78232" y="1769364"/>
                  </a:lnTo>
                  <a:lnTo>
                    <a:pt x="60477" y="1757413"/>
                  </a:lnTo>
                  <a:lnTo>
                    <a:pt x="781685" y="684149"/>
                  </a:lnTo>
                  <a:close/>
                </a:path>
                <a:path w="5249545" h="3904615">
                  <a:moveTo>
                    <a:pt x="4199128" y="1339215"/>
                  </a:moveTo>
                  <a:lnTo>
                    <a:pt x="4185018" y="1321054"/>
                  </a:lnTo>
                  <a:lnTo>
                    <a:pt x="4139565" y="1262507"/>
                  </a:lnTo>
                  <a:lnTo>
                    <a:pt x="4127081" y="1288605"/>
                  </a:lnTo>
                  <a:lnTo>
                    <a:pt x="1440307" y="0"/>
                  </a:lnTo>
                  <a:lnTo>
                    <a:pt x="1427861" y="26162"/>
                  </a:lnTo>
                  <a:lnTo>
                    <a:pt x="4114558" y="1314792"/>
                  </a:lnTo>
                  <a:lnTo>
                    <a:pt x="4102100" y="1340866"/>
                  </a:lnTo>
                  <a:lnTo>
                    <a:pt x="4199128" y="1339215"/>
                  </a:lnTo>
                  <a:close/>
                </a:path>
                <a:path w="5249545" h="3904615">
                  <a:moveTo>
                    <a:pt x="5249545" y="3754501"/>
                  </a:moveTo>
                  <a:lnTo>
                    <a:pt x="5224132" y="3743198"/>
                  </a:lnTo>
                  <a:lnTo>
                    <a:pt x="5160772" y="3715004"/>
                  </a:lnTo>
                  <a:lnTo>
                    <a:pt x="5162080" y="3743845"/>
                  </a:lnTo>
                  <a:lnTo>
                    <a:pt x="2210689" y="3875278"/>
                  </a:lnTo>
                  <a:lnTo>
                    <a:pt x="2211959" y="3904234"/>
                  </a:lnTo>
                  <a:lnTo>
                    <a:pt x="5163388" y="3772801"/>
                  </a:lnTo>
                  <a:lnTo>
                    <a:pt x="5164709" y="3801745"/>
                  </a:lnTo>
                  <a:lnTo>
                    <a:pt x="5249545" y="375450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935474" y="105918"/>
              <a:ext cx="2917190" cy="1815464"/>
            </a:xfrm>
            <a:custGeom>
              <a:avLst/>
              <a:gdLst/>
              <a:ahLst/>
              <a:cxnLst/>
              <a:rect l="l" t="t" r="r" b="b"/>
              <a:pathLst>
                <a:path w="2917190" h="1815464">
                  <a:moveTo>
                    <a:pt x="2916935" y="0"/>
                  </a:moveTo>
                  <a:lnTo>
                    <a:pt x="0" y="0"/>
                  </a:lnTo>
                  <a:lnTo>
                    <a:pt x="0" y="1815083"/>
                  </a:lnTo>
                  <a:lnTo>
                    <a:pt x="2916935" y="1815083"/>
                  </a:lnTo>
                  <a:lnTo>
                    <a:pt x="291693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35474" y="105918"/>
              <a:ext cx="2917190" cy="1815464"/>
            </a:xfrm>
            <a:custGeom>
              <a:avLst/>
              <a:gdLst/>
              <a:ahLst/>
              <a:cxnLst/>
              <a:rect l="l" t="t" r="r" b="b"/>
              <a:pathLst>
                <a:path w="2917190" h="1815464">
                  <a:moveTo>
                    <a:pt x="0" y="1815083"/>
                  </a:moveTo>
                  <a:lnTo>
                    <a:pt x="2916935" y="1815083"/>
                  </a:lnTo>
                  <a:lnTo>
                    <a:pt x="2916935" y="0"/>
                  </a:lnTo>
                  <a:lnTo>
                    <a:pt x="0" y="0"/>
                  </a:lnTo>
                  <a:lnTo>
                    <a:pt x="0" y="1815083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817234" y="132968"/>
            <a:ext cx="1153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Mesa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Ridge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3705" y="376809"/>
            <a:ext cx="27260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425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207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36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182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Closed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79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12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13705" y="1291590"/>
            <a:ext cx="26689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Permitted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34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$217K+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0.824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87611" y="1330452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69334" y="3759453"/>
            <a:ext cx="1663700" cy="1757680"/>
            <a:chOff x="4069334" y="3759453"/>
            <a:chExt cx="1663700" cy="1757680"/>
          </a:xfrm>
        </p:grpSpPr>
        <p:sp>
          <p:nvSpPr>
            <p:cNvPr id="19" name="object 19"/>
            <p:cNvSpPr/>
            <p:nvPr/>
          </p:nvSpPr>
          <p:spPr>
            <a:xfrm>
              <a:off x="4075684" y="3765803"/>
              <a:ext cx="950594" cy="545465"/>
            </a:xfrm>
            <a:custGeom>
              <a:avLst/>
              <a:gdLst/>
              <a:ahLst/>
              <a:cxnLst/>
              <a:rect l="l" t="t" r="r" b="b"/>
              <a:pathLst>
                <a:path w="950595" h="545464">
                  <a:moveTo>
                    <a:pt x="82803" y="0"/>
                  </a:moveTo>
                  <a:lnTo>
                    <a:pt x="0" y="322961"/>
                  </a:lnTo>
                  <a:lnTo>
                    <a:pt x="867282" y="545338"/>
                  </a:lnTo>
                  <a:lnTo>
                    <a:pt x="950087" y="222377"/>
                  </a:lnTo>
                  <a:lnTo>
                    <a:pt x="82803" y="0"/>
                  </a:lnTo>
                  <a:close/>
                </a:path>
              </a:pathLst>
            </a:custGeom>
            <a:solidFill>
              <a:srgbClr val="68AD3B">
                <a:alpha val="5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075684" y="3765803"/>
              <a:ext cx="950594" cy="545465"/>
            </a:xfrm>
            <a:custGeom>
              <a:avLst/>
              <a:gdLst/>
              <a:ahLst/>
              <a:cxnLst/>
              <a:rect l="l" t="t" r="r" b="b"/>
              <a:pathLst>
                <a:path w="950595" h="545464">
                  <a:moveTo>
                    <a:pt x="82803" y="0"/>
                  </a:moveTo>
                  <a:lnTo>
                    <a:pt x="950087" y="222377"/>
                  </a:lnTo>
                  <a:lnTo>
                    <a:pt x="867282" y="545338"/>
                  </a:lnTo>
                  <a:lnTo>
                    <a:pt x="0" y="322961"/>
                  </a:lnTo>
                  <a:lnTo>
                    <a:pt x="82803" y="0"/>
                  </a:lnTo>
                  <a:close/>
                </a:path>
              </a:pathLst>
            </a:custGeom>
            <a:ln w="12700">
              <a:solidFill>
                <a:srgbClr val="2E1C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51426" y="3976877"/>
              <a:ext cx="1181100" cy="1539875"/>
            </a:xfrm>
            <a:custGeom>
              <a:avLst/>
              <a:gdLst/>
              <a:ahLst/>
              <a:cxnLst/>
              <a:rect l="l" t="t" r="r" b="b"/>
              <a:pathLst>
                <a:path w="1181100" h="1539875">
                  <a:moveTo>
                    <a:pt x="64246" y="60219"/>
                  </a:moveTo>
                  <a:lnTo>
                    <a:pt x="41184" y="77812"/>
                  </a:lnTo>
                  <a:lnTo>
                    <a:pt x="1158113" y="1539875"/>
                  </a:lnTo>
                  <a:lnTo>
                    <a:pt x="1181100" y="1522349"/>
                  </a:lnTo>
                  <a:lnTo>
                    <a:pt x="64246" y="60219"/>
                  </a:lnTo>
                  <a:close/>
                </a:path>
                <a:path w="1181100" h="1539875">
                  <a:moveTo>
                    <a:pt x="0" y="0"/>
                  </a:moveTo>
                  <a:lnTo>
                    <a:pt x="18161" y="95377"/>
                  </a:lnTo>
                  <a:lnTo>
                    <a:pt x="41184" y="77812"/>
                  </a:lnTo>
                  <a:lnTo>
                    <a:pt x="32385" y="66294"/>
                  </a:lnTo>
                  <a:lnTo>
                    <a:pt x="55499" y="48768"/>
                  </a:lnTo>
                  <a:lnTo>
                    <a:pt x="79258" y="48768"/>
                  </a:lnTo>
                  <a:lnTo>
                    <a:pt x="87249" y="42672"/>
                  </a:lnTo>
                  <a:lnTo>
                    <a:pt x="0" y="0"/>
                  </a:lnTo>
                  <a:close/>
                </a:path>
                <a:path w="1181100" h="1539875">
                  <a:moveTo>
                    <a:pt x="55499" y="48768"/>
                  </a:moveTo>
                  <a:lnTo>
                    <a:pt x="32385" y="66294"/>
                  </a:lnTo>
                  <a:lnTo>
                    <a:pt x="41184" y="77812"/>
                  </a:lnTo>
                  <a:lnTo>
                    <a:pt x="64246" y="60219"/>
                  </a:lnTo>
                  <a:lnTo>
                    <a:pt x="55499" y="48768"/>
                  </a:lnTo>
                  <a:close/>
                </a:path>
                <a:path w="1181100" h="1539875">
                  <a:moveTo>
                    <a:pt x="79258" y="48768"/>
                  </a:moveTo>
                  <a:lnTo>
                    <a:pt x="55499" y="48768"/>
                  </a:lnTo>
                  <a:lnTo>
                    <a:pt x="64246" y="60219"/>
                  </a:lnTo>
                  <a:lnTo>
                    <a:pt x="79258" y="4876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830317" y="4578858"/>
            <a:ext cx="3144520" cy="1262380"/>
          </a:xfrm>
          <a:prstGeom prst="rect">
            <a:avLst/>
          </a:prstGeom>
          <a:solidFill>
            <a:srgbClr val="F1F1F1"/>
          </a:solidFill>
          <a:ln w="28955">
            <a:solidFill>
              <a:srgbClr val="7E7E7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320"/>
              </a:spcBef>
            </a:pPr>
            <a:r>
              <a:rPr sz="1600" b="1" dirty="0">
                <a:latin typeface="Arial"/>
                <a:cs typeface="Arial"/>
              </a:rPr>
              <a:t>North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Ridge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Townhomes</a:t>
            </a:r>
            <a:endParaRPr sz="1600">
              <a:latin typeface="Arial"/>
              <a:cs typeface="Arial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65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townhome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26352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61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26352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4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townhomes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26352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spc="-10" dirty="0">
                <a:latin typeface="Arial"/>
                <a:cs typeface="Arial"/>
              </a:rPr>
              <a:t>Homebuilding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began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June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263525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Anticipate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first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residents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early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2568" y="576070"/>
              <a:ext cx="4754880" cy="61691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772662" y="566166"/>
              <a:ext cx="4775200" cy="6189345"/>
            </a:xfrm>
            <a:custGeom>
              <a:avLst/>
              <a:gdLst/>
              <a:ahLst/>
              <a:cxnLst/>
              <a:rect l="l" t="t" r="r" b="b"/>
              <a:pathLst>
                <a:path w="4775200" h="6189345">
                  <a:moveTo>
                    <a:pt x="0" y="6188964"/>
                  </a:moveTo>
                  <a:lnTo>
                    <a:pt x="4774692" y="6188964"/>
                  </a:lnTo>
                  <a:lnTo>
                    <a:pt x="4774692" y="0"/>
                  </a:lnTo>
                  <a:lnTo>
                    <a:pt x="0" y="0"/>
                  </a:lnTo>
                  <a:lnTo>
                    <a:pt x="0" y="6188964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7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9" name="object 9"/>
          <p:cNvGrpSpPr/>
          <p:nvPr/>
        </p:nvGrpSpPr>
        <p:grpSpPr>
          <a:xfrm>
            <a:off x="1629155" y="725423"/>
            <a:ext cx="2946400" cy="1659889"/>
            <a:chOff x="1629155" y="725423"/>
            <a:chExt cx="2946400" cy="1659889"/>
          </a:xfrm>
        </p:grpSpPr>
        <p:sp>
          <p:nvSpPr>
            <p:cNvPr id="10" name="object 10"/>
            <p:cNvSpPr/>
            <p:nvPr/>
          </p:nvSpPr>
          <p:spPr>
            <a:xfrm>
              <a:off x="1643633" y="739901"/>
              <a:ext cx="2917190" cy="1630680"/>
            </a:xfrm>
            <a:custGeom>
              <a:avLst/>
              <a:gdLst/>
              <a:ahLst/>
              <a:cxnLst/>
              <a:rect l="l" t="t" r="r" b="b"/>
              <a:pathLst>
                <a:path w="2917190" h="1630680">
                  <a:moveTo>
                    <a:pt x="2916936" y="0"/>
                  </a:moveTo>
                  <a:lnTo>
                    <a:pt x="0" y="0"/>
                  </a:lnTo>
                  <a:lnTo>
                    <a:pt x="0" y="1630680"/>
                  </a:lnTo>
                  <a:lnTo>
                    <a:pt x="2916936" y="1630680"/>
                  </a:lnTo>
                  <a:lnTo>
                    <a:pt x="291693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43633" y="739901"/>
              <a:ext cx="2917190" cy="1630680"/>
            </a:xfrm>
            <a:custGeom>
              <a:avLst/>
              <a:gdLst/>
              <a:ahLst/>
              <a:cxnLst/>
              <a:rect l="l" t="t" r="r" b="b"/>
              <a:pathLst>
                <a:path w="2917190" h="1630680">
                  <a:moveTo>
                    <a:pt x="0" y="1630680"/>
                  </a:moveTo>
                  <a:lnTo>
                    <a:pt x="2916936" y="1630680"/>
                  </a:lnTo>
                  <a:lnTo>
                    <a:pt x="2916936" y="0"/>
                  </a:lnTo>
                  <a:lnTo>
                    <a:pt x="0" y="0"/>
                  </a:lnTo>
                  <a:lnTo>
                    <a:pt x="0" y="1630680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721611" y="767842"/>
            <a:ext cx="2642235" cy="1550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8369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Westfield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1,123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Approx.172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84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9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858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$274K+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0.569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045"/>
              </a:lnSpc>
            </a:pPr>
            <a:fld id="{81D60167-4931-47E6-BA6A-407CBD079E47}" type="slidenum">
              <a:rPr spc="-5" dirty="0"/>
              <a:t>8</a:t>
            </a:fld>
            <a:endParaRPr spc="-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3385" y="82806"/>
            <a:ext cx="659130" cy="499109"/>
            <a:chOff x="83385" y="82806"/>
            <a:chExt cx="659130" cy="499109"/>
          </a:xfrm>
        </p:grpSpPr>
        <p:sp>
          <p:nvSpPr>
            <p:cNvPr id="4" name="object 4"/>
            <p:cNvSpPr/>
            <p:nvPr/>
          </p:nvSpPr>
          <p:spPr>
            <a:xfrm>
              <a:off x="86757" y="86178"/>
              <a:ext cx="652145" cy="492759"/>
            </a:xfrm>
            <a:custGeom>
              <a:avLst/>
              <a:gdLst/>
              <a:ahLst/>
              <a:cxnLst/>
              <a:rect l="l" t="t" r="r" b="b"/>
              <a:pathLst>
                <a:path w="652145" h="492759">
                  <a:moveTo>
                    <a:pt x="332723" y="0"/>
                  </a:moveTo>
                  <a:lnTo>
                    <a:pt x="0" y="224792"/>
                  </a:lnTo>
                  <a:lnTo>
                    <a:pt x="71942" y="224792"/>
                  </a:lnTo>
                  <a:lnTo>
                    <a:pt x="71942" y="492289"/>
                  </a:lnTo>
                  <a:lnTo>
                    <a:pt x="170860" y="492290"/>
                  </a:lnTo>
                  <a:lnTo>
                    <a:pt x="170860" y="245018"/>
                  </a:lnTo>
                  <a:lnTo>
                    <a:pt x="593504" y="245019"/>
                  </a:lnTo>
                  <a:lnTo>
                    <a:pt x="593504" y="220294"/>
                  </a:lnTo>
                  <a:lnTo>
                    <a:pt x="651958" y="220294"/>
                  </a:lnTo>
                  <a:lnTo>
                    <a:pt x="517068" y="128131"/>
                  </a:lnTo>
                  <a:lnTo>
                    <a:pt x="517068" y="76428"/>
                  </a:lnTo>
                  <a:lnTo>
                    <a:pt x="442886" y="76428"/>
                  </a:lnTo>
                  <a:lnTo>
                    <a:pt x="332723" y="0"/>
                  </a:lnTo>
                  <a:close/>
                </a:path>
                <a:path w="652145" h="492759">
                  <a:moveTo>
                    <a:pt x="593504" y="245019"/>
                  </a:moveTo>
                  <a:lnTo>
                    <a:pt x="294505" y="245018"/>
                  </a:lnTo>
                  <a:lnTo>
                    <a:pt x="294505" y="492290"/>
                  </a:lnTo>
                  <a:lnTo>
                    <a:pt x="593504" y="492290"/>
                  </a:lnTo>
                  <a:lnTo>
                    <a:pt x="593504" y="361914"/>
                  </a:lnTo>
                  <a:lnTo>
                    <a:pt x="393423" y="361914"/>
                  </a:lnTo>
                  <a:lnTo>
                    <a:pt x="393423" y="267498"/>
                  </a:lnTo>
                  <a:lnTo>
                    <a:pt x="593504" y="267498"/>
                  </a:lnTo>
                  <a:lnTo>
                    <a:pt x="593504" y="245019"/>
                  </a:lnTo>
                  <a:close/>
                </a:path>
                <a:path w="652145" h="492759">
                  <a:moveTo>
                    <a:pt x="593504" y="267498"/>
                  </a:moveTo>
                  <a:lnTo>
                    <a:pt x="503585" y="267498"/>
                  </a:lnTo>
                  <a:lnTo>
                    <a:pt x="503585" y="361914"/>
                  </a:lnTo>
                  <a:lnTo>
                    <a:pt x="593504" y="361914"/>
                  </a:lnTo>
                  <a:lnTo>
                    <a:pt x="593504" y="267498"/>
                  </a:lnTo>
                  <a:close/>
                </a:path>
                <a:path w="652145" h="492759">
                  <a:moveTo>
                    <a:pt x="442886" y="29223"/>
                  </a:moveTo>
                  <a:lnTo>
                    <a:pt x="442886" y="76428"/>
                  </a:lnTo>
                  <a:lnTo>
                    <a:pt x="517068" y="76428"/>
                  </a:lnTo>
                  <a:lnTo>
                    <a:pt x="517068" y="33715"/>
                  </a:lnTo>
                  <a:lnTo>
                    <a:pt x="442886" y="29223"/>
                  </a:lnTo>
                  <a:close/>
                </a:path>
              </a:pathLst>
            </a:custGeom>
            <a:solidFill>
              <a:srgbClr val="9CD4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6757" y="86178"/>
              <a:ext cx="652145" cy="492759"/>
            </a:xfrm>
            <a:custGeom>
              <a:avLst/>
              <a:gdLst/>
              <a:ahLst/>
              <a:cxnLst/>
              <a:rect l="l" t="t" r="r" b="b"/>
              <a:pathLst>
                <a:path w="652145" h="492759">
                  <a:moveTo>
                    <a:pt x="0" y="224792"/>
                  </a:moveTo>
                  <a:lnTo>
                    <a:pt x="332723" y="0"/>
                  </a:lnTo>
                  <a:lnTo>
                    <a:pt x="442886" y="76428"/>
                  </a:lnTo>
                  <a:lnTo>
                    <a:pt x="442886" y="29223"/>
                  </a:lnTo>
                  <a:lnTo>
                    <a:pt x="517068" y="33715"/>
                  </a:lnTo>
                  <a:lnTo>
                    <a:pt x="517068" y="128131"/>
                  </a:lnTo>
                  <a:lnTo>
                    <a:pt x="651958" y="220294"/>
                  </a:lnTo>
                  <a:lnTo>
                    <a:pt x="593504" y="220294"/>
                  </a:lnTo>
                  <a:lnTo>
                    <a:pt x="593504" y="492290"/>
                  </a:lnTo>
                  <a:lnTo>
                    <a:pt x="294505" y="492290"/>
                  </a:lnTo>
                  <a:lnTo>
                    <a:pt x="294505" y="245018"/>
                  </a:lnTo>
                  <a:lnTo>
                    <a:pt x="170860" y="245018"/>
                  </a:lnTo>
                  <a:lnTo>
                    <a:pt x="170860" y="492290"/>
                  </a:lnTo>
                  <a:lnTo>
                    <a:pt x="71942" y="492289"/>
                  </a:lnTo>
                  <a:lnTo>
                    <a:pt x="71942" y="224792"/>
                  </a:lnTo>
                  <a:lnTo>
                    <a:pt x="0" y="224792"/>
                  </a:lnTo>
                  <a:close/>
                </a:path>
              </a:pathLst>
            </a:custGeom>
            <a:ln w="6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83385" y="82806"/>
            <a:ext cx="659130" cy="499109"/>
            <a:chOff x="83385" y="82806"/>
            <a:chExt cx="659130" cy="499109"/>
          </a:xfrm>
        </p:grpSpPr>
        <p:sp>
          <p:nvSpPr>
            <p:cNvPr id="7" name="object 7"/>
            <p:cNvSpPr/>
            <p:nvPr/>
          </p:nvSpPr>
          <p:spPr>
            <a:xfrm>
              <a:off x="480181" y="353676"/>
              <a:ext cx="110489" cy="94615"/>
            </a:xfrm>
            <a:custGeom>
              <a:avLst/>
              <a:gdLst/>
              <a:ahLst/>
              <a:cxnLst/>
              <a:rect l="l" t="t" r="r" b="b"/>
              <a:pathLst>
                <a:path w="110490" h="94615">
                  <a:moveTo>
                    <a:pt x="110162" y="0"/>
                  </a:moveTo>
                  <a:lnTo>
                    <a:pt x="0" y="0"/>
                  </a:lnTo>
                  <a:lnTo>
                    <a:pt x="0" y="94416"/>
                  </a:lnTo>
                  <a:lnTo>
                    <a:pt x="110162" y="94416"/>
                  </a:lnTo>
                  <a:lnTo>
                    <a:pt x="110162" y="0"/>
                  </a:lnTo>
                  <a:close/>
                </a:path>
              </a:pathLst>
            </a:custGeom>
            <a:ln w="67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757" y="86178"/>
              <a:ext cx="652145" cy="492759"/>
            </a:xfrm>
            <a:custGeom>
              <a:avLst/>
              <a:gdLst/>
              <a:ahLst/>
              <a:cxnLst/>
              <a:rect l="l" t="t" r="r" b="b"/>
              <a:pathLst>
                <a:path w="652145" h="492759">
                  <a:moveTo>
                    <a:pt x="332723" y="0"/>
                  </a:moveTo>
                  <a:lnTo>
                    <a:pt x="0" y="224792"/>
                  </a:lnTo>
                  <a:lnTo>
                    <a:pt x="71942" y="224792"/>
                  </a:lnTo>
                  <a:lnTo>
                    <a:pt x="71942" y="492289"/>
                  </a:lnTo>
                  <a:lnTo>
                    <a:pt x="170860" y="492290"/>
                  </a:lnTo>
                  <a:lnTo>
                    <a:pt x="170860" y="245018"/>
                  </a:lnTo>
                  <a:lnTo>
                    <a:pt x="593504" y="245019"/>
                  </a:lnTo>
                  <a:lnTo>
                    <a:pt x="593504" y="220294"/>
                  </a:lnTo>
                  <a:lnTo>
                    <a:pt x="651958" y="220294"/>
                  </a:lnTo>
                  <a:lnTo>
                    <a:pt x="517068" y="128131"/>
                  </a:lnTo>
                  <a:lnTo>
                    <a:pt x="517068" y="76428"/>
                  </a:lnTo>
                  <a:lnTo>
                    <a:pt x="442886" y="76428"/>
                  </a:lnTo>
                  <a:lnTo>
                    <a:pt x="332723" y="0"/>
                  </a:lnTo>
                  <a:close/>
                </a:path>
                <a:path w="652145" h="492759">
                  <a:moveTo>
                    <a:pt x="593504" y="245019"/>
                  </a:moveTo>
                  <a:lnTo>
                    <a:pt x="294505" y="245018"/>
                  </a:lnTo>
                  <a:lnTo>
                    <a:pt x="294505" y="492290"/>
                  </a:lnTo>
                  <a:lnTo>
                    <a:pt x="593504" y="492290"/>
                  </a:lnTo>
                  <a:lnTo>
                    <a:pt x="593504" y="361914"/>
                  </a:lnTo>
                  <a:lnTo>
                    <a:pt x="393423" y="361914"/>
                  </a:lnTo>
                  <a:lnTo>
                    <a:pt x="393423" y="267498"/>
                  </a:lnTo>
                  <a:lnTo>
                    <a:pt x="593504" y="267498"/>
                  </a:lnTo>
                  <a:lnTo>
                    <a:pt x="593504" y="245019"/>
                  </a:lnTo>
                  <a:close/>
                </a:path>
                <a:path w="652145" h="492759">
                  <a:moveTo>
                    <a:pt x="593504" y="267498"/>
                  </a:moveTo>
                  <a:lnTo>
                    <a:pt x="503585" y="267498"/>
                  </a:lnTo>
                  <a:lnTo>
                    <a:pt x="503585" y="361914"/>
                  </a:lnTo>
                  <a:lnTo>
                    <a:pt x="593504" y="361914"/>
                  </a:lnTo>
                  <a:lnTo>
                    <a:pt x="593504" y="267498"/>
                  </a:lnTo>
                  <a:close/>
                </a:path>
                <a:path w="652145" h="492759">
                  <a:moveTo>
                    <a:pt x="442886" y="29223"/>
                  </a:moveTo>
                  <a:lnTo>
                    <a:pt x="442886" y="76428"/>
                  </a:lnTo>
                  <a:lnTo>
                    <a:pt x="517068" y="76428"/>
                  </a:lnTo>
                  <a:lnTo>
                    <a:pt x="517068" y="33715"/>
                  </a:lnTo>
                  <a:lnTo>
                    <a:pt x="442886" y="29223"/>
                  </a:lnTo>
                  <a:close/>
                </a:path>
              </a:pathLst>
            </a:custGeom>
            <a:solidFill>
              <a:srgbClr val="9CD4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757" y="86178"/>
              <a:ext cx="652145" cy="492759"/>
            </a:xfrm>
            <a:custGeom>
              <a:avLst/>
              <a:gdLst/>
              <a:ahLst/>
              <a:cxnLst/>
              <a:rect l="l" t="t" r="r" b="b"/>
              <a:pathLst>
                <a:path w="652145" h="492759">
                  <a:moveTo>
                    <a:pt x="0" y="224792"/>
                  </a:moveTo>
                  <a:lnTo>
                    <a:pt x="332723" y="0"/>
                  </a:lnTo>
                  <a:lnTo>
                    <a:pt x="442886" y="76428"/>
                  </a:lnTo>
                  <a:lnTo>
                    <a:pt x="442886" y="29223"/>
                  </a:lnTo>
                  <a:lnTo>
                    <a:pt x="517068" y="33715"/>
                  </a:lnTo>
                  <a:lnTo>
                    <a:pt x="517068" y="128131"/>
                  </a:lnTo>
                  <a:lnTo>
                    <a:pt x="651958" y="220294"/>
                  </a:lnTo>
                  <a:lnTo>
                    <a:pt x="593504" y="220294"/>
                  </a:lnTo>
                  <a:lnTo>
                    <a:pt x="593504" y="492290"/>
                  </a:lnTo>
                  <a:lnTo>
                    <a:pt x="294505" y="492290"/>
                  </a:lnTo>
                  <a:lnTo>
                    <a:pt x="294505" y="245018"/>
                  </a:lnTo>
                  <a:lnTo>
                    <a:pt x="170860" y="245018"/>
                  </a:lnTo>
                  <a:lnTo>
                    <a:pt x="170860" y="492290"/>
                  </a:lnTo>
                  <a:lnTo>
                    <a:pt x="71942" y="492289"/>
                  </a:lnTo>
                  <a:lnTo>
                    <a:pt x="71942" y="224792"/>
                  </a:lnTo>
                  <a:lnTo>
                    <a:pt x="0" y="224792"/>
                  </a:lnTo>
                  <a:close/>
                </a:path>
              </a:pathLst>
            </a:custGeom>
            <a:ln w="6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80181" y="353676"/>
            <a:ext cx="110489" cy="94615"/>
          </a:xfrm>
          <a:custGeom>
            <a:avLst/>
            <a:gdLst/>
            <a:ahLst/>
            <a:cxnLst/>
            <a:rect l="l" t="t" r="r" b="b"/>
            <a:pathLst>
              <a:path w="110490" h="94615">
                <a:moveTo>
                  <a:pt x="110162" y="0"/>
                </a:moveTo>
                <a:lnTo>
                  <a:pt x="0" y="0"/>
                </a:lnTo>
                <a:lnTo>
                  <a:pt x="0" y="94416"/>
                </a:lnTo>
                <a:lnTo>
                  <a:pt x="110162" y="94416"/>
                </a:lnTo>
                <a:lnTo>
                  <a:pt x="110162" y="0"/>
                </a:lnTo>
                <a:close/>
              </a:path>
            </a:pathLst>
          </a:custGeom>
          <a:ln w="67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252" y="6454138"/>
              <a:ext cx="1120140" cy="3657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1647" y="947927"/>
            <a:ext cx="6923532" cy="5097780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859536" y="82296"/>
            <a:ext cx="4575810" cy="365760"/>
          </a:xfrm>
          <a:custGeom>
            <a:avLst/>
            <a:gdLst/>
            <a:ahLst/>
            <a:cxnLst/>
            <a:rect l="l" t="t" r="r" b="b"/>
            <a:pathLst>
              <a:path w="4575810" h="365759">
                <a:moveTo>
                  <a:pt x="0" y="365759"/>
                </a:moveTo>
                <a:lnTo>
                  <a:pt x="4575810" y="365759"/>
                </a:lnTo>
                <a:lnTo>
                  <a:pt x="4575810" y="0"/>
                </a:lnTo>
                <a:lnTo>
                  <a:pt x="0" y="0"/>
                </a:lnTo>
                <a:lnTo>
                  <a:pt x="0" y="365759"/>
                </a:lnTo>
                <a:close/>
              </a:path>
            </a:pathLst>
          </a:custGeom>
          <a:solidFill>
            <a:srgbClr val="E8FB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207263" y="68580"/>
          <a:ext cx="8332470" cy="5971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1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4710">
                <a:tc>
                  <a:txBody>
                    <a:bodyPr/>
                    <a:lstStyle/>
                    <a:p>
                      <a:pPr marL="637540">
                        <a:lnSpc>
                          <a:spcPts val="3170"/>
                        </a:lnSpc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Residential</a:t>
                      </a:r>
                      <a:r>
                        <a:rPr sz="280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Activity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8100">
                      <a:solidFill>
                        <a:srgbClr val="7E7E7E"/>
                      </a:solidFill>
                      <a:prstDash val="solid"/>
                    </a:lnR>
                    <a:lnB w="28575">
                      <a:solidFill>
                        <a:srgbClr val="7E7E7E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226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Lake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Pointe</a:t>
                      </a:r>
                      <a:r>
                        <a:rPr sz="16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Terrace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686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lots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Approx.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45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vacant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developed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lots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Approx.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46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homes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under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construction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38100">
                      <a:solidFill>
                        <a:srgbClr val="7E7E7E"/>
                      </a:solidFill>
                      <a:prstDash val="solid"/>
                    </a:lnL>
                    <a:lnR w="38100">
                      <a:solidFill>
                        <a:srgbClr val="7E7E7E"/>
                      </a:solidFill>
                      <a:prstDash val="solid"/>
                    </a:lnR>
                    <a:lnT w="38100">
                      <a:solidFill>
                        <a:srgbClr val="7E7E7E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5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olid"/>
                    </a:lnL>
                    <a:lnR w="38100">
                      <a:solidFill>
                        <a:srgbClr val="7E7E7E"/>
                      </a:solidFill>
                      <a:prstDash val="solid"/>
                    </a:lnR>
                    <a:lnT w="28575">
                      <a:solidFill>
                        <a:srgbClr val="7E7E7E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4160" marR="20955" indent="-172720">
                        <a:lnSpc>
                          <a:spcPts val="127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Approx.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595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occupied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Closed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87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homes</a:t>
                      </a:r>
                      <a:r>
                        <a:rPr sz="12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2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la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3525" marR="254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Final</a:t>
                      </a:r>
                      <a:r>
                        <a:rPr sz="12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lots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delivered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for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Spring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2024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 marR="3048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$300K+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64160" marR="30480" indent="-172720">
                        <a:lnSpc>
                          <a:spcPct val="100000"/>
                        </a:lnSpc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Student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Yield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38100">
                      <a:solidFill>
                        <a:srgbClr val="7E7E7E"/>
                      </a:solidFill>
                      <a:prstDash val="solid"/>
                    </a:lnL>
                    <a:lnR w="28575">
                      <a:solidFill>
                        <a:srgbClr val="7E7E7E"/>
                      </a:solidFill>
                      <a:prstDash val="solid"/>
                    </a:lnR>
                    <a:lnB w="38100">
                      <a:solidFill>
                        <a:srgbClr val="7E7E7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270"/>
                        </a:lnSpc>
                      </a:pPr>
                      <a:r>
                        <a:rPr sz="1200" spc="-10" dirty="0">
                          <a:latin typeface="Arial"/>
                          <a:cs typeface="Arial"/>
                        </a:rPr>
                        <a:t>homes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1594" marR="271780" indent="-2667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12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months homebuilding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0.602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olid"/>
                    </a:lnL>
                    <a:lnR w="38100">
                      <a:solidFill>
                        <a:srgbClr val="7E7E7E"/>
                      </a:solidFill>
                      <a:prstDash val="solid"/>
                    </a:lnR>
                    <a:lnB w="38100">
                      <a:solidFill>
                        <a:srgbClr val="7E7E7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1290">
                <a:tc gridSpan="2"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olid"/>
                    </a:lnL>
                    <a:lnR w="28575">
                      <a:solidFill>
                        <a:srgbClr val="7E7E7E"/>
                      </a:solidFill>
                      <a:prstDash val="solid"/>
                    </a:lnR>
                    <a:lnB w="28575">
                      <a:solidFill>
                        <a:srgbClr val="7E7E7E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E7E7E"/>
                      </a:solidFill>
                      <a:prstDash val="solid"/>
                    </a:lnL>
                    <a:lnT w="38100">
                      <a:solidFill>
                        <a:srgbClr val="7E7E7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12252" y="2238755"/>
            <a:ext cx="3451859" cy="380695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259823" y="1944623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87961" y="6595592"/>
            <a:ext cx="250825" cy="163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fld id="{81D60167-4931-47E6-BA6A-407CBD079E47}" type="slidenum">
              <a:rPr sz="1000" b="1" spc="-25" dirty="0">
                <a:latin typeface="Calibri"/>
                <a:cs typeface="Calibri"/>
              </a:rPr>
              <a:t>9</a:t>
            </a:fld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259823" y="1772411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9661" y="82296"/>
            <a:ext cx="11938000" cy="6117590"/>
            <a:chOff x="89661" y="82296"/>
            <a:chExt cx="11938000" cy="611759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54923" y="2081784"/>
              <a:ext cx="3872483" cy="41163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727" y="1303020"/>
              <a:ext cx="7862316" cy="48768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9821" y="1293113"/>
              <a:ext cx="7882255" cy="4897120"/>
            </a:xfrm>
            <a:custGeom>
              <a:avLst/>
              <a:gdLst/>
              <a:ahLst/>
              <a:cxnLst/>
              <a:rect l="l" t="t" r="r" b="b"/>
              <a:pathLst>
                <a:path w="7882255" h="4897120">
                  <a:moveTo>
                    <a:pt x="0" y="4896612"/>
                  </a:moveTo>
                  <a:lnTo>
                    <a:pt x="7882128" y="4896612"/>
                  </a:lnTo>
                  <a:lnTo>
                    <a:pt x="7882128" y="0"/>
                  </a:lnTo>
                  <a:lnTo>
                    <a:pt x="0" y="0"/>
                  </a:lnTo>
                  <a:lnTo>
                    <a:pt x="0" y="4896612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9535" y="82296"/>
              <a:ext cx="4347210" cy="365760"/>
            </a:xfrm>
            <a:custGeom>
              <a:avLst/>
              <a:gdLst/>
              <a:ahLst/>
              <a:cxnLst/>
              <a:rect l="l" t="t" r="r" b="b"/>
              <a:pathLst>
                <a:path w="4347210" h="365759">
                  <a:moveTo>
                    <a:pt x="0" y="365759"/>
                  </a:moveTo>
                  <a:lnTo>
                    <a:pt x="4347210" y="365759"/>
                  </a:lnTo>
                  <a:lnTo>
                    <a:pt x="4347210" y="0"/>
                  </a:lnTo>
                  <a:lnTo>
                    <a:pt x="0" y="0"/>
                  </a:lnTo>
                  <a:lnTo>
                    <a:pt x="0" y="365759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46836" y="46685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12" name="object 12"/>
          <p:cNvGrpSpPr/>
          <p:nvPr/>
        </p:nvGrpSpPr>
        <p:grpSpPr>
          <a:xfrm>
            <a:off x="5192267" y="68580"/>
            <a:ext cx="3234055" cy="2214880"/>
            <a:chOff x="5192267" y="68580"/>
            <a:chExt cx="3234055" cy="2214880"/>
          </a:xfrm>
        </p:grpSpPr>
        <p:sp>
          <p:nvSpPr>
            <p:cNvPr id="13" name="object 13"/>
            <p:cNvSpPr/>
            <p:nvPr/>
          </p:nvSpPr>
          <p:spPr>
            <a:xfrm>
              <a:off x="5206745" y="83058"/>
              <a:ext cx="3205480" cy="2185670"/>
            </a:xfrm>
            <a:custGeom>
              <a:avLst/>
              <a:gdLst/>
              <a:ahLst/>
              <a:cxnLst/>
              <a:rect l="l" t="t" r="r" b="b"/>
              <a:pathLst>
                <a:path w="3205479" h="2185670">
                  <a:moveTo>
                    <a:pt x="3204972" y="0"/>
                  </a:moveTo>
                  <a:lnTo>
                    <a:pt x="0" y="0"/>
                  </a:lnTo>
                  <a:lnTo>
                    <a:pt x="0" y="2185416"/>
                  </a:lnTo>
                  <a:lnTo>
                    <a:pt x="3204972" y="2185416"/>
                  </a:lnTo>
                  <a:lnTo>
                    <a:pt x="320497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06745" y="83058"/>
              <a:ext cx="3205480" cy="2185670"/>
            </a:xfrm>
            <a:custGeom>
              <a:avLst/>
              <a:gdLst/>
              <a:ahLst/>
              <a:cxnLst/>
              <a:rect l="l" t="t" r="r" b="b"/>
              <a:pathLst>
                <a:path w="3205479" h="2185670">
                  <a:moveTo>
                    <a:pt x="0" y="2185416"/>
                  </a:moveTo>
                  <a:lnTo>
                    <a:pt x="3204972" y="2185416"/>
                  </a:lnTo>
                  <a:lnTo>
                    <a:pt x="3204972" y="0"/>
                  </a:lnTo>
                  <a:lnTo>
                    <a:pt x="0" y="0"/>
                  </a:lnTo>
                  <a:lnTo>
                    <a:pt x="0" y="2185416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312155" y="110998"/>
            <a:ext cx="29940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The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Grove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at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Lakewood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Ranch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887961" y="6595592"/>
            <a:ext cx="250825" cy="163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fld id="{81D60167-4931-47E6-BA6A-407CBD079E47}" type="slidenum">
              <a:rPr sz="1000" b="1" spc="-25" dirty="0">
                <a:latin typeface="Calibri"/>
                <a:cs typeface="Calibri"/>
              </a:rPr>
              <a:t>10</a:t>
            </a:fld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86247" y="354533"/>
            <a:ext cx="272605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600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0" dirty="0">
                <a:latin typeface="Arial"/>
                <a:cs typeface="Arial"/>
              </a:rPr>
              <a:t> 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27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204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19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350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86247" y="1269619"/>
            <a:ext cx="2837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Closed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20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12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Phase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7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(41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lots)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&amp;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8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(120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lots)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homebuilding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Spring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86247" y="1818259"/>
            <a:ext cx="22078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$170K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-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$300K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0.714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636" y="681227"/>
              <a:ext cx="6042660" cy="54513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5729" y="671322"/>
              <a:ext cx="6062980" cy="5471160"/>
            </a:xfrm>
            <a:custGeom>
              <a:avLst/>
              <a:gdLst/>
              <a:ahLst/>
              <a:cxnLst/>
              <a:rect l="l" t="t" r="r" b="b"/>
              <a:pathLst>
                <a:path w="6062980" h="5471160">
                  <a:moveTo>
                    <a:pt x="0" y="5471159"/>
                  </a:moveTo>
                  <a:lnTo>
                    <a:pt x="6062472" y="5471159"/>
                  </a:lnTo>
                  <a:lnTo>
                    <a:pt x="6062472" y="0"/>
                  </a:lnTo>
                  <a:lnTo>
                    <a:pt x="0" y="0"/>
                  </a:lnTo>
                  <a:lnTo>
                    <a:pt x="0" y="5471159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6031" y="877824"/>
              <a:ext cx="3768852" cy="52547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46836" y="174447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10" name="object 10"/>
          <p:cNvGrpSpPr/>
          <p:nvPr/>
        </p:nvGrpSpPr>
        <p:grpSpPr>
          <a:xfrm>
            <a:off x="3934205" y="196469"/>
            <a:ext cx="5137150" cy="4794250"/>
            <a:chOff x="3934205" y="196469"/>
            <a:chExt cx="5137150" cy="4794250"/>
          </a:xfrm>
        </p:grpSpPr>
        <p:sp>
          <p:nvSpPr>
            <p:cNvPr id="11" name="object 11"/>
            <p:cNvSpPr/>
            <p:nvPr/>
          </p:nvSpPr>
          <p:spPr>
            <a:xfrm>
              <a:off x="3934206" y="1055115"/>
              <a:ext cx="5137150" cy="3935729"/>
            </a:xfrm>
            <a:custGeom>
              <a:avLst/>
              <a:gdLst/>
              <a:ahLst/>
              <a:cxnLst/>
              <a:rect l="l" t="t" r="r" b="b"/>
              <a:pathLst>
                <a:path w="5137150" h="3935729">
                  <a:moveTo>
                    <a:pt x="1661795" y="3907155"/>
                  </a:moveTo>
                  <a:lnTo>
                    <a:pt x="459854" y="3655377"/>
                  </a:lnTo>
                  <a:lnTo>
                    <a:pt x="460489" y="3652393"/>
                  </a:lnTo>
                  <a:lnTo>
                    <a:pt x="465836" y="3626993"/>
                  </a:lnTo>
                  <a:lnTo>
                    <a:pt x="371856" y="3651758"/>
                  </a:lnTo>
                  <a:lnTo>
                    <a:pt x="447929" y="3712083"/>
                  </a:lnTo>
                  <a:lnTo>
                    <a:pt x="453898" y="3683673"/>
                  </a:lnTo>
                  <a:lnTo>
                    <a:pt x="1655826" y="3935476"/>
                  </a:lnTo>
                  <a:lnTo>
                    <a:pt x="1661795" y="3907155"/>
                  </a:lnTo>
                  <a:close/>
                </a:path>
                <a:path w="5137150" h="3935729">
                  <a:moveTo>
                    <a:pt x="1845056" y="27940"/>
                  </a:moveTo>
                  <a:lnTo>
                    <a:pt x="1837563" y="0"/>
                  </a:lnTo>
                  <a:lnTo>
                    <a:pt x="80187" y="468452"/>
                  </a:lnTo>
                  <a:lnTo>
                    <a:pt x="72771" y="440563"/>
                  </a:lnTo>
                  <a:lnTo>
                    <a:pt x="0" y="504825"/>
                  </a:lnTo>
                  <a:lnTo>
                    <a:pt x="95123" y="524510"/>
                  </a:lnTo>
                  <a:lnTo>
                    <a:pt x="88658" y="500253"/>
                  </a:lnTo>
                  <a:lnTo>
                    <a:pt x="87668" y="496519"/>
                  </a:lnTo>
                  <a:lnTo>
                    <a:pt x="1845056" y="27940"/>
                  </a:lnTo>
                  <a:close/>
                </a:path>
                <a:path w="5137150" h="3935729">
                  <a:moveTo>
                    <a:pt x="5137023" y="504952"/>
                  </a:moveTo>
                  <a:lnTo>
                    <a:pt x="5135283" y="503555"/>
                  </a:lnTo>
                  <a:lnTo>
                    <a:pt x="5061458" y="443865"/>
                  </a:lnTo>
                  <a:lnTo>
                    <a:pt x="5055235" y="472109"/>
                  </a:lnTo>
                  <a:lnTo>
                    <a:pt x="3293491" y="83693"/>
                  </a:lnTo>
                  <a:lnTo>
                    <a:pt x="3287141" y="111887"/>
                  </a:lnTo>
                  <a:lnTo>
                    <a:pt x="5049012" y="500430"/>
                  </a:lnTo>
                  <a:lnTo>
                    <a:pt x="5042789" y="528701"/>
                  </a:lnTo>
                  <a:lnTo>
                    <a:pt x="5137023" y="50495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68289" y="211074"/>
              <a:ext cx="2758440" cy="1630680"/>
            </a:xfrm>
            <a:custGeom>
              <a:avLst/>
              <a:gdLst/>
              <a:ahLst/>
              <a:cxnLst/>
              <a:rect l="l" t="t" r="r" b="b"/>
              <a:pathLst>
                <a:path w="2758440" h="1630680">
                  <a:moveTo>
                    <a:pt x="2758440" y="0"/>
                  </a:moveTo>
                  <a:lnTo>
                    <a:pt x="0" y="0"/>
                  </a:lnTo>
                  <a:lnTo>
                    <a:pt x="0" y="1630679"/>
                  </a:lnTo>
                  <a:lnTo>
                    <a:pt x="2758440" y="1630679"/>
                  </a:lnTo>
                  <a:lnTo>
                    <a:pt x="27584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68289" y="211074"/>
              <a:ext cx="2758440" cy="1630680"/>
            </a:xfrm>
            <a:custGeom>
              <a:avLst/>
              <a:gdLst/>
              <a:ahLst/>
              <a:cxnLst/>
              <a:rect l="l" t="t" r="r" b="b"/>
              <a:pathLst>
                <a:path w="2758440" h="1630680">
                  <a:moveTo>
                    <a:pt x="0" y="1630679"/>
                  </a:moveTo>
                  <a:lnTo>
                    <a:pt x="2758440" y="1630679"/>
                  </a:lnTo>
                  <a:lnTo>
                    <a:pt x="2758440" y="0"/>
                  </a:lnTo>
                  <a:lnTo>
                    <a:pt x="0" y="0"/>
                  </a:lnTo>
                  <a:lnTo>
                    <a:pt x="0" y="1630679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971159" y="238760"/>
            <a:ext cx="1552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Fresh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Meadows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46903" y="482295"/>
            <a:ext cx="2590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263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single-</a:t>
            </a:r>
            <a:r>
              <a:rPr sz="1200" dirty="0">
                <a:latin typeface="Arial"/>
                <a:cs typeface="Arial"/>
              </a:rPr>
              <a:t>family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rental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46903" y="665734"/>
            <a:ext cx="25984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under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First 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completed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Spring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marR="29337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Phase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(184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lots)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for </a:t>
            </a:r>
            <a:r>
              <a:rPr sz="1200" dirty="0">
                <a:latin typeface="Arial"/>
                <a:cs typeface="Arial"/>
              </a:rPr>
              <a:t>homebuilding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May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70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permits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issued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$2,045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-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$2,395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</a:t>
            </a:r>
            <a:r>
              <a:rPr sz="1200" spc="-20" dirty="0">
                <a:latin typeface="Arial"/>
                <a:cs typeface="Arial"/>
              </a:rPr>
              <a:t> month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247132" y="4498847"/>
            <a:ext cx="5274310" cy="2214880"/>
            <a:chOff x="5247132" y="4498847"/>
            <a:chExt cx="5274310" cy="2214880"/>
          </a:xfrm>
        </p:grpSpPr>
        <p:sp>
          <p:nvSpPr>
            <p:cNvPr id="18" name="object 18"/>
            <p:cNvSpPr/>
            <p:nvPr/>
          </p:nvSpPr>
          <p:spPr>
            <a:xfrm>
              <a:off x="7715250" y="5572124"/>
              <a:ext cx="2806065" cy="349885"/>
            </a:xfrm>
            <a:custGeom>
              <a:avLst/>
              <a:gdLst/>
              <a:ahLst/>
              <a:cxnLst/>
              <a:rect l="l" t="t" r="r" b="b"/>
              <a:pathLst>
                <a:path w="2806065" h="349885">
                  <a:moveTo>
                    <a:pt x="2717969" y="28790"/>
                  </a:moveTo>
                  <a:lnTo>
                    <a:pt x="0" y="320535"/>
                  </a:lnTo>
                  <a:lnTo>
                    <a:pt x="3048" y="349326"/>
                  </a:lnTo>
                  <a:lnTo>
                    <a:pt x="2721060" y="57577"/>
                  </a:lnTo>
                  <a:lnTo>
                    <a:pt x="2717969" y="28790"/>
                  </a:lnTo>
                  <a:close/>
                </a:path>
                <a:path w="2806065" h="349885">
                  <a:moveTo>
                    <a:pt x="2788033" y="27241"/>
                  </a:moveTo>
                  <a:lnTo>
                    <a:pt x="2732404" y="27241"/>
                  </a:lnTo>
                  <a:lnTo>
                    <a:pt x="2735453" y="56032"/>
                  </a:lnTo>
                  <a:lnTo>
                    <a:pt x="2721060" y="57577"/>
                  </a:lnTo>
                  <a:lnTo>
                    <a:pt x="2724150" y="86359"/>
                  </a:lnTo>
                  <a:lnTo>
                    <a:pt x="2805938" y="33909"/>
                  </a:lnTo>
                  <a:lnTo>
                    <a:pt x="2788033" y="27241"/>
                  </a:lnTo>
                  <a:close/>
                </a:path>
                <a:path w="2806065" h="349885">
                  <a:moveTo>
                    <a:pt x="2732404" y="27241"/>
                  </a:moveTo>
                  <a:lnTo>
                    <a:pt x="2717969" y="28790"/>
                  </a:lnTo>
                  <a:lnTo>
                    <a:pt x="2721060" y="57577"/>
                  </a:lnTo>
                  <a:lnTo>
                    <a:pt x="2735453" y="56032"/>
                  </a:lnTo>
                  <a:lnTo>
                    <a:pt x="2732404" y="27241"/>
                  </a:lnTo>
                  <a:close/>
                </a:path>
                <a:path w="2806065" h="349885">
                  <a:moveTo>
                    <a:pt x="2714879" y="0"/>
                  </a:moveTo>
                  <a:lnTo>
                    <a:pt x="2717969" y="28790"/>
                  </a:lnTo>
                  <a:lnTo>
                    <a:pt x="2732404" y="27241"/>
                  </a:lnTo>
                  <a:lnTo>
                    <a:pt x="2788033" y="27241"/>
                  </a:lnTo>
                  <a:lnTo>
                    <a:pt x="271487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61610" y="4513325"/>
              <a:ext cx="2914015" cy="2185670"/>
            </a:xfrm>
            <a:custGeom>
              <a:avLst/>
              <a:gdLst/>
              <a:ahLst/>
              <a:cxnLst/>
              <a:rect l="l" t="t" r="r" b="b"/>
              <a:pathLst>
                <a:path w="2914015" h="2185670">
                  <a:moveTo>
                    <a:pt x="2913888" y="0"/>
                  </a:moveTo>
                  <a:lnTo>
                    <a:pt x="0" y="0"/>
                  </a:lnTo>
                  <a:lnTo>
                    <a:pt x="0" y="2185416"/>
                  </a:lnTo>
                  <a:lnTo>
                    <a:pt x="2913888" y="2185416"/>
                  </a:lnTo>
                  <a:lnTo>
                    <a:pt x="291388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261610" y="4513325"/>
              <a:ext cx="2914015" cy="2185670"/>
            </a:xfrm>
            <a:custGeom>
              <a:avLst/>
              <a:gdLst/>
              <a:ahLst/>
              <a:cxnLst/>
              <a:rect l="l" t="t" r="r" b="b"/>
              <a:pathLst>
                <a:path w="2914015" h="2185670">
                  <a:moveTo>
                    <a:pt x="0" y="2185416"/>
                  </a:moveTo>
                  <a:lnTo>
                    <a:pt x="2913888" y="2185416"/>
                  </a:lnTo>
                  <a:lnTo>
                    <a:pt x="2913888" y="0"/>
                  </a:lnTo>
                  <a:lnTo>
                    <a:pt x="0" y="0"/>
                  </a:lnTo>
                  <a:lnTo>
                    <a:pt x="0" y="2185416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339841" y="4541647"/>
            <a:ext cx="2726055" cy="2098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03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Hills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of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Westwood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1,128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350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131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23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624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114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14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for</a:t>
            </a:r>
            <a:endParaRPr sz="12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homebuilding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late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Spring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Issued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34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permits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last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months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$300K+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0.569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87961" y="6595592"/>
            <a:ext cx="250825" cy="163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30"/>
              </a:lnSpc>
            </a:pPr>
            <a:fld id="{81D60167-4931-47E6-BA6A-407CBD079E47}" type="slidenum">
              <a:rPr sz="1000" b="1" spc="-25" dirty="0">
                <a:latin typeface="Calibri"/>
                <a:cs typeface="Calibri"/>
              </a:rPr>
              <a:t>11</a:t>
            </a:fld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18676" y="600455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195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May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1300" y="691895"/>
              <a:ext cx="5442203" cy="50352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7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97535" y="672083"/>
            <a:ext cx="8671560" cy="6136005"/>
            <a:chOff x="97535" y="672083"/>
            <a:chExt cx="8671560" cy="613600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347" y="691895"/>
              <a:ext cx="6338315" cy="536752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7441" y="681989"/>
              <a:ext cx="6358255" cy="5387340"/>
            </a:xfrm>
            <a:custGeom>
              <a:avLst/>
              <a:gdLst/>
              <a:ahLst/>
              <a:cxnLst/>
              <a:rect l="l" t="t" r="r" b="b"/>
              <a:pathLst>
                <a:path w="6358255" h="5387340">
                  <a:moveTo>
                    <a:pt x="0" y="5387340"/>
                  </a:moveTo>
                  <a:lnTo>
                    <a:pt x="6358128" y="5387340"/>
                  </a:lnTo>
                  <a:lnTo>
                    <a:pt x="6358128" y="0"/>
                  </a:lnTo>
                  <a:lnTo>
                    <a:pt x="0" y="0"/>
                  </a:lnTo>
                  <a:lnTo>
                    <a:pt x="0" y="5387340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78374" y="4423410"/>
              <a:ext cx="3476625" cy="2369820"/>
            </a:xfrm>
            <a:custGeom>
              <a:avLst/>
              <a:gdLst/>
              <a:ahLst/>
              <a:cxnLst/>
              <a:rect l="l" t="t" r="r" b="b"/>
              <a:pathLst>
                <a:path w="3476625" h="2369820">
                  <a:moveTo>
                    <a:pt x="3476244" y="0"/>
                  </a:moveTo>
                  <a:lnTo>
                    <a:pt x="0" y="0"/>
                  </a:lnTo>
                  <a:lnTo>
                    <a:pt x="0" y="2369820"/>
                  </a:lnTo>
                  <a:lnTo>
                    <a:pt x="3476244" y="2369820"/>
                  </a:lnTo>
                  <a:lnTo>
                    <a:pt x="34762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78374" y="4423410"/>
              <a:ext cx="3476625" cy="2369820"/>
            </a:xfrm>
            <a:custGeom>
              <a:avLst/>
              <a:gdLst/>
              <a:ahLst/>
              <a:cxnLst/>
              <a:rect l="l" t="t" r="r" b="b"/>
              <a:pathLst>
                <a:path w="3476625" h="2369820">
                  <a:moveTo>
                    <a:pt x="0" y="2369820"/>
                  </a:moveTo>
                  <a:lnTo>
                    <a:pt x="3476244" y="2369820"/>
                  </a:lnTo>
                  <a:lnTo>
                    <a:pt x="3476244" y="0"/>
                  </a:lnTo>
                  <a:lnTo>
                    <a:pt x="0" y="0"/>
                  </a:lnTo>
                  <a:lnTo>
                    <a:pt x="0" y="2369820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598909" y="6433210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latin typeface="Calibri"/>
                <a:cs typeface="Calibri"/>
              </a:rPr>
              <a:t>12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6352" y="4451730"/>
            <a:ext cx="3284854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4869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Hubbard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Branch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500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125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220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154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marR="3492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Phase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(170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lots)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homebuilding </a:t>
            </a:r>
            <a:r>
              <a:rPr sz="1200" dirty="0">
                <a:latin typeface="Arial"/>
                <a:cs typeface="Arial"/>
              </a:rPr>
              <a:t>October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Initial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groundwork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underway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on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remaining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56352" y="6158890"/>
            <a:ext cx="3075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Anticipate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building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50 –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60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year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$340K+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0.506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68511" y="390143"/>
            <a:ext cx="118300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4975" y="701040"/>
              <a:ext cx="5818632" cy="48828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060" y="701040"/>
              <a:ext cx="5663184" cy="44836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9153" y="691133"/>
              <a:ext cx="5683250" cy="4503420"/>
            </a:xfrm>
            <a:custGeom>
              <a:avLst/>
              <a:gdLst/>
              <a:ahLst/>
              <a:cxnLst/>
              <a:rect l="l" t="t" r="r" b="b"/>
              <a:pathLst>
                <a:path w="5683250" h="4503420">
                  <a:moveTo>
                    <a:pt x="0" y="4503420"/>
                  </a:moveTo>
                  <a:lnTo>
                    <a:pt x="5682996" y="4503420"/>
                  </a:lnTo>
                  <a:lnTo>
                    <a:pt x="5682996" y="0"/>
                  </a:lnTo>
                  <a:lnTo>
                    <a:pt x="0" y="0"/>
                  </a:lnTo>
                  <a:lnTo>
                    <a:pt x="0" y="4503420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7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10" name="object 10"/>
          <p:cNvGrpSpPr/>
          <p:nvPr/>
        </p:nvGrpSpPr>
        <p:grpSpPr>
          <a:xfrm>
            <a:off x="4329684" y="4146803"/>
            <a:ext cx="3069590" cy="2214880"/>
            <a:chOff x="4329684" y="4146803"/>
            <a:chExt cx="3069590" cy="2214880"/>
          </a:xfrm>
        </p:grpSpPr>
        <p:sp>
          <p:nvSpPr>
            <p:cNvPr id="11" name="object 11"/>
            <p:cNvSpPr/>
            <p:nvPr/>
          </p:nvSpPr>
          <p:spPr>
            <a:xfrm>
              <a:off x="4344162" y="4161281"/>
              <a:ext cx="3040380" cy="2185670"/>
            </a:xfrm>
            <a:custGeom>
              <a:avLst/>
              <a:gdLst/>
              <a:ahLst/>
              <a:cxnLst/>
              <a:rect l="l" t="t" r="r" b="b"/>
              <a:pathLst>
                <a:path w="3040379" h="2185670">
                  <a:moveTo>
                    <a:pt x="3040380" y="0"/>
                  </a:moveTo>
                  <a:lnTo>
                    <a:pt x="0" y="0"/>
                  </a:lnTo>
                  <a:lnTo>
                    <a:pt x="0" y="2185416"/>
                  </a:lnTo>
                  <a:lnTo>
                    <a:pt x="3040380" y="2185416"/>
                  </a:lnTo>
                  <a:lnTo>
                    <a:pt x="304038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44162" y="4161281"/>
              <a:ext cx="3040380" cy="2185670"/>
            </a:xfrm>
            <a:custGeom>
              <a:avLst/>
              <a:gdLst/>
              <a:ahLst/>
              <a:cxnLst/>
              <a:rect l="l" t="t" r="r" b="b"/>
              <a:pathLst>
                <a:path w="3040379" h="2185670">
                  <a:moveTo>
                    <a:pt x="0" y="2185416"/>
                  </a:moveTo>
                  <a:lnTo>
                    <a:pt x="3040380" y="2185416"/>
                  </a:lnTo>
                  <a:lnTo>
                    <a:pt x="3040380" y="0"/>
                  </a:lnTo>
                  <a:lnTo>
                    <a:pt x="0" y="0"/>
                  </a:lnTo>
                  <a:lnTo>
                    <a:pt x="0" y="2185416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423028" y="4190238"/>
            <a:ext cx="2837815" cy="2098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756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Three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Creeks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1,500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355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72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1,073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occupied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homes</a:t>
            </a:r>
            <a:endParaRPr sz="1200"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Final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10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(287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lots)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for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homebuilding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Spring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Building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100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–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125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per</a:t>
            </a:r>
            <a:r>
              <a:rPr sz="1200" spc="-20" dirty="0">
                <a:latin typeface="Arial"/>
                <a:cs typeface="Arial"/>
              </a:rPr>
              <a:t> year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DR</a:t>
            </a:r>
            <a:r>
              <a:rPr sz="1200" spc="-10" dirty="0">
                <a:latin typeface="Arial"/>
                <a:cs typeface="Arial"/>
              </a:rPr>
              <a:t> Horton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$340K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-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$550K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Current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Student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Yield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= </a:t>
            </a:r>
            <a:r>
              <a:rPr sz="1200" spc="-10" dirty="0">
                <a:latin typeface="Arial"/>
                <a:cs typeface="Arial"/>
              </a:rPr>
              <a:t>0.581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8668511" y="390143"/>
            <a:ext cx="118300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2879" y="954024"/>
              <a:ext cx="6608064" cy="44577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72973" y="944117"/>
              <a:ext cx="6628130" cy="4478020"/>
            </a:xfrm>
            <a:custGeom>
              <a:avLst/>
              <a:gdLst/>
              <a:ahLst/>
              <a:cxnLst/>
              <a:rect l="l" t="t" r="r" b="b"/>
              <a:pathLst>
                <a:path w="6628130" h="4478020">
                  <a:moveTo>
                    <a:pt x="0" y="4477511"/>
                  </a:moveTo>
                  <a:lnTo>
                    <a:pt x="6627876" y="4477511"/>
                  </a:lnTo>
                  <a:lnTo>
                    <a:pt x="6627876" y="0"/>
                  </a:lnTo>
                  <a:lnTo>
                    <a:pt x="0" y="0"/>
                  </a:lnTo>
                  <a:lnTo>
                    <a:pt x="0" y="4477511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3343" y="1231391"/>
              <a:ext cx="5094732" cy="36210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7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10" name="object 10"/>
          <p:cNvGrpSpPr/>
          <p:nvPr/>
        </p:nvGrpSpPr>
        <p:grpSpPr>
          <a:xfrm>
            <a:off x="5215001" y="4503292"/>
            <a:ext cx="2762250" cy="1291590"/>
            <a:chOff x="5215001" y="4503292"/>
            <a:chExt cx="2762250" cy="1291590"/>
          </a:xfrm>
        </p:grpSpPr>
        <p:sp>
          <p:nvSpPr>
            <p:cNvPr id="11" name="object 11"/>
            <p:cNvSpPr/>
            <p:nvPr/>
          </p:nvSpPr>
          <p:spPr>
            <a:xfrm>
              <a:off x="5229606" y="4517897"/>
              <a:ext cx="2733040" cy="1262380"/>
            </a:xfrm>
            <a:custGeom>
              <a:avLst/>
              <a:gdLst/>
              <a:ahLst/>
              <a:cxnLst/>
              <a:rect l="l" t="t" r="r" b="b"/>
              <a:pathLst>
                <a:path w="2733040" h="1262379">
                  <a:moveTo>
                    <a:pt x="2732531" y="0"/>
                  </a:moveTo>
                  <a:lnTo>
                    <a:pt x="0" y="0"/>
                  </a:lnTo>
                  <a:lnTo>
                    <a:pt x="0" y="1261871"/>
                  </a:lnTo>
                  <a:lnTo>
                    <a:pt x="2732531" y="1261871"/>
                  </a:lnTo>
                  <a:lnTo>
                    <a:pt x="273253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29606" y="4517897"/>
              <a:ext cx="2733040" cy="1262380"/>
            </a:xfrm>
            <a:custGeom>
              <a:avLst/>
              <a:gdLst/>
              <a:ahLst/>
              <a:cxnLst/>
              <a:rect l="l" t="t" r="r" b="b"/>
              <a:pathLst>
                <a:path w="2733040" h="1262379">
                  <a:moveTo>
                    <a:pt x="0" y="1261871"/>
                  </a:moveTo>
                  <a:lnTo>
                    <a:pt x="2732531" y="1261871"/>
                  </a:lnTo>
                  <a:lnTo>
                    <a:pt x="2732531" y="0"/>
                  </a:lnTo>
                  <a:lnTo>
                    <a:pt x="0" y="0"/>
                  </a:lnTo>
                  <a:lnTo>
                    <a:pt x="0" y="1261871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307584" y="4547108"/>
            <a:ext cx="2567305" cy="118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611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Wilma’s</a:t>
            </a:r>
            <a:r>
              <a:rPr sz="1600" b="1" spc="-25" dirty="0">
                <a:latin typeface="Arial"/>
                <a:cs typeface="Arial"/>
              </a:rPr>
              <a:t> Way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30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29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Homebuilding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started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mid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Mid</a:t>
            </a:r>
            <a:r>
              <a:rPr sz="1200" spc="-10" dirty="0">
                <a:latin typeface="Arial"/>
                <a:cs typeface="Arial"/>
              </a:rPr>
              <a:t> $300K+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88717" y="1651380"/>
            <a:ext cx="296626" cy="64744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980931" y="955547"/>
            <a:ext cx="1183005" cy="27622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19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May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516" y="917447"/>
              <a:ext cx="7240524" cy="54284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33003" y="923544"/>
              <a:ext cx="3377184" cy="54223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9536" y="210324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6" y="0"/>
                  </a:moveTo>
                  <a:lnTo>
                    <a:pt x="0" y="0"/>
                  </a:lnTo>
                  <a:lnTo>
                    <a:pt x="0" y="265925"/>
                  </a:lnTo>
                  <a:lnTo>
                    <a:pt x="0" y="365747"/>
                  </a:lnTo>
                  <a:lnTo>
                    <a:pt x="6856476" y="365747"/>
                  </a:lnTo>
                  <a:lnTo>
                    <a:pt x="6856476" y="265925"/>
                  </a:lnTo>
                  <a:lnTo>
                    <a:pt x="6856476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6836" y="174447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9" name="object 9"/>
          <p:cNvSpPr txBox="1"/>
          <p:nvPr/>
        </p:nvSpPr>
        <p:spPr>
          <a:xfrm>
            <a:off x="5289041" y="476250"/>
            <a:ext cx="3039110" cy="1447800"/>
          </a:xfrm>
          <a:prstGeom prst="rect">
            <a:avLst/>
          </a:prstGeom>
          <a:solidFill>
            <a:srgbClr val="F1F1F1"/>
          </a:solidFill>
          <a:ln w="28955">
            <a:solidFill>
              <a:srgbClr val="7E7E7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876300">
              <a:lnSpc>
                <a:spcPct val="100000"/>
              </a:lnSpc>
              <a:spcBef>
                <a:spcPts val="320"/>
              </a:spcBef>
            </a:pPr>
            <a:r>
              <a:rPr sz="1600" b="1" dirty="0">
                <a:latin typeface="Arial"/>
                <a:cs typeface="Arial"/>
              </a:rPr>
              <a:t>Hidden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Trails</a:t>
            </a:r>
            <a:endParaRPr sz="1600">
              <a:latin typeface="Arial"/>
              <a:cs typeface="Arial"/>
            </a:endParaRPr>
          </a:p>
          <a:p>
            <a:pPr marL="263525" indent="-17335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256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263525" indent="-17335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155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263525" indent="-173355">
              <a:lnSpc>
                <a:spcPct val="100000"/>
              </a:lnSpc>
              <a:spcBef>
                <a:spcPts val="5"/>
              </a:spcBef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98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vacant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developed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263525" indent="-17335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Approx.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3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homes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263525" marR="655320" indent="-172720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sz="1200" dirty="0">
                <a:latin typeface="Arial"/>
                <a:cs typeface="Arial"/>
              </a:rPr>
              <a:t>Phase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(101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lots)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delivered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for </a:t>
            </a:r>
            <a:r>
              <a:rPr sz="1200" dirty="0">
                <a:latin typeface="Arial"/>
                <a:cs typeface="Arial"/>
              </a:rPr>
              <a:t>homebuilding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mid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59823" y="638555"/>
            <a:ext cx="1184275" cy="27622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195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31024" y="879347"/>
              <a:ext cx="4623816" cy="53781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59536" y="210324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6" y="0"/>
                  </a:moveTo>
                  <a:lnTo>
                    <a:pt x="0" y="0"/>
                  </a:lnTo>
                  <a:lnTo>
                    <a:pt x="0" y="157721"/>
                  </a:lnTo>
                  <a:lnTo>
                    <a:pt x="0" y="365747"/>
                  </a:lnTo>
                  <a:lnTo>
                    <a:pt x="6856476" y="365747"/>
                  </a:lnTo>
                  <a:lnTo>
                    <a:pt x="6856476" y="157721"/>
                  </a:lnTo>
                  <a:lnTo>
                    <a:pt x="6856476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46836" y="174447"/>
            <a:ext cx="27660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138684" y="353568"/>
            <a:ext cx="8397240" cy="5923915"/>
            <a:chOff x="138684" y="353568"/>
            <a:chExt cx="8397240" cy="592391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496" y="859536"/>
              <a:ext cx="6998208" cy="5398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8590" y="849630"/>
              <a:ext cx="7018020" cy="5417820"/>
            </a:xfrm>
            <a:custGeom>
              <a:avLst/>
              <a:gdLst/>
              <a:ahLst/>
              <a:cxnLst/>
              <a:rect l="l" t="t" r="r" b="b"/>
              <a:pathLst>
                <a:path w="7018020" h="5417820">
                  <a:moveTo>
                    <a:pt x="0" y="5417820"/>
                  </a:moveTo>
                  <a:lnTo>
                    <a:pt x="7018020" y="5417820"/>
                  </a:lnTo>
                  <a:lnTo>
                    <a:pt x="7018020" y="0"/>
                  </a:lnTo>
                  <a:lnTo>
                    <a:pt x="0" y="0"/>
                  </a:lnTo>
                  <a:lnTo>
                    <a:pt x="0" y="5417820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40501" y="368046"/>
              <a:ext cx="2981325" cy="1077595"/>
            </a:xfrm>
            <a:custGeom>
              <a:avLst/>
              <a:gdLst/>
              <a:ahLst/>
              <a:cxnLst/>
              <a:rect l="l" t="t" r="r" b="b"/>
              <a:pathLst>
                <a:path w="2981325" h="1077595">
                  <a:moveTo>
                    <a:pt x="2980944" y="0"/>
                  </a:moveTo>
                  <a:lnTo>
                    <a:pt x="0" y="0"/>
                  </a:lnTo>
                  <a:lnTo>
                    <a:pt x="0" y="1077467"/>
                  </a:lnTo>
                  <a:lnTo>
                    <a:pt x="2980944" y="1077467"/>
                  </a:lnTo>
                  <a:lnTo>
                    <a:pt x="29809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40501" y="368046"/>
              <a:ext cx="2981325" cy="1077595"/>
            </a:xfrm>
            <a:custGeom>
              <a:avLst/>
              <a:gdLst/>
              <a:ahLst/>
              <a:cxnLst/>
              <a:rect l="l" t="t" r="r" b="b"/>
              <a:pathLst>
                <a:path w="2981325" h="1077595">
                  <a:moveTo>
                    <a:pt x="0" y="1077467"/>
                  </a:moveTo>
                  <a:lnTo>
                    <a:pt x="2980944" y="1077467"/>
                  </a:lnTo>
                  <a:lnTo>
                    <a:pt x="2980944" y="0"/>
                  </a:lnTo>
                  <a:lnTo>
                    <a:pt x="0" y="0"/>
                  </a:lnTo>
                  <a:lnTo>
                    <a:pt x="0" y="1077467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12714" y="396621"/>
            <a:ext cx="26333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The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Preserve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at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Lions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Park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14" name="object 14"/>
          <p:cNvSpPr txBox="1"/>
          <p:nvPr/>
        </p:nvSpPr>
        <p:spPr>
          <a:xfrm>
            <a:off x="5619750" y="640460"/>
            <a:ext cx="79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1961" y="640460"/>
            <a:ext cx="1319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304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20" dirty="0">
                <a:latin typeface="Arial"/>
                <a:cs typeface="Arial"/>
              </a:rPr>
              <a:t> lots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19750" y="823340"/>
            <a:ext cx="2767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Prelim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plat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approved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Nov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2023</a:t>
            </a:r>
            <a:endParaRPr sz="1200">
              <a:latin typeface="Arial"/>
              <a:cs typeface="Arial"/>
            </a:endParaRPr>
          </a:p>
          <a:p>
            <a:pPr marL="184785" marR="508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Final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plat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Phase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1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(121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lots)</a:t>
            </a:r>
            <a:r>
              <a:rPr sz="1200" spc="-10" dirty="0">
                <a:latin typeface="Arial"/>
                <a:cs typeface="Arial"/>
              </a:rPr>
              <a:t> approved </a:t>
            </a:r>
            <a:r>
              <a:rPr sz="1200" dirty="0">
                <a:latin typeface="Arial"/>
                <a:cs typeface="Arial"/>
              </a:rPr>
              <a:t>Aug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2024;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groundwork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underway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59823" y="606551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19939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August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89460" cy="6858000"/>
            <a:chOff x="0" y="0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88952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39071" y="4440935"/>
              <a:ext cx="1975103" cy="19751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0388" y="661416"/>
              <a:ext cx="9608819" cy="60502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70482" y="651509"/>
              <a:ext cx="9629140" cy="6070600"/>
            </a:xfrm>
            <a:custGeom>
              <a:avLst/>
              <a:gdLst/>
              <a:ahLst/>
              <a:cxnLst/>
              <a:rect l="l" t="t" r="r" b="b"/>
              <a:pathLst>
                <a:path w="9629140" h="6070600">
                  <a:moveTo>
                    <a:pt x="0" y="6070092"/>
                  </a:moveTo>
                  <a:lnTo>
                    <a:pt x="9628632" y="6070092"/>
                  </a:lnTo>
                  <a:lnTo>
                    <a:pt x="9628632" y="0"/>
                  </a:lnTo>
                  <a:lnTo>
                    <a:pt x="0" y="0"/>
                  </a:lnTo>
                  <a:lnTo>
                    <a:pt x="0" y="6070092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59535" y="210311"/>
              <a:ext cx="6856730" cy="365760"/>
            </a:xfrm>
            <a:custGeom>
              <a:avLst/>
              <a:gdLst/>
              <a:ahLst/>
              <a:cxnLst/>
              <a:rect l="l" t="t" r="r" b="b"/>
              <a:pathLst>
                <a:path w="6856730" h="365759">
                  <a:moveTo>
                    <a:pt x="6856475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6856475" y="365759"/>
                  </a:lnTo>
                  <a:lnTo>
                    <a:pt x="6856475" y="0"/>
                  </a:lnTo>
                  <a:close/>
                </a:path>
              </a:pathLst>
            </a:custGeom>
            <a:solidFill>
              <a:srgbClr val="E8F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1417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Residential</a:t>
            </a:r>
            <a:r>
              <a:rPr sz="2800" spc="-114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9" name="object 9"/>
          <p:cNvGrpSpPr/>
          <p:nvPr/>
        </p:nvGrpSpPr>
        <p:grpSpPr>
          <a:xfrm>
            <a:off x="8592311" y="827532"/>
            <a:ext cx="2895600" cy="1659889"/>
            <a:chOff x="8592311" y="827532"/>
            <a:chExt cx="2895600" cy="1659889"/>
          </a:xfrm>
        </p:grpSpPr>
        <p:sp>
          <p:nvSpPr>
            <p:cNvPr id="10" name="object 10"/>
            <p:cNvSpPr/>
            <p:nvPr/>
          </p:nvSpPr>
          <p:spPr>
            <a:xfrm>
              <a:off x="8606789" y="842010"/>
              <a:ext cx="2867025" cy="1630680"/>
            </a:xfrm>
            <a:custGeom>
              <a:avLst/>
              <a:gdLst/>
              <a:ahLst/>
              <a:cxnLst/>
              <a:rect l="l" t="t" r="r" b="b"/>
              <a:pathLst>
                <a:path w="2867025" h="1630680">
                  <a:moveTo>
                    <a:pt x="2866644" y="0"/>
                  </a:moveTo>
                  <a:lnTo>
                    <a:pt x="0" y="0"/>
                  </a:lnTo>
                  <a:lnTo>
                    <a:pt x="0" y="1630680"/>
                  </a:lnTo>
                  <a:lnTo>
                    <a:pt x="2866644" y="1630680"/>
                  </a:lnTo>
                  <a:lnTo>
                    <a:pt x="28666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06789" y="842010"/>
              <a:ext cx="2867025" cy="1630680"/>
            </a:xfrm>
            <a:custGeom>
              <a:avLst/>
              <a:gdLst/>
              <a:ahLst/>
              <a:cxnLst/>
              <a:rect l="l" t="t" r="r" b="b"/>
              <a:pathLst>
                <a:path w="2867025" h="1630680">
                  <a:moveTo>
                    <a:pt x="0" y="1630680"/>
                  </a:moveTo>
                  <a:lnTo>
                    <a:pt x="2866644" y="1630680"/>
                  </a:lnTo>
                  <a:lnTo>
                    <a:pt x="2866644" y="0"/>
                  </a:lnTo>
                  <a:lnTo>
                    <a:pt x="0" y="0"/>
                  </a:lnTo>
                  <a:lnTo>
                    <a:pt x="0" y="1630680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686038" y="869949"/>
            <a:ext cx="2673350" cy="1550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296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River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Farm</a:t>
            </a:r>
            <a:endParaRPr sz="16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1,750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total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lots</a:t>
            </a:r>
            <a:endParaRPr sz="1200">
              <a:latin typeface="Arial"/>
              <a:cs typeface="Arial"/>
            </a:endParaRPr>
          </a:p>
          <a:p>
            <a:pPr marL="184785" marR="11430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spc="-10" dirty="0">
                <a:latin typeface="Arial"/>
                <a:cs typeface="Arial"/>
              </a:rPr>
              <a:t>500-</a:t>
            </a:r>
            <a:r>
              <a:rPr sz="1200" dirty="0">
                <a:latin typeface="Arial"/>
                <a:cs typeface="Arial"/>
              </a:rPr>
              <a:t>acre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master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planned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community </a:t>
            </a:r>
            <a:r>
              <a:rPr sz="1200" dirty="0">
                <a:latin typeface="Arial"/>
                <a:cs typeface="Arial"/>
              </a:rPr>
              <a:t>with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amenities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such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large </a:t>
            </a:r>
            <a:r>
              <a:rPr sz="1200" dirty="0">
                <a:latin typeface="Arial"/>
                <a:cs typeface="Arial"/>
              </a:rPr>
              <a:t>clubhouse,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event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facilities,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lengthy </a:t>
            </a:r>
            <a:r>
              <a:rPr sz="1200" dirty="0">
                <a:latin typeface="Arial"/>
                <a:cs typeface="Arial"/>
              </a:rPr>
              <a:t>trail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system,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sports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facilities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Will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include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future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elementary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school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sz="1200" dirty="0">
                <a:latin typeface="Arial"/>
                <a:cs typeface="Arial"/>
              </a:rPr>
              <a:t>Anticipate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groundwork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early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20" dirty="0">
                <a:latin typeface="Arial"/>
                <a:cs typeface="Arial"/>
              </a:rPr>
              <a:t>2025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87555" cy="6858000"/>
            <a:chOff x="1523" y="0"/>
            <a:chExt cx="1218755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" y="0"/>
              <a:ext cx="12187427" cy="68564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00471" y="1523"/>
              <a:ext cx="5757672" cy="685647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8951" y="149352"/>
            <a:ext cx="4541520" cy="513715"/>
          </a:xfrm>
          <a:prstGeom prst="rect">
            <a:avLst/>
          </a:prstGeom>
          <a:solidFill>
            <a:srgbClr val="E8FBF5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75"/>
              </a:lnSpc>
            </a:pPr>
            <a:r>
              <a:rPr sz="2800" spc="-25" dirty="0"/>
              <a:t>Multi-</a:t>
            </a:r>
            <a:r>
              <a:rPr sz="2800" dirty="0"/>
              <a:t>Family</a:t>
            </a:r>
            <a:r>
              <a:rPr sz="2800" spc="-95" dirty="0"/>
              <a:t> </a:t>
            </a:r>
            <a:r>
              <a:rPr sz="2800" dirty="0"/>
              <a:t>Housing</a:t>
            </a:r>
            <a:r>
              <a:rPr sz="2800" spc="-90" dirty="0"/>
              <a:t> </a:t>
            </a:r>
            <a:r>
              <a:rPr sz="2800" spc="-10" dirty="0"/>
              <a:t>Overview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11846814" y="6513677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25" dirty="0">
                <a:latin typeface="Calibri"/>
                <a:cs typeface="Calibri"/>
              </a:rPr>
              <a:t>18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56460" y="3476244"/>
            <a:ext cx="1995170" cy="783590"/>
            <a:chOff x="2156460" y="3476244"/>
            <a:chExt cx="1995170" cy="7835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6272" y="3496056"/>
              <a:ext cx="1955292" cy="7437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66366" y="3486150"/>
              <a:ext cx="1975485" cy="763905"/>
            </a:xfrm>
            <a:custGeom>
              <a:avLst/>
              <a:gdLst/>
              <a:ahLst/>
              <a:cxnLst/>
              <a:rect l="l" t="t" r="r" b="b"/>
              <a:pathLst>
                <a:path w="1975485" h="763904">
                  <a:moveTo>
                    <a:pt x="0" y="763524"/>
                  </a:moveTo>
                  <a:lnTo>
                    <a:pt x="1975104" y="763524"/>
                  </a:lnTo>
                  <a:lnTo>
                    <a:pt x="1975104" y="0"/>
                  </a:lnTo>
                  <a:lnTo>
                    <a:pt x="0" y="0"/>
                  </a:lnTo>
                  <a:lnTo>
                    <a:pt x="0" y="763524"/>
                  </a:lnTo>
                  <a:close/>
                </a:path>
              </a:pathLst>
            </a:custGeom>
            <a:ln w="19811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48561" y="1163574"/>
            <a:ext cx="4084320" cy="1755775"/>
          </a:xfrm>
          <a:prstGeom prst="rect">
            <a:avLst/>
          </a:prstGeom>
          <a:solidFill>
            <a:srgbClr val="FFFFFF"/>
          </a:solidFill>
          <a:ln w="19811">
            <a:solidFill>
              <a:srgbClr val="7E7E7E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19405" marR="988060" indent="-228600">
              <a:lnSpc>
                <a:spcPct val="100000"/>
              </a:lnSpc>
              <a:spcBef>
                <a:spcPts val="315"/>
              </a:spcBef>
              <a:buChar char="•"/>
              <a:tabLst>
                <a:tab pos="319405" algn="l"/>
                <a:tab pos="320040" algn="l"/>
              </a:tabLst>
            </a:pPr>
            <a:r>
              <a:rPr sz="1400" dirty="0">
                <a:latin typeface="Arial"/>
                <a:cs typeface="Arial"/>
              </a:rPr>
              <a:t>There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currently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657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units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under construction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 </a:t>
            </a:r>
            <a:r>
              <a:rPr sz="1400" spc="-10" dirty="0">
                <a:latin typeface="Arial"/>
                <a:cs typeface="Arial"/>
              </a:rPr>
              <a:t>district</a:t>
            </a:r>
            <a:endParaRPr sz="1400">
              <a:latin typeface="Arial"/>
              <a:cs typeface="Arial"/>
            </a:endParaRPr>
          </a:p>
          <a:p>
            <a:pPr marL="319405" marR="157480" indent="-228600">
              <a:lnSpc>
                <a:spcPct val="100000"/>
              </a:lnSpc>
              <a:spcBef>
                <a:spcPts val="600"/>
              </a:spcBef>
              <a:buChar char="•"/>
              <a:tabLst>
                <a:tab pos="319405" algn="l"/>
                <a:tab pos="320040" algn="l"/>
              </a:tabLst>
            </a:pPr>
            <a:r>
              <a:rPr sz="1400" dirty="0">
                <a:latin typeface="Arial"/>
                <a:cs typeface="Arial"/>
              </a:rPr>
              <a:t>Within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Belton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more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700 </a:t>
            </a:r>
            <a:r>
              <a:rPr sz="1400" dirty="0">
                <a:latin typeface="Arial"/>
                <a:cs typeface="Arial"/>
              </a:rPr>
              <a:t>future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multi-</a:t>
            </a:r>
            <a:r>
              <a:rPr sz="1400" dirty="0">
                <a:latin typeface="Arial"/>
                <a:cs typeface="Arial"/>
              </a:rPr>
              <a:t>family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units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planning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stages</a:t>
            </a:r>
            <a:endParaRPr sz="1400">
              <a:latin typeface="Arial"/>
              <a:cs typeface="Arial"/>
            </a:endParaRPr>
          </a:p>
          <a:p>
            <a:pPr marL="319405" marR="295275" indent="-228600">
              <a:lnSpc>
                <a:spcPct val="100000"/>
              </a:lnSpc>
              <a:spcBef>
                <a:spcPts val="600"/>
              </a:spcBef>
              <a:buChar char="•"/>
              <a:tabLst>
                <a:tab pos="319405" algn="l"/>
                <a:tab pos="320040" algn="l"/>
              </a:tabLst>
            </a:pPr>
            <a:r>
              <a:rPr sz="1400" dirty="0">
                <a:latin typeface="Arial"/>
                <a:cs typeface="Arial"/>
              </a:rPr>
              <a:t>Of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units,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approx.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100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units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age- </a:t>
            </a:r>
            <a:r>
              <a:rPr sz="1400" dirty="0">
                <a:latin typeface="Arial"/>
                <a:cs typeface="Arial"/>
              </a:rPr>
              <a:t>restricted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impact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BISD’s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student yield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3" y="0"/>
            <a:ext cx="12187555" cy="6856730"/>
            <a:chOff x="1523" y="0"/>
            <a:chExt cx="12187555" cy="68567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" y="0"/>
              <a:ext cx="12187427" cy="68564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4563" y="534923"/>
              <a:ext cx="4704588" cy="61767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54657" y="525018"/>
              <a:ext cx="4724400" cy="6196965"/>
            </a:xfrm>
            <a:custGeom>
              <a:avLst/>
              <a:gdLst/>
              <a:ahLst/>
              <a:cxnLst/>
              <a:rect l="l" t="t" r="r" b="b"/>
              <a:pathLst>
                <a:path w="4724400" h="6196965">
                  <a:moveTo>
                    <a:pt x="0" y="6196584"/>
                  </a:moveTo>
                  <a:lnTo>
                    <a:pt x="4724400" y="6196584"/>
                  </a:lnTo>
                  <a:lnTo>
                    <a:pt x="4724400" y="0"/>
                  </a:lnTo>
                  <a:lnTo>
                    <a:pt x="0" y="0"/>
                  </a:lnTo>
                  <a:lnTo>
                    <a:pt x="0" y="6196584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0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Multi-</a:t>
            </a:r>
            <a:r>
              <a:rPr sz="2800" dirty="0"/>
              <a:t>Family</a:t>
            </a:r>
            <a:r>
              <a:rPr sz="2800" spc="-85" dirty="0"/>
              <a:t> </a:t>
            </a:r>
            <a:r>
              <a:rPr sz="2800" spc="-10" dirty="0"/>
              <a:t>Activity</a:t>
            </a:r>
            <a:endParaRPr sz="2800"/>
          </a:p>
        </p:txBody>
      </p:sp>
      <p:grpSp>
        <p:nvGrpSpPr>
          <p:cNvPr id="7" name="object 7"/>
          <p:cNvGrpSpPr/>
          <p:nvPr/>
        </p:nvGrpSpPr>
        <p:grpSpPr>
          <a:xfrm>
            <a:off x="4618990" y="5617209"/>
            <a:ext cx="2829560" cy="913765"/>
            <a:chOff x="4618990" y="5617209"/>
            <a:chExt cx="2829560" cy="913765"/>
          </a:xfrm>
        </p:grpSpPr>
        <p:sp>
          <p:nvSpPr>
            <p:cNvPr id="8" name="object 8"/>
            <p:cNvSpPr/>
            <p:nvPr/>
          </p:nvSpPr>
          <p:spPr>
            <a:xfrm>
              <a:off x="4629150" y="5627369"/>
              <a:ext cx="2809240" cy="893444"/>
            </a:xfrm>
            <a:custGeom>
              <a:avLst/>
              <a:gdLst/>
              <a:ahLst/>
              <a:cxnLst/>
              <a:rect l="l" t="t" r="r" b="b"/>
              <a:pathLst>
                <a:path w="2809240" h="893445">
                  <a:moveTo>
                    <a:pt x="2808731" y="0"/>
                  </a:moveTo>
                  <a:lnTo>
                    <a:pt x="0" y="0"/>
                  </a:lnTo>
                  <a:lnTo>
                    <a:pt x="0" y="893063"/>
                  </a:lnTo>
                  <a:lnTo>
                    <a:pt x="2808731" y="893063"/>
                  </a:lnTo>
                  <a:lnTo>
                    <a:pt x="28087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29150" y="5627369"/>
              <a:ext cx="2809240" cy="893444"/>
            </a:xfrm>
            <a:custGeom>
              <a:avLst/>
              <a:gdLst/>
              <a:ahLst/>
              <a:cxnLst/>
              <a:rect l="l" t="t" r="r" b="b"/>
              <a:pathLst>
                <a:path w="2809240" h="893445">
                  <a:moveTo>
                    <a:pt x="0" y="893063"/>
                  </a:moveTo>
                  <a:lnTo>
                    <a:pt x="2808731" y="893063"/>
                  </a:lnTo>
                  <a:lnTo>
                    <a:pt x="2808731" y="0"/>
                  </a:lnTo>
                  <a:lnTo>
                    <a:pt x="0" y="0"/>
                  </a:lnTo>
                  <a:lnTo>
                    <a:pt x="0" y="893063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07382" y="5656275"/>
            <a:ext cx="263398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Cypress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Creek</a:t>
            </a:r>
            <a:r>
              <a:rPr sz="1600" b="1" spc="-1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Apartments</a:t>
            </a:r>
            <a:endParaRPr sz="16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spcBef>
                <a:spcPts val="5"/>
              </a:spcBef>
              <a:buChar char="•"/>
              <a:tabLst>
                <a:tab pos="194945" algn="l"/>
                <a:tab pos="195580" algn="l"/>
              </a:tabLst>
            </a:pPr>
            <a:r>
              <a:rPr sz="1200" dirty="0">
                <a:latin typeface="Arial"/>
                <a:cs typeface="Arial"/>
              </a:rPr>
              <a:t>180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units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under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construction</a:t>
            </a:r>
            <a:endParaRPr sz="12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buChar char="•"/>
              <a:tabLst>
                <a:tab pos="194945" algn="l"/>
                <a:tab pos="195580" algn="l"/>
              </a:tabLst>
            </a:pPr>
            <a:r>
              <a:rPr sz="1200" dirty="0">
                <a:latin typeface="Arial"/>
                <a:cs typeface="Arial"/>
              </a:rPr>
              <a:t>Started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May </a:t>
            </a:r>
            <a:r>
              <a:rPr sz="1200" spc="-20" dirty="0">
                <a:latin typeface="Arial"/>
                <a:cs typeface="Arial"/>
              </a:rPr>
              <a:t>2023</a:t>
            </a:r>
            <a:endParaRPr sz="1200">
              <a:latin typeface="Arial"/>
              <a:cs typeface="Arial"/>
            </a:endParaRPr>
          </a:p>
          <a:p>
            <a:pPr marL="194945" indent="-182245">
              <a:lnSpc>
                <a:spcPct val="100000"/>
              </a:lnSpc>
              <a:buChar char="•"/>
              <a:tabLst>
                <a:tab pos="194945" algn="l"/>
                <a:tab pos="195580" algn="l"/>
              </a:tabLst>
            </a:pPr>
            <a:r>
              <a:rPr sz="1200" dirty="0">
                <a:latin typeface="Arial"/>
                <a:cs typeface="Arial"/>
              </a:rPr>
              <a:t>Anticipated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lease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date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Nov </a:t>
            </a:r>
            <a:r>
              <a:rPr sz="1200" spc="-20" dirty="0">
                <a:latin typeface="Arial"/>
                <a:cs typeface="Arial"/>
              </a:rPr>
              <a:t>2024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91152" y="1069847"/>
            <a:ext cx="6531609" cy="5008245"/>
            <a:chOff x="4391152" y="1069847"/>
            <a:chExt cx="6531609" cy="500824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91152" y="1768170"/>
              <a:ext cx="699643" cy="4793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0752" y="1069847"/>
              <a:ext cx="3381755" cy="500786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743188" y="745236"/>
            <a:ext cx="1184275" cy="277495"/>
          </a:xfrm>
          <a:prstGeom prst="rect">
            <a:avLst/>
          </a:prstGeom>
          <a:solidFill>
            <a:srgbClr val="E9F9F4"/>
          </a:solidFill>
        </p:spPr>
        <p:txBody>
          <a:bodyPr vert="horz" wrap="square" lIns="0" tIns="3683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latin typeface="Calibri"/>
                <a:cs typeface="Calibri"/>
              </a:rPr>
              <a:t>July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611" y="10455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5">
                <a:moveTo>
                  <a:pt x="137312" y="251142"/>
                </a:moveTo>
                <a:lnTo>
                  <a:pt x="123024" y="251142"/>
                </a:lnTo>
                <a:lnTo>
                  <a:pt x="117868" y="282321"/>
                </a:lnTo>
                <a:lnTo>
                  <a:pt x="110286" y="251142"/>
                </a:lnTo>
                <a:lnTo>
                  <a:pt x="95999" y="251142"/>
                </a:lnTo>
                <a:lnTo>
                  <a:pt x="88417" y="282321"/>
                </a:lnTo>
                <a:lnTo>
                  <a:pt x="83261" y="251142"/>
                </a:lnTo>
                <a:lnTo>
                  <a:pt x="68897" y="251142"/>
                </a:lnTo>
                <a:lnTo>
                  <a:pt x="79756" y="306882"/>
                </a:lnTo>
                <a:lnTo>
                  <a:pt x="94589" y="306882"/>
                </a:lnTo>
                <a:lnTo>
                  <a:pt x="103098" y="271792"/>
                </a:lnTo>
                <a:lnTo>
                  <a:pt x="111696" y="306882"/>
                </a:lnTo>
                <a:lnTo>
                  <a:pt x="126542" y="306882"/>
                </a:lnTo>
                <a:lnTo>
                  <a:pt x="137312" y="251142"/>
                </a:lnTo>
                <a:close/>
              </a:path>
              <a:path w="559435" h="558165">
                <a:moveTo>
                  <a:pt x="305028" y="469138"/>
                </a:moveTo>
                <a:lnTo>
                  <a:pt x="276440" y="452221"/>
                </a:lnTo>
                <a:lnTo>
                  <a:pt x="274485" y="451510"/>
                </a:lnTo>
                <a:lnTo>
                  <a:pt x="272846" y="450113"/>
                </a:lnTo>
                <a:lnTo>
                  <a:pt x="272453" y="449249"/>
                </a:lnTo>
                <a:lnTo>
                  <a:pt x="272453" y="447141"/>
                </a:lnTo>
                <a:lnTo>
                  <a:pt x="272999" y="446138"/>
                </a:lnTo>
                <a:lnTo>
                  <a:pt x="275031" y="444423"/>
                </a:lnTo>
                <a:lnTo>
                  <a:pt x="276517" y="444030"/>
                </a:lnTo>
                <a:lnTo>
                  <a:pt x="280962" y="444030"/>
                </a:lnTo>
                <a:lnTo>
                  <a:pt x="282841" y="444652"/>
                </a:lnTo>
                <a:lnTo>
                  <a:pt x="285661" y="446836"/>
                </a:lnTo>
                <a:lnTo>
                  <a:pt x="286512" y="448703"/>
                </a:lnTo>
                <a:lnTo>
                  <a:pt x="286981" y="451205"/>
                </a:lnTo>
                <a:lnTo>
                  <a:pt x="303225" y="450265"/>
                </a:lnTo>
                <a:lnTo>
                  <a:pt x="302450" y="444500"/>
                </a:lnTo>
                <a:lnTo>
                  <a:pt x="300266" y="440283"/>
                </a:lnTo>
                <a:lnTo>
                  <a:pt x="292760" y="434987"/>
                </a:lnTo>
                <a:lnTo>
                  <a:pt x="287286" y="433666"/>
                </a:lnTo>
                <a:lnTo>
                  <a:pt x="274320" y="433666"/>
                </a:lnTo>
                <a:lnTo>
                  <a:pt x="256438" y="447065"/>
                </a:lnTo>
                <a:lnTo>
                  <a:pt x="256438" y="454317"/>
                </a:lnTo>
                <a:lnTo>
                  <a:pt x="258000" y="457911"/>
                </a:lnTo>
                <a:lnTo>
                  <a:pt x="264490" y="463524"/>
                </a:lnTo>
                <a:lnTo>
                  <a:pt x="269875" y="465785"/>
                </a:lnTo>
                <a:lnTo>
                  <a:pt x="282054" y="468515"/>
                </a:lnTo>
                <a:lnTo>
                  <a:pt x="285026" y="469519"/>
                </a:lnTo>
                <a:lnTo>
                  <a:pt x="287528" y="471868"/>
                </a:lnTo>
                <a:lnTo>
                  <a:pt x="288150" y="473113"/>
                </a:lnTo>
                <a:lnTo>
                  <a:pt x="288150" y="476072"/>
                </a:lnTo>
                <a:lnTo>
                  <a:pt x="287451" y="477393"/>
                </a:lnTo>
                <a:lnTo>
                  <a:pt x="284797" y="479742"/>
                </a:lnTo>
                <a:lnTo>
                  <a:pt x="282917" y="480288"/>
                </a:lnTo>
                <a:lnTo>
                  <a:pt x="277063" y="480288"/>
                </a:lnTo>
                <a:lnTo>
                  <a:pt x="274561" y="479196"/>
                </a:lnTo>
                <a:lnTo>
                  <a:pt x="271678" y="475526"/>
                </a:lnTo>
                <a:lnTo>
                  <a:pt x="270967" y="473506"/>
                </a:lnTo>
                <a:lnTo>
                  <a:pt x="270573" y="470852"/>
                </a:lnTo>
                <a:lnTo>
                  <a:pt x="254177" y="471868"/>
                </a:lnTo>
                <a:lnTo>
                  <a:pt x="254723" y="477558"/>
                </a:lnTo>
                <a:lnTo>
                  <a:pt x="256755" y="482155"/>
                </a:lnTo>
                <a:lnTo>
                  <a:pt x="260578" y="485825"/>
                </a:lnTo>
                <a:lnTo>
                  <a:pt x="264248" y="489483"/>
                </a:lnTo>
                <a:lnTo>
                  <a:pt x="270814" y="491274"/>
                </a:lnTo>
                <a:lnTo>
                  <a:pt x="285737" y="491274"/>
                </a:lnTo>
                <a:lnTo>
                  <a:pt x="305028" y="475767"/>
                </a:lnTo>
                <a:lnTo>
                  <a:pt x="305028" y="469138"/>
                </a:lnTo>
                <a:close/>
              </a:path>
              <a:path w="559435" h="558165">
                <a:moveTo>
                  <a:pt x="306197" y="68072"/>
                </a:moveTo>
                <a:lnTo>
                  <a:pt x="289953" y="68072"/>
                </a:lnTo>
                <a:lnTo>
                  <a:pt x="289953" y="98869"/>
                </a:lnTo>
                <a:lnTo>
                  <a:pt x="268935" y="68072"/>
                </a:lnTo>
                <a:lnTo>
                  <a:pt x="252844" y="68072"/>
                </a:lnTo>
                <a:lnTo>
                  <a:pt x="252768" y="123812"/>
                </a:lnTo>
                <a:lnTo>
                  <a:pt x="269011" y="123812"/>
                </a:lnTo>
                <a:lnTo>
                  <a:pt x="269011" y="93256"/>
                </a:lnTo>
                <a:lnTo>
                  <a:pt x="289953" y="123812"/>
                </a:lnTo>
                <a:lnTo>
                  <a:pt x="306197" y="123812"/>
                </a:lnTo>
                <a:lnTo>
                  <a:pt x="306197" y="68072"/>
                </a:lnTo>
                <a:close/>
              </a:path>
              <a:path w="559435" h="558165">
                <a:moveTo>
                  <a:pt x="411810" y="281317"/>
                </a:moveTo>
                <a:lnTo>
                  <a:pt x="387438" y="274027"/>
                </a:lnTo>
                <a:lnTo>
                  <a:pt x="387438" y="281317"/>
                </a:lnTo>
                <a:lnTo>
                  <a:pt x="326110" y="281317"/>
                </a:lnTo>
                <a:lnTo>
                  <a:pt x="318693" y="261200"/>
                </a:lnTo>
                <a:lnTo>
                  <a:pt x="387438" y="281317"/>
                </a:lnTo>
                <a:lnTo>
                  <a:pt x="387438" y="274027"/>
                </a:lnTo>
                <a:lnTo>
                  <a:pt x="344665" y="261200"/>
                </a:lnTo>
                <a:lnTo>
                  <a:pt x="310857" y="251079"/>
                </a:lnTo>
                <a:lnTo>
                  <a:pt x="308178" y="242176"/>
                </a:lnTo>
                <a:lnTo>
                  <a:pt x="307530" y="239991"/>
                </a:lnTo>
                <a:lnTo>
                  <a:pt x="299720" y="214096"/>
                </a:lnTo>
                <a:lnTo>
                  <a:pt x="299720" y="321691"/>
                </a:lnTo>
                <a:lnTo>
                  <a:pt x="279565" y="390309"/>
                </a:lnTo>
                <a:lnTo>
                  <a:pt x="279565" y="329107"/>
                </a:lnTo>
                <a:lnTo>
                  <a:pt x="299720" y="321691"/>
                </a:lnTo>
                <a:lnTo>
                  <a:pt x="299720" y="214096"/>
                </a:lnTo>
                <a:lnTo>
                  <a:pt x="286842" y="171373"/>
                </a:lnTo>
                <a:lnTo>
                  <a:pt x="279565" y="147231"/>
                </a:lnTo>
                <a:lnTo>
                  <a:pt x="279565" y="171373"/>
                </a:lnTo>
                <a:lnTo>
                  <a:pt x="279565" y="232587"/>
                </a:lnTo>
                <a:lnTo>
                  <a:pt x="259410" y="239991"/>
                </a:lnTo>
                <a:lnTo>
                  <a:pt x="279565" y="171373"/>
                </a:lnTo>
                <a:lnTo>
                  <a:pt x="279565" y="147231"/>
                </a:lnTo>
                <a:lnTo>
                  <a:pt x="279488" y="146977"/>
                </a:lnTo>
                <a:lnTo>
                  <a:pt x="248170" y="251091"/>
                </a:lnTo>
                <a:lnTo>
                  <a:pt x="240423" y="253428"/>
                </a:lnTo>
                <a:lnTo>
                  <a:pt x="240423" y="301510"/>
                </a:lnTo>
                <a:lnTo>
                  <a:pt x="171678" y="281393"/>
                </a:lnTo>
                <a:lnTo>
                  <a:pt x="233006" y="281393"/>
                </a:lnTo>
                <a:lnTo>
                  <a:pt x="240423" y="301510"/>
                </a:lnTo>
                <a:lnTo>
                  <a:pt x="240423" y="253428"/>
                </a:lnTo>
                <a:lnTo>
                  <a:pt x="147243" y="281393"/>
                </a:lnTo>
                <a:lnTo>
                  <a:pt x="248412" y="311721"/>
                </a:lnTo>
                <a:lnTo>
                  <a:pt x="248577" y="311962"/>
                </a:lnTo>
                <a:lnTo>
                  <a:pt x="279565" y="414705"/>
                </a:lnTo>
                <a:lnTo>
                  <a:pt x="286893" y="390309"/>
                </a:lnTo>
                <a:lnTo>
                  <a:pt x="307530" y="321691"/>
                </a:lnTo>
                <a:lnTo>
                  <a:pt x="308190" y="319519"/>
                </a:lnTo>
                <a:lnTo>
                  <a:pt x="310400" y="312153"/>
                </a:lnTo>
                <a:lnTo>
                  <a:pt x="310743" y="311670"/>
                </a:lnTo>
                <a:lnTo>
                  <a:pt x="411810" y="281317"/>
                </a:lnTo>
                <a:close/>
              </a:path>
              <a:path w="559435" h="558165">
                <a:moveTo>
                  <a:pt x="486486" y="294335"/>
                </a:moveTo>
                <a:lnTo>
                  <a:pt x="456730" y="294335"/>
                </a:lnTo>
                <a:lnTo>
                  <a:pt x="456730" y="283337"/>
                </a:lnTo>
                <a:lnTo>
                  <a:pt x="483590" y="283337"/>
                </a:lnTo>
                <a:lnTo>
                  <a:pt x="483590" y="271957"/>
                </a:lnTo>
                <a:lnTo>
                  <a:pt x="456730" y="271957"/>
                </a:lnTo>
                <a:lnTo>
                  <a:pt x="456730" y="263067"/>
                </a:lnTo>
                <a:lnTo>
                  <a:pt x="485698" y="263067"/>
                </a:lnTo>
                <a:lnTo>
                  <a:pt x="485698" y="251142"/>
                </a:lnTo>
                <a:lnTo>
                  <a:pt x="439458" y="251142"/>
                </a:lnTo>
                <a:lnTo>
                  <a:pt x="439381" y="306959"/>
                </a:lnTo>
                <a:lnTo>
                  <a:pt x="486486" y="306959"/>
                </a:lnTo>
                <a:lnTo>
                  <a:pt x="486486" y="294335"/>
                </a:lnTo>
                <a:close/>
              </a:path>
              <a:path w="559435" h="558165">
                <a:moveTo>
                  <a:pt x="559054" y="279057"/>
                </a:moveTo>
                <a:lnTo>
                  <a:pt x="555396" y="233807"/>
                </a:lnTo>
                <a:lnTo>
                  <a:pt x="544804" y="190842"/>
                </a:lnTo>
                <a:lnTo>
                  <a:pt x="527862" y="150799"/>
                </a:lnTo>
                <a:lnTo>
                  <a:pt x="506399" y="116268"/>
                </a:lnTo>
                <a:lnTo>
                  <a:pt x="506399" y="279057"/>
                </a:lnTo>
                <a:lnTo>
                  <a:pt x="501815" y="324396"/>
                </a:lnTo>
                <a:lnTo>
                  <a:pt x="488683" y="366636"/>
                </a:lnTo>
                <a:lnTo>
                  <a:pt x="467906" y="404863"/>
                </a:lnTo>
                <a:lnTo>
                  <a:pt x="440372" y="438162"/>
                </a:lnTo>
                <a:lnTo>
                  <a:pt x="407009" y="465632"/>
                </a:lnTo>
                <a:lnTo>
                  <a:pt x="368719" y="486384"/>
                </a:lnTo>
                <a:lnTo>
                  <a:pt x="326402" y="499491"/>
                </a:lnTo>
                <a:lnTo>
                  <a:pt x="280962" y="504063"/>
                </a:lnTo>
                <a:lnTo>
                  <a:pt x="235534" y="499491"/>
                </a:lnTo>
                <a:lnTo>
                  <a:pt x="193217" y="486384"/>
                </a:lnTo>
                <a:lnTo>
                  <a:pt x="154914" y="465632"/>
                </a:lnTo>
                <a:lnTo>
                  <a:pt x="121551" y="438162"/>
                </a:lnTo>
                <a:lnTo>
                  <a:pt x="94030" y="404863"/>
                </a:lnTo>
                <a:lnTo>
                  <a:pt x="73240" y="366636"/>
                </a:lnTo>
                <a:lnTo>
                  <a:pt x="60109" y="324396"/>
                </a:lnTo>
                <a:lnTo>
                  <a:pt x="55537" y="279044"/>
                </a:lnTo>
                <a:lnTo>
                  <a:pt x="60109" y="233705"/>
                </a:lnTo>
                <a:lnTo>
                  <a:pt x="73240" y="191465"/>
                </a:lnTo>
                <a:lnTo>
                  <a:pt x="94030" y="153238"/>
                </a:lnTo>
                <a:lnTo>
                  <a:pt x="121551" y="119938"/>
                </a:lnTo>
                <a:lnTo>
                  <a:pt x="154914" y="92468"/>
                </a:lnTo>
                <a:lnTo>
                  <a:pt x="193217" y="71716"/>
                </a:lnTo>
                <a:lnTo>
                  <a:pt x="235534" y="58610"/>
                </a:lnTo>
                <a:lnTo>
                  <a:pt x="280962" y="54038"/>
                </a:lnTo>
                <a:lnTo>
                  <a:pt x="326402" y="58610"/>
                </a:lnTo>
                <a:lnTo>
                  <a:pt x="368719" y="71716"/>
                </a:lnTo>
                <a:lnTo>
                  <a:pt x="407009" y="92468"/>
                </a:lnTo>
                <a:lnTo>
                  <a:pt x="440372" y="119938"/>
                </a:lnTo>
                <a:lnTo>
                  <a:pt x="467906" y="153238"/>
                </a:lnTo>
                <a:lnTo>
                  <a:pt x="488683" y="191465"/>
                </a:lnTo>
                <a:lnTo>
                  <a:pt x="501815" y="233705"/>
                </a:lnTo>
                <a:lnTo>
                  <a:pt x="506399" y="279057"/>
                </a:lnTo>
                <a:lnTo>
                  <a:pt x="506399" y="116268"/>
                </a:lnTo>
                <a:lnTo>
                  <a:pt x="477215" y="81724"/>
                </a:lnTo>
                <a:lnTo>
                  <a:pt x="444893" y="54038"/>
                </a:lnTo>
                <a:lnTo>
                  <a:pt x="408038" y="31140"/>
                </a:lnTo>
                <a:lnTo>
                  <a:pt x="367931" y="14224"/>
                </a:lnTo>
                <a:lnTo>
                  <a:pt x="324916" y="3657"/>
                </a:lnTo>
                <a:lnTo>
                  <a:pt x="279565" y="0"/>
                </a:lnTo>
                <a:lnTo>
                  <a:pt x="234200" y="3657"/>
                </a:lnTo>
                <a:lnTo>
                  <a:pt x="191185" y="14236"/>
                </a:lnTo>
                <a:lnTo>
                  <a:pt x="151066" y="31165"/>
                </a:lnTo>
                <a:lnTo>
                  <a:pt x="114439" y="53860"/>
                </a:lnTo>
                <a:lnTo>
                  <a:pt x="81864" y="81749"/>
                </a:lnTo>
                <a:lnTo>
                  <a:pt x="53924" y="114274"/>
                </a:lnTo>
                <a:lnTo>
                  <a:pt x="31191" y="150837"/>
                </a:lnTo>
                <a:lnTo>
                  <a:pt x="14249" y="190868"/>
                </a:lnTo>
                <a:lnTo>
                  <a:pt x="3657" y="233794"/>
                </a:lnTo>
                <a:lnTo>
                  <a:pt x="0" y="279044"/>
                </a:lnTo>
                <a:lnTo>
                  <a:pt x="3644" y="324294"/>
                </a:lnTo>
                <a:lnTo>
                  <a:pt x="14236" y="367233"/>
                </a:lnTo>
                <a:lnTo>
                  <a:pt x="31178" y="407263"/>
                </a:lnTo>
                <a:lnTo>
                  <a:pt x="53898" y="443826"/>
                </a:lnTo>
                <a:lnTo>
                  <a:pt x="81826" y="476351"/>
                </a:lnTo>
                <a:lnTo>
                  <a:pt x="114388" y="504240"/>
                </a:lnTo>
                <a:lnTo>
                  <a:pt x="151003" y="526935"/>
                </a:lnTo>
                <a:lnTo>
                  <a:pt x="191109" y="543864"/>
                </a:lnTo>
                <a:lnTo>
                  <a:pt x="234124" y="554443"/>
                </a:lnTo>
                <a:lnTo>
                  <a:pt x="279488" y="558101"/>
                </a:lnTo>
                <a:lnTo>
                  <a:pt x="324840" y="554443"/>
                </a:lnTo>
                <a:lnTo>
                  <a:pt x="367855" y="543864"/>
                </a:lnTo>
                <a:lnTo>
                  <a:pt x="407974" y="526935"/>
                </a:lnTo>
                <a:lnTo>
                  <a:pt x="444601" y="504240"/>
                </a:lnTo>
                <a:lnTo>
                  <a:pt x="444804" y="504063"/>
                </a:lnTo>
                <a:lnTo>
                  <a:pt x="477177" y="476351"/>
                </a:lnTo>
                <a:lnTo>
                  <a:pt x="505117" y="443826"/>
                </a:lnTo>
                <a:lnTo>
                  <a:pt x="527850" y="407263"/>
                </a:lnTo>
                <a:lnTo>
                  <a:pt x="544804" y="367233"/>
                </a:lnTo>
                <a:lnTo>
                  <a:pt x="555396" y="324307"/>
                </a:lnTo>
                <a:lnTo>
                  <a:pt x="559054" y="279057"/>
                </a:lnTo>
                <a:close/>
              </a:path>
            </a:pathLst>
          </a:custGeom>
          <a:solidFill>
            <a:srgbClr val="563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543558" y="606296"/>
            <a:ext cx="8737600" cy="6189980"/>
            <a:chOff x="1543558" y="606296"/>
            <a:chExt cx="8737600" cy="61899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3624" y="626362"/>
              <a:ext cx="8697468" cy="614933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53718" y="616456"/>
              <a:ext cx="8717280" cy="6169660"/>
            </a:xfrm>
            <a:custGeom>
              <a:avLst/>
              <a:gdLst/>
              <a:ahLst/>
              <a:cxnLst/>
              <a:rect l="l" t="t" r="r" b="b"/>
              <a:pathLst>
                <a:path w="8717280" h="6169659">
                  <a:moveTo>
                    <a:pt x="0" y="6169152"/>
                  </a:moveTo>
                  <a:lnTo>
                    <a:pt x="8717280" y="6169152"/>
                  </a:lnTo>
                  <a:lnTo>
                    <a:pt x="8717280" y="0"/>
                  </a:lnTo>
                  <a:lnTo>
                    <a:pt x="0" y="0"/>
                  </a:lnTo>
                  <a:lnTo>
                    <a:pt x="0" y="6169152"/>
                  </a:lnTo>
                  <a:close/>
                </a:path>
              </a:pathLst>
            </a:custGeom>
            <a:ln w="19811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134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95"/>
              </a:spcBef>
            </a:pPr>
            <a:r>
              <a:rPr sz="2800" spc="-25" dirty="0"/>
              <a:t>Multi-</a:t>
            </a:r>
            <a:r>
              <a:rPr sz="2800" dirty="0"/>
              <a:t>Family</a:t>
            </a:r>
            <a:r>
              <a:rPr sz="2800" spc="-70" dirty="0"/>
              <a:t> </a:t>
            </a:r>
            <a:r>
              <a:rPr sz="2800" spc="-20" dirty="0"/>
              <a:t>Yield</a:t>
            </a:r>
            <a:endParaRPr sz="2800"/>
          </a:p>
        </p:txBody>
      </p:sp>
      <p:grpSp>
        <p:nvGrpSpPr>
          <p:cNvPr id="8" name="object 8"/>
          <p:cNvGrpSpPr/>
          <p:nvPr/>
        </p:nvGrpSpPr>
        <p:grpSpPr>
          <a:xfrm>
            <a:off x="255904" y="920369"/>
            <a:ext cx="4128770" cy="844550"/>
            <a:chOff x="255904" y="920369"/>
            <a:chExt cx="4128770" cy="844550"/>
          </a:xfrm>
        </p:grpSpPr>
        <p:sp>
          <p:nvSpPr>
            <p:cNvPr id="9" name="object 9"/>
            <p:cNvSpPr/>
            <p:nvPr/>
          </p:nvSpPr>
          <p:spPr>
            <a:xfrm>
              <a:off x="270509" y="934974"/>
              <a:ext cx="4099560" cy="815340"/>
            </a:xfrm>
            <a:custGeom>
              <a:avLst/>
              <a:gdLst/>
              <a:ahLst/>
              <a:cxnLst/>
              <a:rect l="l" t="t" r="r" b="b"/>
              <a:pathLst>
                <a:path w="4099560" h="815339">
                  <a:moveTo>
                    <a:pt x="4099560" y="0"/>
                  </a:moveTo>
                  <a:lnTo>
                    <a:pt x="0" y="0"/>
                  </a:lnTo>
                  <a:lnTo>
                    <a:pt x="0" y="815339"/>
                  </a:lnTo>
                  <a:lnTo>
                    <a:pt x="4099560" y="815339"/>
                  </a:lnTo>
                  <a:lnTo>
                    <a:pt x="409956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0509" y="934974"/>
              <a:ext cx="4099560" cy="815340"/>
            </a:xfrm>
            <a:custGeom>
              <a:avLst/>
              <a:gdLst/>
              <a:ahLst/>
              <a:cxnLst/>
              <a:rect l="l" t="t" r="r" b="b"/>
              <a:pathLst>
                <a:path w="4099560" h="815339">
                  <a:moveTo>
                    <a:pt x="0" y="815339"/>
                  </a:moveTo>
                  <a:lnTo>
                    <a:pt x="4099560" y="815339"/>
                  </a:lnTo>
                  <a:lnTo>
                    <a:pt x="4099560" y="0"/>
                  </a:lnTo>
                  <a:lnTo>
                    <a:pt x="0" y="0"/>
                  </a:lnTo>
                  <a:lnTo>
                    <a:pt x="0" y="815339"/>
                  </a:lnTo>
                  <a:close/>
                </a:path>
              </a:pathLst>
            </a:custGeom>
            <a:ln w="2895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48488" y="960196"/>
            <a:ext cx="3844925" cy="743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Within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Belton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there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currently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742</a:t>
            </a:r>
            <a:endParaRPr sz="1400">
              <a:latin typeface="Arial"/>
              <a:cs typeface="Arial"/>
            </a:endParaRPr>
          </a:p>
          <a:p>
            <a:pPr marL="24066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students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3,460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multi-</a:t>
            </a:r>
            <a:r>
              <a:rPr sz="1400" dirty="0">
                <a:latin typeface="Arial"/>
                <a:cs typeface="Arial"/>
              </a:rPr>
              <a:t>family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units</a:t>
            </a:r>
            <a:endParaRPr sz="14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60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district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average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multi-</a:t>
            </a:r>
            <a:r>
              <a:rPr sz="1400" dirty="0">
                <a:latin typeface="Arial"/>
                <a:cs typeface="Arial"/>
              </a:rPr>
              <a:t>family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yield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0.214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133076" y="4829555"/>
            <a:ext cx="1734820" cy="1287780"/>
            <a:chOff x="10133076" y="4829555"/>
            <a:chExt cx="1734820" cy="1287780"/>
          </a:xfrm>
        </p:grpSpPr>
        <p:sp>
          <p:nvSpPr>
            <p:cNvPr id="13" name="object 13"/>
            <p:cNvSpPr/>
            <p:nvPr/>
          </p:nvSpPr>
          <p:spPr>
            <a:xfrm>
              <a:off x="10142982" y="4839461"/>
              <a:ext cx="1714500" cy="1268095"/>
            </a:xfrm>
            <a:custGeom>
              <a:avLst/>
              <a:gdLst/>
              <a:ahLst/>
              <a:cxnLst/>
              <a:rect l="l" t="t" r="r" b="b"/>
              <a:pathLst>
                <a:path w="1714500" h="1268095">
                  <a:moveTo>
                    <a:pt x="1714500" y="0"/>
                  </a:moveTo>
                  <a:lnTo>
                    <a:pt x="0" y="0"/>
                  </a:lnTo>
                  <a:lnTo>
                    <a:pt x="0" y="1267968"/>
                  </a:lnTo>
                  <a:lnTo>
                    <a:pt x="1714500" y="1267968"/>
                  </a:lnTo>
                  <a:lnTo>
                    <a:pt x="1714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42982" y="4839461"/>
              <a:ext cx="1714500" cy="1268095"/>
            </a:xfrm>
            <a:custGeom>
              <a:avLst/>
              <a:gdLst/>
              <a:ahLst/>
              <a:cxnLst/>
              <a:rect l="l" t="t" r="r" b="b"/>
              <a:pathLst>
                <a:path w="1714500" h="1268095">
                  <a:moveTo>
                    <a:pt x="0" y="1267968"/>
                  </a:moveTo>
                  <a:lnTo>
                    <a:pt x="1714500" y="1267968"/>
                  </a:lnTo>
                  <a:lnTo>
                    <a:pt x="1714500" y="0"/>
                  </a:lnTo>
                  <a:lnTo>
                    <a:pt x="0" y="0"/>
                  </a:lnTo>
                  <a:lnTo>
                    <a:pt x="0" y="1267968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2992" y="4913375"/>
              <a:ext cx="1528572" cy="10927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664952" y="5102351"/>
              <a:ext cx="1087120" cy="954405"/>
            </a:xfrm>
            <a:custGeom>
              <a:avLst/>
              <a:gdLst/>
              <a:ahLst/>
              <a:cxnLst/>
              <a:rect l="l" t="t" r="r" b="b"/>
              <a:pathLst>
                <a:path w="1087120" h="954404">
                  <a:moveTo>
                    <a:pt x="1086611" y="0"/>
                  </a:moveTo>
                  <a:lnTo>
                    <a:pt x="0" y="0"/>
                  </a:lnTo>
                  <a:lnTo>
                    <a:pt x="0" y="954024"/>
                  </a:lnTo>
                  <a:lnTo>
                    <a:pt x="1086611" y="954024"/>
                  </a:lnTo>
                  <a:lnTo>
                    <a:pt x="10866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744961" y="5124703"/>
            <a:ext cx="826769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&lt;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0.25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0.25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20" dirty="0">
                <a:latin typeface="Calibri"/>
                <a:cs typeface="Calibri"/>
              </a:rPr>
              <a:t>0.50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0.50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20" dirty="0">
                <a:latin typeface="Calibri"/>
                <a:cs typeface="Calibri"/>
              </a:rPr>
              <a:t>0.75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&gt;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0.75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611" y="10455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5">
                <a:moveTo>
                  <a:pt x="137312" y="251142"/>
                </a:moveTo>
                <a:lnTo>
                  <a:pt x="123024" y="251142"/>
                </a:lnTo>
                <a:lnTo>
                  <a:pt x="117868" y="282321"/>
                </a:lnTo>
                <a:lnTo>
                  <a:pt x="110286" y="251142"/>
                </a:lnTo>
                <a:lnTo>
                  <a:pt x="95999" y="251142"/>
                </a:lnTo>
                <a:lnTo>
                  <a:pt x="88417" y="282321"/>
                </a:lnTo>
                <a:lnTo>
                  <a:pt x="83261" y="251142"/>
                </a:lnTo>
                <a:lnTo>
                  <a:pt x="68897" y="251142"/>
                </a:lnTo>
                <a:lnTo>
                  <a:pt x="79756" y="306882"/>
                </a:lnTo>
                <a:lnTo>
                  <a:pt x="94589" y="306882"/>
                </a:lnTo>
                <a:lnTo>
                  <a:pt x="103098" y="271792"/>
                </a:lnTo>
                <a:lnTo>
                  <a:pt x="111696" y="306882"/>
                </a:lnTo>
                <a:lnTo>
                  <a:pt x="126542" y="306882"/>
                </a:lnTo>
                <a:lnTo>
                  <a:pt x="137312" y="251142"/>
                </a:lnTo>
                <a:close/>
              </a:path>
              <a:path w="559435" h="558165">
                <a:moveTo>
                  <a:pt x="305028" y="469138"/>
                </a:moveTo>
                <a:lnTo>
                  <a:pt x="276440" y="452221"/>
                </a:lnTo>
                <a:lnTo>
                  <a:pt x="274485" y="451510"/>
                </a:lnTo>
                <a:lnTo>
                  <a:pt x="272846" y="450113"/>
                </a:lnTo>
                <a:lnTo>
                  <a:pt x="272453" y="449249"/>
                </a:lnTo>
                <a:lnTo>
                  <a:pt x="272453" y="447141"/>
                </a:lnTo>
                <a:lnTo>
                  <a:pt x="272999" y="446138"/>
                </a:lnTo>
                <a:lnTo>
                  <a:pt x="275031" y="444423"/>
                </a:lnTo>
                <a:lnTo>
                  <a:pt x="276517" y="444030"/>
                </a:lnTo>
                <a:lnTo>
                  <a:pt x="280962" y="444030"/>
                </a:lnTo>
                <a:lnTo>
                  <a:pt x="282841" y="444652"/>
                </a:lnTo>
                <a:lnTo>
                  <a:pt x="285661" y="446836"/>
                </a:lnTo>
                <a:lnTo>
                  <a:pt x="286512" y="448703"/>
                </a:lnTo>
                <a:lnTo>
                  <a:pt x="286981" y="451205"/>
                </a:lnTo>
                <a:lnTo>
                  <a:pt x="303225" y="450265"/>
                </a:lnTo>
                <a:lnTo>
                  <a:pt x="302450" y="444500"/>
                </a:lnTo>
                <a:lnTo>
                  <a:pt x="300266" y="440283"/>
                </a:lnTo>
                <a:lnTo>
                  <a:pt x="292760" y="434987"/>
                </a:lnTo>
                <a:lnTo>
                  <a:pt x="287286" y="433666"/>
                </a:lnTo>
                <a:lnTo>
                  <a:pt x="274320" y="433666"/>
                </a:lnTo>
                <a:lnTo>
                  <a:pt x="256438" y="447065"/>
                </a:lnTo>
                <a:lnTo>
                  <a:pt x="256438" y="454317"/>
                </a:lnTo>
                <a:lnTo>
                  <a:pt x="258000" y="457911"/>
                </a:lnTo>
                <a:lnTo>
                  <a:pt x="264490" y="463524"/>
                </a:lnTo>
                <a:lnTo>
                  <a:pt x="269875" y="465785"/>
                </a:lnTo>
                <a:lnTo>
                  <a:pt x="282054" y="468515"/>
                </a:lnTo>
                <a:lnTo>
                  <a:pt x="285026" y="469519"/>
                </a:lnTo>
                <a:lnTo>
                  <a:pt x="287528" y="471868"/>
                </a:lnTo>
                <a:lnTo>
                  <a:pt x="288150" y="473113"/>
                </a:lnTo>
                <a:lnTo>
                  <a:pt x="288150" y="476072"/>
                </a:lnTo>
                <a:lnTo>
                  <a:pt x="287451" y="477393"/>
                </a:lnTo>
                <a:lnTo>
                  <a:pt x="284797" y="479742"/>
                </a:lnTo>
                <a:lnTo>
                  <a:pt x="282917" y="480288"/>
                </a:lnTo>
                <a:lnTo>
                  <a:pt x="277063" y="480288"/>
                </a:lnTo>
                <a:lnTo>
                  <a:pt x="274561" y="479196"/>
                </a:lnTo>
                <a:lnTo>
                  <a:pt x="271678" y="475526"/>
                </a:lnTo>
                <a:lnTo>
                  <a:pt x="270967" y="473506"/>
                </a:lnTo>
                <a:lnTo>
                  <a:pt x="270573" y="470852"/>
                </a:lnTo>
                <a:lnTo>
                  <a:pt x="254177" y="471868"/>
                </a:lnTo>
                <a:lnTo>
                  <a:pt x="254723" y="477558"/>
                </a:lnTo>
                <a:lnTo>
                  <a:pt x="256755" y="482155"/>
                </a:lnTo>
                <a:lnTo>
                  <a:pt x="260578" y="485825"/>
                </a:lnTo>
                <a:lnTo>
                  <a:pt x="264248" y="489483"/>
                </a:lnTo>
                <a:lnTo>
                  <a:pt x="270814" y="491274"/>
                </a:lnTo>
                <a:lnTo>
                  <a:pt x="285737" y="491274"/>
                </a:lnTo>
                <a:lnTo>
                  <a:pt x="305028" y="475767"/>
                </a:lnTo>
                <a:lnTo>
                  <a:pt x="305028" y="469138"/>
                </a:lnTo>
                <a:close/>
              </a:path>
              <a:path w="559435" h="558165">
                <a:moveTo>
                  <a:pt x="306197" y="68072"/>
                </a:moveTo>
                <a:lnTo>
                  <a:pt x="289953" y="68072"/>
                </a:lnTo>
                <a:lnTo>
                  <a:pt x="289953" y="98869"/>
                </a:lnTo>
                <a:lnTo>
                  <a:pt x="268935" y="68072"/>
                </a:lnTo>
                <a:lnTo>
                  <a:pt x="252844" y="68072"/>
                </a:lnTo>
                <a:lnTo>
                  <a:pt x="252768" y="123812"/>
                </a:lnTo>
                <a:lnTo>
                  <a:pt x="269011" y="123812"/>
                </a:lnTo>
                <a:lnTo>
                  <a:pt x="269011" y="93256"/>
                </a:lnTo>
                <a:lnTo>
                  <a:pt x="289953" y="123812"/>
                </a:lnTo>
                <a:lnTo>
                  <a:pt x="306197" y="123812"/>
                </a:lnTo>
                <a:lnTo>
                  <a:pt x="306197" y="68072"/>
                </a:lnTo>
                <a:close/>
              </a:path>
              <a:path w="559435" h="558165">
                <a:moveTo>
                  <a:pt x="411810" y="281317"/>
                </a:moveTo>
                <a:lnTo>
                  <a:pt x="387438" y="274027"/>
                </a:lnTo>
                <a:lnTo>
                  <a:pt x="387438" y="281317"/>
                </a:lnTo>
                <a:lnTo>
                  <a:pt x="326110" y="281317"/>
                </a:lnTo>
                <a:lnTo>
                  <a:pt x="318693" y="261200"/>
                </a:lnTo>
                <a:lnTo>
                  <a:pt x="387438" y="281317"/>
                </a:lnTo>
                <a:lnTo>
                  <a:pt x="387438" y="274027"/>
                </a:lnTo>
                <a:lnTo>
                  <a:pt x="344665" y="261200"/>
                </a:lnTo>
                <a:lnTo>
                  <a:pt x="310857" y="251079"/>
                </a:lnTo>
                <a:lnTo>
                  <a:pt x="308178" y="242176"/>
                </a:lnTo>
                <a:lnTo>
                  <a:pt x="307530" y="239991"/>
                </a:lnTo>
                <a:lnTo>
                  <a:pt x="299720" y="214096"/>
                </a:lnTo>
                <a:lnTo>
                  <a:pt x="299720" y="321691"/>
                </a:lnTo>
                <a:lnTo>
                  <a:pt x="279565" y="390309"/>
                </a:lnTo>
                <a:lnTo>
                  <a:pt x="279565" y="329107"/>
                </a:lnTo>
                <a:lnTo>
                  <a:pt x="299720" y="321691"/>
                </a:lnTo>
                <a:lnTo>
                  <a:pt x="299720" y="214096"/>
                </a:lnTo>
                <a:lnTo>
                  <a:pt x="286842" y="171373"/>
                </a:lnTo>
                <a:lnTo>
                  <a:pt x="279565" y="147231"/>
                </a:lnTo>
                <a:lnTo>
                  <a:pt x="279565" y="171373"/>
                </a:lnTo>
                <a:lnTo>
                  <a:pt x="279565" y="232587"/>
                </a:lnTo>
                <a:lnTo>
                  <a:pt x="259410" y="239991"/>
                </a:lnTo>
                <a:lnTo>
                  <a:pt x="279565" y="171373"/>
                </a:lnTo>
                <a:lnTo>
                  <a:pt x="279565" y="147231"/>
                </a:lnTo>
                <a:lnTo>
                  <a:pt x="279488" y="146977"/>
                </a:lnTo>
                <a:lnTo>
                  <a:pt x="248170" y="251091"/>
                </a:lnTo>
                <a:lnTo>
                  <a:pt x="240423" y="253428"/>
                </a:lnTo>
                <a:lnTo>
                  <a:pt x="240423" y="301510"/>
                </a:lnTo>
                <a:lnTo>
                  <a:pt x="171678" y="281393"/>
                </a:lnTo>
                <a:lnTo>
                  <a:pt x="233006" y="281393"/>
                </a:lnTo>
                <a:lnTo>
                  <a:pt x="240423" y="301510"/>
                </a:lnTo>
                <a:lnTo>
                  <a:pt x="240423" y="253428"/>
                </a:lnTo>
                <a:lnTo>
                  <a:pt x="147243" y="281393"/>
                </a:lnTo>
                <a:lnTo>
                  <a:pt x="248412" y="311721"/>
                </a:lnTo>
                <a:lnTo>
                  <a:pt x="248577" y="311962"/>
                </a:lnTo>
                <a:lnTo>
                  <a:pt x="279565" y="414705"/>
                </a:lnTo>
                <a:lnTo>
                  <a:pt x="286893" y="390309"/>
                </a:lnTo>
                <a:lnTo>
                  <a:pt x="307530" y="321691"/>
                </a:lnTo>
                <a:lnTo>
                  <a:pt x="308190" y="319519"/>
                </a:lnTo>
                <a:lnTo>
                  <a:pt x="310400" y="312153"/>
                </a:lnTo>
                <a:lnTo>
                  <a:pt x="310743" y="311670"/>
                </a:lnTo>
                <a:lnTo>
                  <a:pt x="411810" y="281317"/>
                </a:lnTo>
                <a:close/>
              </a:path>
              <a:path w="559435" h="558165">
                <a:moveTo>
                  <a:pt x="486486" y="294335"/>
                </a:moveTo>
                <a:lnTo>
                  <a:pt x="456730" y="294335"/>
                </a:lnTo>
                <a:lnTo>
                  <a:pt x="456730" y="283337"/>
                </a:lnTo>
                <a:lnTo>
                  <a:pt x="483590" y="283337"/>
                </a:lnTo>
                <a:lnTo>
                  <a:pt x="483590" y="271957"/>
                </a:lnTo>
                <a:lnTo>
                  <a:pt x="456730" y="271957"/>
                </a:lnTo>
                <a:lnTo>
                  <a:pt x="456730" y="263067"/>
                </a:lnTo>
                <a:lnTo>
                  <a:pt x="485698" y="263067"/>
                </a:lnTo>
                <a:lnTo>
                  <a:pt x="485698" y="251142"/>
                </a:lnTo>
                <a:lnTo>
                  <a:pt x="439458" y="251142"/>
                </a:lnTo>
                <a:lnTo>
                  <a:pt x="439381" y="306959"/>
                </a:lnTo>
                <a:lnTo>
                  <a:pt x="486486" y="306959"/>
                </a:lnTo>
                <a:lnTo>
                  <a:pt x="486486" y="294335"/>
                </a:lnTo>
                <a:close/>
              </a:path>
              <a:path w="559435" h="558165">
                <a:moveTo>
                  <a:pt x="559054" y="279057"/>
                </a:moveTo>
                <a:lnTo>
                  <a:pt x="555396" y="233807"/>
                </a:lnTo>
                <a:lnTo>
                  <a:pt x="544804" y="190842"/>
                </a:lnTo>
                <a:lnTo>
                  <a:pt x="527862" y="150799"/>
                </a:lnTo>
                <a:lnTo>
                  <a:pt x="506399" y="116268"/>
                </a:lnTo>
                <a:lnTo>
                  <a:pt x="506399" y="279057"/>
                </a:lnTo>
                <a:lnTo>
                  <a:pt x="501815" y="324396"/>
                </a:lnTo>
                <a:lnTo>
                  <a:pt x="488683" y="366636"/>
                </a:lnTo>
                <a:lnTo>
                  <a:pt x="467906" y="404863"/>
                </a:lnTo>
                <a:lnTo>
                  <a:pt x="440372" y="438162"/>
                </a:lnTo>
                <a:lnTo>
                  <a:pt x="407009" y="465632"/>
                </a:lnTo>
                <a:lnTo>
                  <a:pt x="368719" y="486384"/>
                </a:lnTo>
                <a:lnTo>
                  <a:pt x="326402" y="499491"/>
                </a:lnTo>
                <a:lnTo>
                  <a:pt x="280962" y="504063"/>
                </a:lnTo>
                <a:lnTo>
                  <a:pt x="235534" y="499491"/>
                </a:lnTo>
                <a:lnTo>
                  <a:pt x="193217" y="486384"/>
                </a:lnTo>
                <a:lnTo>
                  <a:pt x="154914" y="465632"/>
                </a:lnTo>
                <a:lnTo>
                  <a:pt x="121551" y="438162"/>
                </a:lnTo>
                <a:lnTo>
                  <a:pt x="94030" y="404863"/>
                </a:lnTo>
                <a:lnTo>
                  <a:pt x="73240" y="366636"/>
                </a:lnTo>
                <a:lnTo>
                  <a:pt x="60109" y="324396"/>
                </a:lnTo>
                <a:lnTo>
                  <a:pt x="55537" y="279044"/>
                </a:lnTo>
                <a:lnTo>
                  <a:pt x="60109" y="233705"/>
                </a:lnTo>
                <a:lnTo>
                  <a:pt x="73240" y="191465"/>
                </a:lnTo>
                <a:lnTo>
                  <a:pt x="94030" y="153238"/>
                </a:lnTo>
                <a:lnTo>
                  <a:pt x="121551" y="119938"/>
                </a:lnTo>
                <a:lnTo>
                  <a:pt x="154914" y="92468"/>
                </a:lnTo>
                <a:lnTo>
                  <a:pt x="193217" y="71716"/>
                </a:lnTo>
                <a:lnTo>
                  <a:pt x="235534" y="58610"/>
                </a:lnTo>
                <a:lnTo>
                  <a:pt x="280962" y="54038"/>
                </a:lnTo>
                <a:lnTo>
                  <a:pt x="326402" y="58610"/>
                </a:lnTo>
                <a:lnTo>
                  <a:pt x="368719" y="71716"/>
                </a:lnTo>
                <a:lnTo>
                  <a:pt x="407009" y="92468"/>
                </a:lnTo>
                <a:lnTo>
                  <a:pt x="440372" y="119938"/>
                </a:lnTo>
                <a:lnTo>
                  <a:pt x="467906" y="153238"/>
                </a:lnTo>
                <a:lnTo>
                  <a:pt x="488683" y="191465"/>
                </a:lnTo>
                <a:lnTo>
                  <a:pt x="501815" y="233705"/>
                </a:lnTo>
                <a:lnTo>
                  <a:pt x="506399" y="279057"/>
                </a:lnTo>
                <a:lnTo>
                  <a:pt x="506399" y="116268"/>
                </a:lnTo>
                <a:lnTo>
                  <a:pt x="477215" y="81724"/>
                </a:lnTo>
                <a:lnTo>
                  <a:pt x="444893" y="54038"/>
                </a:lnTo>
                <a:lnTo>
                  <a:pt x="408038" y="31140"/>
                </a:lnTo>
                <a:lnTo>
                  <a:pt x="367931" y="14224"/>
                </a:lnTo>
                <a:lnTo>
                  <a:pt x="324916" y="3657"/>
                </a:lnTo>
                <a:lnTo>
                  <a:pt x="279565" y="0"/>
                </a:lnTo>
                <a:lnTo>
                  <a:pt x="234200" y="3657"/>
                </a:lnTo>
                <a:lnTo>
                  <a:pt x="191185" y="14236"/>
                </a:lnTo>
                <a:lnTo>
                  <a:pt x="151066" y="31165"/>
                </a:lnTo>
                <a:lnTo>
                  <a:pt x="114439" y="53860"/>
                </a:lnTo>
                <a:lnTo>
                  <a:pt x="81864" y="81749"/>
                </a:lnTo>
                <a:lnTo>
                  <a:pt x="53924" y="114274"/>
                </a:lnTo>
                <a:lnTo>
                  <a:pt x="31191" y="150837"/>
                </a:lnTo>
                <a:lnTo>
                  <a:pt x="14249" y="190868"/>
                </a:lnTo>
                <a:lnTo>
                  <a:pt x="3657" y="233794"/>
                </a:lnTo>
                <a:lnTo>
                  <a:pt x="0" y="279044"/>
                </a:lnTo>
                <a:lnTo>
                  <a:pt x="3644" y="324294"/>
                </a:lnTo>
                <a:lnTo>
                  <a:pt x="14236" y="367233"/>
                </a:lnTo>
                <a:lnTo>
                  <a:pt x="31178" y="407263"/>
                </a:lnTo>
                <a:lnTo>
                  <a:pt x="53898" y="443826"/>
                </a:lnTo>
                <a:lnTo>
                  <a:pt x="81826" y="476351"/>
                </a:lnTo>
                <a:lnTo>
                  <a:pt x="114388" y="504240"/>
                </a:lnTo>
                <a:lnTo>
                  <a:pt x="151003" y="526935"/>
                </a:lnTo>
                <a:lnTo>
                  <a:pt x="191109" y="543864"/>
                </a:lnTo>
                <a:lnTo>
                  <a:pt x="234124" y="554443"/>
                </a:lnTo>
                <a:lnTo>
                  <a:pt x="279488" y="558101"/>
                </a:lnTo>
                <a:lnTo>
                  <a:pt x="324840" y="554443"/>
                </a:lnTo>
                <a:lnTo>
                  <a:pt x="367855" y="543864"/>
                </a:lnTo>
                <a:lnTo>
                  <a:pt x="407974" y="526935"/>
                </a:lnTo>
                <a:lnTo>
                  <a:pt x="444601" y="504240"/>
                </a:lnTo>
                <a:lnTo>
                  <a:pt x="444804" y="504063"/>
                </a:lnTo>
                <a:lnTo>
                  <a:pt x="477177" y="476351"/>
                </a:lnTo>
                <a:lnTo>
                  <a:pt x="505117" y="443826"/>
                </a:lnTo>
                <a:lnTo>
                  <a:pt x="527850" y="407263"/>
                </a:lnTo>
                <a:lnTo>
                  <a:pt x="544804" y="367233"/>
                </a:lnTo>
                <a:lnTo>
                  <a:pt x="555396" y="324307"/>
                </a:lnTo>
                <a:lnTo>
                  <a:pt x="559054" y="279057"/>
                </a:lnTo>
                <a:close/>
              </a:path>
            </a:pathLst>
          </a:custGeom>
          <a:solidFill>
            <a:srgbClr val="563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134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Student</a:t>
            </a:r>
            <a:r>
              <a:rPr sz="2800" spc="-80" dirty="0"/>
              <a:t> </a:t>
            </a:r>
            <a:r>
              <a:rPr sz="2800" dirty="0"/>
              <a:t>Yield</a:t>
            </a:r>
            <a:r>
              <a:rPr sz="2800" spc="-100" dirty="0"/>
              <a:t> </a:t>
            </a:r>
            <a:r>
              <a:rPr sz="2800" dirty="0"/>
              <a:t>by</a:t>
            </a:r>
            <a:r>
              <a:rPr sz="2800" spc="-100" dirty="0"/>
              <a:t> </a:t>
            </a:r>
            <a:r>
              <a:rPr sz="2800" dirty="0"/>
              <a:t>Housing</a:t>
            </a:r>
            <a:r>
              <a:rPr sz="2800" spc="-75" dirty="0"/>
              <a:t> </a:t>
            </a:r>
            <a:r>
              <a:rPr sz="2800" spc="-20" dirty="0"/>
              <a:t>Type</a:t>
            </a:r>
            <a:endParaRPr sz="28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7955" y="894588"/>
            <a:ext cx="1104900" cy="8251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5952" y="431291"/>
            <a:ext cx="920496" cy="135026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034410" y="1808734"/>
            <a:ext cx="19545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Single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Family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Yield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Arial"/>
                <a:cs typeface="Arial"/>
              </a:rPr>
              <a:t>0.628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91070" y="1847850"/>
            <a:ext cx="1814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0395" marR="5080" indent="-60833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Multi-</a:t>
            </a:r>
            <a:r>
              <a:rPr sz="1800" dirty="0">
                <a:latin typeface="Arial"/>
                <a:cs typeface="Arial"/>
              </a:rPr>
              <a:t>Family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Yield </a:t>
            </a:r>
            <a:r>
              <a:rPr sz="1800" spc="-10" dirty="0">
                <a:latin typeface="Arial"/>
                <a:cs typeface="Arial"/>
              </a:rPr>
              <a:t>0.214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6927" y="5050535"/>
            <a:ext cx="11125200" cy="0"/>
          </a:xfrm>
          <a:custGeom>
            <a:avLst/>
            <a:gdLst/>
            <a:ahLst/>
            <a:cxnLst/>
            <a:rect l="l" t="t" r="r" b="b"/>
            <a:pathLst>
              <a:path w="11125200">
                <a:moveTo>
                  <a:pt x="0" y="0"/>
                </a:moveTo>
                <a:lnTo>
                  <a:pt x="11125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66927" y="4309871"/>
            <a:ext cx="11125200" cy="500380"/>
            <a:chOff x="566927" y="4309871"/>
            <a:chExt cx="11125200" cy="500380"/>
          </a:xfrm>
        </p:grpSpPr>
        <p:sp>
          <p:nvSpPr>
            <p:cNvPr id="11" name="object 11"/>
            <p:cNvSpPr/>
            <p:nvPr/>
          </p:nvSpPr>
          <p:spPr>
            <a:xfrm>
              <a:off x="566927" y="4314443"/>
              <a:ext cx="11125200" cy="490855"/>
            </a:xfrm>
            <a:custGeom>
              <a:avLst/>
              <a:gdLst/>
              <a:ahLst/>
              <a:cxnLst/>
              <a:rect l="l" t="t" r="r" b="b"/>
              <a:pathLst>
                <a:path w="11125200" h="490854">
                  <a:moveTo>
                    <a:pt x="0" y="490727"/>
                  </a:moveTo>
                  <a:lnTo>
                    <a:pt x="11125200" y="490727"/>
                  </a:lnTo>
                </a:path>
                <a:path w="11125200" h="490854">
                  <a:moveTo>
                    <a:pt x="0" y="245363"/>
                  </a:moveTo>
                  <a:lnTo>
                    <a:pt x="11125200" y="245363"/>
                  </a:lnTo>
                </a:path>
                <a:path w="11125200" h="490854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23950" y="4356353"/>
              <a:ext cx="10011410" cy="414655"/>
            </a:xfrm>
            <a:custGeom>
              <a:avLst/>
              <a:gdLst/>
              <a:ahLst/>
              <a:cxnLst/>
              <a:rect l="l" t="t" r="r" b="b"/>
              <a:pathLst>
                <a:path w="10011410" h="414654">
                  <a:moveTo>
                    <a:pt x="0" y="0"/>
                  </a:moveTo>
                  <a:lnTo>
                    <a:pt x="1112520" y="35052"/>
                  </a:lnTo>
                  <a:lnTo>
                    <a:pt x="2225040" y="112776"/>
                  </a:lnTo>
                  <a:lnTo>
                    <a:pt x="3336036" y="160020"/>
                  </a:lnTo>
                  <a:lnTo>
                    <a:pt x="4448556" y="225552"/>
                  </a:lnTo>
                  <a:lnTo>
                    <a:pt x="5561076" y="219456"/>
                  </a:lnTo>
                  <a:lnTo>
                    <a:pt x="6673596" y="192024"/>
                  </a:lnTo>
                  <a:lnTo>
                    <a:pt x="7786116" y="284988"/>
                  </a:lnTo>
                  <a:lnTo>
                    <a:pt x="8898636" y="316992"/>
                  </a:lnTo>
                  <a:lnTo>
                    <a:pt x="10011156" y="414528"/>
                  </a:lnTo>
                </a:path>
              </a:pathLst>
            </a:custGeom>
            <a:ln w="28956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7361" y="4320920"/>
              <a:ext cx="73152" cy="731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9894" y="4354448"/>
              <a:ext cx="73152" cy="731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12413" y="4433696"/>
              <a:ext cx="73152" cy="731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4933" y="4479416"/>
              <a:ext cx="73152" cy="731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37454" y="4546472"/>
              <a:ext cx="73152" cy="7315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49974" y="4538852"/>
              <a:ext cx="73151" cy="731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2494" y="4511420"/>
              <a:ext cx="73151" cy="731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5013" y="4605908"/>
              <a:ext cx="73152" cy="731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87534" y="4636388"/>
              <a:ext cx="73152" cy="731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0054" y="4735448"/>
              <a:ext cx="73151" cy="73152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566927" y="4069079"/>
            <a:ext cx="11125200" cy="0"/>
          </a:xfrm>
          <a:custGeom>
            <a:avLst/>
            <a:gdLst/>
            <a:ahLst/>
            <a:cxnLst/>
            <a:rect l="l" t="t" r="r" b="b"/>
            <a:pathLst>
              <a:path w="11125200">
                <a:moveTo>
                  <a:pt x="0" y="0"/>
                </a:moveTo>
                <a:lnTo>
                  <a:pt x="11125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66927" y="3697604"/>
            <a:ext cx="11125200" cy="163195"/>
            <a:chOff x="566927" y="3697604"/>
            <a:chExt cx="11125200" cy="163195"/>
          </a:xfrm>
        </p:grpSpPr>
        <p:sp>
          <p:nvSpPr>
            <p:cNvPr id="25" name="object 25"/>
            <p:cNvSpPr/>
            <p:nvPr/>
          </p:nvSpPr>
          <p:spPr>
            <a:xfrm>
              <a:off x="566927" y="3823715"/>
              <a:ext cx="11125200" cy="0"/>
            </a:xfrm>
            <a:custGeom>
              <a:avLst/>
              <a:gdLst/>
              <a:ahLst/>
              <a:cxnLst/>
              <a:rect l="l" t="t" r="r" b="b"/>
              <a:pathLst>
                <a:path w="11125200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23950" y="3733037"/>
              <a:ext cx="10011410" cy="91440"/>
            </a:xfrm>
            <a:custGeom>
              <a:avLst/>
              <a:gdLst/>
              <a:ahLst/>
              <a:cxnLst/>
              <a:rect l="l" t="t" r="r" b="b"/>
              <a:pathLst>
                <a:path w="10011410" h="91439">
                  <a:moveTo>
                    <a:pt x="0" y="59436"/>
                  </a:moveTo>
                  <a:lnTo>
                    <a:pt x="1112520" y="56387"/>
                  </a:lnTo>
                  <a:lnTo>
                    <a:pt x="2225040" y="47243"/>
                  </a:lnTo>
                  <a:lnTo>
                    <a:pt x="3336036" y="51816"/>
                  </a:lnTo>
                  <a:lnTo>
                    <a:pt x="4448556" y="62484"/>
                  </a:lnTo>
                  <a:lnTo>
                    <a:pt x="5561076" y="91439"/>
                  </a:lnTo>
                  <a:lnTo>
                    <a:pt x="6673596" y="80772"/>
                  </a:lnTo>
                  <a:lnTo>
                    <a:pt x="7786116" y="0"/>
                  </a:lnTo>
                  <a:lnTo>
                    <a:pt x="8898636" y="86868"/>
                  </a:lnTo>
                  <a:lnTo>
                    <a:pt x="10011156" y="22860"/>
                  </a:lnTo>
                </a:path>
              </a:pathLst>
            </a:custGeom>
            <a:ln w="28956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7361" y="3755516"/>
              <a:ext cx="73152" cy="7315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99894" y="3753992"/>
              <a:ext cx="73152" cy="7315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12413" y="3743324"/>
              <a:ext cx="73152" cy="731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24933" y="3749420"/>
              <a:ext cx="73152" cy="7315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7454" y="3758564"/>
              <a:ext cx="73152" cy="7315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49974" y="3787520"/>
              <a:ext cx="73151" cy="7315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62494" y="3778376"/>
              <a:ext cx="73151" cy="7315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75013" y="3697604"/>
              <a:ext cx="73152" cy="7315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87534" y="3782948"/>
              <a:ext cx="73152" cy="7315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00054" y="3718940"/>
              <a:ext cx="73151" cy="73152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566927" y="3578352"/>
            <a:ext cx="11125200" cy="0"/>
          </a:xfrm>
          <a:custGeom>
            <a:avLst/>
            <a:gdLst/>
            <a:ahLst/>
            <a:cxnLst/>
            <a:rect l="l" t="t" r="r" b="b"/>
            <a:pathLst>
              <a:path w="11125200">
                <a:moveTo>
                  <a:pt x="0" y="0"/>
                </a:moveTo>
                <a:lnTo>
                  <a:pt x="11125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6927" y="5295900"/>
            <a:ext cx="11125200" cy="0"/>
          </a:xfrm>
          <a:custGeom>
            <a:avLst/>
            <a:gdLst/>
            <a:ahLst/>
            <a:cxnLst/>
            <a:rect l="l" t="t" r="r" b="b"/>
            <a:pathLst>
              <a:path w="11125200">
                <a:moveTo>
                  <a:pt x="0" y="0"/>
                </a:moveTo>
                <a:lnTo>
                  <a:pt x="11125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66012" y="3530346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0.613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78482" y="3527805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0.614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1382" y="3518153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0.618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03903" y="3522979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0.616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16422" y="3532454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0.612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92951" y="3562350"/>
            <a:ext cx="186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solidFill>
                  <a:srgbClr val="404040"/>
                </a:solidFill>
                <a:latin typeface="Calibri"/>
                <a:cs typeface="Calibri"/>
              </a:rPr>
              <a:t>0.6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41463" y="3552571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0.604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753982" y="3471417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0.637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866756" y="3557397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0.602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979277" y="3493770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0.628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66012" y="4094734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0.383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78482" y="4129278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0.369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91382" y="4207890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0.337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03903" y="4254500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0.318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416422" y="4320666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0.291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28943" y="4313301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0.294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641463" y="4285945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0.305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753982" y="4379163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0.267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866756" y="4411472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0.254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979277" y="4509642"/>
            <a:ext cx="314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0.214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03682" y="4711954"/>
            <a:ext cx="170815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0.2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0.1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03682" y="4466590"/>
            <a:ext cx="1701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03682" y="4220971"/>
            <a:ext cx="1701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03682" y="3730244"/>
            <a:ext cx="170180" cy="40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0.6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03682" y="3484879"/>
            <a:ext cx="1701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0.7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82497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2015/16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995042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2016/17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07563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2017/18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220083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2018/19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32603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2019/20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445122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2020/21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57896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2021/22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670417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2022/23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782936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2023/24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0895456" y="5362194"/>
            <a:ext cx="4819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2024/25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46497" y="3181857"/>
            <a:ext cx="25793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BISD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Student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Yield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by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Housing</a:t>
            </a:r>
            <a:r>
              <a:rPr sz="1400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Type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5" name="object 7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543805" y="5719571"/>
            <a:ext cx="243840" cy="73152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4801361" y="5636158"/>
            <a:ext cx="1165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Single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Family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Yield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7" name="object 7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180582" y="5719571"/>
            <a:ext cx="243839" cy="73152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6437757" y="5636158"/>
            <a:ext cx="1141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Multi-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Family</a:t>
            </a:r>
            <a:r>
              <a:rPr sz="1200" spc="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Calibri"/>
                <a:cs typeface="Calibri"/>
              </a:rPr>
              <a:t>Yield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611" y="10455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5">
                <a:moveTo>
                  <a:pt x="137312" y="251142"/>
                </a:moveTo>
                <a:lnTo>
                  <a:pt x="123024" y="251142"/>
                </a:lnTo>
                <a:lnTo>
                  <a:pt x="117868" y="282321"/>
                </a:lnTo>
                <a:lnTo>
                  <a:pt x="110286" y="251142"/>
                </a:lnTo>
                <a:lnTo>
                  <a:pt x="95999" y="251142"/>
                </a:lnTo>
                <a:lnTo>
                  <a:pt x="88417" y="282321"/>
                </a:lnTo>
                <a:lnTo>
                  <a:pt x="83261" y="251142"/>
                </a:lnTo>
                <a:lnTo>
                  <a:pt x="68897" y="251142"/>
                </a:lnTo>
                <a:lnTo>
                  <a:pt x="79756" y="306882"/>
                </a:lnTo>
                <a:lnTo>
                  <a:pt x="94589" y="306882"/>
                </a:lnTo>
                <a:lnTo>
                  <a:pt x="103098" y="271792"/>
                </a:lnTo>
                <a:lnTo>
                  <a:pt x="111696" y="306882"/>
                </a:lnTo>
                <a:lnTo>
                  <a:pt x="126542" y="306882"/>
                </a:lnTo>
                <a:lnTo>
                  <a:pt x="137312" y="251142"/>
                </a:lnTo>
                <a:close/>
              </a:path>
              <a:path w="559435" h="558165">
                <a:moveTo>
                  <a:pt x="305028" y="469138"/>
                </a:moveTo>
                <a:lnTo>
                  <a:pt x="276440" y="452221"/>
                </a:lnTo>
                <a:lnTo>
                  <a:pt x="274485" y="451510"/>
                </a:lnTo>
                <a:lnTo>
                  <a:pt x="272846" y="450113"/>
                </a:lnTo>
                <a:lnTo>
                  <a:pt x="272453" y="449249"/>
                </a:lnTo>
                <a:lnTo>
                  <a:pt x="272453" y="447141"/>
                </a:lnTo>
                <a:lnTo>
                  <a:pt x="272999" y="446138"/>
                </a:lnTo>
                <a:lnTo>
                  <a:pt x="275031" y="444423"/>
                </a:lnTo>
                <a:lnTo>
                  <a:pt x="276517" y="444030"/>
                </a:lnTo>
                <a:lnTo>
                  <a:pt x="280962" y="444030"/>
                </a:lnTo>
                <a:lnTo>
                  <a:pt x="282841" y="444652"/>
                </a:lnTo>
                <a:lnTo>
                  <a:pt x="285661" y="446836"/>
                </a:lnTo>
                <a:lnTo>
                  <a:pt x="286512" y="448703"/>
                </a:lnTo>
                <a:lnTo>
                  <a:pt x="286981" y="451205"/>
                </a:lnTo>
                <a:lnTo>
                  <a:pt x="303225" y="450265"/>
                </a:lnTo>
                <a:lnTo>
                  <a:pt x="302450" y="444500"/>
                </a:lnTo>
                <a:lnTo>
                  <a:pt x="300266" y="440283"/>
                </a:lnTo>
                <a:lnTo>
                  <a:pt x="292760" y="434987"/>
                </a:lnTo>
                <a:lnTo>
                  <a:pt x="287286" y="433666"/>
                </a:lnTo>
                <a:lnTo>
                  <a:pt x="274320" y="433666"/>
                </a:lnTo>
                <a:lnTo>
                  <a:pt x="256438" y="447065"/>
                </a:lnTo>
                <a:lnTo>
                  <a:pt x="256438" y="454317"/>
                </a:lnTo>
                <a:lnTo>
                  <a:pt x="258000" y="457911"/>
                </a:lnTo>
                <a:lnTo>
                  <a:pt x="264490" y="463524"/>
                </a:lnTo>
                <a:lnTo>
                  <a:pt x="269875" y="465785"/>
                </a:lnTo>
                <a:lnTo>
                  <a:pt x="282054" y="468515"/>
                </a:lnTo>
                <a:lnTo>
                  <a:pt x="285026" y="469519"/>
                </a:lnTo>
                <a:lnTo>
                  <a:pt x="287528" y="471868"/>
                </a:lnTo>
                <a:lnTo>
                  <a:pt x="288150" y="473113"/>
                </a:lnTo>
                <a:lnTo>
                  <a:pt x="288150" y="476072"/>
                </a:lnTo>
                <a:lnTo>
                  <a:pt x="287451" y="477393"/>
                </a:lnTo>
                <a:lnTo>
                  <a:pt x="284797" y="479742"/>
                </a:lnTo>
                <a:lnTo>
                  <a:pt x="282917" y="480288"/>
                </a:lnTo>
                <a:lnTo>
                  <a:pt x="277063" y="480288"/>
                </a:lnTo>
                <a:lnTo>
                  <a:pt x="274561" y="479196"/>
                </a:lnTo>
                <a:lnTo>
                  <a:pt x="271678" y="475526"/>
                </a:lnTo>
                <a:lnTo>
                  <a:pt x="270967" y="473506"/>
                </a:lnTo>
                <a:lnTo>
                  <a:pt x="270573" y="470852"/>
                </a:lnTo>
                <a:lnTo>
                  <a:pt x="254177" y="471868"/>
                </a:lnTo>
                <a:lnTo>
                  <a:pt x="254723" y="477558"/>
                </a:lnTo>
                <a:lnTo>
                  <a:pt x="256755" y="482155"/>
                </a:lnTo>
                <a:lnTo>
                  <a:pt x="260578" y="485825"/>
                </a:lnTo>
                <a:lnTo>
                  <a:pt x="264248" y="489483"/>
                </a:lnTo>
                <a:lnTo>
                  <a:pt x="270814" y="491274"/>
                </a:lnTo>
                <a:lnTo>
                  <a:pt x="285737" y="491274"/>
                </a:lnTo>
                <a:lnTo>
                  <a:pt x="305028" y="475767"/>
                </a:lnTo>
                <a:lnTo>
                  <a:pt x="305028" y="469138"/>
                </a:lnTo>
                <a:close/>
              </a:path>
              <a:path w="559435" h="558165">
                <a:moveTo>
                  <a:pt x="306197" y="68072"/>
                </a:moveTo>
                <a:lnTo>
                  <a:pt x="289953" y="68072"/>
                </a:lnTo>
                <a:lnTo>
                  <a:pt x="289953" y="98869"/>
                </a:lnTo>
                <a:lnTo>
                  <a:pt x="268935" y="68072"/>
                </a:lnTo>
                <a:lnTo>
                  <a:pt x="252844" y="68072"/>
                </a:lnTo>
                <a:lnTo>
                  <a:pt x="252768" y="123812"/>
                </a:lnTo>
                <a:lnTo>
                  <a:pt x="269011" y="123812"/>
                </a:lnTo>
                <a:lnTo>
                  <a:pt x="269011" y="93256"/>
                </a:lnTo>
                <a:lnTo>
                  <a:pt x="289953" y="123812"/>
                </a:lnTo>
                <a:lnTo>
                  <a:pt x="306197" y="123812"/>
                </a:lnTo>
                <a:lnTo>
                  <a:pt x="306197" y="68072"/>
                </a:lnTo>
                <a:close/>
              </a:path>
              <a:path w="559435" h="558165">
                <a:moveTo>
                  <a:pt x="411810" y="281317"/>
                </a:moveTo>
                <a:lnTo>
                  <a:pt x="387438" y="274027"/>
                </a:lnTo>
                <a:lnTo>
                  <a:pt x="387438" y="281317"/>
                </a:lnTo>
                <a:lnTo>
                  <a:pt x="326110" y="281317"/>
                </a:lnTo>
                <a:lnTo>
                  <a:pt x="318693" y="261200"/>
                </a:lnTo>
                <a:lnTo>
                  <a:pt x="387438" y="281317"/>
                </a:lnTo>
                <a:lnTo>
                  <a:pt x="387438" y="274027"/>
                </a:lnTo>
                <a:lnTo>
                  <a:pt x="344665" y="261200"/>
                </a:lnTo>
                <a:lnTo>
                  <a:pt x="310857" y="251079"/>
                </a:lnTo>
                <a:lnTo>
                  <a:pt x="308178" y="242176"/>
                </a:lnTo>
                <a:lnTo>
                  <a:pt x="307530" y="239991"/>
                </a:lnTo>
                <a:lnTo>
                  <a:pt x="299720" y="214096"/>
                </a:lnTo>
                <a:lnTo>
                  <a:pt x="299720" y="321691"/>
                </a:lnTo>
                <a:lnTo>
                  <a:pt x="279565" y="390309"/>
                </a:lnTo>
                <a:lnTo>
                  <a:pt x="279565" y="329107"/>
                </a:lnTo>
                <a:lnTo>
                  <a:pt x="299720" y="321691"/>
                </a:lnTo>
                <a:lnTo>
                  <a:pt x="299720" y="214096"/>
                </a:lnTo>
                <a:lnTo>
                  <a:pt x="286842" y="171373"/>
                </a:lnTo>
                <a:lnTo>
                  <a:pt x="279565" y="147231"/>
                </a:lnTo>
                <a:lnTo>
                  <a:pt x="279565" y="171373"/>
                </a:lnTo>
                <a:lnTo>
                  <a:pt x="279565" y="232587"/>
                </a:lnTo>
                <a:lnTo>
                  <a:pt x="259410" y="239991"/>
                </a:lnTo>
                <a:lnTo>
                  <a:pt x="279565" y="171373"/>
                </a:lnTo>
                <a:lnTo>
                  <a:pt x="279565" y="147231"/>
                </a:lnTo>
                <a:lnTo>
                  <a:pt x="279488" y="146977"/>
                </a:lnTo>
                <a:lnTo>
                  <a:pt x="248170" y="251091"/>
                </a:lnTo>
                <a:lnTo>
                  <a:pt x="240423" y="253428"/>
                </a:lnTo>
                <a:lnTo>
                  <a:pt x="240423" y="301510"/>
                </a:lnTo>
                <a:lnTo>
                  <a:pt x="171678" y="281393"/>
                </a:lnTo>
                <a:lnTo>
                  <a:pt x="233006" y="281393"/>
                </a:lnTo>
                <a:lnTo>
                  <a:pt x="240423" y="301510"/>
                </a:lnTo>
                <a:lnTo>
                  <a:pt x="240423" y="253428"/>
                </a:lnTo>
                <a:lnTo>
                  <a:pt x="147243" y="281393"/>
                </a:lnTo>
                <a:lnTo>
                  <a:pt x="248412" y="311721"/>
                </a:lnTo>
                <a:lnTo>
                  <a:pt x="248577" y="311962"/>
                </a:lnTo>
                <a:lnTo>
                  <a:pt x="279565" y="414705"/>
                </a:lnTo>
                <a:lnTo>
                  <a:pt x="286893" y="390309"/>
                </a:lnTo>
                <a:lnTo>
                  <a:pt x="307530" y="321691"/>
                </a:lnTo>
                <a:lnTo>
                  <a:pt x="308190" y="319519"/>
                </a:lnTo>
                <a:lnTo>
                  <a:pt x="310400" y="312153"/>
                </a:lnTo>
                <a:lnTo>
                  <a:pt x="310743" y="311670"/>
                </a:lnTo>
                <a:lnTo>
                  <a:pt x="411810" y="281317"/>
                </a:lnTo>
                <a:close/>
              </a:path>
              <a:path w="559435" h="558165">
                <a:moveTo>
                  <a:pt x="486486" y="294335"/>
                </a:moveTo>
                <a:lnTo>
                  <a:pt x="456730" y="294335"/>
                </a:lnTo>
                <a:lnTo>
                  <a:pt x="456730" y="283337"/>
                </a:lnTo>
                <a:lnTo>
                  <a:pt x="483590" y="283337"/>
                </a:lnTo>
                <a:lnTo>
                  <a:pt x="483590" y="271957"/>
                </a:lnTo>
                <a:lnTo>
                  <a:pt x="456730" y="271957"/>
                </a:lnTo>
                <a:lnTo>
                  <a:pt x="456730" y="263067"/>
                </a:lnTo>
                <a:lnTo>
                  <a:pt x="485698" y="263067"/>
                </a:lnTo>
                <a:lnTo>
                  <a:pt x="485698" y="251142"/>
                </a:lnTo>
                <a:lnTo>
                  <a:pt x="439458" y="251142"/>
                </a:lnTo>
                <a:lnTo>
                  <a:pt x="439381" y="306959"/>
                </a:lnTo>
                <a:lnTo>
                  <a:pt x="486486" y="306959"/>
                </a:lnTo>
                <a:lnTo>
                  <a:pt x="486486" y="294335"/>
                </a:lnTo>
                <a:close/>
              </a:path>
              <a:path w="559435" h="558165">
                <a:moveTo>
                  <a:pt x="559054" y="279057"/>
                </a:moveTo>
                <a:lnTo>
                  <a:pt x="555396" y="233807"/>
                </a:lnTo>
                <a:lnTo>
                  <a:pt x="544804" y="190842"/>
                </a:lnTo>
                <a:lnTo>
                  <a:pt x="527862" y="150799"/>
                </a:lnTo>
                <a:lnTo>
                  <a:pt x="506399" y="116268"/>
                </a:lnTo>
                <a:lnTo>
                  <a:pt x="506399" y="279057"/>
                </a:lnTo>
                <a:lnTo>
                  <a:pt x="501815" y="324396"/>
                </a:lnTo>
                <a:lnTo>
                  <a:pt x="488683" y="366636"/>
                </a:lnTo>
                <a:lnTo>
                  <a:pt x="467906" y="404863"/>
                </a:lnTo>
                <a:lnTo>
                  <a:pt x="440372" y="438162"/>
                </a:lnTo>
                <a:lnTo>
                  <a:pt x="407009" y="465632"/>
                </a:lnTo>
                <a:lnTo>
                  <a:pt x="368719" y="486384"/>
                </a:lnTo>
                <a:lnTo>
                  <a:pt x="326402" y="499491"/>
                </a:lnTo>
                <a:lnTo>
                  <a:pt x="280962" y="504063"/>
                </a:lnTo>
                <a:lnTo>
                  <a:pt x="235534" y="499491"/>
                </a:lnTo>
                <a:lnTo>
                  <a:pt x="193217" y="486384"/>
                </a:lnTo>
                <a:lnTo>
                  <a:pt x="154914" y="465632"/>
                </a:lnTo>
                <a:lnTo>
                  <a:pt x="121551" y="438162"/>
                </a:lnTo>
                <a:lnTo>
                  <a:pt x="94030" y="404863"/>
                </a:lnTo>
                <a:lnTo>
                  <a:pt x="73240" y="366636"/>
                </a:lnTo>
                <a:lnTo>
                  <a:pt x="60109" y="324396"/>
                </a:lnTo>
                <a:lnTo>
                  <a:pt x="55537" y="279044"/>
                </a:lnTo>
                <a:lnTo>
                  <a:pt x="60109" y="233705"/>
                </a:lnTo>
                <a:lnTo>
                  <a:pt x="73240" y="191465"/>
                </a:lnTo>
                <a:lnTo>
                  <a:pt x="94030" y="153238"/>
                </a:lnTo>
                <a:lnTo>
                  <a:pt x="121551" y="119938"/>
                </a:lnTo>
                <a:lnTo>
                  <a:pt x="154914" y="92468"/>
                </a:lnTo>
                <a:lnTo>
                  <a:pt x="193217" y="71716"/>
                </a:lnTo>
                <a:lnTo>
                  <a:pt x="235534" y="58610"/>
                </a:lnTo>
                <a:lnTo>
                  <a:pt x="280962" y="54038"/>
                </a:lnTo>
                <a:lnTo>
                  <a:pt x="326402" y="58610"/>
                </a:lnTo>
                <a:lnTo>
                  <a:pt x="368719" y="71716"/>
                </a:lnTo>
                <a:lnTo>
                  <a:pt x="407009" y="92468"/>
                </a:lnTo>
                <a:lnTo>
                  <a:pt x="440372" y="119938"/>
                </a:lnTo>
                <a:lnTo>
                  <a:pt x="467906" y="153238"/>
                </a:lnTo>
                <a:lnTo>
                  <a:pt x="488683" y="191465"/>
                </a:lnTo>
                <a:lnTo>
                  <a:pt x="501815" y="233705"/>
                </a:lnTo>
                <a:lnTo>
                  <a:pt x="506399" y="279057"/>
                </a:lnTo>
                <a:lnTo>
                  <a:pt x="506399" y="116268"/>
                </a:lnTo>
                <a:lnTo>
                  <a:pt x="477215" y="81724"/>
                </a:lnTo>
                <a:lnTo>
                  <a:pt x="444893" y="54038"/>
                </a:lnTo>
                <a:lnTo>
                  <a:pt x="408038" y="31140"/>
                </a:lnTo>
                <a:lnTo>
                  <a:pt x="367931" y="14224"/>
                </a:lnTo>
                <a:lnTo>
                  <a:pt x="324916" y="3657"/>
                </a:lnTo>
                <a:lnTo>
                  <a:pt x="279565" y="0"/>
                </a:lnTo>
                <a:lnTo>
                  <a:pt x="234200" y="3657"/>
                </a:lnTo>
                <a:lnTo>
                  <a:pt x="191185" y="14236"/>
                </a:lnTo>
                <a:lnTo>
                  <a:pt x="151066" y="31165"/>
                </a:lnTo>
                <a:lnTo>
                  <a:pt x="114439" y="53860"/>
                </a:lnTo>
                <a:lnTo>
                  <a:pt x="81864" y="81749"/>
                </a:lnTo>
                <a:lnTo>
                  <a:pt x="53924" y="114274"/>
                </a:lnTo>
                <a:lnTo>
                  <a:pt x="31191" y="150837"/>
                </a:lnTo>
                <a:lnTo>
                  <a:pt x="14249" y="190868"/>
                </a:lnTo>
                <a:lnTo>
                  <a:pt x="3657" y="233794"/>
                </a:lnTo>
                <a:lnTo>
                  <a:pt x="0" y="279044"/>
                </a:lnTo>
                <a:lnTo>
                  <a:pt x="3644" y="324294"/>
                </a:lnTo>
                <a:lnTo>
                  <a:pt x="14236" y="367233"/>
                </a:lnTo>
                <a:lnTo>
                  <a:pt x="31178" y="407263"/>
                </a:lnTo>
                <a:lnTo>
                  <a:pt x="53898" y="443826"/>
                </a:lnTo>
                <a:lnTo>
                  <a:pt x="81826" y="476351"/>
                </a:lnTo>
                <a:lnTo>
                  <a:pt x="114388" y="504240"/>
                </a:lnTo>
                <a:lnTo>
                  <a:pt x="151003" y="526935"/>
                </a:lnTo>
                <a:lnTo>
                  <a:pt x="191109" y="543864"/>
                </a:lnTo>
                <a:lnTo>
                  <a:pt x="234124" y="554443"/>
                </a:lnTo>
                <a:lnTo>
                  <a:pt x="279488" y="558101"/>
                </a:lnTo>
                <a:lnTo>
                  <a:pt x="324840" y="554443"/>
                </a:lnTo>
                <a:lnTo>
                  <a:pt x="367855" y="543864"/>
                </a:lnTo>
                <a:lnTo>
                  <a:pt x="407974" y="526935"/>
                </a:lnTo>
                <a:lnTo>
                  <a:pt x="444601" y="504240"/>
                </a:lnTo>
                <a:lnTo>
                  <a:pt x="444804" y="504063"/>
                </a:lnTo>
                <a:lnTo>
                  <a:pt x="477177" y="476351"/>
                </a:lnTo>
                <a:lnTo>
                  <a:pt x="505117" y="443826"/>
                </a:lnTo>
                <a:lnTo>
                  <a:pt x="527850" y="407263"/>
                </a:lnTo>
                <a:lnTo>
                  <a:pt x="544804" y="367233"/>
                </a:lnTo>
                <a:lnTo>
                  <a:pt x="555396" y="324307"/>
                </a:lnTo>
                <a:lnTo>
                  <a:pt x="559054" y="279057"/>
                </a:lnTo>
                <a:close/>
              </a:path>
            </a:pathLst>
          </a:custGeom>
          <a:solidFill>
            <a:srgbClr val="563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1308" y="0"/>
            <a:ext cx="9549384" cy="685799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4134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Student</a:t>
            </a:r>
            <a:r>
              <a:rPr sz="2800" spc="-110" dirty="0"/>
              <a:t> </a:t>
            </a:r>
            <a:r>
              <a:rPr sz="2800" spc="-10" dirty="0"/>
              <a:t>Density</a:t>
            </a:r>
            <a:endParaRPr sz="2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300990" y="787145"/>
            <a:ext cx="3479800" cy="2246630"/>
          </a:xfrm>
          <a:prstGeom prst="rect">
            <a:avLst/>
          </a:prstGeom>
          <a:solidFill>
            <a:srgbClr val="F1F1F1"/>
          </a:solidFill>
          <a:ln w="28955">
            <a:solidFill>
              <a:srgbClr val="7E7E7E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62255" marR="238125" indent="-172720">
              <a:lnSpc>
                <a:spcPct val="100000"/>
              </a:lnSpc>
              <a:spcBef>
                <a:spcPts val="305"/>
              </a:spcBef>
              <a:buChar char="•"/>
              <a:tabLst>
                <a:tab pos="262890" algn="l"/>
              </a:tabLst>
            </a:pPr>
            <a:r>
              <a:rPr sz="1400" dirty="0">
                <a:latin typeface="Arial"/>
                <a:cs typeface="Arial"/>
              </a:rPr>
              <a:t>Currently,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533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students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live outside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of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district</a:t>
            </a:r>
            <a:endParaRPr sz="1400">
              <a:latin typeface="Arial"/>
              <a:cs typeface="Arial"/>
            </a:endParaRPr>
          </a:p>
          <a:p>
            <a:pPr marL="262255" marR="314325" indent="-172720">
              <a:lnSpc>
                <a:spcPct val="100000"/>
              </a:lnSpc>
              <a:buChar char="•"/>
              <a:tabLst>
                <a:tab pos="262890" algn="l"/>
              </a:tabLst>
            </a:pPr>
            <a:r>
              <a:rPr sz="1400" dirty="0">
                <a:latin typeface="Arial"/>
                <a:cs typeface="Arial"/>
              </a:rPr>
              <a:t>This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represents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3.9%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students enrolled</a:t>
            </a:r>
            <a:endParaRPr sz="1400">
              <a:latin typeface="Arial"/>
              <a:cs typeface="Arial"/>
            </a:endParaRPr>
          </a:p>
          <a:p>
            <a:pPr marL="262255" marR="145415" indent="-172720">
              <a:lnSpc>
                <a:spcPct val="100000"/>
              </a:lnSpc>
              <a:buChar char="•"/>
              <a:tabLst>
                <a:tab pos="262890" algn="l"/>
              </a:tabLst>
            </a:pPr>
            <a:r>
              <a:rPr sz="1400" dirty="0">
                <a:latin typeface="Arial"/>
                <a:cs typeface="Arial"/>
              </a:rPr>
              <a:t>3,722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students,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roughly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27%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district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population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resides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within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Belton </a:t>
            </a:r>
            <a:r>
              <a:rPr sz="1400" dirty="0">
                <a:latin typeface="Arial"/>
                <a:cs typeface="Arial"/>
              </a:rPr>
              <a:t>city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limits</a:t>
            </a:r>
            <a:endParaRPr sz="1400">
              <a:latin typeface="Arial"/>
              <a:cs typeface="Arial"/>
            </a:endParaRPr>
          </a:p>
          <a:p>
            <a:pPr marL="262255" marR="257175" indent="-172720">
              <a:lnSpc>
                <a:spcPct val="100000"/>
              </a:lnSpc>
              <a:spcBef>
                <a:spcPts val="5"/>
              </a:spcBef>
              <a:buChar char="•"/>
              <a:tabLst>
                <a:tab pos="262890" algn="l"/>
              </a:tabLst>
            </a:pPr>
            <a:r>
              <a:rPr sz="1400" dirty="0">
                <a:latin typeface="Arial"/>
                <a:cs typeface="Arial"/>
              </a:rPr>
              <a:t>5,967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students,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roughly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44%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district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population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resides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Temple </a:t>
            </a:r>
            <a:r>
              <a:rPr sz="1400" dirty="0">
                <a:latin typeface="Arial"/>
                <a:cs typeface="Arial"/>
              </a:rPr>
              <a:t>city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limits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611" y="104558"/>
            <a:ext cx="559435" cy="558165"/>
          </a:xfrm>
          <a:custGeom>
            <a:avLst/>
            <a:gdLst/>
            <a:ahLst/>
            <a:cxnLst/>
            <a:rect l="l" t="t" r="r" b="b"/>
            <a:pathLst>
              <a:path w="559435" h="558165">
                <a:moveTo>
                  <a:pt x="137312" y="251142"/>
                </a:moveTo>
                <a:lnTo>
                  <a:pt x="123024" y="251142"/>
                </a:lnTo>
                <a:lnTo>
                  <a:pt x="117868" y="282321"/>
                </a:lnTo>
                <a:lnTo>
                  <a:pt x="110286" y="251142"/>
                </a:lnTo>
                <a:lnTo>
                  <a:pt x="95999" y="251142"/>
                </a:lnTo>
                <a:lnTo>
                  <a:pt x="88417" y="282321"/>
                </a:lnTo>
                <a:lnTo>
                  <a:pt x="83261" y="251142"/>
                </a:lnTo>
                <a:lnTo>
                  <a:pt x="68897" y="251142"/>
                </a:lnTo>
                <a:lnTo>
                  <a:pt x="79756" y="306882"/>
                </a:lnTo>
                <a:lnTo>
                  <a:pt x="94589" y="306882"/>
                </a:lnTo>
                <a:lnTo>
                  <a:pt x="103098" y="271792"/>
                </a:lnTo>
                <a:lnTo>
                  <a:pt x="111696" y="306882"/>
                </a:lnTo>
                <a:lnTo>
                  <a:pt x="126542" y="306882"/>
                </a:lnTo>
                <a:lnTo>
                  <a:pt x="137312" y="251142"/>
                </a:lnTo>
                <a:close/>
              </a:path>
              <a:path w="559435" h="558165">
                <a:moveTo>
                  <a:pt x="305028" y="469138"/>
                </a:moveTo>
                <a:lnTo>
                  <a:pt x="276440" y="452221"/>
                </a:lnTo>
                <a:lnTo>
                  <a:pt x="274485" y="451510"/>
                </a:lnTo>
                <a:lnTo>
                  <a:pt x="272846" y="450113"/>
                </a:lnTo>
                <a:lnTo>
                  <a:pt x="272453" y="449249"/>
                </a:lnTo>
                <a:lnTo>
                  <a:pt x="272453" y="447141"/>
                </a:lnTo>
                <a:lnTo>
                  <a:pt x="272999" y="446138"/>
                </a:lnTo>
                <a:lnTo>
                  <a:pt x="275031" y="444423"/>
                </a:lnTo>
                <a:lnTo>
                  <a:pt x="276517" y="444030"/>
                </a:lnTo>
                <a:lnTo>
                  <a:pt x="280962" y="444030"/>
                </a:lnTo>
                <a:lnTo>
                  <a:pt x="282841" y="444652"/>
                </a:lnTo>
                <a:lnTo>
                  <a:pt x="285661" y="446836"/>
                </a:lnTo>
                <a:lnTo>
                  <a:pt x="286512" y="448703"/>
                </a:lnTo>
                <a:lnTo>
                  <a:pt x="286981" y="451205"/>
                </a:lnTo>
                <a:lnTo>
                  <a:pt x="303225" y="450265"/>
                </a:lnTo>
                <a:lnTo>
                  <a:pt x="302450" y="444500"/>
                </a:lnTo>
                <a:lnTo>
                  <a:pt x="300266" y="440283"/>
                </a:lnTo>
                <a:lnTo>
                  <a:pt x="292760" y="434987"/>
                </a:lnTo>
                <a:lnTo>
                  <a:pt x="287286" y="433666"/>
                </a:lnTo>
                <a:lnTo>
                  <a:pt x="274320" y="433666"/>
                </a:lnTo>
                <a:lnTo>
                  <a:pt x="256438" y="447065"/>
                </a:lnTo>
                <a:lnTo>
                  <a:pt x="256438" y="454317"/>
                </a:lnTo>
                <a:lnTo>
                  <a:pt x="258000" y="457911"/>
                </a:lnTo>
                <a:lnTo>
                  <a:pt x="264490" y="463524"/>
                </a:lnTo>
                <a:lnTo>
                  <a:pt x="269875" y="465785"/>
                </a:lnTo>
                <a:lnTo>
                  <a:pt x="282054" y="468515"/>
                </a:lnTo>
                <a:lnTo>
                  <a:pt x="285026" y="469519"/>
                </a:lnTo>
                <a:lnTo>
                  <a:pt x="287528" y="471868"/>
                </a:lnTo>
                <a:lnTo>
                  <a:pt x="288150" y="473113"/>
                </a:lnTo>
                <a:lnTo>
                  <a:pt x="288150" y="476072"/>
                </a:lnTo>
                <a:lnTo>
                  <a:pt x="287451" y="477393"/>
                </a:lnTo>
                <a:lnTo>
                  <a:pt x="284797" y="479742"/>
                </a:lnTo>
                <a:lnTo>
                  <a:pt x="282917" y="480288"/>
                </a:lnTo>
                <a:lnTo>
                  <a:pt x="277063" y="480288"/>
                </a:lnTo>
                <a:lnTo>
                  <a:pt x="274561" y="479196"/>
                </a:lnTo>
                <a:lnTo>
                  <a:pt x="271678" y="475526"/>
                </a:lnTo>
                <a:lnTo>
                  <a:pt x="270967" y="473506"/>
                </a:lnTo>
                <a:lnTo>
                  <a:pt x="270573" y="470852"/>
                </a:lnTo>
                <a:lnTo>
                  <a:pt x="254177" y="471868"/>
                </a:lnTo>
                <a:lnTo>
                  <a:pt x="254723" y="477558"/>
                </a:lnTo>
                <a:lnTo>
                  <a:pt x="256755" y="482155"/>
                </a:lnTo>
                <a:lnTo>
                  <a:pt x="260578" y="485825"/>
                </a:lnTo>
                <a:lnTo>
                  <a:pt x="264248" y="489483"/>
                </a:lnTo>
                <a:lnTo>
                  <a:pt x="270814" y="491274"/>
                </a:lnTo>
                <a:lnTo>
                  <a:pt x="285737" y="491274"/>
                </a:lnTo>
                <a:lnTo>
                  <a:pt x="305028" y="475767"/>
                </a:lnTo>
                <a:lnTo>
                  <a:pt x="305028" y="469138"/>
                </a:lnTo>
                <a:close/>
              </a:path>
              <a:path w="559435" h="558165">
                <a:moveTo>
                  <a:pt x="306197" y="68072"/>
                </a:moveTo>
                <a:lnTo>
                  <a:pt x="289953" y="68072"/>
                </a:lnTo>
                <a:lnTo>
                  <a:pt x="289953" y="98869"/>
                </a:lnTo>
                <a:lnTo>
                  <a:pt x="268935" y="68072"/>
                </a:lnTo>
                <a:lnTo>
                  <a:pt x="252844" y="68072"/>
                </a:lnTo>
                <a:lnTo>
                  <a:pt x="252768" y="123812"/>
                </a:lnTo>
                <a:lnTo>
                  <a:pt x="269011" y="123812"/>
                </a:lnTo>
                <a:lnTo>
                  <a:pt x="269011" y="93256"/>
                </a:lnTo>
                <a:lnTo>
                  <a:pt x="289953" y="123812"/>
                </a:lnTo>
                <a:lnTo>
                  <a:pt x="306197" y="123812"/>
                </a:lnTo>
                <a:lnTo>
                  <a:pt x="306197" y="68072"/>
                </a:lnTo>
                <a:close/>
              </a:path>
              <a:path w="559435" h="558165">
                <a:moveTo>
                  <a:pt x="411810" y="281317"/>
                </a:moveTo>
                <a:lnTo>
                  <a:pt x="387438" y="274027"/>
                </a:lnTo>
                <a:lnTo>
                  <a:pt x="387438" y="281317"/>
                </a:lnTo>
                <a:lnTo>
                  <a:pt x="326110" y="281317"/>
                </a:lnTo>
                <a:lnTo>
                  <a:pt x="318693" y="261200"/>
                </a:lnTo>
                <a:lnTo>
                  <a:pt x="387438" y="281317"/>
                </a:lnTo>
                <a:lnTo>
                  <a:pt x="387438" y="274027"/>
                </a:lnTo>
                <a:lnTo>
                  <a:pt x="344665" y="261200"/>
                </a:lnTo>
                <a:lnTo>
                  <a:pt x="310857" y="251079"/>
                </a:lnTo>
                <a:lnTo>
                  <a:pt x="308178" y="242176"/>
                </a:lnTo>
                <a:lnTo>
                  <a:pt x="307530" y="239991"/>
                </a:lnTo>
                <a:lnTo>
                  <a:pt x="299720" y="214096"/>
                </a:lnTo>
                <a:lnTo>
                  <a:pt x="299720" y="321691"/>
                </a:lnTo>
                <a:lnTo>
                  <a:pt x="279565" y="390309"/>
                </a:lnTo>
                <a:lnTo>
                  <a:pt x="279565" y="329107"/>
                </a:lnTo>
                <a:lnTo>
                  <a:pt x="299720" y="321691"/>
                </a:lnTo>
                <a:lnTo>
                  <a:pt x="299720" y="214096"/>
                </a:lnTo>
                <a:lnTo>
                  <a:pt x="286842" y="171373"/>
                </a:lnTo>
                <a:lnTo>
                  <a:pt x="279565" y="147231"/>
                </a:lnTo>
                <a:lnTo>
                  <a:pt x="279565" y="171373"/>
                </a:lnTo>
                <a:lnTo>
                  <a:pt x="279565" y="232587"/>
                </a:lnTo>
                <a:lnTo>
                  <a:pt x="259410" y="239991"/>
                </a:lnTo>
                <a:lnTo>
                  <a:pt x="279565" y="171373"/>
                </a:lnTo>
                <a:lnTo>
                  <a:pt x="279565" y="147231"/>
                </a:lnTo>
                <a:lnTo>
                  <a:pt x="279488" y="146977"/>
                </a:lnTo>
                <a:lnTo>
                  <a:pt x="248170" y="251091"/>
                </a:lnTo>
                <a:lnTo>
                  <a:pt x="240423" y="253428"/>
                </a:lnTo>
                <a:lnTo>
                  <a:pt x="240423" y="301510"/>
                </a:lnTo>
                <a:lnTo>
                  <a:pt x="171678" y="281393"/>
                </a:lnTo>
                <a:lnTo>
                  <a:pt x="233006" y="281393"/>
                </a:lnTo>
                <a:lnTo>
                  <a:pt x="240423" y="301510"/>
                </a:lnTo>
                <a:lnTo>
                  <a:pt x="240423" y="253428"/>
                </a:lnTo>
                <a:lnTo>
                  <a:pt x="147243" y="281393"/>
                </a:lnTo>
                <a:lnTo>
                  <a:pt x="248412" y="311721"/>
                </a:lnTo>
                <a:lnTo>
                  <a:pt x="248577" y="311962"/>
                </a:lnTo>
                <a:lnTo>
                  <a:pt x="279565" y="414705"/>
                </a:lnTo>
                <a:lnTo>
                  <a:pt x="286893" y="390309"/>
                </a:lnTo>
                <a:lnTo>
                  <a:pt x="307530" y="321691"/>
                </a:lnTo>
                <a:lnTo>
                  <a:pt x="308190" y="319519"/>
                </a:lnTo>
                <a:lnTo>
                  <a:pt x="310400" y="312153"/>
                </a:lnTo>
                <a:lnTo>
                  <a:pt x="310743" y="311670"/>
                </a:lnTo>
                <a:lnTo>
                  <a:pt x="411810" y="281317"/>
                </a:lnTo>
                <a:close/>
              </a:path>
              <a:path w="559435" h="558165">
                <a:moveTo>
                  <a:pt x="486486" y="294335"/>
                </a:moveTo>
                <a:lnTo>
                  <a:pt x="456730" y="294335"/>
                </a:lnTo>
                <a:lnTo>
                  <a:pt x="456730" y="283337"/>
                </a:lnTo>
                <a:lnTo>
                  <a:pt x="483590" y="283337"/>
                </a:lnTo>
                <a:lnTo>
                  <a:pt x="483590" y="271957"/>
                </a:lnTo>
                <a:lnTo>
                  <a:pt x="456730" y="271957"/>
                </a:lnTo>
                <a:lnTo>
                  <a:pt x="456730" y="263067"/>
                </a:lnTo>
                <a:lnTo>
                  <a:pt x="485698" y="263067"/>
                </a:lnTo>
                <a:lnTo>
                  <a:pt x="485698" y="251142"/>
                </a:lnTo>
                <a:lnTo>
                  <a:pt x="439458" y="251142"/>
                </a:lnTo>
                <a:lnTo>
                  <a:pt x="439381" y="306959"/>
                </a:lnTo>
                <a:lnTo>
                  <a:pt x="486486" y="306959"/>
                </a:lnTo>
                <a:lnTo>
                  <a:pt x="486486" y="294335"/>
                </a:lnTo>
                <a:close/>
              </a:path>
              <a:path w="559435" h="558165">
                <a:moveTo>
                  <a:pt x="559054" y="279057"/>
                </a:moveTo>
                <a:lnTo>
                  <a:pt x="555396" y="233807"/>
                </a:lnTo>
                <a:lnTo>
                  <a:pt x="544804" y="190842"/>
                </a:lnTo>
                <a:lnTo>
                  <a:pt x="527862" y="150799"/>
                </a:lnTo>
                <a:lnTo>
                  <a:pt x="506399" y="116268"/>
                </a:lnTo>
                <a:lnTo>
                  <a:pt x="506399" y="279057"/>
                </a:lnTo>
                <a:lnTo>
                  <a:pt x="501815" y="324396"/>
                </a:lnTo>
                <a:lnTo>
                  <a:pt x="488683" y="366636"/>
                </a:lnTo>
                <a:lnTo>
                  <a:pt x="467906" y="404863"/>
                </a:lnTo>
                <a:lnTo>
                  <a:pt x="440372" y="438162"/>
                </a:lnTo>
                <a:lnTo>
                  <a:pt x="407009" y="465632"/>
                </a:lnTo>
                <a:lnTo>
                  <a:pt x="368719" y="486384"/>
                </a:lnTo>
                <a:lnTo>
                  <a:pt x="326402" y="499491"/>
                </a:lnTo>
                <a:lnTo>
                  <a:pt x="280962" y="504063"/>
                </a:lnTo>
                <a:lnTo>
                  <a:pt x="235534" y="499491"/>
                </a:lnTo>
                <a:lnTo>
                  <a:pt x="193217" y="486384"/>
                </a:lnTo>
                <a:lnTo>
                  <a:pt x="154914" y="465632"/>
                </a:lnTo>
                <a:lnTo>
                  <a:pt x="121551" y="438162"/>
                </a:lnTo>
                <a:lnTo>
                  <a:pt x="94030" y="404863"/>
                </a:lnTo>
                <a:lnTo>
                  <a:pt x="73240" y="366636"/>
                </a:lnTo>
                <a:lnTo>
                  <a:pt x="60109" y="324396"/>
                </a:lnTo>
                <a:lnTo>
                  <a:pt x="55537" y="279044"/>
                </a:lnTo>
                <a:lnTo>
                  <a:pt x="60109" y="233705"/>
                </a:lnTo>
                <a:lnTo>
                  <a:pt x="73240" y="191465"/>
                </a:lnTo>
                <a:lnTo>
                  <a:pt x="94030" y="153238"/>
                </a:lnTo>
                <a:lnTo>
                  <a:pt x="121551" y="119938"/>
                </a:lnTo>
                <a:lnTo>
                  <a:pt x="154914" y="92468"/>
                </a:lnTo>
                <a:lnTo>
                  <a:pt x="193217" y="71716"/>
                </a:lnTo>
                <a:lnTo>
                  <a:pt x="235534" y="58610"/>
                </a:lnTo>
                <a:lnTo>
                  <a:pt x="280962" y="54038"/>
                </a:lnTo>
                <a:lnTo>
                  <a:pt x="326402" y="58610"/>
                </a:lnTo>
                <a:lnTo>
                  <a:pt x="368719" y="71716"/>
                </a:lnTo>
                <a:lnTo>
                  <a:pt x="407009" y="92468"/>
                </a:lnTo>
                <a:lnTo>
                  <a:pt x="440372" y="119938"/>
                </a:lnTo>
                <a:lnTo>
                  <a:pt x="467906" y="153238"/>
                </a:lnTo>
                <a:lnTo>
                  <a:pt x="488683" y="191465"/>
                </a:lnTo>
                <a:lnTo>
                  <a:pt x="501815" y="233705"/>
                </a:lnTo>
                <a:lnTo>
                  <a:pt x="506399" y="279057"/>
                </a:lnTo>
                <a:lnTo>
                  <a:pt x="506399" y="116268"/>
                </a:lnTo>
                <a:lnTo>
                  <a:pt x="477215" y="81724"/>
                </a:lnTo>
                <a:lnTo>
                  <a:pt x="444893" y="54038"/>
                </a:lnTo>
                <a:lnTo>
                  <a:pt x="408038" y="31140"/>
                </a:lnTo>
                <a:lnTo>
                  <a:pt x="367931" y="14224"/>
                </a:lnTo>
                <a:lnTo>
                  <a:pt x="324916" y="3657"/>
                </a:lnTo>
                <a:lnTo>
                  <a:pt x="279565" y="0"/>
                </a:lnTo>
                <a:lnTo>
                  <a:pt x="234200" y="3657"/>
                </a:lnTo>
                <a:lnTo>
                  <a:pt x="191185" y="14236"/>
                </a:lnTo>
                <a:lnTo>
                  <a:pt x="151066" y="31165"/>
                </a:lnTo>
                <a:lnTo>
                  <a:pt x="114439" y="53860"/>
                </a:lnTo>
                <a:lnTo>
                  <a:pt x="81864" y="81749"/>
                </a:lnTo>
                <a:lnTo>
                  <a:pt x="53924" y="114274"/>
                </a:lnTo>
                <a:lnTo>
                  <a:pt x="31191" y="150837"/>
                </a:lnTo>
                <a:lnTo>
                  <a:pt x="14249" y="190868"/>
                </a:lnTo>
                <a:lnTo>
                  <a:pt x="3657" y="233794"/>
                </a:lnTo>
                <a:lnTo>
                  <a:pt x="0" y="279044"/>
                </a:lnTo>
                <a:lnTo>
                  <a:pt x="3644" y="324294"/>
                </a:lnTo>
                <a:lnTo>
                  <a:pt x="14236" y="367233"/>
                </a:lnTo>
                <a:lnTo>
                  <a:pt x="31178" y="407263"/>
                </a:lnTo>
                <a:lnTo>
                  <a:pt x="53898" y="443826"/>
                </a:lnTo>
                <a:lnTo>
                  <a:pt x="81826" y="476351"/>
                </a:lnTo>
                <a:lnTo>
                  <a:pt x="114388" y="504240"/>
                </a:lnTo>
                <a:lnTo>
                  <a:pt x="151003" y="526935"/>
                </a:lnTo>
                <a:lnTo>
                  <a:pt x="191109" y="543864"/>
                </a:lnTo>
                <a:lnTo>
                  <a:pt x="234124" y="554443"/>
                </a:lnTo>
                <a:lnTo>
                  <a:pt x="279488" y="558101"/>
                </a:lnTo>
                <a:lnTo>
                  <a:pt x="324840" y="554443"/>
                </a:lnTo>
                <a:lnTo>
                  <a:pt x="367855" y="543864"/>
                </a:lnTo>
                <a:lnTo>
                  <a:pt x="407974" y="526935"/>
                </a:lnTo>
                <a:lnTo>
                  <a:pt x="444601" y="504240"/>
                </a:lnTo>
                <a:lnTo>
                  <a:pt x="444804" y="504063"/>
                </a:lnTo>
                <a:lnTo>
                  <a:pt x="477177" y="476351"/>
                </a:lnTo>
                <a:lnTo>
                  <a:pt x="505117" y="443826"/>
                </a:lnTo>
                <a:lnTo>
                  <a:pt x="527850" y="407263"/>
                </a:lnTo>
                <a:lnTo>
                  <a:pt x="544804" y="367233"/>
                </a:lnTo>
                <a:lnTo>
                  <a:pt x="555396" y="324307"/>
                </a:lnTo>
                <a:lnTo>
                  <a:pt x="559054" y="279057"/>
                </a:lnTo>
                <a:close/>
              </a:path>
            </a:pathLst>
          </a:custGeom>
          <a:solidFill>
            <a:srgbClr val="563B9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59942" y="177165"/>
            <a:ext cx="3519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Newcomers</a:t>
            </a:r>
            <a:r>
              <a:rPr sz="2800" spc="-60" dirty="0"/>
              <a:t> </a:t>
            </a:r>
            <a:r>
              <a:rPr sz="2800" dirty="0"/>
              <a:t>and</a:t>
            </a:r>
            <a:r>
              <a:rPr sz="2800" spc="-55" dirty="0"/>
              <a:t> </a:t>
            </a:r>
            <a:r>
              <a:rPr sz="2800" spc="-10" dirty="0"/>
              <a:t>Leavers</a:t>
            </a:r>
            <a:endParaRPr sz="2800"/>
          </a:p>
        </p:txBody>
      </p:sp>
      <p:grpSp>
        <p:nvGrpSpPr>
          <p:cNvPr id="5" name="object 5"/>
          <p:cNvGrpSpPr/>
          <p:nvPr/>
        </p:nvGrpSpPr>
        <p:grpSpPr>
          <a:xfrm>
            <a:off x="1042416" y="1315211"/>
            <a:ext cx="10421620" cy="4450080"/>
            <a:chOff x="1042416" y="1315211"/>
            <a:chExt cx="10421620" cy="4450080"/>
          </a:xfrm>
        </p:grpSpPr>
        <p:sp>
          <p:nvSpPr>
            <p:cNvPr id="6" name="object 6"/>
            <p:cNvSpPr/>
            <p:nvPr/>
          </p:nvSpPr>
          <p:spPr>
            <a:xfrm>
              <a:off x="1042416" y="1577339"/>
              <a:ext cx="10421620" cy="3586479"/>
            </a:xfrm>
            <a:custGeom>
              <a:avLst/>
              <a:gdLst/>
              <a:ahLst/>
              <a:cxnLst/>
              <a:rect l="l" t="t" r="r" b="b"/>
              <a:pathLst>
                <a:path w="10421620" h="3586479">
                  <a:moveTo>
                    <a:pt x="0" y="3585972"/>
                  </a:moveTo>
                  <a:lnTo>
                    <a:pt x="851916" y="3585972"/>
                  </a:lnTo>
                </a:path>
                <a:path w="10421620" h="3586479">
                  <a:moveTo>
                    <a:pt x="1630679" y="3585972"/>
                  </a:moveTo>
                  <a:lnTo>
                    <a:pt x="1840991" y="3585972"/>
                  </a:lnTo>
                </a:path>
                <a:path w="10421620" h="3586479">
                  <a:moveTo>
                    <a:pt x="0" y="2988564"/>
                  </a:moveTo>
                  <a:lnTo>
                    <a:pt x="851916" y="2988564"/>
                  </a:lnTo>
                </a:path>
                <a:path w="10421620" h="3586479">
                  <a:moveTo>
                    <a:pt x="1630679" y="2988564"/>
                  </a:moveTo>
                  <a:lnTo>
                    <a:pt x="1840991" y="2988564"/>
                  </a:lnTo>
                </a:path>
                <a:path w="10421620" h="3586479">
                  <a:moveTo>
                    <a:pt x="0" y="2391156"/>
                  </a:moveTo>
                  <a:lnTo>
                    <a:pt x="851916" y="2391156"/>
                  </a:lnTo>
                </a:path>
                <a:path w="10421620" h="3586479">
                  <a:moveTo>
                    <a:pt x="1630679" y="2391156"/>
                  </a:moveTo>
                  <a:lnTo>
                    <a:pt x="1840991" y="2391156"/>
                  </a:lnTo>
                </a:path>
                <a:path w="10421620" h="3586479">
                  <a:moveTo>
                    <a:pt x="0" y="1793748"/>
                  </a:moveTo>
                  <a:lnTo>
                    <a:pt x="851916" y="1793748"/>
                  </a:lnTo>
                </a:path>
                <a:path w="10421620" h="3586479">
                  <a:moveTo>
                    <a:pt x="1630679" y="1793748"/>
                  </a:moveTo>
                  <a:lnTo>
                    <a:pt x="1840991" y="1793748"/>
                  </a:lnTo>
                </a:path>
                <a:path w="10421620" h="3586479">
                  <a:moveTo>
                    <a:pt x="0" y="1194815"/>
                  </a:moveTo>
                  <a:lnTo>
                    <a:pt x="851916" y="1194815"/>
                  </a:lnTo>
                </a:path>
                <a:path w="10421620" h="3586479">
                  <a:moveTo>
                    <a:pt x="1630679" y="1194815"/>
                  </a:moveTo>
                  <a:lnTo>
                    <a:pt x="1840991" y="1194815"/>
                  </a:lnTo>
                </a:path>
                <a:path w="10421620" h="3586479">
                  <a:moveTo>
                    <a:pt x="0" y="597408"/>
                  </a:moveTo>
                  <a:lnTo>
                    <a:pt x="851916" y="597408"/>
                  </a:lnTo>
                </a:path>
                <a:path w="10421620" h="3586479">
                  <a:moveTo>
                    <a:pt x="1630679" y="597408"/>
                  </a:moveTo>
                  <a:lnTo>
                    <a:pt x="10421112" y="597408"/>
                  </a:lnTo>
                </a:path>
                <a:path w="10421620" h="3586479">
                  <a:moveTo>
                    <a:pt x="0" y="0"/>
                  </a:moveTo>
                  <a:lnTo>
                    <a:pt x="851916" y="0"/>
                  </a:lnTo>
                </a:path>
                <a:path w="10421620" h="3586479">
                  <a:moveTo>
                    <a:pt x="1630679" y="0"/>
                  </a:moveTo>
                  <a:lnTo>
                    <a:pt x="10421112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94332" y="1315211"/>
              <a:ext cx="779145" cy="4445635"/>
            </a:xfrm>
            <a:custGeom>
              <a:avLst/>
              <a:gdLst/>
              <a:ahLst/>
              <a:cxnLst/>
              <a:rect l="l" t="t" r="r" b="b"/>
              <a:pathLst>
                <a:path w="779144" h="4445635">
                  <a:moveTo>
                    <a:pt x="778763" y="0"/>
                  </a:moveTo>
                  <a:lnTo>
                    <a:pt x="0" y="0"/>
                  </a:lnTo>
                  <a:lnTo>
                    <a:pt x="0" y="4445508"/>
                  </a:lnTo>
                  <a:lnTo>
                    <a:pt x="778763" y="4445508"/>
                  </a:lnTo>
                  <a:lnTo>
                    <a:pt x="778763" y="0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62172" y="3371088"/>
              <a:ext cx="5180330" cy="1792605"/>
            </a:xfrm>
            <a:custGeom>
              <a:avLst/>
              <a:gdLst/>
              <a:ahLst/>
              <a:cxnLst/>
              <a:rect l="l" t="t" r="r" b="b"/>
              <a:pathLst>
                <a:path w="5180330" h="1792604">
                  <a:moveTo>
                    <a:pt x="0" y="1792224"/>
                  </a:moveTo>
                  <a:lnTo>
                    <a:pt x="1706879" y="1792224"/>
                  </a:lnTo>
                </a:path>
                <a:path w="5180330" h="1792604">
                  <a:moveTo>
                    <a:pt x="2485643" y="1792224"/>
                  </a:moveTo>
                  <a:lnTo>
                    <a:pt x="2695955" y="1792224"/>
                  </a:lnTo>
                </a:path>
                <a:path w="5180330" h="1792604">
                  <a:moveTo>
                    <a:pt x="0" y="1194816"/>
                  </a:moveTo>
                  <a:lnTo>
                    <a:pt x="1706879" y="1194816"/>
                  </a:lnTo>
                </a:path>
                <a:path w="5180330" h="1792604">
                  <a:moveTo>
                    <a:pt x="2485643" y="1194816"/>
                  </a:moveTo>
                  <a:lnTo>
                    <a:pt x="2695955" y="1194816"/>
                  </a:lnTo>
                </a:path>
                <a:path w="5180330" h="1792604">
                  <a:moveTo>
                    <a:pt x="0" y="597407"/>
                  </a:moveTo>
                  <a:lnTo>
                    <a:pt x="1706879" y="597407"/>
                  </a:lnTo>
                </a:path>
                <a:path w="5180330" h="1792604">
                  <a:moveTo>
                    <a:pt x="2485643" y="597407"/>
                  </a:moveTo>
                  <a:lnTo>
                    <a:pt x="5180076" y="597407"/>
                  </a:lnTo>
                </a:path>
                <a:path w="5180330" h="1792604">
                  <a:moveTo>
                    <a:pt x="0" y="0"/>
                  </a:moveTo>
                  <a:lnTo>
                    <a:pt x="1706879" y="0"/>
                  </a:lnTo>
                </a:path>
                <a:path w="5180330" h="1792604">
                  <a:moveTo>
                    <a:pt x="2485643" y="0"/>
                  </a:moveTo>
                  <a:lnTo>
                    <a:pt x="518007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69051" y="2833115"/>
              <a:ext cx="779145" cy="2927985"/>
            </a:xfrm>
            <a:custGeom>
              <a:avLst/>
              <a:gdLst/>
              <a:ahLst/>
              <a:cxnLst/>
              <a:rect l="l" t="t" r="r" b="b"/>
              <a:pathLst>
                <a:path w="779145" h="2927985">
                  <a:moveTo>
                    <a:pt x="778763" y="0"/>
                  </a:moveTo>
                  <a:lnTo>
                    <a:pt x="0" y="0"/>
                  </a:lnTo>
                  <a:lnTo>
                    <a:pt x="0" y="2927604"/>
                  </a:lnTo>
                  <a:lnTo>
                    <a:pt x="778763" y="2927604"/>
                  </a:lnTo>
                  <a:lnTo>
                    <a:pt x="778763" y="0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36892" y="3371088"/>
              <a:ext cx="2694940" cy="1792605"/>
            </a:xfrm>
            <a:custGeom>
              <a:avLst/>
              <a:gdLst/>
              <a:ahLst/>
              <a:cxnLst/>
              <a:rect l="l" t="t" r="r" b="b"/>
              <a:pathLst>
                <a:path w="2694940" h="1792604">
                  <a:moveTo>
                    <a:pt x="0" y="1792224"/>
                  </a:moveTo>
                  <a:lnTo>
                    <a:pt x="1705355" y="1792224"/>
                  </a:lnTo>
                </a:path>
                <a:path w="2694940" h="1792604">
                  <a:moveTo>
                    <a:pt x="2484119" y="1792224"/>
                  </a:moveTo>
                  <a:lnTo>
                    <a:pt x="2694431" y="1792224"/>
                  </a:lnTo>
                </a:path>
                <a:path w="2694940" h="1792604">
                  <a:moveTo>
                    <a:pt x="0" y="1194816"/>
                  </a:moveTo>
                  <a:lnTo>
                    <a:pt x="1705355" y="1194816"/>
                  </a:lnTo>
                </a:path>
                <a:path w="2694940" h="1792604">
                  <a:moveTo>
                    <a:pt x="2484119" y="1194816"/>
                  </a:moveTo>
                  <a:lnTo>
                    <a:pt x="2694431" y="1194816"/>
                  </a:lnTo>
                </a:path>
                <a:path w="2694940" h="1792604">
                  <a:moveTo>
                    <a:pt x="2484119" y="597407"/>
                  </a:moveTo>
                  <a:lnTo>
                    <a:pt x="2694431" y="597407"/>
                  </a:lnTo>
                </a:path>
                <a:path w="2694940" h="1792604">
                  <a:moveTo>
                    <a:pt x="2484119" y="0"/>
                  </a:moveTo>
                  <a:lnTo>
                    <a:pt x="2694431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842247" y="2843783"/>
              <a:ext cx="779145" cy="2917190"/>
            </a:xfrm>
            <a:custGeom>
              <a:avLst/>
              <a:gdLst/>
              <a:ahLst/>
              <a:cxnLst/>
              <a:rect l="l" t="t" r="r" b="b"/>
              <a:pathLst>
                <a:path w="779145" h="2917190">
                  <a:moveTo>
                    <a:pt x="778763" y="0"/>
                  </a:moveTo>
                  <a:lnTo>
                    <a:pt x="0" y="0"/>
                  </a:lnTo>
                  <a:lnTo>
                    <a:pt x="0" y="2916935"/>
                  </a:lnTo>
                  <a:lnTo>
                    <a:pt x="778763" y="2916935"/>
                  </a:lnTo>
                  <a:lnTo>
                    <a:pt x="778763" y="0"/>
                  </a:lnTo>
                  <a:close/>
                </a:path>
              </a:pathLst>
            </a:custGeom>
            <a:solidFill>
              <a:srgbClr val="442A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62172" y="2772155"/>
              <a:ext cx="7801609" cy="0"/>
            </a:xfrm>
            <a:custGeom>
              <a:avLst/>
              <a:gdLst/>
              <a:ahLst/>
              <a:cxnLst/>
              <a:rect l="l" t="t" r="r" b="b"/>
              <a:pathLst>
                <a:path w="7801609">
                  <a:moveTo>
                    <a:pt x="0" y="0"/>
                  </a:moveTo>
                  <a:lnTo>
                    <a:pt x="780135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83408" y="2522219"/>
              <a:ext cx="4253865" cy="3238500"/>
            </a:xfrm>
            <a:custGeom>
              <a:avLst/>
              <a:gdLst/>
              <a:ahLst/>
              <a:cxnLst/>
              <a:rect l="l" t="t" r="r" b="b"/>
              <a:pathLst>
                <a:path w="4253865" h="3238500">
                  <a:moveTo>
                    <a:pt x="778764" y="0"/>
                  </a:moveTo>
                  <a:lnTo>
                    <a:pt x="0" y="0"/>
                  </a:lnTo>
                  <a:lnTo>
                    <a:pt x="0" y="3238500"/>
                  </a:lnTo>
                  <a:lnTo>
                    <a:pt x="778764" y="3238500"/>
                  </a:lnTo>
                  <a:lnTo>
                    <a:pt x="778764" y="0"/>
                  </a:lnTo>
                  <a:close/>
                </a:path>
                <a:path w="4253865" h="3238500">
                  <a:moveTo>
                    <a:pt x="4253484" y="1636776"/>
                  </a:moveTo>
                  <a:lnTo>
                    <a:pt x="3474720" y="1636776"/>
                  </a:lnTo>
                  <a:lnTo>
                    <a:pt x="3474720" y="3238500"/>
                  </a:lnTo>
                  <a:lnTo>
                    <a:pt x="4253484" y="3238500"/>
                  </a:lnTo>
                  <a:lnTo>
                    <a:pt x="4253484" y="1636776"/>
                  </a:lnTo>
                  <a:close/>
                </a:path>
              </a:pathLst>
            </a:custGeom>
            <a:solidFill>
              <a:srgbClr val="8EEE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10087" y="3371088"/>
              <a:ext cx="853440" cy="1792605"/>
            </a:xfrm>
            <a:custGeom>
              <a:avLst/>
              <a:gdLst/>
              <a:ahLst/>
              <a:cxnLst/>
              <a:rect l="l" t="t" r="r" b="b"/>
              <a:pathLst>
                <a:path w="853440" h="1792604">
                  <a:moveTo>
                    <a:pt x="0" y="1792224"/>
                  </a:moveTo>
                  <a:lnTo>
                    <a:pt x="853439" y="1792224"/>
                  </a:lnTo>
                </a:path>
                <a:path w="853440" h="1792604">
                  <a:moveTo>
                    <a:pt x="0" y="1194816"/>
                  </a:moveTo>
                  <a:lnTo>
                    <a:pt x="853439" y="1194816"/>
                  </a:lnTo>
                </a:path>
                <a:path w="853440" h="1792604">
                  <a:moveTo>
                    <a:pt x="0" y="597407"/>
                  </a:moveTo>
                  <a:lnTo>
                    <a:pt x="853439" y="597407"/>
                  </a:lnTo>
                </a:path>
                <a:path w="853440" h="1792604">
                  <a:moveTo>
                    <a:pt x="0" y="0"/>
                  </a:moveTo>
                  <a:lnTo>
                    <a:pt x="853439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31323" y="2951988"/>
              <a:ext cx="779145" cy="2809240"/>
            </a:xfrm>
            <a:custGeom>
              <a:avLst/>
              <a:gdLst/>
              <a:ahLst/>
              <a:cxnLst/>
              <a:rect l="l" t="t" r="r" b="b"/>
              <a:pathLst>
                <a:path w="779145" h="2809240">
                  <a:moveTo>
                    <a:pt x="778764" y="0"/>
                  </a:moveTo>
                  <a:lnTo>
                    <a:pt x="0" y="0"/>
                  </a:lnTo>
                  <a:lnTo>
                    <a:pt x="0" y="2808732"/>
                  </a:lnTo>
                  <a:lnTo>
                    <a:pt x="778764" y="2808732"/>
                  </a:lnTo>
                  <a:lnTo>
                    <a:pt x="778764" y="0"/>
                  </a:lnTo>
                  <a:close/>
                </a:path>
              </a:pathLst>
            </a:custGeom>
            <a:solidFill>
              <a:srgbClr val="8EEE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2416" y="5760720"/>
              <a:ext cx="10421620" cy="0"/>
            </a:xfrm>
            <a:custGeom>
              <a:avLst/>
              <a:gdLst/>
              <a:ahLst/>
              <a:cxnLst/>
              <a:rect l="l" t="t" r="r" b="b"/>
              <a:pathLst>
                <a:path w="10421620">
                  <a:moveTo>
                    <a:pt x="0" y="0"/>
                  </a:moveTo>
                  <a:lnTo>
                    <a:pt x="10421112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42416" y="979932"/>
            <a:ext cx="10421620" cy="0"/>
          </a:xfrm>
          <a:custGeom>
            <a:avLst/>
            <a:gdLst/>
            <a:ahLst/>
            <a:cxnLst/>
            <a:rect l="l" t="t" r="r" b="b"/>
            <a:pathLst>
              <a:path w="10421620">
                <a:moveTo>
                  <a:pt x="0" y="0"/>
                </a:moveTo>
                <a:lnTo>
                  <a:pt x="104211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097404" y="1051305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1,672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71490" y="2569590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1,545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45956" y="2581402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1,544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86861" y="2258695"/>
            <a:ext cx="37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1,571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60946" y="3896055"/>
            <a:ext cx="37401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1,434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35031" y="2689097"/>
            <a:ext cx="374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1,535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3041" y="5666638"/>
            <a:ext cx="2870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1,300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3041" y="5068900"/>
            <a:ext cx="28702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1,350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3041" y="4471542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1,400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3041" y="3873754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1,450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3041" y="3276091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1,500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3041" y="2678429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1,550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3041" y="2080640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1,600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3041" y="1482978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1,650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3041" y="885190"/>
            <a:ext cx="2857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1,700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70479" y="5815685"/>
            <a:ext cx="417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2022/23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519031" y="5815685"/>
            <a:ext cx="417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2024/25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521452" y="6131052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484" y="0"/>
                </a:moveTo>
                <a:lnTo>
                  <a:pt x="0" y="0"/>
                </a:lnTo>
                <a:lnTo>
                  <a:pt x="0" y="62484"/>
                </a:lnTo>
                <a:lnTo>
                  <a:pt x="62484" y="62484"/>
                </a:lnTo>
                <a:lnTo>
                  <a:pt x="62484" y="0"/>
                </a:lnTo>
                <a:close/>
              </a:path>
            </a:pathLst>
          </a:custGeom>
          <a:solidFill>
            <a:srgbClr val="442A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77355" y="6131052"/>
            <a:ext cx="64135" cy="62865"/>
          </a:xfrm>
          <a:custGeom>
            <a:avLst/>
            <a:gdLst/>
            <a:ahLst/>
            <a:cxnLst/>
            <a:rect l="l" t="t" r="r" b="b"/>
            <a:pathLst>
              <a:path w="64135" h="62864">
                <a:moveTo>
                  <a:pt x="64008" y="0"/>
                </a:moveTo>
                <a:lnTo>
                  <a:pt x="0" y="0"/>
                </a:lnTo>
                <a:lnTo>
                  <a:pt x="0" y="62484"/>
                </a:lnTo>
                <a:lnTo>
                  <a:pt x="64008" y="62484"/>
                </a:lnTo>
                <a:lnTo>
                  <a:pt x="64008" y="0"/>
                </a:lnTo>
                <a:close/>
              </a:path>
            </a:pathLst>
          </a:custGeom>
          <a:solidFill>
            <a:srgbClr val="8EEE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598921" y="5815685"/>
            <a:ext cx="1134745" cy="41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2023/24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768985" algn="l"/>
              </a:tabLst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Newcomers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Leavers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8" name="object 38"/>
          <p:cNvSpPr txBox="1"/>
          <p:nvPr/>
        </p:nvSpPr>
        <p:spPr>
          <a:xfrm>
            <a:off x="2453132" y="691388"/>
            <a:ext cx="3841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latin typeface="Calibri"/>
                <a:cs typeface="Calibri"/>
              </a:rPr>
              <a:t>+101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16497" y="706958"/>
            <a:ext cx="3841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latin typeface="Calibri"/>
                <a:cs typeface="Calibri"/>
              </a:rPr>
              <a:t>+111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579609" y="706958"/>
            <a:ext cx="2044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Calibri"/>
                <a:cs typeface="Calibri"/>
              </a:rPr>
              <a:t>+9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974073" y="3056000"/>
            <a:ext cx="2186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5941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largest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grade</a:t>
            </a:r>
            <a:r>
              <a:rPr sz="1000" i="1" spc="-4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per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spc="-20" dirty="0">
                <a:latin typeface="Calibri"/>
                <a:cs typeface="Calibri"/>
              </a:rPr>
              <a:t>year </a:t>
            </a: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second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largest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grade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per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spc="-20" dirty="0">
                <a:latin typeface="Calibri"/>
                <a:cs typeface="Calibri"/>
              </a:rPr>
              <a:t>year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92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Annual</a:t>
            </a:r>
            <a:r>
              <a:rPr sz="2800" spc="-95" dirty="0"/>
              <a:t> </a:t>
            </a:r>
            <a:r>
              <a:rPr sz="2800" spc="-10" dirty="0"/>
              <a:t>Enrollment</a:t>
            </a:r>
            <a:r>
              <a:rPr sz="2800" spc="-105" dirty="0"/>
              <a:t> </a:t>
            </a:r>
            <a:r>
              <a:rPr sz="2800" spc="-10" dirty="0"/>
              <a:t>Change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89038" y="1299717"/>
          <a:ext cx="10558780" cy="1697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493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YEAR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86690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PK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005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1st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0970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2nd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3rd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6th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7th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10th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11th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12th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410"/>
                        </a:lnSpc>
                        <a:spcBef>
                          <a:spcPts val="100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80645" marR="73025" indent="8382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Total Growth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49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%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Growth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2020/21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61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883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886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971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1,030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849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12,609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3.5%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2021/22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63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378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876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954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974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969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1,045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1,056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1,226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846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13,326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717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5.7%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2022/23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72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895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974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975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984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999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1,152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1,029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959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13,644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2.4%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2023/24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898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994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1,047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1,008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1,055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1,157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1,073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998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13,808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9230" algn="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164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410"/>
                        </a:lnSpc>
                        <a:spcBef>
                          <a:spcPts val="3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1.2%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398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44145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949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969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1,066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1,148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1,133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1,086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13,704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165100" algn="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104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3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85863" y="3443604"/>
          <a:ext cx="10565130" cy="1436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226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YEAR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PK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1st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2nd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3rd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4th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6th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7th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8th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9th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10th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11th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12th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ELEM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MID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HIGH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3-YR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Avg.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1.036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0.951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0.969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0.994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2021/22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1.161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1.490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1.068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1.109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1.061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1.079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0.886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1.061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0.715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0.754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0.993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1.056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0.881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2022/23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1.198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1.068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1.068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0.996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1.087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0.982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0.986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2023/24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1.292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1.044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0.997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0.989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0.934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0.896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1.101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0.953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0.970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0.997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  <a:spcBef>
                          <a:spcPts val="384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1.001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048255" y="5012435"/>
            <a:ext cx="8095615" cy="1416050"/>
          </a:xfrm>
          <a:prstGeom prst="rect">
            <a:avLst/>
          </a:prstGeom>
          <a:solidFill>
            <a:srgbClr val="F1EACF"/>
          </a:solidFill>
          <a:ln w="9144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263525" indent="-173355">
              <a:lnSpc>
                <a:spcPct val="100000"/>
              </a:lnSpc>
              <a:spcBef>
                <a:spcPts val="270"/>
              </a:spcBef>
              <a:buFont typeface="Wingdings"/>
              <a:buChar char=""/>
              <a:tabLst>
                <a:tab pos="264160" algn="l"/>
              </a:tabLst>
            </a:pPr>
            <a:r>
              <a:rPr sz="1400" dirty="0">
                <a:latin typeface="Calibri"/>
                <a:cs typeface="Calibri"/>
              </a:rPr>
              <a:t>District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enrollment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decreased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104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students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from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previous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2023/24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School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Year.</a:t>
            </a:r>
            <a:r>
              <a:rPr sz="1400" spc="2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Kindergarten</a:t>
            </a:r>
            <a:endParaRPr sz="14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enrollment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hasn’t been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low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800s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level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since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Fall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2018-</a:t>
            </a:r>
            <a:r>
              <a:rPr sz="1400" dirty="0">
                <a:latin typeface="Calibri"/>
                <a:cs typeface="Calibri"/>
              </a:rPr>
              <a:t>19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school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year.</a:t>
            </a:r>
            <a:endParaRPr sz="1400">
              <a:latin typeface="Calibri"/>
              <a:cs typeface="Calibri"/>
            </a:endParaRPr>
          </a:p>
          <a:p>
            <a:pPr marL="263525" indent="-173355">
              <a:lnSpc>
                <a:spcPct val="100000"/>
              </a:lnSpc>
              <a:spcBef>
                <a:spcPts val="960"/>
              </a:spcBef>
              <a:buFont typeface="Wingdings"/>
              <a:buChar char=""/>
              <a:tabLst>
                <a:tab pos="264160" algn="l"/>
              </a:tabLst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two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largest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have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remained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consistently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High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School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levels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several</a:t>
            </a:r>
            <a:endParaRPr sz="140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years.</a:t>
            </a:r>
            <a:endParaRPr sz="1400">
              <a:latin typeface="Calibri"/>
              <a:cs typeface="Calibri"/>
            </a:endParaRPr>
          </a:p>
          <a:p>
            <a:pPr marL="263525" indent="-173355">
              <a:lnSpc>
                <a:spcPct val="100000"/>
              </a:lnSpc>
              <a:spcBef>
                <a:spcPts val="960"/>
              </a:spcBef>
              <a:buFont typeface="Wingdings"/>
              <a:buChar char=""/>
              <a:tabLst>
                <a:tab pos="264160" algn="l"/>
              </a:tabLst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highest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cohort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increases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from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year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1st,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2nd,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7th,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9th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levels.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220581" y="5135702"/>
            <a:ext cx="21863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largest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grade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per</a:t>
            </a:r>
            <a:r>
              <a:rPr sz="1000" i="1" spc="-40" dirty="0">
                <a:latin typeface="Calibri"/>
                <a:cs typeface="Calibri"/>
              </a:rPr>
              <a:t> </a:t>
            </a:r>
            <a:r>
              <a:rPr sz="1000" i="1" spc="-20" dirty="0">
                <a:latin typeface="Calibri"/>
                <a:cs typeface="Calibri"/>
              </a:rPr>
              <a:t>year</a:t>
            </a:r>
            <a:endParaRPr sz="10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second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largest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grade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per</a:t>
            </a:r>
            <a:r>
              <a:rPr sz="1000" i="1" spc="-45" dirty="0">
                <a:latin typeface="Calibri"/>
                <a:cs typeface="Calibri"/>
              </a:rPr>
              <a:t> </a:t>
            </a:r>
            <a:r>
              <a:rPr sz="1000" i="1" spc="-20" dirty="0">
                <a:latin typeface="Calibri"/>
                <a:cs typeface="Calibri"/>
              </a:rPr>
              <a:t>year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92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85" dirty="0"/>
              <a:t> </a:t>
            </a:r>
            <a:r>
              <a:rPr sz="2800" spc="-40" dirty="0"/>
              <a:t>Year</a:t>
            </a:r>
            <a:r>
              <a:rPr sz="2800" spc="-80" dirty="0"/>
              <a:t> </a:t>
            </a:r>
            <a:r>
              <a:rPr sz="2800" spc="-20" dirty="0"/>
              <a:t>Forecast</a:t>
            </a:r>
            <a:r>
              <a:rPr sz="2800" spc="-85" dirty="0"/>
              <a:t> </a:t>
            </a:r>
            <a:r>
              <a:rPr sz="2800" dirty="0"/>
              <a:t>by</a:t>
            </a:r>
            <a:r>
              <a:rPr sz="2800" spc="-70" dirty="0"/>
              <a:t> </a:t>
            </a:r>
            <a:r>
              <a:rPr sz="2800" dirty="0"/>
              <a:t>Grade</a:t>
            </a:r>
            <a:r>
              <a:rPr sz="2800" spc="-70" dirty="0"/>
              <a:t> </a:t>
            </a:r>
            <a:r>
              <a:rPr sz="2800" dirty="0"/>
              <a:t>Level</a:t>
            </a:r>
            <a:r>
              <a:rPr sz="2800" spc="-85" dirty="0"/>
              <a:t> </a:t>
            </a:r>
            <a:r>
              <a:rPr sz="2800" dirty="0"/>
              <a:t>–</a:t>
            </a:r>
            <a:r>
              <a:rPr sz="2800" spc="-65" dirty="0"/>
              <a:t> </a:t>
            </a:r>
            <a:r>
              <a:rPr sz="2800" spc="-25" dirty="0"/>
              <a:t>Low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40638" y="1380997"/>
          <a:ext cx="10787380" cy="37223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5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426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4262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Year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EE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PK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2nd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3rd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35890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Total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045" marR="95885" indent="7112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Total Growth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990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869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Growth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2020/21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12,609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3.5%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2021/22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13,326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5.7%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2022/23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13,644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2.4%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2023/24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13,808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804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0.8%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13,584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0.9%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13,596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13,605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13,691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3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13,779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804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13,894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14,087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14,395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4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895078" y="5615127"/>
            <a:ext cx="1379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95%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 </a:t>
            </a: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over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51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75" dirty="0"/>
              <a:t> </a:t>
            </a:r>
            <a:r>
              <a:rPr sz="2800" spc="-40" dirty="0"/>
              <a:t>Year</a:t>
            </a:r>
            <a:r>
              <a:rPr sz="2800" spc="-75" dirty="0"/>
              <a:t> </a:t>
            </a:r>
            <a:r>
              <a:rPr sz="2800" spc="-20" dirty="0"/>
              <a:t>Forecast</a:t>
            </a:r>
            <a:r>
              <a:rPr sz="2800" spc="-70" dirty="0"/>
              <a:t> </a:t>
            </a:r>
            <a:r>
              <a:rPr sz="2800" dirty="0"/>
              <a:t>by</a:t>
            </a:r>
            <a:r>
              <a:rPr sz="2800" spc="-65" dirty="0"/>
              <a:t> </a:t>
            </a:r>
            <a:r>
              <a:rPr sz="2800" dirty="0"/>
              <a:t>Campus</a:t>
            </a:r>
            <a:r>
              <a:rPr sz="2800" spc="-35" dirty="0"/>
              <a:t> </a:t>
            </a:r>
            <a:r>
              <a:rPr sz="2800" dirty="0"/>
              <a:t>–</a:t>
            </a:r>
            <a:r>
              <a:rPr sz="2800" spc="-60" dirty="0"/>
              <a:t> </a:t>
            </a:r>
            <a:r>
              <a:rPr sz="2800" spc="-25" dirty="0"/>
              <a:t>Low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633425" y="1235075"/>
          <a:ext cx="10799445" cy="4375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59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80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Current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PROJECTIONS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Campus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Capacity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82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EARLY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CHILDHOOD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EARLY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CHILDHOOD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BURRELL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CHARTER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OAK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CHISHOLM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TRAIL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JOE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PIRTLE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LAKEWOOD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LEON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HEIGHTS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HUBBARD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BRANCH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SOUTHWEST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SPARTA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49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TARVER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7,850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5,707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5,563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5,605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5,669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5,767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6,007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6,197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6,323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6,473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6,601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-1.02%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-1.75%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-0.78%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0.75%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1.73%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4.16%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3.16%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2.03%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2.37%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1.98%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837801" y="5775452"/>
            <a:ext cx="1379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95%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 </a:t>
            </a: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over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51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75" dirty="0"/>
              <a:t> </a:t>
            </a:r>
            <a:r>
              <a:rPr sz="2800" spc="-40" dirty="0"/>
              <a:t>Year</a:t>
            </a:r>
            <a:r>
              <a:rPr sz="2800" spc="-75" dirty="0"/>
              <a:t> </a:t>
            </a:r>
            <a:r>
              <a:rPr sz="2800" spc="-20" dirty="0"/>
              <a:t>Forecast</a:t>
            </a:r>
            <a:r>
              <a:rPr sz="2800" spc="-70" dirty="0"/>
              <a:t> </a:t>
            </a:r>
            <a:r>
              <a:rPr sz="2800" dirty="0"/>
              <a:t>by</a:t>
            </a:r>
            <a:r>
              <a:rPr sz="2800" spc="-65" dirty="0"/>
              <a:t> </a:t>
            </a:r>
            <a:r>
              <a:rPr sz="2800" dirty="0"/>
              <a:t>Campus</a:t>
            </a:r>
            <a:r>
              <a:rPr sz="2800" spc="-35" dirty="0"/>
              <a:t> </a:t>
            </a:r>
            <a:r>
              <a:rPr sz="2800" dirty="0"/>
              <a:t>–</a:t>
            </a:r>
            <a:r>
              <a:rPr sz="2800" spc="-60" dirty="0"/>
              <a:t> </a:t>
            </a:r>
            <a:r>
              <a:rPr sz="2800" spc="-25" dirty="0"/>
              <a:t>Low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54710" y="1211072"/>
          <a:ext cx="10520680" cy="4536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36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8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4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754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Current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PROJECTIONS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Campus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Capacity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NORTH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SOUTH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3,887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3,083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3,073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2,957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2,890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2,879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3,002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-0.03%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1.61%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0.35%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-0.82%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-1.82%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-0.32%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-3.77%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-2.27%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-0.38%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4.27%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3.76%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1,652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1,643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TECH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5104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2,282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2,218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SCHOOL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4,412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4,402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4,164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4,087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0.44%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-0.73%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0.69%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-0.39%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1.47%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-0.23%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-0.43%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-0.66%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-1.06%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-3.34%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-1.85%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COUNTY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JJAEP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CAMPUS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718820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17,344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108585" algn="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13,584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13,596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13,605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13,691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13,779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13,894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14,087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75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14,395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-0.76%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-0.88%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0.09%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0.07%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0.63%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0.64%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0.83%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0.82%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0.56%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0.99%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8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603105" y="5193919"/>
            <a:ext cx="176403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9560">
              <a:lnSpc>
                <a:spcPct val="100000"/>
              </a:lnSpc>
              <a:spcBef>
                <a:spcPts val="100"/>
              </a:spcBef>
            </a:pPr>
            <a:r>
              <a:rPr sz="800" i="1" dirty="0">
                <a:latin typeface="Calibri"/>
                <a:cs typeface="Calibri"/>
              </a:rPr>
              <a:t>Yellow</a:t>
            </a:r>
            <a:r>
              <a:rPr sz="800" i="1" spc="-10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box</a:t>
            </a:r>
            <a:r>
              <a:rPr sz="800" i="1" spc="-1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=</a:t>
            </a:r>
            <a:r>
              <a:rPr sz="800" i="1" spc="-2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largest</a:t>
            </a:r>
            <a:r>
              <a:rPr sz="800" i="1" spc="-1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grade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per</a:t>
            </a:r>
            <a:r>
              <a:rPr sz="800" i="1" spc="-15" dirty="0">
                <a:latin typeface="Calibri"/>
                <a:cs typeface="Calibri"/>
              </a:rPr>
              <a:t> </a:t>
            </a:r>
            <a:r>
              <a:rPr sz="800" i="1" spc="-20" dirty="0">
                <a:latin typeface="Calibri"/>
                <a:cs typeface="Calibri"/>
              </a:rPr>
              <a:t>year</a:t>
            </a:r>
            <a:r>
              <a:rPr sz="800" i="1" spc="500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Green</a:t>
            </a:r>
            <a:r>
              <a:rPr sz="800" i="1" spc="-20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box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=</a:t>
            </a:r>
            <a:r>
              <a:rPr sz="800" i="1" spc="-20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second</a:t>
            </a:r>
            <a:r>
              <a:rPr sz="800" i="1" spc="-10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largest</a:t>
            </a:r>
            <a:r>
              <a:rPr sz="800" i="1" spc="-1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grade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dirty="0">
                <a:latin typeface="Calibri"/>
                <a:cs typeface="Calibri"/>
              </a:rPr>
              <a:t>per</a:t>
            </a:r>
            <a:r>
              <a:rPr sz="800" i="1" spc="-10" dirty="0">
                <a:latin typeface="Calibri"/>
                <a:cs typeface="Calibri"/>
              </a:rPr>
              <a:t> </a:t>
            </a:r>
            <a:r>
              <a:rPr sz="800" i="1" spc="-20" dirty="0">
                <a:latin typeface="Calibri"/>
                <a:cs typeface="Calibri"/>
              </a:rPr>
              <a:t>year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92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85" dirty="0"/>
              <a:t> </a:t>
            </a:r>
            <a:r>
              <a:rPr sz="2800" spc="-40" dirty="0"/>
              <a:t>Year</a:t>
            </a:r>
            <a:r>
              <a:rPr sz="2800" spc="-80" dirty="0"/>
              <a:t> </a:t>
            </a:r>
            <a:r>
              <a:rPr sz="2800" spc="-20" dirty="0"/>
              <a:t>Forecast</a:t>
            </a:r>
            <a:r>
              <a:rPr sz="2800" spc="-85" dirty="0"/>
              <a:t> </a:t>
            </a:r>
            <a:r>
              <a:rPr sz="2800" dirty="0"/>
              <a:t>by</a:t>
            </a:r>
            <a:r>
              <a:rPr sz="2800" spc="-70" dirty="0"/>
              <a:t> </a:t>
            </a:r>
            <a:r>
              <a:rPr sz="2800" dirty="0"/>
              <a:t>Grade</a:t>
            </a:r>
            <a:r>
              <a:rPr sz="2800" spc="-70" dirty="0"/>
              <a:t> </a:t>
            </a:r>
            <a:r>
              <a:rPr sz="2800" dirty="0"/>
              <a:t>Level</a:t>
            </a:r>
            <a:r>
              <a:rPr sz="2800" spc="-85" dirty="0"/>
              <a:t> </a:t>
            </a:r>
            <a:r>
              <a:rPr sz="2800" dirty="0"/>
              <a:t>–</a:t>
            </a:r>
            <a:r>
              <a:rPr sz="2800" spc="-65" dirty="0"/>
              <a:t> </a:t>
            </a:r>
            <a:r>
              <a:rPr sz="2800" spc="-25" dirty="0"/>
              <a:t>Mid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42835" y="1348739"/>
          <a:ext cx="10782935" cy="3754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5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03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403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4198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4198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Year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EE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34950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PK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1st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2nd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3rd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10th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11th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12th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Total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05410" marR="95250" indent="7112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Total Growth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ts val="1285"/>
                        </a:lnSpc>
                        <a:spcBef>
                          <a:spcPts val="9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%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Growth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2020/21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12,609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3.5%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2021/22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13,326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5.7%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2022/23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13,644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2.4%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2023/24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13,808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0.8%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13,731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0.2%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13,872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14,026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14,232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0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14,740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14,971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15,165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1,224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15,428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1.7%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345"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1,202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15,736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55"/>
                        </a:spcBef>
                      </a:pPr>
                      <a:r>
                        <a:rPr sz="1100" spc="-20" dirty="0">
                          <a:latin typeface="Calibri"/>
                          <a:cs typeface="Calibri"/>
                        </a:rPr>
                        <a:t>2.0%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007600" y="5790691"/>
            <a:ext cx="1379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95%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 </a:t>
            </a: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over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51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75" dirty="0"/>
              <a:t> </a:t>
            </a:r>
            <a:r>
              <a:rPr sz="2800" spc="-40" dirty="0"/>
              <a:t>Year</a:t>
            </a:r>
            <a:r>
              <a:rPr sz="2800" spc="-75" dirty="0"/>
              <a:t> </a:t>
            </a:r>
            <a:r>
              <a:rPr sz="2800" spc="-20" dirty="0"/>
              <a:t>Forecast</a:t>
            </a:r>
            <a:r>
              <a:rPr sz="2800" spc="-70" dirty="0"/>
              <a:t> </a:t>
            </a:r>
            <a:r>
              <a:rPr sz="2800" dirty="0"/>
              <a:t>by</a:t>
            </a:r>
            <a:r>
              <a:rPr sz="2800" spc="-65" dirty="0"/>
              <a:t> </a:t>
            </a:r>
            <a:r>
              <a:rPr sz="2800" dirty="0"/>
              <a:t>Campus</a:t>
            </a:r>
            <a:r>
              <a:rPr sz="2800" spc="-35" dirty="0"/>
              <a:t> </a:t>
            </a:r>
            <a:r>
              <a:rPr sz="2800" dirty="0"/>
              <a:t>–</a:t>
            </a:r>
            <a:r>
              <a:rPr sz="2800" spc="-60" dirty="0"/>
              <a:t> </a:t>
            </a:r>
            <a:r>
              <a:rPr sz="2800" spc="-25" dirty="0"/>
              <a:t>Mid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51369" y="1288161"/>
          <a:ext cx="10601960" cy="4452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6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1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Current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PROJECTIONS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Campus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Capacity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86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EARLY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CHILDHOOD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EARLY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CHILDHOOD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BURRELL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CHARTER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OAK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CHISHOLM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TRAIL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781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JOE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PIRTLE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LAKEWOOD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LEON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HEIGHTS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HUBBARD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BRANCH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SOUTHWEST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SPARTA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549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TARVER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ELEMENTARY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593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7,850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621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5,707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5,748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5,861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5,977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6,112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6,364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6,567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6,700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6,865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7,039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R="153035" algn="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-1.02%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-0.05%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0.77%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1.97%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1.98%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2.26%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4.12%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3.19%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2.03%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2.46%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53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2.53%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2" y="6454138"/>
            <a:ext cx="1110161" cy="35323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" y="0"/>
            <a:ext cx="12189460" cy="6856730"/>
            <a:chOff x="1524" y="0"/>
            <a:chExt cx="12189460" cy="68567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46" y="51048"/>
              <a:ext cx="620291" cy="5354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" y="0"/>
              <a:ext cx="12188952" cy="685647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987788" y="5830315"/>
            <a:ext cx="13798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Calibri"/>
                <a:cs typeface="Calibri"/>
              </a:rPr>
              <a:t>Green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95%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 </a:t>
            </a:r>
            <a:r>
              <a:rPr sz="1000" i="1" dirty="0">
                <a:latin typeface="Calibri"/>
                <a:cs typeface="Calibri"/>
              </a:rPr>
              <a:t>Yellow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box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=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over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capacity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251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95"/>
              </a:spcBef>
            </a:pPr>
            <a:r>
              <a:rPr sz="2800" spc="-70" dirty="0"/>
              <a:t>Ten</a:t>
            </a:r>
            <a:r>
              <a:rPr sz="2800" spc="-75" dirty="0"/>
              <a:t> </a:t>
            </a:r>
            <a:r>
              <a:rPr sz="2800" spc="-40" dirty="0"/>
              <a:t>Year</a:t>
            </a:r>
            <a:r>
              <a:rPr sz="2800" spc="-75" dirty="0"/>
              <a:t> </a:t>
            </a:r>
            <a:r>
              <a:rPr sz="2800" spc="-20" dirty="0"/>
              <a:t>Forecast</a:t>
            </a:r>
            <a:r>
              <a:rPr sz="2800" spc="-70" dirty="0"/>
              <a:t> </a:t>
            </a:r>
            <a:r>
              <a:rPr sz="2800" dirty="0"/>
              <a:t>by</a:t>
            </a:r>
            <a:r>
              <a:rPr sz="2800" spc="-65" dirty="0"/>
              <a:t> </a:t>
            </a:r>
            <a:r>
              <a:rPr sz="2800" dirty="0"/>
              <a:t>Campus</a:t>
            </a:r>
            <a:r>
              <a:rPr sz="2800" spc="-35" dirty="0"/>
              <a:t> </a:t>
            </a:r>
            <a:r>
              <a:rPr sz="2800" dirty="0"/>
              <a:t>–</a:t>
            </a:r>
            <a:r>
              <a:rPr sz="2800" spc="-60" dirty="0"/>
              <a:t> </a:t>
            </a:r>
            <a:r>
              <a:rPr sz="2800" spc="-25" dirty="0"/>
              <a:t>Mid</a:t>
            </a:r>
            <a:endParaRPr sz="280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17804" y="1220088"/>
          <a:ext cx="10807065" cy="45751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73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0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0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83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83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64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69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Current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6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PROJECTIONS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Campus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Capacity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2024/25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2025/26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2026/27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2027/28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2028/29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2029/30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2030/31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2031/32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2032/33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2033/34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2034/35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NORTH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981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1,016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1,061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1,078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1,189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SOUTH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782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794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847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659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3,887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3,177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3,245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3,203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3,228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3,370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3,496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Middle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-0.03%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2.32%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0.40%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-0.25%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2.05%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-1.43%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-1.29%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0.78%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4.40%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3.74%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1,792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1,797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1,846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1,829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1,814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1,844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TECH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290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274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247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5"/>
                        </a:lnSpc>
                        <a:spcBef>
                          <a:spcPts val="385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BELTON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SCHOOL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2,310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2,371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2,505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2,508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2,479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5,607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4,384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4,486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4,520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4,554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4,611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4,633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4,576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4,576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High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0.44%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-0.73%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0.95%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0.18%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2.33%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0.76%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0.75%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0.48%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-1.23%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BELL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COUNTY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JJAEP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sz="11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CAMPUS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737870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TOTALS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17,344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13,704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13,731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13,872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14,026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14,232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14,485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14,740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14,971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15,165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15,428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15,736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8DB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Absolute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104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230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195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262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25" dirty="0">
                          <a:latin typeface="Calibri"/>
                          <a:cs typeface="Calibri"/>
                        </a:rPr>
                        <a:t>309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9525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District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Percent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Change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-0.25%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0.20%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1.03%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1.11%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1.47%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1.78%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1.76%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1.56%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1.73%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80"/>
                        </a:lnSpc>
                        <a:spcBef>
                          <a:spcPts val="390"/>
                        </a:spcBef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D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9F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" y="172212"/>
            <a:ext cx="560832" cy="5257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252" y="6454138"/>
            <a:ext cx="1120140" cy="3657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spc="-75" dirty="0"/>
              <a:t> </a:t>
            </a:r>
            <a:r>
              <a:rPr spc="-45" dirty="0"/>
              <a:t>Takeaways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318629" y="1102233"/>
            <a:ext cx="4417060" cy="490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Belton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enrollment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decreased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 </a:t>
            </a:r>
            <a:r>
              <a:rPr sz="1800" spc="-25" dirty="0">
                <a:latin typeface="Calibri"/>
                <a:cs typeface="Calibri"/>
              </a:rPr>
              <a:t>104 </a:t>
            </a:r>
            <a:r>
              <a:rPr sz="1800" dirty="0">
                <a:latin typeface="Calibri"/>
                <a:cs typeface="Calibri"/>
              </a:rPr>
              <a:t>students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between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2023/24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Fall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2024/25.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Kindergarten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Class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this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year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20" dirty="0">
                <a:latin typeface="Calibri"/>
                <a:cs typeface="Calibri"/>
              </a:rPr>
              <a:t> much </a:t>
            </a:r>
            <a:r>
              <a:rPr sz="1800" dirty="0">
                <a:latin typeface="Calibri"/>
                <a:cs typeface="Calibri"/>
              </a:rPr>
              <a:t>lower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it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been 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last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</a:t>
            </a:r>
            <a:r>
              <a:rPr sz="1800" spc="-10" dirty="0">
                <a:latin typeface="Calibri"/>
                <a:cs typeface="Calibri"/>
              </a:rPr>
              <a:t> years.</a:t>
            </a:r>
            <a:endParaRPr sz="1800">
              <a:latin typeface="Calibri"/>
              <a:cs typeface="Calibri"/>
            </a:endParaRPr>
          </a:p>
          <a:p>
            <a:pPr marL="184785" marR="5080" indent="-17272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Based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current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sales,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BISD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forecasted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close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1,480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homes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</a:t>
            </a:r>
            <a:r>
              <a:rPr sz="1800" spc="-25" dirty="0">
                <a:latin typeface="Calibri"/>
                <a:cs typeface="Calibri"/>
              </a:rPr>
              <a:t>end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  <a:p>
            <a:pPr marL="184785" marR="370205" indent="-17272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district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future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subdivisions</a:t>
            </a:r>
            <a:r>
              <a:rPr sz="1800" spc="-20" dirty="0">
                <a:latin typeface="Calibri"/>
                <a:cs typeface="Calibri"/>
              </a:rPr>
              <a:t> with </a:t>
            </a:r>
            <a:r>
              <a:rPr sz="1800" dirty="0">
                <a:latin typeface="Calibri"/>
                <a:cs typeface="Calibri"/>
              </a:rPr>
              <a:t>over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4,950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lots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planning </a:t>
            </a:r>
            <a:r>
              <a:rPr sz="1800" spc="-10" dirty="0">
                <a:latin typeface="Calibri"/>
                <a:cs typeface="Calibri"/>
              </a:rPr>
              <a:t>stages</a:t>
            </a:r>
            <a:endParaRPr sz="1800">
              <a:latin typeface="Calibri"/>
              <a:cs typeface="Calibri"/>
            </a:endParaRPr>
          </a:p>
          <a:p>
            <a:pPr marL="184785" marR="166370" indent="-17272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Groundwork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underway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more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</a:t>
            </a:r>
            <a:r>
              <a:rPr sz="1800" spc="-25" dirty="0">
                <a:latin typeface="Calibri"/>
                <a:cs typeface="Calibri"/>
              </a:rPr>
              <a:t> 340 </a:t>
            </a:r>
            <a:r>
              <a:rPr sz="1800" dirty="0">
                <a:latin typeface="Calibri"/>
                <a:cs typeface="Calibri"/>
              </a:rPr>
              <a:t>lots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within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sz="1800" spc="-10" dirty="0">
                <a:latin typeface="Calibri"/>
                <a:cs typeface="Calibri"/>
              </a:rPr>
              <a:t> subdivisions</a:t>
            </a:r>
            <a:endParaRPr sz="1800">
              <a:latin typeface="Calibri"/>
              <a:cs typeface="Calibri"/>
            </a:endParaRPr>
          </a:p>
          <a:p>
            <a:pPr marL="184785" marR="26034" indent="-172720">
              <a:lnSpc>
                <a:spcPct val="100000"/>
              </a:lnSpc>
              <a:spcBef>
                <a:spcPts val="960"/>
              </a:spcBef>
              <a:buFont typeface="Arial"/>
              <a:buChar char="•"/>
              <a:tabLst>
                <a:tab pos="185420" algn="l"/>
              </a:tabLst>
            </a:pPr>
            <a:r>
              <a:rPr sz="1800" dirty="0">
                <a:latin typeface="Calibri"/>
                <a:cs typeface="Calibri"/>
              </a:rPr>
              <a:t>Belton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ISD’s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enrollment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anticipated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be </a:t>
            </a:r>
            <a:r>
              <a:rPr sz="1800" dirty="0">
                <a:latin typeface="Calibri"/>
                <a:cs typeface="Calibri"/>
              </a:rPr>
              <a:t>within 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range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13,750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14,400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next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five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years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anticipated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</a:t>
            </a:r>
            <a:r>
              <a:rPr sz="1800" spc="-10" dirty="0">
                <a:latin typeface="Calibri"/>
                <a:cs typeface="Calibri"/>
              </a:rPr>
              <a:t> within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range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between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14,400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15,750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dirty="0">
                <a:latin typeface="Calibri"/>
                <a:cs typeface="Calibri"/>
              </a:rPr>
              <a:t>next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years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4191" y="1292352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6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74191" y="1539239"/>
            <a:ext cx="6324600" cy="3674745"/>
            <a:chOff x="774191" y="1539239"/>
            <a:chExt cx="6324600" cy="3674745"/>
          </a:xfrm>
        </p:grpSpPr>
        <p:sp>
          <p:nvSpPr>
            <p:cNvPr id="9" name="object 9"/>
            <p:cNvSpPr/>
            <p:nvPr/>
          </p:nvSpPr>
          <p:spPr>
            <a:xfrm>
              <a:off x="774191" y="3741419"/>
              <a:ext cx="946785" cy="978535"/>
            </a:xfrm>
            <a:custGeom>
              <a:avLst/>
              <a:gdLst/>
              <a:ahLst/>
              <a:cxnLst/>
              <a:rect l="l" t="t" r="r" b="b"/>
              <a:pathLst>
                <a:path w="946785" h="978535">
                  <a:moveTo>
                    <a:pt x="0" y="978407"/>
                  </a:moveTo>
                  <a:lnTo>
                    <a:pt x="103632" y="978407"/>
                  </a:lnTo>
                </a:path>
                <a:path w="946785" h="978535">
                  <a:moveTo>
                    <a:pt x="198120" y="978407"/>
                  </a:moveTo>
                  <a:lnTo>
                    <a:pt x="524255" y="978407"/>
                  </a:lnTo>
                </a:path>
                <a:path w="946785" h="978535">
                  <a:moveTo>
                    <a:pt x="0" y="489203"/>
                  </a:moveTo>
                  <a:lnTo>
                    <a:pt x="103632" y="489203"/>
                  </a:lnTo>
                </a:path>
                <a:path w="946785" h="978535">
                  <a:moveTo>
                    <a:pt x="198120" y="489203"/>
                  </a:moveTo>
                  <a:lnTo>
                    <a:pt x="524255" y="489203"/>
                  </a:lnTo>
                </a:path>
                <a:path w="946785" h="978535">
                  <a:moveTo>
                    <a:pt x="0" y="0"/>
                  </a:moveTo>
                  <a:lnTo>
                    <a:pt x="103632" y="0"/>
                  </a:lnTo>
                </a:path>
                <a:path w="946785" h="978535">
                  <a:moveTo>
                    <a:pt x="198120" y="0"/>
                  </a:moveTo>
                  <a:lnTo>
                    <a:pt x="946403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7823" y="3425951"/>
              <a:ext cx="94615" cy="1783080"/>
            </a:xfrm>
            <a:custGeom>
              <a:avLst/>
              <a:gdLst/>
              <a:ahLst/>
              <a:cxnLst/>
              <a:rect l="l" t="t" r="r" b="b"/>
              <a:pathLst>
                <a:path w="94615" h="1783079">
                  <a:moveTo>
                    <a:pt x="94487" y="0"/>
                  </a:moveTo>
                  <a:lnTo>
                    <a:pt x="0" y="0"/>
                  </a:lnTo>
                  <a:lnTo>
                    <a:pt x="0" y="1783080"/>
                  </a:lnTo>
                  <a:lnTo>
                    <a:pt x="94487" y="178308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DAC3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92936" y="4230623"/>
              <a:ext cx="327660" cy="489584"/>
            </a:xfrm>
            <a:custGeom>
              <a:avLst/>
              <a:gdLst/>
              <a:ahLst/>
              <a:cxnLst/>
              <a:rect l="l" t="t" r="r" b="b"/>
              <a:pathLst>
                <a:path w="327660" h="489585">
                  <a:moveTo>
                    <a:pt x="0" y="489203"/>
                  </a:moveTo>
                  <a:lnTo>
                    <a:pt x="327659" y="489203"/>
                  </a:lnTo>
                </a:path>
                <a:path w="327660" h="489585">
                  <a:moveTo>
                    <a:pt x="0" y="0"/>
                  </a:moveTo>
                  <a:lnTo>
                    <a:pt x="327659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8447" y="3910583"/>
              <a:ext cx="94615" cy="1298575"/>
            </a:xfrm>
            <a:custGeom>
              <a:avLst/>
              <a:gdLst/>
              <a:ahLst/>
              <a:cxnLst/>
              <a:rect l="l" t="t" r="r" b="b"/>
              <a:pathLst>
                <a:path w="94615" h="1298575">
                  <a:moveTo>
                    <a:pt x="94487" y="0"/>
                  </a:moveTo>
                  <a:lnTo>
                    <a:pt x="0" y="0"/>
                  </a:lnTo>
                  <a:lnTo>
                    <a:pt x="0" y="1298447"/>
                  </a:lnTo>
                  <a:lnTo>
                    <a:pt x="94487" y="1298447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DAC3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15083" y="3741419"/>
              <a:ext cx="327660" cy="978535"/>
            </a:xfrm>
            <a:custGeom>
              <a:avLst/>
              <a:gdLst/>
              <a:ahLst/>
              <a:cxnLst/>
              <a:rect l="l" t="t" r="r" b="b"/>
              <a:pathLst>
                <a:path w="327660" h="978535">
                  <a:moveTo>
                    <a:pt x="0" y="978407"/>
                  </a:moveTo>
                  <a:lnTo>
                    <a:pt x="327660" y="978407"/>
                  </a:lnTo>
                </a:path>
                <a:path w="327660" h="978535">
                  <a:moveTo>
                    <a:pt x="0" y="489203"/>
                  </a:moveTo>
                  <a:lnTo>
                    <a:pt x="327660" y="489203"/>
                  </a:lnTo>
                </a:path>
                <a:path w="327660" h="978535">
                  <a:moveTo>
                    <a:pt x="0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20595" y="3601211"/>
              <a:ext cx="94615" cy="1607820"/>
            </a:xfrm>
            <a:custGeom>
              <a:avLst/>
              <a:gdLst/>
              <a:ahLst/>
              <a:cxnLst/>
              <a:rect l="l" t="t" r="r" b="b"/>
              <a:pathLst>
                <a:path w="94614" h="1607820">
                  <a:moveTo>
                    <a:pt x="94487" y="0"/>
                  </a:moveTo>
                  <a:lnTo>
                    <a:pt x="0" y="0"/>
                  </a:lnTo>
                  <a:lnTo>
                    <a:pt x="0" y="1607820"/>
                  </a:lnTo>
                  <a:lnTo>
                    <a:pt x="94487" y="160782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DAC3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37231" y="3741419"/>
              <a:ext cx="326390" cy="978535"/>
            </a:xfrm>
            <a:custGeom>
              <a:avLst/>
              <a:gdLst/>
              <a:ahLst/>
              <a:cxnLst/>
              <a:rect l="l" t="t" r="r" b="b"/>
              <a:pathLst>
                <a:path w="326389" h="978535">
                  <a:moveTo>
                    <a:pt x="0" y="978407"/>
                  </a:moveTo>
                  <a:lnTo>
                    <a:pt x="326136" y="978407"/>
                  </a:lnTo>
                </a:path>
                <a:path w="326389" h="978535">
                  <a:moveTo>
                    <a:pt x="0" y="489203"/>
                  </a:moveTo>
                  <a:lnTo>
                    <a:pt x="326136" y="489203"/>
                  </a:lnTo>
                </a:path>
                <a:path w="326389" h="978535">
                  <a:moveTo>
                    <a:pt x="0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142744" y="3444239"/>
              <a:ext cx="94615" cy="1765300"/>
            </a:xfrm>
            <a:custGeom>
              <a:avLst/>
              <a:gdLst/>
              <a:ahLst/>
              <a:cxnLst/>
              <a:rect l="l" t="t" r="r" b="b"/>
              <a:pathLst>
                <a:path w="94614" h="1765300">
                  <a:moveTo>
                    <a:pt x="94487" y="0"/>
                  </a:moveTo>
                  <a:lnTo>
                    <a:pt x="0" y="0"/>
                  </a:lnTo>
                  <a:lnTo>
                    <a:pt x="0" y="1764792"/>
                  </a:lnTo>
                  <a:lnTo>
                    <a:pt x="94487" y="176479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DAC3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57856" y="3741419"/>
              <a:ext cx="327660" cy="978535"/>
            </a:xfrm>
            <a:custGeom>
              <a:avLst/>
              <a:gdLst/>
              <a:ahLst/>
              <a:cxnLst/>
              <a:rect l="l" t="t" r="r" b="b"/>
              <a:pathLst>
                <a:path w="327660" h="978535">
                  <a:moveTo>
                    <a:pt x="0" y="978407"/>
                  </a:moveTo>
                  <a:lnTo>
                    <a:pt x="327660" y="978407"/>
                  </a:lnTo>
                </a:path>
                <a:path w="327660" h="978535">
                  <a:moveTo>
                    <a:pt x="0" y="489203"/>
                  </a:moveTo>
                  <a:lnTo>
                    <a:pt x="327660" y="489203"/>
                  </a:lnTo>
                </a:path>
                <a:path w="327660" h="978535">
                  <a:moveTo>
                    <a:pt x="0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63368" y="3541775"/>
              <a:ext cx="94615" cy="1667510"/>
            </a:xfrm>
            <a:custGeom>
              <a:avLst/>
              <a:gdLst/>
              <a:ahLst/>
              <a:cxnLst/>
              <a:rect l="l" t="t" r="r" b="b"/>
              <a:pathLst>
                <a:path w="94614" h="1667510">
                  <a:moveTo>
                    <a:pt x="94487" y="0"/>
                  </a:moveTo>
                  <a:lnTo>
                    <a:pt x="0" y="0"/>
                  </a:lnTo>
                  <a:lnTo>
                    <a:pt x="0" y="1667256"/>
                  </a:lnTo>
                  <a:lnTo>
                    <a:pt x="94487" y="1667256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17A7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80003" y="3741419"/>
              <a:ext cx="26034" cy="978535"/>
            </a:xfrm>
            <a:custGeom>
              <a:avLst/>
              <a:gdLst/>
              <a:ahLst/>
              <a:cxnLst/>
              <a:rect l="l" t="t" r="r" b="b"/>
              <a:pathLst>
                <a:path w="26035" h="978535">
                  <a:moveTo>
                    <a:pt x="0" y="978407"/>
                  </a:moveTo>
                  <a:lnTo>
                    <a:pt x="25907" y="978407"/>
                  </a:lnTo>
                </a:path>
                <a:path w="26035" h="978535">
                  <a:moveTo>
                    <a:pt x="0" y="489203"/>
                  </a:moveTo>
                  <a:lnTo>
                    <a:pt x="25907" y="489203"/>
                  </a:lnTo>
                </a:path>
                <a:path w="26035" h="978535">
                  <a:moveTo>
                    <a:pt x="0" y="0"/>
                  </a:moveTo>
                  <a:lnTo>
                    <a:pt x="25907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85515" y="3659123"/>
              <a:ext cx="94615" cy="1550035"/>
            </a:xfrm>
            <a:custGeom>
              <a:avLst/>
              <a:gdLst/>
              <a:ahLst/>
              <a:cxnLst/>
              <a:rect l="l" t="t" r="r" b="b"/>
              <a:pathLst>
                <a:path w="94614" h="1550035">
                  <a:moveTo>
                    <a:pt x="94487" y="0"/>
                  </a:moveTo>
                  <a:lnTo>
                    <a:pt x="0" y="0"/>
                  </a:lnTo>
                  <a:lnTo>
                    <a:pt x="0" y="1549908"/>
                  </a:lnTo>
                  <a:lnTo>
                    <a:pt x="94487" y="15499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0399" y="3741419"/>
              <a:ext cx="327660" cy="978535"/>
            </a:xfrm>
            <a:custGeom>
              <a:avLst/>
              <a:gdLst/>
              <a:ahLst/>
              <a:cxnLst/>
              <a:rect l="l" t="t" r="r" b="b"/>
              <a:pathLst>
                <a:path w="327660" h="978535">
                  <a:moveTo>
                    <a:pt x="0" y="978407"/>
                  </a:moveTo>
                  <a:lnTo>
                    <a:pt x="207263" y="978407"/>
                  </a:lnTo>
                </a:path>
                <a:path w="327660" h="978535">
                  <a:moveTo>
                    <a:pt x="301751" y="978407"/>
                  </a:moveTo>
                  <a:lnTo>
                    <a:pt x="327660" y="978407"/>
                  </a:lnTo>
                </a:path>
                <a:path w="327660" h="978535">
                  <a:moveTo>
                    <a:pt x="0" y="489203"/>
                  </a:moveTo>
                  <a:lnTo>
                    <a:pt x="207263" y="489203"/>
                  </a:lnTo>
                </a:path>
                <a:path w="327660" h="978535">
                  <a:moveTo>
                    <a:pt x="301751" y="489203"/>
                  </a:moveTo>
                  <a:lnTo>
                    <a:pt x="327660" y="489203"/>
                  </a:lnTo>
                </a:path>
                <a:path w="327660" h="978535">
                  <a:moveTo>
                    <a:pt x="0" y="0"/>
                  </a:moveTo>
                  <a:lnTo>
                    <a:pt x="207263" y="0"/>
                  </a:lnTo>
                </a:path>
                <a:path w="327660" h="978535">
                  <a:moveTo>
                    <a:pt x="301751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07663" y="3645407"/>
              <a:ext cx="94615" cy="1564005"/>
            </a:xfrm>
            <a:custGeom>
              <a:avLst/>
              <a:gdLst/>
              <a:ahLst/>
              <a:cxnLst/>
              <a:rect l="l" t="t" r="r" b="b"/>
              <a:pathLst>
                <a:path w="94614" h="1564004">
                  <a:moveTo>
                    <a:pt x="94487" y="0"/>
                  </a:moveTo>
                  <a:lnTo>
                    <a:pt x="0" y="0"/>
                  </a:lnTo>
                  <a:lnTo>
                    <a:pt x="0" y="1563624"/>
                  </a:lnTo>
                  <a:lnTo>
                    <a:pt x="94487" y="156362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05912" y="3515867"/>
              <a:ext cx="94615" cy="1693545"/>
            </a:xfrm>
            <a:custGeom>
              <a:avLst/>
              <a:gdLst/>
              <a:ahLst/>
              <a:cxnLst/>
              <a:rect l="l" t="t" r="r" b="b"/>
              <a:pathLst>
                <a:path w="94614" h="1693545">
                  <a:moveTo>
                    <a:pt x="94487" y="0"/>
                  </a:moveTo>
                  <a:lnTo>
                    <a:pt x="0" y="0"/>
                  </a:lnTo>
                  <a:lnTo>
                    <a:pt x="0" y="1693164"/>
                  </a:lnTo>
                  <a:lnTo>
                    <a:pt x="94487" y="169316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22547" y="3741419"/>
              <a:ext cx="326390" cy="978535"/>
            </a:xfrm>
            <a:custGeom>
              <a:avLst/>
              <a:gdLst/>
              <a:ahLst/>
              <a:cxnLst/>
              <a:rect l="l" t="t" r="r" b="b"/>
              <a:pathLst>
                <a:path w="326389" h="978535">
                  <a:moveTo>
                    <a:pt x="0" y="978407"/>
                  </a:moveTo>
                  <a:lnTo>
                    <a:pt x="207263" y="978407"/>
                  </a:lnTo>
                </a:path>
                <a:path w="326389" h="978535">
                  <a:moveTo>
                    <a:pt x="301751" y="978407"/>
                  </a:moveTo>
                  <a:lnTo>
                    <a:pt x="326136" y="978407"/>
                  </a:lnTo>
                </a:path>
                <a:path w="326389" h="978535">
                  <a:moveTo>
                    <a:pt x="0" y="489203"/>
                  </a:moveTo>
                  <a:lnTo>
                    <a:pt x="207263" y="489203"/>
                  </a:lnTo>
                </a:path>
                <a:path w="326389" h="978535">
                  <a:moveTo>
                    <a:pt x="301751" y="489203"/>
                  </a:moveTo>
                  <a:lnTo>
                    <a:pt x="326136" y="489203"/>
                  </a:lnTo>
                </a:path>
                <a:path w="326389" h="978535">
                  <a:moveTo>
                    <a:pt x="0" y="0"/>
                  </a:moveTo>
                  <a:lnTo>
                    <a:pt x="207263" y="0"/>
                  </a:lnTo>
                </a:path>
                <a:path w="326389" h="978535">
                  <a:moveTo>
                    <a:pt x="301751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29812" y="3637788"/>
              <a:ext cx="94615" cy="1571625"/>
            </a:xfrm>
            <a:custGeom>
              <a:avLst/>
              <a:gdLst/>
              <a:ahLst/>
              <a:cxnLst/>
              <a:rect l="l" t="t" r="r" b="b"/>
              <a:pathLst>
                <a:path w="94614" h="1571625">
                  <a:moveTo>
                    <a:pt x="94487" y="0"/>
                  </a:moveTo>
                  <a:lnTo>
                    <a:pt x="0" y="0"/>
                  </a:lnTo>
                  <a:lnTo>
                    <a:pt x="0" y="1571244"/>
                  </a:lnTo>
                  <a:lnTo>
                    <a:pt x="94487" y="157124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528059" y="3374135"/>
              <a:ext cx="94615" cy="1835150"/>
            </a:xfrm>
            <a:custGeom>
              <a:avLst/>
              <a:gdLst/>
              <a:ahLst/>
              <a:cxnLst/>
              <a:rect l="l" t="t" r="r" b="b"/>
              <a:pathLst>
                <a:path w="94614" h="1835150">
                  <a:moveTo>
                    <a:pt x="94487" y="0"/>
                  </a:moveTo>
                  <a:lnTo>
                    <a:pt x="0" y="0"/>
                  </a:lnTo>
                  <a:lnTo>
                    <a:pt x="0" y="1834895"/>
                  </a:lnTo>
                  <a:lnTo>
                    <a:pt x="94487" y="183489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43171" y="3741419"/>
              <a:ext cx="327660" cy="978535"/>
            </a:xfrm>
            <a:custGeom>
              <a:avLst/>
              <a:gdLst/>
              <a:ahLst/>
              <a:cxnLst/>
              <a:rect l="l" t="t" r="r" b="b"/>
              <a:pathLst>
                <a:path w="327660" h="978535">
                  <a:moveTo>
                    <a:pt x="0" y="978407"/>
                  </a:moveTo>
                  <a:lnTo>
                    <a:pt x="207263" y="978407"/>
                  </a:lnTo>
                </a:path>
                <a:path w="327660" h="978535">
                  <a:moveTo>
                    <a:pt x="301751" y="978407"/>
                  </a:moveTo>
                  <a:lnTo>
                    <a:pt x="327660" y="978407"/>
                  </a:lnTo>
                </a:path>
                <a:path w="327660" h="978535">
                  <a:moveTo>
                    <a:pt x="0" y="489203"/>
                  </a:moveTo>
                  <a:lnTo>
                    <a:pt x="207263" y="489203"/>
                  </a:lnTo>
                </a:path>
                <a:path w="327660" h="978535">
                  <a:moveTo>
                    <a:pt x="301751" y="489203"/>
                  </a:moveTo>
                  <a:lnTo>
                    <a:pt x="327660" y="489203"/>
                  </a:lnTo>
                </a:path>
                <a:path w="327660" h="978535">
                  <a:moveTo>
                    <a:pt x="0" y="0"/>
                  </a:moveTo>
                  <a:lnTo>
                    <a:pt x="207263" y="0"/>
                  </a:lnTo>
                </a:path>
                <a:path w="327660" h="978535">
                  <a:moveTo>
                    <a:pt x="301751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50436" y="3553967"/>
              <a:ext cx="94615" cy="1655445"/>
            </a:xfrm>
            <a:custGeom>
              <a:avLst/>
              <a:gdLst/>
              <a:ahLst/>
              <a:cxnLst/>
              <a:rect l="l" t="t" r="r" b="b"/>
              <a:pathLst>
                <a:path w="94614" h="1655445">
                  <a:moveTo>
                    <a:pt x="94487" y="0"/>
                  </a:moveTo>
                  <a:lnTo>
                    <a:pt x="0" y="0"/>
                  </a:lnTo>
                  <a:lnTo>
                    <a:pt x="0" y="1655064"/>
                  </a:lnTo>
                  <a:lnTo>
                    <a:pt x="94487" y="165506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4191" y="3250691"/>
              <a:ext cx="3596640" cy="0"/>
            </a:xfrm>
            <a:custGeom>
              <a:avLst/>
              <a:gdLst/>
              <a:ahLst/>
              <a:cxnLst/>
              <a:rect l="l" t="t" r="r" b="b"/>
              <a:pathLst>
                <a:path w="3596640">
                  <a:moveTo>
                    <a:pt x="0" y="0"/>
                  </a:moveTo>
                  <a:lnTo>
                    <a:pt x="3174492" y="0"/>
                  </a:lnTo>
                </a:path>
                <a:path w="3596640">
                  <a:moveTo>
                    <a:pt x="3268980" y="0"/>
                  </a:moveTo>
                  <a:lnTo>
                    <a:pt x="359664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948684" y="3221735"/>
              <a:ext cx="94615" cy="1987550"/>
            </a:xfrm>
            <a:custGeom>
              <a:avLst/>
              <a:gdLst/>
              <a:ahLst/>
              <a:cxnLst/>
              <a:rect l="l" t="t" r="r" b="b"/>
              <a:pathLst>
                <a:path w="94614" h="1987550">
                  <a:moveTo>
                    <a:pt x="94487" y="0"/>
                  </a:moveTo>
                  <a:lnTo>
                    <a:pt x="0" y="0"/>
                  </a:lnTo>
                  <a:lnTo>
                    <a:pt x="0" y="1987295"/>
                  </a:lnTo>
                  <a:lnTo>
                    <a:pt x="94487" y="198729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65320" y="3741419"/>
              <a:ext cx="327660" cy="978535"/>
            </a:xfrm>
            <a:custGeom>
              <a:avLst/>
              <a:gdLst/>
              <a:ahLst/>
              <a:cxnLst/>
              <a:rect l="l" t="t" r="r" b="b"/>
              <a:pathLst>
                <a:path w="327660" h="978535">
                  <a:moveTo>
                    <a:pt x="0" y="978407"/>
                  </a:moveTo>
                  <a:lnTo>
                    <a:pt x="207263" y="978407"/>
                  </a:lnTo>
                </a:path>
                <a:path w="327660" h="978535">
                  <a:moveTo>
                    <a:pt x="301751" y="978407"/>
                  </a:moveTo>
                  <a:lnTo>
                    <a:pt x="327659" y="978407"/>
                  </a:lnTo>
                </a:path>
                <a:path w="327660" h="978535">
                  <a:moveTo>
                    <a:pt x="0" y="489203"/>
                  </a:moveTo>
                  <a:lnTo>
                    <a:pt x="207263" y="489203"/>
                  </a:lnTo>
                </a:path>
                <a:path w="327660" h="978535">
                  <a:moveTo>
                    <a:pt x="301751" y="489203"/>
                  </a:moveTo>
                  <a:lnTo>
                    <a:pt x="327659" y="489203"/>
                  </a:lnTo>
                </a:path>
                <a:path w="327660" h="978535">
                  <a:moveTo>
                    <a:pt x="0" y="0"/>
                  </a:moveTo>
                  <a:lnTo>
                    <a:pt x="207263" y="0"/>
                  </a:lnTo>
                </a:path>
                <a:path w="327660" h="978535">
                  <a:moveTo>
                    <a:pt x="301751" y="0"/>
                  </a:moveTo>
                  <a:lnTo>
                    <a:pt x="327659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72583" y="3468623"/>
              <a:ext cx="94615" cy="1740535"/>
            </a:xfrm>
            <a:custGeom>
              <a:avLst/>
              <a:gdLst/>
              <a:ahLst/>
              <a:cxnLst/>
              <a:rect l="l" t="t" r="r" b="b"/>
              <a:pathLst>
                <a:path w="94614" h="1740535">
                  <a:moveTo>
                    <a:pt x="94487" y="0"/>
                  </a:moveTo>
                  <a:lnTo>
                    <a:pt x="0" y="0"/>
                  </a:lnTo>
                  <a:lnTo>
                    <a:pt x="0" y="1740408"/>
                  </a:lnTo>
                  <a:lnTo>
                    <a:pt x="94487" y="17404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65320" y="3250691"/>
              <a:ext cx="327660" cy="0"/>
            </a:xfrm>
            <a:custGeom>
              <a:avLst/>
              <a:gdLst/>
              <a:ahLst/>
              <a:cxnLst/>
              <a:rect l="l" t="t" r="r" b="b"/>
              <a:pathLst>
                <a:path w="327660">
                  <a:moveTo>
                    <a:pt x="0" y="0"/>
                  </a:moveTo>
                  <a:lnTo>
                    <a:pt x="327659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70832" y="3020567"/>
              <a:ext cx="94615" cy="2188845"/>
            </a:xfrm>
            <a:custGeom>
              <a:avLst/>
              <a:gdLst/>
              <a:ahLst/>
              <a:cxnLst/>
              <a:rect l="l" t="t" r="r" b="b"/>
              <a:pathLst>
                <a:path w="94614" h="2188845">
                  <a:moveTo>
                    <a:pt x="94487" y="0"/>
                  </a:moveTo>
                  <a:lnTo>
                    <a:pt x="0" y="0"/>
                  </a:lnTo>
                  <a:lnTo>
                    <a:pt x="0" y="2188464"/>
                  </a:lnTo>
                  <a:lnTo>
                    <a:pt x="94487" y="218846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87468" y="3741419"/>
              <a:ext cx="326390" cy="978535"/>
            </a:xfrm>
            <a:custGeom>
              <a:avLst/>
              <a:gdLst/>
              <a:ahLst/>
              <a:cxnLst/>
              <a:rect l="l" t="t" r="r" b="b"/>
              <a:pathLst>
                <a:path w="326389" h="978535">
                  <a:moveTo>
                    <a:pt x="0" y="978407"/>
                  </a:moveTo>
                  <a:lnTo>
                    <a:pt x="207264" y="978407"/>
                  </a:lnTo>
                </a:path>
                <a:path w="326389" h="978535">
                  <a:moveTo>
                    <a:pt x="301752" y="978407"/>
                  </a:moveTo>
                  <a:lnTo>
                    <a:pt x="326136" y="978407"/>
                  </a:lnTo>
                </a:path>
                <a:path w="326389" h="978535">
                  <a:moveTo>
                    <a:pt x="0" y="489203"/>
                  </a:moveTo>
                  <a:lnTo>
                    <a:pt x="207264" y="489203"/>
                  </a:lnTo>
                </a:path>
                <a:path w="326389" h="978535">
                  <a:moveTo>
                    <a:pt x="301752" y="489203"/>
                  </a:moveTo>
                  <a:lnTo>
                    <a:pt x="326136" y="489203"/>
                  </a:lnTo>
                </a:path>
                <a:path w="326389" h="978535">
                  <a:moveTo>
                    <a:pt x="0" y="0"/>
                  </a:moveTo>
                  <a:lnTo>
                    <a:pt x="207264" y="0"/>
                  </a:lnTo>
                </a:path>
                <a:path w="326389" h="978535">
                  <a:moveTo>
                    <a:pt x="301752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94732" y="3354323"/>
              <a:ext cx="94615" cy="1854835"/>
            </a:xfrm>
            <a:custGeom>
              <a:avLst/>
              <a:gdLst/>
              <a:ahLst/>
              <a:cxnLst/>
              <a:rect l="l" t="t" r="r" b="b"/>
              <a:pathLst>
                <a:path w="94614" h="1854835">
                  <a:moveTo>
                    <a:pt x="94487" y="0"/>
                  </a:moveTo>
                  <a:lnTo>
                    <a:pt x="0" y="0"/>
                  </a:lnTo>
                  <a:lnTo>
                    <a:pt x="0" y="1854708"/>
                  </a:lnTo>
                  <a:lnTo>
                    <a:pt x="94487" y="1854708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4191" y="2761487"/>
              <a:ext cx="4439920" cy="489584"/>
            </a:xfrm>
            <a:custGeom>
              <a:avLst/>
              <a:gdLst/>
              <a:ahLst/>
              <a:cxnLst/>
              <a:rect l="l" t="t" r="r" b="b"/>
              <a:pathLst>
                <a:path w="4439920" h="489585">
                  <a:moveTo>
                    <a:pt x="4113276" y="489203"/>
                  </a:moveTo>
                  <a:lnTo>
                    <a:pt x="4439412" y="489203"/>
                  </a:lnTo>
                </a:path>
                <a:path w="4439920" h="489585">
                  <a:moveTo>
                    <a:pt x="0" y="0"/>
                  </a:moveTo>
                  <a:lnTo>
                    <a:pt x="4439412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92980" y="2770631"/>
              <a:ext cx="94615" cy="2438400"/>
            </a:xfrm>
            <a:custGeom>
              <a:avLst/>
              <a:gdLst/>
              <a:ahLst/>
              <a:cxnLst/>
              <a:rect l="l" t="t" r="r" b="b"/>
              <a:pathLst>
                <a:path w="94614" h="2438400">
                  <a:moveTo>
                    <a:pt x="94487" y="0"/>
                  </a:moveTo>
                  <a:lnTo>
                    <a:pt x="0" y="0"/>
                  </a:lnTo>
                  <a:lnTo>
                    <a:pt x="0" y="2438399"/>
                  </a:lnTo>
                  <a:lnTo>
                    <a:pt x="94487" y="2438399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09615" y="3250691"/>
              <a:ext cx="326390" cy="1469390"/>
            </a:xfrm>
            <a:custGeom>
              <a:avLst/>
              <a:gdLst/>
              <a:ahLst/>
              <a:cxnLst/>
              <a:rect l="l" t="t" r="r" b="b"/>
              <a:pathLst>
                <a:path w="326389" h="1469389">
                  <a:moveTo>
                    <a:pt x="0" y="1469136"/>
                  </a:moveTo>
                  <a:lnTo>
                    <a:pt x="205739" y="1469136"/>
                  </a:lnTo>
                </a:path>
                <a:path w="326389" h="1469389">
                  <a:moveTo>
                    <a:pt x="300228" y="1469136"/>
                  </a:moveTo>
                  <a:lnTo>
                    <a:pt x="326136" y="1469136"/>
                  </a:lnTo>
                </a:path>
                <a:path w="326389" h="1469389">
                  <a:moveTo>
                    <a:pt x="0" y="979932"/>
                  </a:moveTo>
                  <a:lnTo>
                    <a:pt x="205739" y="979932"/>
                  </a:lnTo>
                </a:path>
                <a:path w="326389" h="1469389">
                  <a:moveTo>
                    <a:pt x="300228" y="979932"/>
                  </a:moveTo>
                  <a:lnTo>
                    <a:pt x="326136" y="979932"/>
                  </a:lnTo>
                </a:path>
                <a:path w="326389" h="1469389">
                  <a:moveTo>
                    <a:pt x="0" y="490728"/>
                  </a:moveTo>
                  <a:lnTo>
                    <a:pt x="205739" y="490728"/>
                  </a:lnTo>
                </a:path>
                <a:path w="326389" h="1469389">
                  <a:moveTo>
                    <a:pt x="300228" y="490728"/>
                  </a:moveTo>
                  <a:lnTo>
                    <a:pt x="326136" y="490728"/>
                  </a:lnTo>
                </a:path>
                <a:path w="326389" h="1469389">
                  <a:moveTo>
                    <a:pt x="0" y="0"/>
                  </a:moveTo>
                  <a:lnTo>
                    <a:pt x="205739" y="0"/>
                  </a:lnTo>
                </a:path>
                <a:path w="326389" h="1469389">
                  <a:moveTo>
                    <a:pt x="300228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15356" y="3241547"/>
              <a:ext cx="94615" cy="1967864"/>
            </a:xfrm>
            <a:custGeom>
              <a:avLst/>
              <a:gdLst/>
              <a:ahLst/>
              <a:cxnLst/>
              <a:rect l="l" t="t" r="r" b="b"/>
              <a:pathLst>
                <a:path w="94614" h="1967864">
                  <a:moveTo>
                    <a:pt x="94488" y="0"/>
                  </a:moveTo>
                  <a:lnTo>
                    <a:pt x="0" y="0"/>
                  </a:lnTo>
                  <a:lnTo>
                    <a:pt x="0" y="1967483"/>
                  </a:lnTo>
                  <a:lnTo>
                    <a:pt x="94488" y="1967483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09615" y="2761487"/>
              <a:ext cx="326390" cy="0"/>
            </a:xfrm>
            <a:custGeom>
              <a:avLst/>
              <a:gdLst/>
              <a:ahLst/>
              <a:cxnLst/>
              <a:rect l="l" t="t" r="r" b="b"/>
              <a:pathLst>
                <a:path w="326389">
                  <a:moveTo>
                    <a:pt x="0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13603" y="2517647"/>
              <a:ext cx="96520" cy="2691765"/>
            </a:xfrm>
            <a:custGeom>
              <a:avLst/>
              <a:gdLst/>
              <a:ahLst/>
              <a:cxnLst/>
              <a:rect l="l" t="t" r="r" b="b"/>
              <a:pathLst>
                <a:path w="96520" h="2691765">
                  <a:moveTo>
                    <a:pt x="96012" y="0"/>
                  </a:moveTo>
                  <a:lnTo>
                    <a:pt x="0" y="0"/>
                  </a:lnTo>
                  <a:lnTo>
                    <a:pt x="0" y="2691384"/>
                  </a:lnTo>
                  <a:lnTo>
                    <a:pt x="96012" y="2691384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30239" y="3250691"/>
              <a:ext cx="327660" cy="1469390"/>
            </a:xfrm>
            <a:custGeom>
              <a:avLst/>
              <a:gdLst/>
              <a:ahLst/>
              <a:cxnLst/>
              <a:rect l="l" t="t" r="r" b="b"/>
              <a:pathLst>
                <a:path w="327660" h="1469389">
                  <a:moveTo>
                    <a:pt x="0" y="1469136"/>
                  </a:moveTo>
                  <a:lnTo>
                    <a:pt x="207263" y="1469136"/>
                  </a:lnTo>
                </a:path>
                <a:path w="327660" h="1469389">
                  <a:moveTo>
                    <a:pt x="301751" y="1469136"/>
                  </a:moveTo>
                  <a:lnTo>
                    <a:pt x="327660" y="1469136"/>
                  </a:lnTo>
                </a:path>
                <a:path w="327660" h="1469389">
                  <a:moveTo>
                    <a:pt x="0" y="979932"/>
                  </a:moveTo>
                  <a:lnTo>
                    <a:pt x="207263" y="979932"/>
                  </a:lnTo>
                </a:path>
                <a:path w="327660" h="1469389">
                  <a:moveTo>
                    <a:pt x="301751" y="979932"/>
                  </a:moveTo>
                  <a:lnTo>
                    <a:pt x="327660" y="979932"/>
                  </a:lnTo>
                </a:path>
                <a:path w="327660" h="1469389">
                  <a:moveTo>
                    <a:pt x="0" y="490728"/>
                  </a:moveTo>
                  <a:lnTo>
                    <a:pt x="207263" y="490728"/>
                  </a:lnTo>
                </a:path>
                <a:path w="327660" h="1469389">
                  <a:moveTo>
                    <a:pt x="301751" y="490728"/>
                  </a:moveTo>
                  <a:lnTo>
                    <a:pt x="327660" y="490728"/>
                  </a:lnTo>
                </a:path>
                <a:path w="327660" h="1469389">
                  <a:moveTo>
                    <a:pt x="0" y="0"/>
                  </a:moveTo>
                  <a:lnTo>
                    <a:pt x="207263" y="0"/>
                  </a:lnTo>
                </a:path>
                <a:path w="327660" h="1469389">
                  <a:moveTo>
                    <a:pt x="301751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37503" y="3162300"/>
              <a:ext cx="94615" cy="2047239"/>
            </a:xfrm>
            <a:custGeom>
              <a:avLst/>
              <a:gdLst/>
              <a:ahLst/>
              <a:cxnLst/>
              <a:rect l="l" t="t" r="r" b="b"/>
              <a:pathLst>
                <a:path w="94614" h="2047239">
                  <a:moveTo>
                    <a:pt x="94487" y="0"/>
                  </a:moveTo>
                  <a:lnTo>
                    <a:pt x="0" y="0"/>
                  </a:lnTo>
                  <a:lnTo>
                    <a:pt x="0" y="2046732"/>
                  </a:lnTo>
                  <a:lnTo>
                    <a:pt x="94487" y="204673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4191" y="2272283"/>
              <a:ext cx="5283835" cy="489584"/>
            </a:xfrm>
            <a:custGeom>
              <a:avLst/>
              <a:gdLst/>
              <a:ahLst/>
              <a:cxnLst/>
              <a:rect l="l" t="t" r="r" b="b"/>
              <a:pathLst>
                <a:path w="5283835" h="489585">
                  <a:moveTo>
                    <a:pt x="4956048" y="489203"/>
                  </a:moveTo>
                  <a:lnTo>
                    <a:pt x="5283708" y="489203"/>
                  </a:lnTo>
                </a:path>
                <a:path w="5283835" h="489585">
                  <a:moveTo>
                    <a:pt x="0" y="0"/>
                  </a:moveTo>
                  <a:lnTo>
                    <a:pt x="5283708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635751" y="2292095"/>
              <a:ext cx="94615" cy="2917190"/>
            </a:xfrm>
            <a:custGeom>
              <a:avLst/>
              <a:gdLst/>
              <a:ahLst/>
              <a:cxnLst/>
              <a:rect l="l" t="t" r="r" b="b"/>
              <a:pathLst>
                <a:path w="94614" h="2917190">
                  <a:moveTo>
                    <a:pt x="94487" y="0"/>
                  </a:moveTo>
                  <a:lnTo>
                    <a:pt x="0" y="0"/>
                  </a:lnTo>
                  <a:lnTo>
                    <a:pt x="0" y="2916935"/>
                  </a:lnTo>
                  <a:lnTo>
                    <a:pt x="94487" y="2916935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152388" y="3250691"/>
              <a:ext cx="327660" cy="1469390"/>
            </a:xfrm>
            <a:custGeom>
              <a:avLst/>
              <a:gdLst/>
              <a:ahLst/>
              <a:cxnLst/>
              <a:rect l="l" t="t" r="r" b="b"/>
              <a:pathLst>
                <a:path w="327660" h="1469389">
                  <a:moveTo>
                    <a:pt x="0" y="1469136"/>
                  </a:moveTo>
                  <a:lnTo>
                    <a:pt x="207263" y="1469136"/>
                  </a:lnTo>
                </a:path>
                <a:path w="327660" h="1469389">
                  <a:moveTo>
                    <a:pt x="301751" y="1469136"/>
                  </a:moveTo>
                  <a:lnTo>
                    <a:pt x="327660" y="1469136"/>
                  </a:lnTo>
                </a:path>
                <a:path w="327660" h="1469389">
                  <a:moveTo>
                    <a:pt x="0" y="979932"/>
                  </a:moveTo>
                  <a:lnTo>
                    <a:pt x="207263" y="979932"/>
                  </a:lnTo>
                </a:path>
                <a:path w="327660" h="1469389">
                  <a:moveTo>
                    <a:pt x="301751" y="979932"/>
                  </a:moveTo>
                  <a:lnTo>
                    <a:pt x="327660" y="979932"/>
                  </a:lnTo>
                </a:path>
                <a:path w="327660" h="1469389">
                  <a:moveTo>
                    <a:pt x="0" y="490728"/>
                  </a:moveTo>
                  <a:lnTo>
                    <a:pt x="207263" y="490728"/>
                  </a:lnTo>
                </a:path>
                <a:path w="327660" h="1469389">
                  <a:moveTo>
                    <a:pt x="301751" y="490728"/>
                  </a:moveTo>
                  <a:lnTo>
                    <a:pt x="327660" y="490728"/>
                  </a:lnTo>
                </a:path>
                <a:path w="327660" h="1469389">
                  <a:moveTo>
                    <a:pt x="0" y="0"/>
                  </a:moveTo>
                  <a:lnTo>
                    <a:pt x="207263" y="0"/>
                  </a:lnTo>
                </a:path>
                <a:path w="327660" h="1469389">
                  <a:moveTo>
                    <a:pt x="301751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359651" y="3022091"/>
              <a:ext cx="94615" cy="2186940"/>
            </a:xfrm>
            <a:custGeom>
              <a:avLst/>
              <a:gdLst/>
              <a:ahLst/>
              <a:cxnLst/>
              <a:rect l="l" t="t" r="r" b="b"/>
              <a:pathLst>
                <a:path w="94614" h="2186940">
                  <a:moveTo>
                    <a:pt x="94487" y="0"/>
                  </a:moveTo>
                  <a:lnTo>
                    <a:pt x="0" y="0"/>
                  </a:lnTo>
                  <a:lnTo>
                    <a:pt x="0" y="2186940"/>
                  </a:lnTo>
                  <a:lnTo>
                    <a:pt x="94487" y="218694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52388" y="2272283"/>
              <a:ext cx="327660" cy="489584"/>
            </a:xfrm>
            <a:custGeom>
              <a:avLst/>
              <a:gdLst/>
              <a:ahLst/>
              <a:cxnLst/>
              <a:rect l="l" t="t" r="r" b="b"/>
              <a:pathLst>
                <a:path w="327660" h="489585">
                  <a:moveTo>
                    <a:pt x="0" y="489203"/>
                  </a:moveTo>
                  <a:lnTo>
                    <a:pt x="327660" y="489203"/>
                  </a:lnTo>
                </a:path>
                <a:path w="327660" h="489585">
                  <a:moveTo>
                    <a:pt x="0" y="0"/>
                  </a:moveTo>
                  <a:lnTo>
                    <a:pt x="32766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57900" y="2098547"/>
              <a:ext cx="94615" cy="3110865"/>
            </a:xfrm>
            <a:custGeom>
              <a:avLst/>
              <a:gdLst/>
              <a:ahLst/>
              <a:cxnLst/>
              <a:rect l="l" t="t" r="r" b="b"/>
              <a:pathLst>
                <a:path w="94614" h="3110865">
                  <a:moveTo>
                    <a:pt x="94487" y="0"/>
                  </a:moveTo>
                  <a:lnTo>
                    <a:pt x="0" y="0"/>
                  </a:lnTo>
                  <a:lnTo>
                    <a:pt x="0" y="3110484"/>
                  </a:lnTo>
                  <a:lnTo>
                    <a:pt x="94487" y="3110484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574536" y="3250691"/>
              <a:ext cx="326390" cy="1469390"/>
            </a:xfrm>
            <a:custGeom>
              <a:avLst/>
              <a:gdLst/>
              <a:ahLst/>
              <a:cxnLst/>
              <a:rect l="l" t="t" r="r" b="b"/>
              <a:pathLst>
                <a:path w="326390" h="1469389">
                  <a:moveTo>
                    <a:pt x="0" y="1469136"/>
                  </a:moveTo>
                  <a:lnTo>
                    <a:pt x="207264" y="1469136"/>
                  </a:lnTo>
                </a:path>
                <a:path w="326390" h="1469389">
                  <a:moveTo>
                    <a:pt x="301752" y="1469136"/>
                  </a:moveTo>
                  <a:lnTo>
                    <a:pt x="326136" y="1469136"/>
                  </a:lnTo>
                </a:path>
                <a:path w="326390" h="1469389">
                  <a:moveTo>
                    <a:pt x="0" y="979932"/>
                  </a:moveTo>
                  <a:lnTo>
                    <a:pt x="207264" y="979932"/>
                  </a:lnTo>
                </a:path>
                <a:path w="326390" h="1469389">
                  <a:moveTo>
                    <a:pt x="301752" y="979932"/>
                  </a:moveTo>
                  <a:lnTo>
                    <a:pt x="326136" y="979932"/>
                  </a:lnTo>
                </a:path>
                <a:path w="326390" h="1469389">
                  <a:moveTo>
                    <a:pt x="0" y="490728"/>
                  </a:moveTo>
                  <a:lnTo>
                    <a:pt x="207264" y="490728"/>
                  </a:lnTo>
                </a:path>
                <a:path w="326390" h="1469389">
                  <a:moveTo>
                    <a:pt x="301752" y="490728"/>
                  </a:moveTo>
                  <a:lnTo>
                    <a:pt x="326136" y="490728"/>
                  </a:lnTo>
                </a:path>
                <a:path w="326390" h="1469389">
                  <a:moveTo>
                    <a:pt x="0" y="0"/>
                  </a:moveTo>
                  <a:lnTo>
                    <a:pt x="207264" y="0"/>
                  </a:lnTo>
                </a:path>
                <a:path w="326390" h="1469389">
                  <a:moveTo>
                    <a:pt x="301752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81800" y="2855975"/>
              <a:ext cx="94615" cy="2353310"/>
            </a:xfrm>
            <a:custGeom>
              <a:avLst/>
              <a:gdLst/>
              <a:ahLst/>
              <a:cxnLst/>
              <a:rect l="l" t="t" r="r" b="b"/>
              <a:pathLst>
                <a:path w="94615" h="2353310">
                  <a:moveTo>
                    <a:pt x="94488" y="0"/>
                  </a:moveTo>
                  <a:lnTo>
                    <a:pt x="0" y="0"/>
                  </a:lnTo>
                  <a:lnTo>
                    <a:pt x="0" y="2353056"/>
                  </a:lnTo>
                  <a:lnTo>
                    <a:pt x="94488" y="235305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B39F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574536" y="2272283"/>
              <a:ext cx="326390" cy="489584"/>
            </a:xfrm>
            <a:custGeom>
              <a:avLst/>
              <a:gdLst/>
              <a:ahLst/>
              <a:cxnLst/>
              <a:rect l="l" t="t" r="r" b="b"/>
              <a:pathLst>
                <a:path w="326390" h="489585">
                  <a:moveTo>
                    <a:pt x="0" y="489203"/>
                  </a:moveTo>
                  <a:lnTo>
                    <a:pt x="326136" y="489203"/>
                  </a:lnTo>
                </a:path>
                <a:path w="326390" h="489585">
                  <a:moveTo>
                    <a:pt x="0" y="0"/>
                  </a:moveTo>
                  <a:lnTo>
                    <a:pt x="326136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480047" y="1840991"/>
              <a:ext cx="94615" cy="3368040"/>
            </a:xfrm>
            <a:custGeom>
              <a:avLst/>
              <a:gdLst/>
              <a:ahLst/>
              <a:cxnLst/>
              <a:rect l="l" t="t" r="r" b="b"/>
              <a:pathLst>
                <a:path w="94615" h="3368040">
                  <a:moveTo>
                    <a:pt x="94487" y="0"/>
                  </a:moveTo>
                  <a:lnTo>
                    <a:pt x="0" y="0"/>
                  </a:lnTo>
                  <a:lnTo>
                    <a:pt x="0" y="3368040"/>
                  </a:lnTo>
                  <a:lnTo>
                    <a:pt x="94487" y="3368040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74191" y="1783079"/>
              <a:ext cx="6324600" cy="2936875"/>
            </a:xfrm>
            <a:custGeom>
              <a:avLst/>
              <a:gdLst/>
              <a:ahLst/>
              <a:cxnLst/>
              <a:rect l="l" t="t" r="r" b="b"/>
              <a:pathLst>
                <a:path w="6324600" h="2936875">
                  <a:moveTo>
                    <a:pt x="6220968" y="2936748"/>
                  </a:moveTo>
                  <a:lnTo>
                    <a:pt x="6324600" y="2936748"/>
                  </a:lnTo>
                </a:path>
                <a:path w="6324600" h="2936875">
                  <a:moveTo>
                    <a:pt x="6220968" y="2447544"/>
                  </a:moveTo>
                  <a:lnTo>
                    <a:pt x="6324600" y="2447544"/>
                  </a:lnTo>
                </a:path>
                <a:path w="6324600" h="2936875">
                  <a:moveTo>
                    <a:pt x="6220968" y="1958340"/>
                  </a:moveTo>
                  <a:lnTo>
                    <a:pt x="6324600" y="1958340"/>
                  </a:lnTo>
                </a:path>
                <a:path w="6324600" h="2936875">
                  <a:moveTo>
                    <a:pt x="6220968" y="1467612"/>
                  </a:moveTo>
                  <a:lnTo>
                    <a:pt x="6324600" y="1467612"/>
                  </a:lnTo>
                </a:path>
                <a:path w="6324600" h="2936875">
                  <a:moveTo>
                    <a:pt x="6220968" y="978408"/>
                  </a:moveTo>
                  <a:lnTo>
                    <a:pt x="6324600" y="978408"/>
                  </a:lnTo>
                </a:path>
                <a:path w="6324600" h="2936875">
                  <a:moveTo>
                    <a:pt x="6220968" y="489204"/>
                  </a:moveTo>
                  <a:lnTo>
                    <a:pt x="6324600" y="489204"/>
                  </a:lnTo>
                </a:path>
                <a:path w="6324600" h="2936875">
                  <a:moveTo>
                    <a:pt x="0" y="0"/>
                  </a:moveTo>
                  <a:lnTo>
                    <a:pt x="6126480" y="0"/>
                  </a:lnTo>
                </a:path>
                <a:path w="6324600" h="2936875">
                  <a:moveTo>
                    <a:pt x="6220968" y="0"/>
                  </a:moveTo>
                  <a:lnTo>
                    <a:pt x="632460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900671" y="1539239"/>
              <a:ext cx="94615" cy="3670300"/>
            </a:xfrm>
            <a:custGeom>
              <a:avLst/>
              <a:gdLst/>
              <a:ahLst/>
              <a:cxnLst/>
              <a:rect l="l" t="t" r="r" b="b"/>
              <a:pathLst>
                <a:path w="94615" h="3670300">
                  <a:moveTo>
                    <a:pt x="94487" y="0"/>
                  </a:moveTo>
                  <a:lnTo>
                    <a:pt x="0" y="0"/>
                  </a:lnTo>
                  <a:lnTo>
                    <a:pt x="0" y="3669792"/>
                  </a:lnTo>
                  <a:lnTo>
                    <a:pt x="94487" y="3669792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00AB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74191" y="5209031"/>
              <a:ext cx="6324600" cy="0"/>
            </a:xfrm>
            <a:custGeom>
              <a:avLst/>
              <a:gdLst/>
              <a:ahLst/>
              <a:cxnLst/>
              <a:rect l="l" t="t" r="r" b="b"/>
              <a:pathLst>
                <a:path w="6324600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2384551" y="3278885"/>
            <a:ext cx="452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13,704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404486" y="3206241"/>
            <a:ext cx="452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13,779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525894" y="2594228"/>
            <a:ext cx="452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14,395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613528" y="2508250"/>
            <a:ext cx="452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14,485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722109" y="1275969"/>
            <a:ext cx="452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15,736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97002" y="5089016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12,000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97002" y="4599178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12,500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97002" y="4109720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97002" y="3619576"/>
            <a:ext cx="44894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97002" y="3130422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14,000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97002" y="2640838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14,500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97002" y="2151126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15,000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97002" y="1661540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15,500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97002" y="1171702"/>
            <a:ext cx="448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16,000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598030" y="5347411"/>
            <a:ext cx="6309360" cy="421640"/>
            <a:chOff x="598030" y="5347411"/>
            <a:chExt cx="6309360" cy="421640"/>
          </a:xfrm>
        </p:grpSpPr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030" y="5347411"/>
              <a:ext cx="2921139" cy="42164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0030" y="5352491"/>
              <a:ext cx="3356991" cy="416559"/>
            </a:xfrm>
            <a:prstGeom prst="rect">
              <a:avLst/>
            </a:prstGeom>
          </p:spPr>
        </p:pic>
      </p:grpSp>
      <p:sp>
        <p:nvSpPr>
          <p:cNvPr id="75" name="object 75"/>
          <p:cNvSpPr txBox="1"/>
          <p:nvPr/>
        </p:nvSpPr>
        <p:spPr>
          <a:xfrm>
            <a:off x="2421382" y="879094"/>
            <a:ext cx="25209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Belton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ISD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Enrollment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Projections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272028" y="5975603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83820" y="0"/>
                </a:moveTo>
                <a:lnTo>
                  <a:pt x="0" y="0"/>
                </a:lnTo>
                <a:lnTo>
                  <a:pt x="0" y="83820"/>
                </a:lnTo>
                <a:lnTo>
                  <a:pt x="83820" y="83820"/>
                </a:lnTo>
                <a:lnTo>
                  <a:pt x="83820" y="0"/>
                </a:lnTo>
                <a:close/>
              </a:path>
            </a:pathLst>
          </a:custGeom>
          <a:solidFill>
            <a:srgbClr val="B39F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84091" y="5975603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83820" y="0"/>
                </a:moveTo>
                <a:lnTo>
                  <a:pt x="0" y="0"/>
                </a:lnTo>
                <a:lnTo>
                  <a:pt x="0" y="83820"/>
                </a:lnTo>
                <a:lnTo>
                  <a:pt x="83820" y="83820"/>
                </a:lnTo>
                <a:lnTo>
                  <a:pt x="83820" y="0"/>
                </a:lnTo>
                <a:close/>
              </a:path>
            </a:pathLst>
          </a:custGeom>
          <a:solidFill>
            <a:srgbClr val="00A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3380613" y="5897676"/>
            <a:ext cx="782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4510" algn="l"/>
              </a:tabLst>
            </a:pP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Low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200" spc="-25" dirty="0">
                <a:solidFill>
                  <a:srgbClr val="585858"/>
                </a:solidFill>
                <a:latin typeface="Calibri"/>
                <a:cs typeface="Calibri"/>
              </a:rPr>
              <a:t>Mid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3769</Words>
  <Application>Microsoft Office PowerPoint</Application>
  <PresentationFormat>Widescreen</PresentationFormat>
  <Paragraphs>2299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Office Theme</vt:lpstr>
      <vt:lpstr>PowerPoint Presentation</vt:lpstr>
      <vt:lpstr>Local Economic Conditions</vt:lpstr>
      <vt:lpstr>BISD Housing Market Analysis Total Home Sales in Belton ISD, 2014 – August 2024</vt:lpstr>
      <vt:lpstr>Belton ISD Home Price Analysis</vt:lpstr>
      <vt:lpstr>District Housing Overview</vt:lpstr>
      <vt:lpstr>Northpointe</vt:lpstr>
      <vt:lpstr>Mesa Ridge</vt:lpstr>
      <vt:lpstr>Residential Activity</vt:lpstr>
      <vt:lpstr>PowerPoint Presentation</vt:lpstr>
      <vt:lpstr>Residential Activity</vt:lpstr>
      <vt:lpstr>Residential Activity</vt:lpstr>
      <vt:lpstr>Residential Activity</vt:lpstr>
      <vt:lpstr>Residential Activity</vt:lpstr>
      <vt:lpstr>Residential Activity</vt:lpstr>
      <vt:lpstr>Residential Activity</vt:lpstr>
      <vt:lpstr>Residential Activity</vt:lpstr>
      <vt:lpstr>Residential Activity</vt:lpstr>
      <vt:lpstr>Multi-Family Housing Overview</vt:lpstr>
      <vt:lpstr>Multi-Family Activity</vt:lpstr>
      <vt:lpstr>Multi-Family Yield</vt:lpstr>
      <vt:lpstr>Student Yield by Housing Type</vt:lpstr>
      <vt:lpstr>Student Density</vt:lpstr>
      <vt:lpstr>Newcomers and Leavers</vt:lpstr>
      <vt:lpstr>Annual Enrollment Change</vt:lpstr>
      <vt:lpstr>Ten Year Forecast by Grade Level – Low</vt:lpstr>
      <vt:lpstr>Ten Year Forecast by Campus – Low</vt:lpstr>
      <vt:lpstr>Ten Year Forecast by Campus – Low</vt:lpstr>
      <vt:lpstr>Ten Year Forecast by Grade Level – Mid</vt:lpstr>
      <vt:lpstr>Ten Year Forecast by Campus – Mid</vt:lpstr>
      <vt:lpstr>Ten Year Forecast by Campus – Mid</vt:lpstr>
      <vt:lpstr>Key 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Angie Templeton</dc:creator>
  <cp:lastModifiedBy>Al-Ahmadi, Rebecca</cp:lastModifiedBy>
  <cp:revision>1</cp:revision>
  <dcterms:created xsi:type="dcterms:W3CDTF">2024-10-21T20:15:22Z</dcterms:created>
  <dcterms:modified xsi:type="dcterms:W3CDTF">2024-10-21T20:15:53Z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2024-10-21T00:00:00Z</vt:filetime>
  </property>
  <property fmtid="{D5CDD505-2E9C-101B-9397-08002B2CF9AE}" pid="5" name="Producer">
    <vt:lpwstr>Microsoft® PowerPoint® 2019</vt:lpwstr>
  </property>
</Properties>
</file>