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8"/>
  </p:notesMasterIdLst>
  <p:sldIdLst>
    <p:sldId id="257" r:id="rId2"/>
    <p:sldId id="256" r:id="rId3"/>
    <p:sldId id="258" r:id="rId4"/>
    <p:sldId id="261" r:id="rId5"/>
    <p:sldId id="265" r:id="rId6"/>
    <p:sldId id="266" r:id="rId7"/>
    <p:sldId id="267" r:id="rId8"/>
    <p:sldId id="262" r:id="rId9"/>
    <p:sldId id="263" r:id="rId10"/>
    <p:sldId id="268" r:id="rId11"/>
    <p:sldId id="269" r:id="rId12"/>
    <p:sldId id="260" r:id="rId13"/>
    <p:sldId id="259" r:id="rId14"/>
    <p:sldId id="275" r:id="rId15"/>
    <p:sldId id="270" r:id="rId16"/>
    <p:sldId id="274" r:id="rId17"/>
  </p:sldIdLst>
  <p:sldSz cx="9144000" cy="6858000" type="screen4x3"/>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arla Berger" initials="" lastIdx="17" clrIdx="0"/>
  <p:cmAuthor id="1" name="Mabel Zorzano" initials="" lastIdx="1" clrIdx="1"/>
  <p:cmAuthor id="2" name="Denise Byrd" initials="" lastIdx="5" clrIdx="2"/>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21057"/>
    <a:srgbClr val="CCFF66"/>
    <a:srgbClr val="96206D"/>
    <a:srgbClr val="951F6C"/>
    <a:srgbClr val="95206D"/>
    <a:srgbClr val="8000FF"/>
    <a:srgbClr val="FF0080"/>
    <a:srgbClr val="FFFF66"/>
    <a:srgbClr val="800080"/>
    <a:srgbClr val="FFDA15"/>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999" autoAdjust="0"/>
    <p:restoredTop sz="82042" autoAdjust="0"/>
  </p:normalViewPr>
  <p:slideViewPr>
    <p:cSldViewPr snapToGrid="0" snapToObjects="1">
      <p:cViewPr varScale="1">
        <p:scale>
          <a:sx n="89" d="100"/>
          <a:sy n="89" d="100"/>
        </p:scale>
        <p:origin x="534" y="90"/>
      </p:cViewPr>
      <p:guideLst>
        <p:guide orient="horz" pos="2160"/>
        <p:guide pos="2880"/>
      </p:guideLst>
    </p:cSldViewPr>
  </p:slideViewPr>
  <p:outlineViewPr>
    <p:cViewPr>
      <p:scale>
        <a:sx n="33" d="100"/>
        <a:sy n="33" d="100"/>
      </p:scale>
      <p:origin x="0" y="0"/>
    </p:cViewPr>
    <p:sldLst>
      <p:sld r:id="rId1" collapse="1"/>
      <p:sld r:id="rId2" collapse="1"/>
    </p:sldLst>
  </p:outlineViewPr>
  <p:notesTextViewPr>
    <p:cViewPr>
      <p:scale>
        <a:sx n="100" d="100"/>
        <a:sy n="100" d="100"/>
      </p:scale>
      <p:origin x="0" y="0"/>
    </p:cViewPr>
  </p:notesTextViewPr>
  <p:notesViewPr>
    <p:cSldViewPr snapToGrid="0" snapToObjects="1">
      <p:cViewPr varScale="1">
        <p:scale>
          <a:sx n="75" d="100"/>
          <a:sy n="75" d="100"/>
        </p:scale>
        <p:origin x="3344" y="18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_rels/viewProps.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852145E8-8E65-A945-9722-A1F5E8CB2C81}" type="datetimeFigureOut">
              <a:rPr lang="en-US" smtClean="0"/>
              <a:t>2/27/2018</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4E450952-CE6A-9F45-8BDE-70015E741838}" type="slidenum">
              <a:rPr lang="en-US" smtClean="0"/>
              <a:t>‹#›</a:t>
            </a:fld>
            <a:endParaRPr lang="en-US"/>
          </a:p>
        </p:txBody>
      </p:sp>
    </p:spTree>
    <p:extLst>
      <p:ext uri="{BB962C8B-B14F-4D97-AF65-F5344CB8AC3E}">
        <p14:creationId xmlns:p14="http://schemas.microsoft.com/office/powerpoint/2010/main" val="268762132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450952-CE6A-9F45-8BDE-70015E741838}" type="slidenum">
              <a:rPr lang="en-US" smtClean="0"/>
              <a:t>1</a:t>
            </a:fld>
            <a:endParaRPr lang="en-US"/>
          </a:p>
        </p:txBody>
      </p:sp>
    </p:spTree>
    <p:extLst>
      <p:ext uri="{BB962C8B-B14F-4D97-AF65-F5344CB8AC3E}">
        <p14:creationId xmlns:p14="http://schemas.microsoft.com/office/powerpoint/2010/main" val="20061167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fontAlgn="base">
              <a:buFont typeface="Arial"/>
              <a:buChar char="•"/>
            </a:pPr>
            <a:endParaRPr lang="en-US" dirty="0"/>
          </a:p>
        </p:txBody>
      </p:sp>
      <p:sp>
        <p:nvSpPr>
          <p:cNvPr id="4" name="Slide Number Placeholder 3"/>
          <p:cNvSpPr>
            <a:spLocks noGrp="1"/>
          </p:cNvSpPr>
          <p:nvPr>
            <p:ph type="sldNum" sz="quarter" idx="10"/>
          </p:nvPr>
        </p:nvSpPr>
        <p:spPr/>
        <p:txBody>
          <a:bodyPr/>
          <a:lstStyle/>
          <a:p>
            <a:fld id="{4E450952-CE6A-9F45-8BDE-70015E741838}" type="slidenum">
              <a:rPr lang="en-US" smtClean="0"/>
              <a:t>2</a:t>
            </a:fld>
            <a:endParaRPr lang="en-US"/>
          </a:p>
        </p:txBody>
      </p:sp>
    </p:spTree>
    <p:extLst>
      <p:ext uri="{BB962C8B-B14F-4D97-AF65-F5344CB8AC3E}">
        <p14:creationId xmlns:p14="http://schemas.microsoft.com/office/powerpoint/2010/main" val="27410988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450952-CE6A-9F45-8BDE-70015E741838}" type="slidenum">
              <a:rPr lang="en-US" smtClean="0"/>
              <a:t>3</a:t>
            </a:fld>
            <a:endParaRPr lang="en-US"/>
          </a:p>
        </p:txBody>
      </p:sp>
    </p:spTree>
    <p:extLst>
      <p:ext uri="{BB962C8B-B14F-4D97-AF65-F5344CB8AC3E}">
        <p14:creationId xmlns:p14="http://schemas.microsoft.com/office/powerpoint/2010/main" val="28458668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1" dirty="0"/>
          </a:p>
        </p:txBody>
      </p:sp>
      <p:sp>
        <p:nvSpPr>
          <p:cNvPr id="4" name="Slide Number Placeholder 3"/>
          <p:cNvSpPr>
            <a:spLocks noGrp="1"/>
          </p:cNvSpPr>
          <p:nvPr>
            <p:ph type="sldNum" sz="quarter" idx="10"/>
          </p:nvPr>
        </p:nvSpPr>
        <p:spPr/>
        <p:txBody>
          <a:bodyPr/>
          <a:lstStyle/>
          <a:p>
            <a:fld id="{4E450952-CE6A-9F45-8BDE-70015E741838}" type="slidenum">
              <a:rPr lang="en-US" smtClean="0"/>
              <a:t>4</a:t>
            </a:fld>
            <a:endParaRPr lang="en-US"/>
          </a:p>
        </p:txBody>
      </p:sp>
    </p:spTree>
    <p:extLst>
      <p:ext uri="{BB962C8B-B14F-4D97-AF65-F5344CB8AC3E}">
        <p14:creationId xmlns:p14="http://schemas.microsoft.com/office/powerpoint/2010/main" val="11304807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endParaRPr lang="en-US" i="1" dirty="0"/>
          </a:p>
        </p:txBody>
      </p:sp>
      <p:sp>
        <p:nvSpPr>
          <p:cNvPr id="4" name="Slide Number Placeholder 3"/>
          <p:cNvSpPr>
            <a:spLocks noGrp="1"/>
          </p:cNvSpPr>
          <p:nvPr>
            <p:ph type="sldNum" sz="quarter" idx="10"/>
          </p:nvPr>
        </p:nvSpPr>
        <p:spPr/>
        <p:txBody>
          <a:bodyPr/>
          <a:lstStyle/>
          <a:p>
            <a:fld id="{4E450952-CE6A-9F45-8BDE-70015E741838}" type="slidenum">
              <a:rPr lang="en-US" smtClean="0"/>
              <a:t>5</a:t>
            </a:fld>
            <a:endParaRPr lang="en-US"/>
          </a:p>
        </p:txBody>
      </p:sp>
    </p:spTree>
    <p:extLst>
      <p:ext uri="{BB962C8B-B14F-4D97-AF65-F5344CB8AC3E}">
        <p14:creationId xmlns:p14="http://schemas.microsoft.com/office/powerpoint/2010/main" val="6591145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1" dirty="0"/>
          </a:p>
        </p:txBody>
      </p:sp>
      <p:sp>
        <p:nvSpPr>
          <p:cNvPr id="4" name="Slide Number Placeholder 3"/>
          <p:cNvSpPr>
            <a:spLocks noGrp="1"/>
          </p:cNvSpPr>
          <p:nvPr>
            <p:ph type="sldNum" sz="quarter" idx="10"/>
          </p:nvPr>
        </p:nvSpPr>
        <p:spPr/>
        <p:txBody>
          <a:bodyPr/>
          <a:lstStyle/>
          <a:p>
            <a:fld id="{4E450952-CE6A-9F45-8BDE-70015E741838}" type="slidenum">
              <a:rPr lang="en-US" smtClean="0"/>
              <a:t>6</a:t>
            </a:fld>
            <a:endParaRPr lang="en-US"/>
          </a:p>
        </p:txBody>
      </p:sp>
    </p:spTree>
    <p:extLst>
      <p:ext uri="{BB962C8B-B14F-4D97-AF65-F5344CB8AC3E}">
        <p14:creationId xmlns:p14="http://schemas.microsoft.com/office/powerpoint/2010/main" val="22064076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fontAlgn="base">
              <a:buFont typeface="Arial"/>
              <a:buChar char="•"/>
            </a:pPr>
            <a:r>
              <a:rPr lang="en-US" dirty="0"/>
              <a:t>Students who are physically active tend to have better grades, school attendance, and classroom behaviors. So we need to support keeping our kids physically active while they are in school. This can be accomplished through physical education classes, recess time, brain breaks in the classroom, after-school activities like school sports, and other school events like walk to school day.</a:t>
            </a:r>
          </a:p>
          <a:p>
            <a:pPr lvl="0" fontAlgn="base"/>
            <a:endParaRPr lang="en-US" dirty="0"/>
          </a:p>
          <a:p>
            <a:pPr marL="174708" indent="-174708" fontAlgn="base">
              <a:buFont typeface="Arial"/>
              <a:buChar char="•"/>
            </a:pPr>
            <a:r>
              <a:rPr lang="en-US" dirty="0"/>
              <a:t>The Physical Activity Guidelines for Americans recommends 60 minutes or more of physical activity each day for children and adolescents.  </a:t>
            </a:r>
          </a:p>
          <a:p>
            <a:pPr lvl="0" fontAlgn="base"/>
            <a:endParaRPr lang="en-US" dirty="0"/>
          </a:p>
          <a:p>
            <a:pPr marL="174708" indent="-174708" fontAlgn="base">
              <a:buFont typeface="Arial"/>
              <a:buChar char="•"/>
            </a:pPr>
            <a:r>
              <a:rPr lang="en-US" dirty="0"/>
              <a:t>To help kids reach this recommendation, we include the following goals in our policy:</a:t>
            </a:r>
          </a:p>
          <a:p>
            <a:endParaRPr lang="en-US" b="1" dirty="0"/>
          </a:p>
          <a:p>
            <a:r>
              <a:rPr lang="en-US" b="1" dirty="0"/>
              <a:t>[insert specifics from your wellness policy and/or edit the examples below]</a:t>
            </a:r>
            <a:endParaRPr lang="en-US" dirty="0"/>
          </a:p>
          <a:p>
            <a:endParaRPr lang="en-US" dirty="0"/>
          </a:p>
          <a:p>
            <a:r>
              <a:rPr lang="en-US" dirty="0"/>
              <a:t>Some examples include:</a:t>
            </a:r>
          </a:p>
          <a:p>
            <a:pPr lvl="0" fontAlgn="base"/>
            <a:endParaRPr lang="en-US" dirty="0"/>
          </a:p>
          <a:p>
            <a:pPr marL="174708" indent="-174708" fontAlgn="base">
              <a:buFont typeface="Arial"/>
              <a:buChar char="•"/>
            </a:pPr>
            <a:r>
              <a:rPr lang="en-US" dirty="0"/>
              <a:t>All elementary students in each grade will receive physical education for at least 90 minutes per week throughout the school year. Physical activity during the school day (including but not limited to recess, physical activity breaks, or physical education) will not be withheld as punishment for any reason.</a:t>
            </a:r>
          </a:p>
          <a:p>
            <a:pPr lvl="0" fontAlgn="base"/>
            <a:endParaRPr lang="en-US" dirty="0"/>
          </a:p>
          <a:p>
            <a:pPr marL="174708" indent="-174708" fontAlgn="base">
              <a:buFont typeface="Arial"/>
              <a:buChar char="•"/>
            </a:pPr>
            <a:r>
              <a:rPr lang="en-US" dirty="0"/>
              <a:t>Through formal shared-use agreements, indoor and outdoor physical activity facilities will be open to students, their families, and the community outside of school hours.</a:t>
            </a:r>
          </a:p>
          <a:p>
            <a:pPr lvl="0" fontAlgn="base"/>
            <a:endParaRPr lang="en-US" dirty="0"/>
          </a:p>
          <a:p>
            <a:pPr marL="174708" indent="-174708" fontAlgn="base">
              <a:buFont typeface="Arial"/>
              <a:buChar char="•"/>
            </a:pPr>
            <a:r>
              <a:rPr lang="en-US" dirty="0"/>
              <a:t>Celebrate and promote annual Walk to School Day and Bike to School Day.</a:t>
            </a:r>
          </a:p>
          <a:p>
            <a:pPr marL="174708" indent="-174708" fontAlgn="base">
              <a:buFont typeface="Arial"/>
              <a:buChar char="•"/>
            </a:pPr>
            <a:endParaRPr lang="en-US" dirty="0"/>
          </a:p>
          <a:p>
            <a:pPr fontAlgn="base"/>
            <a:r>
              <a:rPr lang="en-US" dirty="0"/>
              <a:t>Parents can share new ideas on increasing physical activity and mark their calendars for events coming up to volunteer and/or participate.</a:t>
            </a:r>
            <a:r>
              <a:rPr lang="en-US" dirty="0">
                <a:effectLst/>
              </a:rPr>
              <a:t> </a:t>
            </a:r>
            <a:endParaRPr lang="en-US" dirty="0"/>
          </a:p>
          <a:p>
            <a:endParaRPr lang="en-US" dirty="0"/>
          </a:p>
          <a:p>
            <a:r>
              <a:rPr lang="en-US" i="1" dirty="0"/>
              <a:t>Speaker Notes: Ask the audience about other ways they have heard of adding physical activity in the school setting or how they promote extra-curricular activities. </a:t>
            </a:r>
            <a:endParaRPr lang="en-US" i="1" dirty="0"/>
          </a:p>
        </p:txBody>
      </p:sp>
      <p:sp>
        <p:nvSpPr>
          <p:cNvPr id="4" name="Slide Number Placeholder 3"/>
          <p:cNvSpPr>
            <a:spLocks noGrp="1"/>
          </p:cNvSpPr>
          <p:nvPr>
            <p:ph type="sldNum" sz="quarter" idx="10"/>
          </p:nvPr>
        </p:nvSpPr>
        <p:spPr/>
        <p:txBody>
          <a:bodyPr/>
          <a:lstStyle/>
          <a:p>
            <a:fld id="{4E450952-CE6A-9F45-8BDE-70015E741838}" type="slidenum">
              <a:rPr lang="en-US" smtClean="0"/>
              <a:t>7</a:t>
            </a:fld>
            <a:endParaRPr lang="en-US"/>
          </a:p>
        </p:txBody>
      </p:sp>
    </p:spTree>
    <p:extLst>
      <p:ext uri="{BB962C8B-B14F-4D97-AF65-F5344CB8AC3E}">
        <p14:creationId xmlns:p14="http://schemas.microsoft.com/office/powerpoint/2010/main" val="25466391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fontAlgn="base">
              <a:buFont typeface="Arial"/>
              <a:buChar char="•"/>
            </a:pPr>
            <a:endParaRPr lang="en-US" i="1" dirty="0"/>
          </a:p>
        </p:txBody>
      </p:sp>
      <p:sp>
        <p:nvSpPr>
          <p:cNvPr id="4" name="Slide Number Placeholder 3"/>
          <p:cNvSpPr>
            <a:spLocks noGrp="1"/>
          </p:cNvSpPr>
          <p:nvPr>
            <p:ph type="sldNum" sz="quarter" idx="10"/>
          </p:nvPr>
        </p:nvSpPr>
        <p:spPr/>
        <p:txBody>
          <a:bodyPr/>
          <a:lstStyle/>
          <a:p>
            <a:fld id="{4E450952-CE6A-9F45-8BDE-70015E741838}" type="slidenum">
              <a:rPr lang="en-US" smtClean="0"/>
              <a:t>8</a:t>
            </a:fld>
            <a:endParaRPr lang="en-US"/>
          </a:p>
        </p:txBody>
      </p:sp>
    </p:spTree>
    <p:extLst>
      <p:ext uri="{BB962C8B-B14F-4D97-AF65-F5344CB8AC3E}">
        <p14:creationId xmlns:p14="http://schemas.microsoft.com/office/powerpoint/2010/main" val="23767600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fontAlgn="base">
              <a:buFont typeface="Arial"/>
              <a:buChar char="•"/>
            </a:pPr>
            <a:endParaRPr lang="en-US" i="1" dirty="0"/>
          </a:p>
        </p:txBody>
      </p:sp>
      <p:sp>
        <p:nvSpPr>
          <p:cNvPr id="4" name="Slide Number Placeholder 3"/>
          <p:cNvSpPr>
            <a:spLocks noGrp="1"/>
          </p:cNvSpPr>
          <p:nvPr>
            <p:ph type="sldNum" sz="quarter" idx="10"/>
          </p:nvPr>
        </p:nvSpPr>
        <p:spPr/>
        <p:txBody>
          <a:bodyPr/>
          <a:lstStyle/>
          <a:p>
            <a:fld id="{4E450952-CE6A-9F45-8BDE-70015E741838}" type="slidenum">
              <a:rPr lang="en-US" smtClean="0"/>
              <a:t>9</a:t>
            </a:fld>
            <a:endParaRPr lang="en-US"/>
          </a:p>
        </p:txBody>
      </p:sp>
    </p:spTree>
    <p:extLst>
      <p:ext uri="{BB962C8B-B14F-4D97-AF65-F5344CB8AC3E}">
        <p14:creationId xmlns:p14="http://schemas.microsoft.com/office/powerpoint/2010/main" val="13799396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fontAlgn="base">
              <a:buFont typeface="Arial"/>
              <a:buChar char="•"/>
            </a:pPr>
            <a:endParaRPr lang="en-US" i="1" dirty="0"/>
          </a:p>
        </p:txBody>
      </p:sp>
      <p:sp>
        <p:nvSpPr>
          <p:cNvPr id="4" name="Slide Number Placeholder 3"/>
          <p:cNvSpPr>
            <a:spLocks noGrp="1"/>
          </p:cNvSpPr>
          <p:nvPr>
            <p:ph type="sldNum" sz="quarter" idx="10"/>
          </p:nvPr>
        </p:nvSpPr>
        <p:spPr/>
        <p:txBody>
          <a:bodyPr/>
          <a:lstStyle/>
          <a:p>
            <a:fld id="{4E450952-CE6A-9F45-8BDE-70015E741838}" type="slidenum">
              <a:rPr lang="en-US" smtClean="0"/>
              <a:t>10</a:t>
            </a:fld>
            <a:endParaRPr lang="en-US"/>
          </a:p>
        </p:txBody>
      </p:sp>
    </p:spTree>
    <p:extLst>
      <p:ext uri="{BB962C8B-B14F-4D97-AF65-F5344CB8AC3E}">
        <p14:creationId xmlns:p14="http://schemas.microsoft.com/office/powerpoint/2010/main" val="26617738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1" dirty="0"/>
          </a:p>
        </p:txBody>
      </p:sp>
      <p:sp>
        <p:nvSpPr>
          <p:cNvPr id="4" name="Slide Number Placeholder 3"/>
          <p:cNvSpPr>
            <a:spLocks noGrp="1"/>
          </p:cNvSpPr>
          <p:nvPr>
            <p:ph type="sldNum" sz="quarter" idx="10"/>
          </p:nvPr>
        </p:nvSpPr>
        <p:spPr/>
        <p:txBody>
          <a:bodyPr/>
          <a:lstStyle/>
          <a:p>
            <a:fld id="{4E450952-CE6A-9F45-8BDE-70015E741838}" type="slidenum">
              <a:rPr lang="en-US" smtClean="0"/>
              <a:t>11</a:t>
            </a:fld>
            <a:endParaRPr lang="en-US"/>
          </a:p>
        </p:txBody>
      </p:sp>
    </p:spTree>
    <p:extLst>
      <p:ext uri="{BB962C8B-B14F-4D97-AF65-F5344CB8AC3E}">
        <p14:creationId xmlns:p14="http://schemas.microsoft.com/office/powerpoint/2010/main" val="20950254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450952-CE6A-9F45-8BDE-70015E741838}" type="slidenum">
              <a:rPr lang="en-US" smtClean="0"/>
              <a:t>12</a:t>
            </a:fld>
            <a:endParaRPr lang="en-US"/>
          </a:p>
        </p:txBody>
      </p:sp>
    </p:spTree>
    <p:extLst>
      <p:ext uri="{BB962C8B-B14F-4D97-AF65-F5344CB8AC3E}">
        <p14:creationId xmlns:p14="http://schemas.microsoft.com/office/powerpoint/2010/main" val="12947855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fontAlgn="base">
              <a:buFont typeface="Arial"/>
              <a:buChar char="•"/>
            </a:pPr>
            <a:endParaRPr lang="en-US" dirty="0"/>
          </a:p>
        </p:txBody>
      </p:sp>
      <p:sp>
        <p:nvSpPr>
          <p:cNvPr id="4" name="Slide Number Placeholder 3"/>
          <p:cNvSpPr>
            <a:spLocks noGrp="1"/>
          </p:cNvSpPr>
          <p:nvPr>
            <p:ph type="sldNum" sz="quarter" idx="10"/>
          </p:nvPr>
        </p:nvSpPr>
        <p:spPr/>
        <p:txBody>
          <a:bodyPr/>
          <a:lstStyle/>
          <a:p>
            <a:fld id="{4E450952-CE6A-9F45-8BDE-70015E741838}" type="slidenum">
              <a:rPr lang="en-US" smtClean="0"/>
              <a:t>13</a:t>
            </a:fld>
            <a:endParaRPr lang="en-US"/>
          </a:p>
        </p:txBody>
      </p:sp>
    </p:spTree>
    <p:extLst>
      <p:ext uri="{BB962C8B-B14F-4D97-AF65-F5344CB8AC3E}">
        <p14:creationId xmlns:p14="http://schemas.microsoft.com/office/powerpoint/2010/main" val="3642940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fontAlgn="base">
              <a:buFont typeface="Arial"/>
              <a:buChar char="•"/>
            </a:pPr>
            <a:endParaRPr lang="en-US" dirty="0"/>
          </a:p>
        </p:txBody>
      </p:sp>
      <p:sp>
        <p:nvSpPr>
          <p:cNvPr id="4" name="Slide Number Placeholder 3"/>
          <p:cNvSpPr>
            <a:spLocks noGrp="1"/>
          </p:cNvSpPr>
          <p:nvPr>
            <p:ph type="sldNum" sz="quarter" idx="10"/>
          </p:nvPr>
        </p:nvSpPr>
        <p:spPr/>
        <p:txBody>
          <a:bodyPr/>
          <a:lstStyle/>
          <a:p>
            <a:fld id="{4E450952-CE6A-9F45-8BDE-70015E741838}" type="slidenum">
              <a:rPr lang="en-US" smtClean="0"/>
              <a:t>14</a:t>
            </a:fld>
            <a:endParaRPr lang="en-US"/>
          </a:p>
        </p:txBody>
      </p:sp>
    </p:spTree>
    <p:extLst>
      <p:ext uri="{BB962C8B-B14F-4D97-AF65-F5344CB8AC3E}">
        <p14:creationId xmlns:p14="http://schemas.microsoft.com/office/powerpoint/2010/main" val="94324467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450952-CE6A-9F45-8BDE-70015E741838}" type="slidenum">
              <a:rPr lang="en-US" smtClean="0"/>
              <a:t>15</a:t>
            </a:fld>
            <a:endParaRPr lang="en-US"/>
          </a:p>
        </p:txBody>
      </p:sp>
    </p:spTree>
    <p:extLst>
      <p:ext uri="{BB962C8B-B14F-4D97-AF65-F5344CB8AC3E}">
        <p14:creationId xmlns:p14="http://schemas.microsoft.com/office/powerpoint/2010/main" val="12654521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450952-CE6A-9F45-8BDE-70015E741838}" type="slidenum">
              <a:rPr lang="en-US" smtClean="0"/>
              <a:t>16</a:t>
            </a:fld>
            <a:endParaRPr lang="en-US"/>
          </a:p>
        </p:txBody>
      </p:sp>
    </p:spTree>
    <p:extLst>
      <p:ext uri="{BB962C8B-B14F-4D97-AF65-F5344CB8AC3E}">
        <p14:creationId xmlns:p14="http://schemas.microsoft.com/office/powerpoint/2010/main" val="3965482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C2E7243A-818C-5A4C-B350-DEF0CAE995D9}" type="datetimeFigureOut">
              <a:rPr lang="en-US" smtClean="0"/>
              <a:t>2/27/2018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E746E75-2125-7A49-A5F1-40672220EBB5}" type="slidenum">
              <a:rPr lang="en-US" smtClean="0"/>
              <a:t>‹#›</a:t>
            </a:fld>
            <a:endParaRPr lang="en-US"/>
          </a:p>
        </p:txBody>
      </p:sp>
    </p:spTree>
    <p:extLst>
      <p:ext uri="{BB962C8B-B14F-4D97-AF65-F5344CB8AC3E}">
        <p14:creationId xmlns:p14="http://schemas.microsoft.com/office/powerpoint/2010/main" val="21428746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2E7243A-818C-5A4C-B350-DEF0CAE995D9}" type="datetimeFigureOut">
              <a:rPr lang="en-US" smtClean="0"/>
              <a:t>2/27/2018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E746E75-2125-7A49-A5F1-40672220EBB5}" type="slidenum">
              <a:rPr lang="en-US" smtClean="0"/>
              <a:t>‹#›</a:t>
            </a:fld>
            <a:endParaRPr lang="en-US"/>
          </a:p>
        </p:txBody>
      </p:sp>
    </p:spTree>
    <p:extLst>
      <p:ext uri="{BB962C8B-B14F-4D97-AF65-F5344CB8AC3E}">
        <p14:creationId xmlns:p14="http://schemas.microsoft.com/office/powerpoint/2010/main" val="11795723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2E7243A-818C-5A4C-B350-DEF0CAE995D9}" type="datetimeFigureOut">
              <a:rPr lang="en-US" smtClean="0"/>
              <a:t>2/27/2018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E746E75-2125-7A49-A5F1-40672220EBB5}" type="slidenum">
              <a:rPr lang="en-US" smtClean="0"/>
              <a:t>‹#›</a:t>
            </a:fld>
            <a:endParaRPr lang="en-US"/>
          </a:p>
        </p:txBody>
      </p:sp>
    </p:spTree>
    <p:extLst>
      <p:ext uri="{BB962C8B-B14F-4D97-AF65-F5344CB8AC3E}">
        <p14:creationId xmlns:p14="http://schemas.microsoft.com/office/powerpoint/2010/main" val="8704331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2E7243A-818C-5A4C-B350-DEF0CAE995D9}" type="datetimeFigureOut">
              <a:rPr lang="en-US" smtClean="0"/>
              <a:t>2/27/2018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E746E75-2125-7A49-A5F1-40672220EBB5}" type="slidenum">
              <a:rPr lang="en-US" smtClean="0"/>
              <a:t>‹#›</a:t>
            </a:fld>
            <a:endParaRPr lang="en-US"/>
          </a:p>
        </p:txBody>
      </p:sp>
    </p:spTree>
    <p:extLst>
      <p:ext uri="{BB962C8B-B14F-4D97-AF65-F5344CB8AC3E}">
        <p14:creationId xmlns:p14="http://schemas.microsoft.com/office/powerpoint/2010/main" val="12070706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2E7243A-818C-5A4C-B350-DEF0CAE995D9}" type="datetimeFigureOut">
              <a:rPr lang="en-US" smtClean="0"/>
              <a:t>2/27/2018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E746E75-2125-7A49-A5F1-40672220EBB5}" type="slidenum">
              <a:rPr lang="en-US" smtClean="0"/>
              <a:t>‹#›</a:t>
            </a:fld>
            <a:endParaRPr lang="en-US"/>
          </a:p>
        </p:txBody>
      </p:sp>
    </p:spTree>
    <p:extLst>
      <p:ext uri="{BB962C8B-B14F-4D97-AF65-F5344CB8AC3E}">
        <p14:creationId xmlns:p14="http://schemas.microsoft.com/office/powerpoint/2010/main" val="30649298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2E7243A-818C-5A4C-B350-DEF0CAE995D9}" type="datetimeFigureOut">
              <a:rPr lang="en-US" smtClean="0"/>
              <a:t>2/27/2018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E746E75-2125-7A49-A5F1-40672220EBB5}" type="slidenum">
              <a:rPr lang="en-US" smtClean="0"/>
              <a:t>‹#›</a:t>
            </a:fld>
            <a:endParaRPr lang="en-US"/>
          </a:p>
        </p:txBody>
      </p:sp>
    </p:spTree>
    <p:extLst>
      <p:ext uri="{BB962C8B-B14F-4D97-AF65-F5344CB8AC3E}">
        <p14:creationId xmlns:p14="http://schemas.microsoft.com/office/powerpoint/2010/main" val="29965133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2E7243A-818C-5A4C-B350-DEF0CAE995D9}" type="datetimeFigureOut">
              <a:rPr lang="en-US" smtClean="0"/>
              <a:t>2/27/2018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E746E75-2125-7A49-A5F1-40672220EBB5}" type="slidenum">
              <a:rPr lang="en-US" smtClean="0"/>
              <a:t>‹#›</a:t>
            </a:fld>
            <a:endParaRPr lang="en-US"/>
          </a:p>
        </p:txBody>
      </p:sp>
    </p:spTree>
    <p:extLst>
      <p:ext uri="{BB962C8B-B14F-4D97-AF65-F5344CB8AC3E}">
        <p14:creationId xmlns:p14="http://schemas.microsoft.com/office/powerpoint/2010/main" val="35555749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2E7243A-818C-5A4C-B350-DEF0CAE995D9}" type="datetimeFigureOut">
              <a:rPr lang="en-US" smtClean="0"/>
              <a:t>2/27/2018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E746E75-2125-7A49-A5F1-40672220EBB5}" type="slidenum">
              <a:rPr lang="en-US" smtClean="0"/>
              <a:t>‹#›</a:t>
            </a:fld>
            <a:endParaRPr lang="en-US"/>
          </a:p>
        </p:txBody>
      </p:sp>
    </p:spTree>
    <p:extLst>
      <p:ext uri="{BB962C8B-B14F-4D97-AF65-F5344CB8AC3E}">
        <p14:creationId xmlns:p14="http://schemas.microsoft.com/office/powerpoint/2010/main" val="30312857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2E7243A-818C-5A4C-B350-DEF0CAE995D9}" type="datetimeFigureOut">
              <a:rPr lang="en-US" smtClean="0"/>
              <a:t>2/27/2018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E746E75-2125-7A49-A5F1-40672220EBB5}" type="slidenum">
              <a:rPr lang="en-US" smtClean="0"/>
              <a:t>‹#›</a:t>
            </a:fld>
            <a:endParaRPr lang="en-US"/>
          </a:p>
        </p:txBody>
      </p:sp>
    </p:spTree>
    <p:extLst>
      <p:ext uri="{BB962C8B-B14F-4D97-AF65-F5344CB8AC3E}">
        <p14:creationId xmlns:p14="http://schemas.microsoft.com/office/powerpoint/2010/main" val="35824875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2E7243A-818C-5A4C-B350-DEF0CAE995D9}" type="datetimeFigureOut">
              <a:rPr lang="en-US" smtClean="0"/>
              <a:t>2/27/2018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E746E75-2125-7A49-A5F1-40672220EBB5}" type="slidenum">
              <a:rPr lang="en-US" smtClean="0"/>
              <a:t>‹#›</a:t>
            </a:fld>
            <a:endParaRPr lang="en-US"/>
          </a:p>
        </p:txBody>
      </p:sp>
    </p:spTree>
    <p:extLst>
      <p:ext uri="{BB962C8B-B14F-4D97-AF65-F5344CB8AC3E}">
        <p14:creationId xmlns:p14="http://schemas.microsoft.com/office/powerpoint/2010/main" val="9170215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2E7243A-818C-5A4C-B350-DEF0CAE995D9}" type="datetimeFigureOut">
              <a:rPr lang="en-US" smtClean="0"/>
              <a:t>2/27/2018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E746E75-2125-7A49-A5F1-40672220EBB5}" type="slidenum">
              <a:rPr lang="en-US" smtClean="0"/>
              <a:t>‹#›</a:t>
            </a:fld>
            <a:endParaRPr lang="en-US"/>
          </a:p>
        </p:txBody>
      </p:sp>
    </p:spTree>
    <p:extLst>
      <p:ext uri="{BB962C8B-B14F-4D97-AF65-F5344CB8AC3E}">
        <p14:creationId xmlns:p14="http://schemas.microsoft.com/office/powerpoint/2010/main" val="15585835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2E7243A-818C-5A4C-B350-DEF0CAE995D9}" type="datetimeFigureOut">
              <a:rPr lang="en-US" smtClean="0"/>
              <a:t>2/27/2018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E746E75-2125-7A49-A5F1-40672220EBB5}" type="slidenum">
              <a:rPr lang="en-US" smtClean="0"/>
              <a:t>‹#›</a:t>
            </a:fld>
            <a:endParaRPr lang="en-US"/>
          </a:p>
        </p:txBody>
      </p:sp>
    </p:spTree>
    <p:extLst>
      <p:ext uri="{BB962C8B-B14F-4D97-AF65-F5344CB8AC3E}">
        <p14:creationId xmlns:p14="http://schemas.microsoft.com/office/powerpoint/2010/main" val="13201763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8.emf"/><Relationship Id="rId3" Type="http://schemas.openxmlformats.org/officeDocument/2006/relationships/image" Target="../media/image3.emf"/><Relationship Id="rId7" Type="http://schemas.openxmlformats.org/officeDocument/2006/relationships/image" Target="../media/image7.emf"/><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image" Target="../media/image6.emf"/><Relationship Id="rId5" Type="http://schemas.openxmlformats.org/officeDocument/2006/relationships/image" Target="../media/image5.emf"/><Relationship Id="rId4" Type="http://schemas.openxmlformats.org/officeDocument/2006/relationships/image" Target="../media/image4.emf"/></Relationships>
</file>

<file path=ppt/slides/_rels/slide4.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11.emf"/></Relationships>
</file>

<file path=ppt/slides/_rels/slide6.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image" Target="../media/image13.emf"/></Relationships>
</file>

<file path=ppt/slides/_rels/slide7.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8.xml"/><Relationship Id="rId1" Type="http://schemas.openxmlformats.org/officeDocument/2006/relationships/slideLayout" Target="../slideLayouts/slideLayout6.xml"/><Relationship Id="rId4" Type="http://schemas.openxmlformats.org/officeDocument/2006/relationships/image" Target="../media/image16.emf"/></Relationships>
</file>

<file path=ppt/slides/_rels/slide9.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openxmlformats.org/officeDocument/2006/relationships/image" Target="../media/image18.emf"/></Relationships>
</file>

<file path=ppt/slides/_rels/slide10.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hyperlink" Target="http://www.madriverschools.org/" TargetMode="External"/><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descr="Background Rectangle&#10;" title="Green Background box"/>
          <p:cNvSpPr/>
          <p:nvPr/>
        </p:nvSpPr>
        <p:spPr>
          <a:xfrm>
            <a:off x="-7471" y="5181601"/>
            <a:ext cx="9151471" cy="1676400"/>
          </a:xfrm>
          <a:prstGeom prst="rect">
            <a:avLst/>
          </a:prstGeom>
          <a:solidFill>
            <a:srgbClr val="008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Title 9"/>
          <p:cNvSpPr>
            <a:spLocks noGrp="1"/>
          </p:cNvSpPr>
          <p:nvPr>
            <p:ph type="title"/>
          </p:nvPr>
        </p:nvSpPr>
        <p:spPr>
          <a:xfrm>
            <a:off x="449730" y="5573036"/>
            <a:ext cx="8229600" cy="1143000"/>
          </a:xfrm>
        </p:spPr>
        <p:txBody>
          <a:bodyPr anchor="t" anchorCtr="0">
            <a:normAutofit fontScale="90000"/>
          </a:bodyPr>
          <a:lstStyle/>
          <a:p>
            <a:r>
              <a:rPr lang="en-US" sz="7300" baseline="30000" dirty="0">
                <a:solidFill>
                  <a:schemeClr val="bg1"/>
                </a:solidFill>
                <a:latin typeface="+mn-lt"/>
                <a:ea typeface="+mn-ea"/>
                <a:cs typeface="+mn-cs"/>
              </a:rPr>
              <a:t>Our School Wellness Policy: </a:t>
            </a:r>
            <a:br>
              <a:rPr lang="en-US" sz="7300" baseline="30000" dirty="0">
                <a:solidFill>
                  <a:schemeClr val="bg1"/>
                </a:solidFill>
                <a:latin typeface="+mn-lt"/>
                <a:ea typeface="+mn-ea"/>
                <a:cs typeface="+mn-cs"/>
              </a:rPr>
            </a:br>
            <a:r>
              <a:rPr lang="en-US" sz="7300" baseline="30000" dirty="0">
                <a:solidFill>
                  <a:schemeClr val="bg1"/>
                </a:solidFill>
                <a:latin typeface="+mn-lt"/>
                <a:ea typeface="+mn-ea"/>
                <a:cs typeface="+mn-cs"/>
              </a:rPr>
              <a:t>What Parents Need To Know</a:t>
            </a:r>
            <a:r>
              <a:rPr lang="en-US" baseline="30000" dirty="0">
                <a:solidFill>
                  <a:schemeClr val="bg1"/>
                </a:solidFill>
              </a:rPr>
              <a:t/>
            </a:r>
            <a:br>
              <a:rPr lang="en-US" baseline="30000" dirty="0">
                <a:solidFill>
                  <a:schemeClr val="bg1"/>
                </a:solidFill>
              </a:rPr>
            </a:br>
            <a:endParaRPr lang="en-US" dirty="0"/>
          </a:p>
        </p:txBody>
      </p:sp>
      <p:pic>
        <p:nvPicPr>
          <p:cNvPr id="6" name="Picture 5" descr="Illustration of children in cafeterial eating healthy foods such as fruit and vegetables. Background graphic showing children playing basketball." title="Illustration for Be A School Wellness Champion"/>
          <p:cNvPicPr>
            <a:picLocks noChangeAspect="1"/>
          </p:cNvPicPr>
          <p:nvPr/>
        </p:nvPicPr>
        <p:blipFill>
          <a:blip r:embed="rId3"/>
          <a:stretch>
            <a:fillRect/>
          </a:stretch>
        </p:blipFill>
        <p:spPr>
          <a:xfrm>
            <a:off x="-641211" y="-222194"/>
            <a:ext cx="9946391" cy="5486399"/>
          </a:xfrm>
          <a:prstGeom prst="rect">
            <a:avLst/>
          </a:prstGeom>
        </p:spPr>
      </p:pic>
      <p:cxnSp>
        <p:nvCxnSpPr>
          <p:cNvPr id="16" name="Straight Connector 15" title="Line"/>
          <p:cNvCxnSpPr/>
          <p:nvPr/>
        </p:nvCxnSpPr>
        <p:spPr>
          <a:xfrm flipH="1" flipV="1">
            <a:off x="2971801" y="1723355"/>
            <a:ext cx="2571749" cy="12958"/>
          </a:xfrm>
          <a:prstGeom prst="line">
            <a:avLst/>
          </a:prstGeom>
          <a:ln w="38100" cmpd="sng">
            <a:solidFill>
              <a:srgbClr val="008000"/>
            </a:solidFill>
          </a:ln>
          <a:effectLst/>
        </p:spPr>
        <p:style>
          <a:lnRef idx="2">
            <a:schemeClr val="accent1"/>
          </a:lnRef>
          <a:fillRef idx="0">
            <a:schemeClr val="accent1"/>
          </a:fillRef>
          <a:effectRef idx="1">
            <a:schemeClr val="accent1"/>
          </a:effectRef>
          <a:fontRef idx="minor">
            <a:schemeClr val="tx1"/>
          </a:fontRef>
        </p:style>
      </p:cxnSp>
      <p:sp>
        <p:nvSpPr>
          <p:cNvPr id="8" name="TextBox 7"/>
          <p:cNvSpPr txBox="1"/>
          <p:nvPr/>
        </p:nvSpPr>
        <p:spPr>
          <a:xfrm>
            <a:off x="3018118" y="599746"/>
            <a:ext cx="2472765" cy="369332"/>
          </a:xfrm>
          <a:prstGeom prst="rect">
            <a:avLst/>
          </a:prstGeom>
          <a:noFill/>
        </p:spPr>
        <p:txBody>
          <a:bodyPr wrap="square" rtlCol="0">
            <a:spAutoFit/>
          </a:bodyPr>
          <a:lstStyle/>
          <a:p>
            <a:pPr algn="ctr"/>
            <a:r>
              <a:rPr lang="en-US" dirty="0">
                <a:solidFill>
                  <a:srgbClr val="96206D"/>
                </a:solidFill>
                <a:latin typeface="Arial"/>
                <a:cs typeface="Arial"/>
              </a:rPr>
              <a:t>Be A</a:t>
            </a:r>
          </a:p>
        </p:txBody>
      </p:sp>
      <p:sp>
        <p:nvSpPr>
          <p:cNvPr id="9" name="TextBox 8"/>
          <p:cNvSpPr txBox="1"/>
          <p:nvPr/>
        </p:nvSpPr>
        <p:spPr>
          <a:xfrm>
            <a:off x="2876176" y="961608"/>
            <a:ext cx="2756648" cy="761747"/>
          </a:xfrm>
          <a:prstGeom prst="rect">
            <a:avLst/>
          </a:prstGeom>
          <a:noFill/>
        </p:spPr>
        <p:txBody>
          <a:bodyPr wrap="square" rtlCol="0">
            <a:spAutoFit/>
          </a:bodyPr>
          <a:lstStyle/>
          <a:p>
            <a:pPr algn="ctr">
              <a:lnSpc>
                <a:spcPct val="70000"/>
              </a:lnSpc>
            </a:pPr>
            <a:r>
              <a:rPr lang="en-US" sz="3000" dirty="0">
                <a:solidFill>
                  <a:srgbClr val="95206D"/>
                </a:solidFill>
              </a:rPr>
              <a:t>School Wellness</a:t>
            </a:r>
          </a:p>
          <a:p>
            <a:pPr algn="ctr">
              <a:lnSpc>
                <a:spcPct val="70000"/>
              </a:lnSpc>
            </a:pPr>
            <a:r>
              <a:rPr lang="en-US" sz="3000" dirty="0">
                <a:solidFill>
                  <a:srgbClr val="95206D"/>
                </a:solidFill>
              </a:rPr>
              <a:t>Champion</a:t>
            </a:r>
          </a:p>
        </p:txBody>
      </p:sp>
      <p:cxnSp>
        <p:nvCxnSpPr>
          <p:cNvPr id="11" name="Straight Connector 10" title="Line"/>
          <p:cNvCxnSpPr/>
          <p:nvPr/>
        </p:nvCxnSpPr>
        <p:spPr>
          <a:xfrm flipH="1">
            <a:off x="2971801" y="784412"/>
            <a:ext cx="920004" cy="0"/>
          </a:xfrm>
          <a:prstGeom prst="line">
            <a:avLst/>
          </a:prstGeom>
          <a:ln w="38100" cmpd="sng">
            <a:solidFill>
              <a:srgbClr val="008000"/>
            </a:solidFill>
          </a:ln>
          <a:effectLst/>
        </p:spPr>
        <p:style>
          <a:lnRef idx="2">
            <a:schemeClr val="accent1"/>
          </a:lnRef>
          <a:fillRef idx="0">
            <a:schemeClr val="accent1"/>
          </a:fillRef>
          <a:effectRef idx="1">
            <a:schemeClr val="accent1"/>
          </a:effectRef>
          <a:fontRef idx="minor">
            <a:schemeClr val="tx1"/>
          </a:fontRef>
        </p:style>
      </p:cxnSp>
      <p:cxnSp>
        <p:nvCxnSpPr>
          <p:cNvPr id="15" name="Straight Connector 14" title="Line"/>
          <p:cNvCxnSpPr/>
          <p:nvPr/>
        </p:nvCxnSpPr>
        <p:spPr>
          <a:xfrm flipH="1">
            <a:off x="4617197" y="784412"/>
            <a:ext cx="926353" cy="1"/>
          </a:xfrm>
          <a:prstGeom prst="line">
            <a:avLst/>
          </a:prstGeom>
          <a:ln w="38100" cmpd="sng">
            <a:solidFill>
              <a:srgbClr val="008000"/>
            </a:solidFill>
          </a:ln>
          <a:effectLst/>
        </p:spPr>
        <p:style>
          <a:lnRef idx="2">
            <a:schemeClr val="accent1"/>
          </a:lnRef>
          <a:fillRef idx="0">
            <a:schemeClr val="accent1"/>
          </a:fillRef>
          <a:effectRef idx="1">
            <a:schemeClr val="accent1"/>
          </a:effectRef>
          <a:fontRef idx="minor">
            <a:schemeClr val="tx1"/>
          </a:fontRef>
        </p:style>
      </p:cxnSp>
      <p:sp>
        <p:nvSpPr>
          <p:cNvPr id="31" name="TextBox 30" title="Graphic of Fresh Fruit"/>
          <p:cNvSpPr txBox="1"/>
          <p:nvPr/>
        </p:nvSpPr>
        <p:spPr>
          <a:xfrm>
            <a:off x="5854700" y="1479575"/>
            <a:ext cx="476250" cy="400110"/>
          </a:xfrm>
          <a:prstGeom prst="rect">
            <a:avLst/>
          </a:prstGeom>
          <a:noFill/>
        </p:spPr>
        <p:txBody>
          <a:bodyPr wrap="square" rtlCol="0">
            <a:spAutoFit/>
          </a:bodyPr>
          <a:lstStyle/>
          <a:p>
            <a:pPr algn="ctr"/>
            <a:r>
              <a:rPr lang="en-US" sz="1000" dirty="0"/>
              <a:t>Fresh Fruit</a:t>
            </a:r>
          </a:p>
        </p:txBody>
      </p:sp>
    </p:spTree>
    <p:extLst>
      <p:ext uri="{BB962C8B-B14F-4D97-AF65-F5344CB8AC3E}">
        <p14:creationId xmlns:p14="http://schemas.microsoft.com/office/powerpoint/2010/main" val="343027606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title="Green Background for type"/>
          <p:cNvSpPr/>
          <p:nvPr/>
        </p:nvSpPr>
        <p:spPr>
          <a:xfrm>
            <a:off x="0" y="0"/>
            <a:ext cx="9144000" cy="1228811"/>
          </a:xfrm>
          <a:prstGeom prst="rect">
            <a:avLst/>
          </a:prstGeom>
          <a:solidFill>
            <a:srgbClr val="008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0" y="-40695"/>
            <a:ext cx="9143999" cy="1470025"/>
          </a:xfrm>
        </p:spPr>
        <p:txBody>
          <a:bodyPr>
            <a:noAutofit/>
          </a:bodyPr>
          <a:lstStyle/>
          <a:p>
            <a:r>
              <a:rPr lang="en-US" sz="6000" baseline="30000" dirty="0">
                <a:solidFill>
                  <a:schemeClr val="bg1"/>
                </a:solidFill>
              </a:rPr>
              <a:t>Helping Kids Learn, Grow, and Be Healthy</a:t>
            </a:r>
            <a:endParaRPr lang="en-US" sz="6000" dirty="0"/>
          </a:p>
        </p:txBody>
      </p:sp>
      <p:sp>
        <p:nvSpPr>
          <p:cNvPr id="6" name="TextBox 5"/>
          <p:cNvSpPr txBox="1"/>
          <p:nvPr/>
        </p:nvSpPr>
        <p:spPr>
          <a:xfrm>
            <a:off x="528828" y="1629849"/>
            <a:ext cx="7873999" cy="4093428"/>
          </a:xfrm>
          <a:prstGeom prst="rect">
            <a:avLst/>
          </a:prstGeom>
          <a:noFill/>
        </p:spPr>
        <p:txBody>
          <a:bodyPr wrap="square" rtlCol="0">
            <a:spAutoFit/>
          </a:bodyPr>
          <a:lstStyle/>
          <a:p>
            <a:pPr marL="285750" lvl="0" indent="-285750" fontAlgn="base">
              <a:spcAft>
                <a:spcPts val="1200"/>
              </a:spcAft>
              <a:buClr>
                <a:srgbClr val="FF6600"/>
              </a:buClr>
              <a:buFont typeface="Wingdings" charset="2"/>
              <a:buChar char=""/>
            </a:pPr>
            <a:r>
              <a:rPr lang="en-US" sz="2000" dirty="0">
                <a:latin typeface="Verdana"/>
                <a:cs typeface="Verdana"/>
              </a:rPr>
              <a:t>Together, parents, school staff, and students can create </a:t>
            </a:r>
            <a:br>
              <a:rPr lang="en-US" sz="2000" dirty="0">
                <a:latin typeface="Verdana"/>
                <a:cs typeface="Verdana"/>
              </a:rPr>
            </a:br>
            <a:r>
              <a:rPr lang="en-US" sz="2000" dirty="0">
                <a:latin typeface="Verdana"/>
                <a:cs typeface="Verdana"/>
              </a:rPr>
              <a:t>a healthy school nutrition environment</a:t>
            </a:r>
          </a:p>
          <a:p>
            <a:pPr marL="285750" lvl="0" indent="-285750" fontAlgn="base">
              <a:spcAft>
                <a:spcPts val="1200"/>
              </a:spcAft>
              <a:buClr>
                <a:srgbClr val="FF6600"/>
              </a:buClr>
              <a:buFont typeface="Wingdings" charset="2"/>
              <a:buChar char=""/>
            </a:pPr>
            <a:r>
              <a:rPr lang="en-US" sz="2000" dirty="0">
                <a:latin typeface="Verdana"/>
                <a:cs typeface="Verdana"/>
              </a:rPr>
              <a:t>Better health = better learners</a:t>
            </a:r>
          </a:p>
          <a:p>
            <a:pPr marL="285750" lvl="0" indent="-285750" fontAlgn="base">
              <a:spcAft>
                <a:spcPts val="1200"/>
              </a:spcAft>
              <a:buClr>
                <a:srgbClr val="FF6600"/>
              </a:buClr>
              <a:buFont typeface="Wingdings" charset="2"/>
              <a:buChar char=""/>
            </a:pPr>
            <a:r>
              <a:rPr lang="en-US" sz="2000" dirty="0">
                <a:latin typeface="Verdana"/>
                <a:cs typeface="Verdana"/>
              </a:rPr>
              <a:t>Kids with healthier eating patterns and </a:t>
            </a:r>
            <a:br>
              <a:rPr lang="en-US" sz="2000" dirty="0">
                <a:latin typeface="Verdana"/>
                <a:cs typeface="Verdana"/>
              </a:rPr>
            </a:br>
            <a:r>
              <a:rPr lang="en-US" sz="2000" dirty="0">
                <a:latin typeface="Verdana"/>
                <a:cs typeface="Verdana"/>
              </a:rPr>
              <a:t>enough physical activity tend to:</a:t>
            </a:r>
          </a:p>
          <a:p>
            <a:pPr marL="557784" lvl="0" indent="-285750" fontAlgn="base">
              <a:spcAft>
                <a:spcPts val="1200"/>
              </a:spcAft>
              <a:buClr>
                <a:srgbClr val="61AA69"/>
              </a:buClr>
              <a:buFont typeface="Wingdings" charset="2"/>
              <a:buChar char=""/>
            </a:pPr>
            <a:r>
              <a:rPr lang="en-US" sz="2000" dirty="0">
                <a:latin typeface="Verdana"/>
                <a:cs typeface="Verdana"/>
              </a:rPr>
              <a:t>Have better grades </a:t>
            </a:r>
          </a:p>
          <a:p>
            <a:pPr marL="557784" indent="-285750" fontAlgn="base">
              <a:spcAft>
                <a:spcPts val="1200"/>
              </a:spcAft>
              <a:buClr>
                <a:srgbClr val="61AA69"/>
              </a:buClr>
              <a:buFont typeface="Wingdings" charset="2"/>
              <a:buChar char=""/>
            </a:pPr>
            <a:r>
              <a:rPr lang="en-US" sz="2000" dirty="0">
                <a:latin typeface="Verdana"/>
                <a:cs typeface="Verdana"/>
              </a:rPr>
              <a:t>Remember what was </a:t>
            </a:r>
            <a:br>
              <a:rPr lang="en-US" sz="2000" dirty="0">
                <a:latin typeface="Verdana"/>
                <a:cs typeface="Verdana"/>
              </a:rPr>
            </a:br>
            <a:r>
              <a:rPr lang="en-US" sz="2000" dirty="0">
                <a:latin typeface="Verdana"/>
                <a:cs typeface="Verdana"/>
              </a:rPr>
              <a:t>taught in class</a:t>
            </a:r>
          </a:p>
          <a:p>
            <a:pPr marL="557784" indent="-285750" fontAlgn="base">
              <a:spcAft>
                <a:spcPts val="1200"/>
              </a:spcAft>
              <a:buClr>
                <a:srgbClr val="61AA69"/>
              </a:buClr>
              <a:buFont typeface="Wingdings" charset="2"/>
              <a:buChar char=""/>
            </a:pPr>
            <a:r>
              <a:rPr lang="en-US" sz="2000" dirty="0">
                <a:latin typeface="Verdana"/>
                <a:cs typeface="Verdana"/>
              </a:rPr>
              <a:t>Behave better in class</a:t>
            </a:r>
          </a:p>
          <a:p>
            <a:pPr marL="557784" indent="-285750" fontAlgn="base">
              <a:spcAft>
                <a:spcPts val="1200"/>
              </a:spcAft>
              <a:buClr>
                <a:srgbClr val="61AA69"/>
              </a:buClr>
              <a:buFont typeface="Wingdings" charset="2"/>
              <a:buChar char=""/>
            </a:pPr>
            <a:r>
              <a:rPr lang="en-US" sz="2000" dirty="0">
                <a:latin typeface="Verdana"/>
                <a:cs typeface="Verdana"/>
              </a:rPr>
              <a:t>Miss less school time </a:t>
            </a:r>
          </a:p>
        </p:txBody>
      </p:sp>
      <p:pic>
        <p:nvPicPr>
          <p:cNvPr id="3" name="Picture 2" title="Graphic with Title Better Health - Better Learner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0" y="3296264"/>
            <a:ext cx="3670300" cy="3429000"/>
          </a:xfrm>
          <a:prstGeom prst="rect">
            <a:avLst/>
          </a:prstGeom>
        </p:spPr>
      </p:pic>
    </p:spTree>
    <p:extLst>
      <p:ext uri="{BB962C8B-B14F-4D97-AF65-F5344CB8AC3E}">
        <p14:creationId xmlns:p14="http://schemas.microsoft.com/office/powerpoint/2010/main" val="11002380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title="Green background rectangle"/>
          <p:cNvSpPr/>
          <p:nvPr/>
        </p:nvSpPr>
        <p:spPr>
          <a:xfrm>
            <a:off x="0" y="0"/>
            <a:ext cx="9144000" cy="1228811"/>
          </a:xfrm>
          <a:prstGeom prst="rect">
            <a:avLst/>
          </a:prstGeom>
          <a:solidFill>
            <a:srgbClr val="008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 name="Title 4"/>
          <p:cNvSpPr>
            <a:spLocks noGrp="1"/>
          </p:cNvSpPr>
          <p:nvPr>
            <p:ph type="title"/>
          </p:nvPr>
        </p:nvSpPr>
        <p:spPr>
          <a:xfrm>
            <a:off x="457200" y="6430"/>
            <a:ext cx="8229600" cy="1143000"/>
          </a:xfrm>
        </p:spPr>
        <p:txBody>
          <a:bodyPr>
            <a:normAutofit/>
          </a:bodyPr>
          <a:lstStyle/>
          <a:p>
            <a:r>
              <a:rPr lang="en-US" sz="4000" dirty="0">
                <a:solidFill>
                  <a:schemeClr val="bg1"/>
                </a:solidFill>
              </a:rPr>
              <a:t>School Wellness Policy</a:t>
            </a:r>
          </a:p>
        </p:txBody>
      </p:sp>
      <p:sp>
        <p:nvSpPr>
          <p:cNvPr id="4" name="TextBox 3"/>
          <p:cNvSpPr txBox="1"/>
          <p:nvPr/>
        </p:nvSpPr>
        <p:spPr>
          <a:xfrm>
            <a:off x="0" y="1425417"/>
            <a:ext cx="9144000" cy="784830"/>
          </a:xfrm>
          <a:prstGeom prst="rect">
            <a:avLst/>
          </a:prstGeom>
          <a:noFill/>
        </p:spPr>
        <p:txBody>
          <a:bodyPr wrap="square" rtlCol="0">
            <a:spAutoFit/>
          </a:bodyPr>
          <a:lstStyle/>
          <a:p>
            <a:pPr lvl="0" algn="ctr" fontAlgn="base">
              <a:spcAft>
                <a:spcPts val="600"/>
              </a:spcAft>
              <a:buClr>
                <a:srgbClr val="FF6600"/>
              </a:buClr>
            </a:pPr>
            <a:r>
              <a:rPr lang="en-US" sz="2000" dirty="0">
                <a:latin typeface="Verdana"/>
                <a:cs typeface="Verdana"/>
              </a:rPr>
              <a:t>A wellness policy helps create a healthy school environment. </a:t>
            </a:r>
          </a:p>
          <a:p>
            <a:pPr lvl="0" algn="ctr" fontAlgn="base">
              <a:spcAft>
                <a:spcPts val="600"/>
              </a:spcAft>
              <a:buClr>
                <a:srgbClr val="FF6600"/>
              </a:buClr>
            </a:pPr>
            <a:r>
              <a:rPr lang="en-US" sz="2000" dirty="0">
                <a:latin typeface="Verdana"/>
                <a:cs typeface="Verdana"/>
              </a:rPr>
              <a:t>Our wellness policy talks about:</a:t>
            </a:r>
          </a:p>
        </p:txBody>
      </p:sp>
      <p:pic>
        <p:nvPicPr>
          <p:cNvPr id="25" name="Picture 24" title="Grile in athletic uniform"/>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985" y="3009900"/>
            <a:ext cx="946222" cy="1860550"/>
          </a:xfrm>
          <a:prstGeom prst="rect">
            <a:avLst/>
          </a:prstGeom>
        </p:spPr>
      </p:pic>
      <p:pic>
        <p:nvPicPr>
          <p:cNvPr id="30" name="Picture 29" title="Graphic title Taste Test Today"/>
          <p:cNvPicPr>
            <a:picLocks noChangeAspect="1"/>
          </p:cNvPicPr>
          <p:nvPr/>
        </p:nvPicPr>
        <p:blipFill>
          <a:blip r:embed="rId4"/>
          <a:stretch>
            <a:fillRect/>
          </a:stretch>
        </p:blipFill>
        <p:spPr>
          <a:xfrm>
            <a:off x="60435" y="5368380"/>
            <a:ext cx="992916" cy="1459736"/>
          </a:xfrm>
          <a:prstGeom prst="rect">
            <a:avLst/>
          </a:prstGeom>
        </p:spPr>
      </p:pic>
      <p:sp>
        <p:nvSpPr>
          <p:cNvPr id="6" name="Rectangle 5"/>
          <p:cNvSpPr/>
          <p:nvPr/>
        </p:nvSpPr>
        <p:spPr>
          <a:xfrm>
            <a:off x="944880" y="2732038"/>
            <a:ext cx="2902473" cy="3554819"/>
          </a:xfrm>
          <a:prstGeom prst="rect">
            <a:avLst/>
          </a:prstGeom>
        </p:spPr>
        <p:txBody>
          <a:bodyPr wrap="square" numCol="1">
            <a:spAutoFit/>
          </a:bodyPr>
          <a:lstStyle/>
          <a:p>
            <a:pPr marL="285750" indent="-285750">
              <a:spcAft>
                <a:spcPts val="5400"/>
              </a:spcAft>
              <a:buClr>
                <a:srgbClr val="FF6600"/>
              </a:buClr>
              <a:buSzPct val="95000"/>
              <a:buFont typeface="Wingdings" charset="2"/>
              <a:buChar char=""/>
            </a:pPr>
            <a:r>
              <a:rPr lang="en-US" dirty="0">
                <a:latin typeface="Verdana"/>
                <a:cs typeface="Verdana"/>
              </a:rPr>
              <a:t>Nutrition education</a:t>
            </a:r>
          </a:p>
          <a:p>
            <a:pPr marL="285750" indent="-285750">
              <a:spcAft>
                <a:spcPts val="5400"/>
              </a:spcAft>
              <a:buClr>
                <a:srgbClr val="FF6600"/>
              </a:buClr>
              <a:buSzPct val="95000"/>
              <a:buFont typeface="Wingdings" charset="2"/>
              <a:buChar char=""/>
            </a:pPr>
            <a:r>
              <a:rPr lang="en-US" dirty="0">
                <a:latin typeface="Verdana"/>
                <a:cs typeface="Verdana"/>
              </a:rPr>
              <a:t>Physical activity</a:t>
            </a:r>
          </a:p>
          <a:p>
            <a:pPr marL="285750" indent="-285750">
              <a:spcAft>
                <a:spcPts val="5400"/>
              </a:spcAft>
              <a:buClr>
                <a:srgbClr val="FF6600"/>
              </a:buClr>
              <a:buSzPct val="95000"/>
              <a:buFont typeface="Wingdings" charset="2"/>
              <a:buChar char=""/>
            </a:pPr>
            <a:r>
              <a:rPr lang="en-US" dirty="0">
                <a:latin typeface="Verdana"/>
                <a:cs typeface="Verdana"/>
              </a:rPr>
              <a:t>Foods and drinks sold to students</a:t>
            </a:r>
          </a:p>
          <a:p>
            <a:pPr marL="285750" indent="-285750">
              <a:spcAft>
                <a:spcPts val="5400"/>
              </a:spcAft>
              <a:buClr>
                <a:srgbClr val="FF6600"/>
              </a:buClr>
              <a:buSzPct val="95000"/>
              <a:buFont typeface="Wingdings" charset="2"/>
              <a:buChar char=""/>
            </a:pPr>
            <a:r>
              <a:rPr lang="en-US" dirty="0">
                <a:latin typeface="Verdana"/>
                <a:cs typeface="Verdana"/>
              </a:rPr>
              <a:t>Nutrition promotion</a:t>
            </a:r>
          </a:p>
        </p:txBody>
      </p:sp>
      <p:pic>
        <p:nvPicPr>
          <p:cNvPr id="15" name="Picture 14" title="Picture of Books"/>
          <p:cNvPicPr>
            <a:picLocks noChangeAspect="1"/>
          </p:cNvPicPr>
          <p:nvPr/>
        </p:nvPicPr>
        <p:blipFill>
          <a:blip r:embed="rId5"/>
          <a:stretch>
            <a:fillRect/>
          </a:stretch>
        </p:blipFill>
        <p:spPr>
          <a:xfrm>
            <a:off x="3492501" y="2298701"/>
            <a:ext cx="1094428" cy="1152711"/>
          </a:xfrm>
          <a:prstGeom prst="rect">
            <a:avLst/>
          </a:prstGeom>
        </p:spPr>
      </p:pic>
      <p:pic>
        <p:nvPicPr>
          <p:cNvPr id="14" name="ParentPP_slide8b.eps" title="Vending machine with food and drink"/>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443779" y="4003386"/>
            <a:ext cx="1035747" cy="1758815"/>
          </a:xfrm>
          <a:prstGeom prst="rect">
            <a:avLst/>
          </a:prstGeom>
        </p:spPr>
      </p:pic>
      <p:sp>
        <p:nvSpPr>
          <p:cNvPr id="7" name="Rectangle 6"/>
          <p:cNvSpPr/>
          <p:nvPr/>
        </p:nvSpPr>
        <p:spPr>
          <a:xfrm>
            <a:off x="4586928" y="2732038"/>
            <a:ext cx="4061771" cy="3139321"/>
          </a:xfrm>
          <a:prstGeom prst="rect">
            <a:avLst/>
          </a:prstGeom>
        </p:spPr>
        <p:txBody>
          <a:bodyPr wrap="square" numCol="1">
            <a:spAutoFit/>
          </a:bodyPr>
          <a:lstStyle/>
          <a:p>
            <a:pPr marL="285750" indent="-285750">
              <a:spcAft>
                <a:spcPts val="5400"/>
              </a:spcAft>
              <a:buClr>
                <a:srgbClr val="FF6600"/>
              </a:buClr>
              <a:buSzPct val="95000"/>
              <a:buFont typeface="Wingdings" charset="2"/>
              <a:buChar char=""/>
            </a:pPr>
            <a:r>
              <a:rPr lang="en-US" dirty="0">
                <a:latin typeface="Verdana"/>
                <a:cs typeface="Verdana"/>
              </a:rPr>
              <a:t>Food and beverages, not sold, but provided to students </a:t>
            </a:r>
          </a:p>
          <a:p>
            <a:pPr marL="285750" indent="-285750">
              <a:spcAft>
                <a:spcPts val="5400"/>
              </a:spcAft>
              <a:buClr>
                <a:srgbClr val="FF6600"/>
              </a:buClr>
              <a:buSzPct val="95000"/>
              <a:buFont typeface="Wingdings" charset="2"/>
              <a:buChar char=""/>
            </a:pPr>
            <a:r>
              <a:rPr lang="en-US" dirty="0">
                <a:latin typeface="Verdana"/>
                <a:cs typeface="Verdana"/>
              </a:rPr>
              <a:t>Food and beverage </a:t>
            </a:r>
            <a:br>
              <a:rPr lang="en-US" dirty="0">
                <a:latin typeface="Verdana"/>
                <a:cs typeface="Verdana"/>
              </a:rPr>
            </a:br>
            <a:r>
              <a:rPr lang="en-US" dirty="0">
                <a:latin typeface="Verdana"/>
                <a:cs typeface="Verdana"/>
              </a:rPr>
              <a:t>marketing</a:t>
            </a:r>
          </a:p>
          <a:p>
            <a:pPr marL="285750" indent="-285750">
              <a:spcAft>
                <a:spcPts val="5400"/>
              </a:spcAft>
              <a:buClr>
                <a:srgbClr val="FF6600"/>
              </a:buClr>
              <a:buSzPct val="95000"/>
              <a:buFont typeface="Wingdings" charset="2"/>
              <a:buChar char=""/>
            </a:pPr>
            <a:r>
              <a:rPr lang="en-US" dirty="0">
                <a:latin typeface="Verdana"/>
                <a:cs typeface="Verdana"/>
              </a:rPr>
              <a:t>Informing the community, leadership, and more</a:t>
            </a:r>
          </a:p>
        </p:txBody>
      </p:sp>
      <p:pic>
        <p:nvPicPr>
          <p:cNvPr id="28" name="Picture 27" title="Graphic titled Class Party"/>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852354" y="2233783"/>
            <a:ext cx="919608" cy="1217629"/>
          </a:xfrm>
          <a:prstGeom prst="rect">
            <a:avLst/>
          </a:prstGeom>
        </p:spPr>
      </p:pic>
      <p:pic>
        <p:nvPicPr>
          <p:cNvPr id="23" name="Picture 22" title="Question mark and exclamation point."/>
          <p:cNvPicPr>
            <a:picLocks noChangeAspect="1"/>
          </p:cNvPicPr>
          <p:nvPr/>
        </p:nvPicPr>
        <p:blipFill>
          <a:blip r:embed="rId8"/>
          <a:stretch>
            <a:fillRect/>
          </a:stretch>
        </p:blipFill>
        <p:spPr>
          <a:xfrm>
            <a:off x="7086599" y="5889434"/>
            <a:ext cx="1685363" cy="811648"/>
          </a:xfrm>
          <a:prstGeom prst="rect">
            <a:avLst/>
          </a:prstGeom>
        </p:spPr>
      </p:pic>
    </p:spTree>
    <p:extLst>
      <p:ext uri="{BB962C8B-B14F-4D97-AF65-F5344CB8AC3E}">
        <p14:creationId xmlns:p14="http://schemas.microsoft.com/office/powerpoint/2010/main" val="371476703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title="Green background rectangle"/>
          <p:cNvSpPr/>
          <p:nvPr/>
        </p:nvSpPr>
        <p:spPr>
          <a:xfrm>
            <a:off x="0" y="0"/>
            <a:ext cx="9144000" cy="1228811"/>
          </a:xfrm>
          <a:prstGeom prst="rect">
            <a:avLst/>
          </a:prstGeom>
          <a:solidFill>
            <a:srgbClr val="008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Title 4"/>
          <p:cNvSpPr>
            <a:spLocks noGrp="1"/>
          </p:cNvSpPr>
          <p:nvPr>
            <p:ph type="title"/>
          </p:nvPr>
        </p:nvSpPr>
        <p:spPr>
          <a:xfrm>
            <a:off x="457200" y="-5638"/>
            <a:ext cx="8229600" cy="1143000"/>
          </a:xfrm>
        </p:spPr>
        <p:txBody>
          <a:bodyPr>
            <a:normAutofit/>
          </a:bodyPr>
          <a:lstStyle/>
          <a:p>
            <a:r>
              <a:rPr lang="en-US" sz="4000" dirty="0">
                <a:solidFill>
                  <a:schemeClr val="bg1"/>
                </a:solidFill>
              </a:rPr>
              <a:t>Our Wellness Policy</a:t>
            </a:r>
          </a:p>
        </p:txBody>
      </p:sp>
      <p:sp>
        <p:nvSpPr>
          <p:cNvPr id="6" name="TextBox 5"/>
          <p:cNvSpPr txBox="1"/>
          <p:nvPr/>
        </p:nvSpPr>
        <p:spPr>
          <a:xfrm>
            <a:off x="447040" y="1476217"/>
            <a:ext cx="6004560" cy="707886"/>
          </a:xfrm>
          <a:prstGeom prst="rect">
            <a:avLst/>
          </a:prstGeom>
          <a:noFill/>
        </p:spPr>
        <p:txBody>
          <a:bodyPr wrap="square" rtlCol="0">
            <a:spAutoFit/>
          </a:bodyPr>
          <a:lstStyle/>
          <a:p>
            <a:pPr marL="342900" lvl="0" indent="-342900" fontAlgn="base">
              <a:spcAft>
                <a:spcPts val="2400"/>
              </a:spcAft>
              <a:buClr>
                <a:srgbClr val="FF6600"/>
              </a:buClr>
              <a:buFont typeface="Arial"/>
              <a:buChar char="•"/>
            </a:pPr>
            <a:r>
              <a:rPr lang="en-US" sz="2000" dirty="0">
                <a:latin typeface="Verdana"/>
                <a:cs typeface="Verdana"/>
              </a:rPr>
              <a:t>Learn more! Read the full policy at: </a:t>
            </a:r>
            <a:br>
              <a:rPr lang="en-US" sz="2000" dirty="0">
                <a:latin typeface="Verdana"/>
                <a:cs typeface="Verdana"/>
              </a:rPr>
            </a:br>
            <a:r>
              <a:rPr lang="en-US" sz="2000" dirty="0" smtClean="0">
                <a:solidFill>
                  <a:srgbClr val="FF0080"/>
                </a:solidFill>
                <a:latin typeface="Verdana"/>
                <a:cs typeface="Verdana"/>
              </a:rPr>
              <a:t>www.madriverschools.org</a:t>
            </a:r>
            <a:endParaRPr lang="en-US" sz="2000" dirty="0">
              <a:latin typeface="Verdana"/>
              <a:cs typeface="Verdana"/>
            </a:endParaRPr>
          </a:p>
        </p:txBody>
      </p:sp>
      <p:sp>
        <p:nvSpPr>
          <p:cNvPr id="10" name="Rectangle 9" title="Line"/>
          <p:cNvSpPr/>
          <p:nvPr/>
        </p:nvSpPr>
        <p:spPr>
          <a:xfrm>
            <a:off x="3238500" y="6116588"/>
            <a:ext cx="3682999" cy="192221"/>
          </a:xfrm>
          <a:prstGeom prst="rect">
            <a:avLst/>
          </a:prstGeom>
          <a:solidFill>
            <a:srgbClr val="80000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4" name="ParentPP_slide4.eps" title="Graphic of children in front of a sign that says School Wellness Policy"/>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80393" y="3314700"/>
            <a:ext cx="6424300" cy="3543300"/>
          </a:xfrm>
          <a:prstGeom prst="rect">
            <a:avLst/>
          </a:prstGeom>
        </p:spPr>
      </p:pic>
      <p:sp>
        <p:nvSpPr>
          <p:cNvPr id="8" name="TextBox 7"/>
          <p:cNvSpPr txBox="1"/>
          <p:nvPr/>
        </p:nvSpPr>
        <p:spPr>
          <a:xfrm>
            <a:off x="4358232" y="4415476"/>
            <a:ext cx="1633839" cy="923330"/>
          </a:xfrm>
          <a:prstGeom prst="rect">
            <a:avLst/>
          </a:prstGeom>
          <a:noFill/>
        </p:spPr>
        <p:txBody>
          <a:bodyPr wrap="square" rtlCol="0">
            <a:spAutoFit/>
          </a:bodyPr>
          <a:lstStyle/>
          <a:p>
            <a:pPr algn="ctr"/>
            <a:r>
              <a:rPr lang="en-US" dirty="0"/>
              <a:t>School</a:t>
            </a:r>
            <a:br>
              <a:rPr lang="en-US" dirty="0"/>
            </a:br>
            <a:r>
              <a:rPr lang="en-US" dirty="0"/>
              <a:t>Wellness Policy </a:t>
            </a:r>
          </a:p>
        </p:txBody>
      </p:sp>
    </p:spTree>
    <p:extLst>
      <p:ext uri="{BB962C8B-B14F-4D97-AF65-F5344CB8AC3E}">
        <p14:creationId xmlns:p14="http://schemas.microsoft.com/office/powerpoint/2010/main" val="305747426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title="Green background rectangle"/>
          <p:cNvSpPr/>
          <p:nvPr/>
        </p:nvSpPr>
        <p:spPr>
          <a:xfrm>
            <a:off x="0" y="0"/>
            <a:ext cx="9144000" cy="1228811"/>
          </a:xfrm>
          <a:prstGeom prst="rect">
            <a:avLst/>
          </a:prstGeom>
          <a:solidFill>
            <a:srgbClr val="008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Title 7"/>
          <p:cNvSpPr>
            <a:spLocks noGrp="1"/>
          </p:cNvSpPr>
          <p:nvPr>
            <p:ph type="title"/>
          </p:nvPr>
        </p:nvSpPr>
        <p:spPr>
          <a:xfrm>
            <a:off x="457200" y="-9134"/>
            <a:ext cx="8229600" cy="1143000"/>
          </a:xfrm>
        </p:spPr>
        <p:txBody>
          <a:bodyPr>
            <a:normAutofit/>
          </a:bodyPr>
          <a:lstStyle/>
          <a:p>
            <a:r>
              <a:rPr lang="en-US" sz="4000" dirty="0">
                <a:solidFill>
                  <a:schemeClr val="bg1"/>
                </a:solidFill>
              </a:rPr>
              <a:t>Importance of Nutrition Education</a:t>
            </a:r>
          </a:p>
        </p:txBody>
      </p:sp>
      <p:sp>
        <p:nvSpPr>
          <p:cNvPr id="4" name="TextBox 3"/>
          <p:cNvSpPr txBox="1"/>
          <p:nvPr/>
        </p:nvSpPr>
        <p:spPr>
          <a:xfrm>
            <a:off x="629920" y="1583305"/>
            <a:ext cx="5006134" cy="3785652"/>
          </a:xfrm>
          <a:prstGeom prst="rect">
            <a:avLst/>
          </a:prstGeom>
          <a:noFill/>
        </p:spPr>
        <p:txBody>
          <a:bodyPr wrap="square" rtlCol="0">
            <a:spAutoFit/>
          </a:bodyPr>
          <a:lstStyle/>
          <a:p>
            <a:pPr marL="342900" lvl="0" indent="-342900" fontAlgn="base">
              <a:spcAft>
                <a:spcPts val="1800"/>
              </a:spcAft>
              <a:buClr>
                <a:srgbClr val="FF6600"/>
              </a:buClr>
              <a:buSzPct val="75000"/>
              <a:buFont typeface="Wingdings" charset="2"/>
              <a:buChar char=""/>
            </a:pPr>
            <a:r>
              <a:rPr lang="en-US" sz="2000" dirty="0">
                <a:latin typeface="Verdana"/>
                <a:cs typeface="Verdana"/>
              </a:rPr>
              <a:t>Gives students the knowledge, skills, and confidence to make healthy eating choices.</a:t>
            </a:r>
          </a:p>
          <a:p>
            <a:pPr marL="342900" indent="-342900" fontAlgn="base">
              <a:spcAft>
                <a:spcPts val="1800"/>
              </a:spcAft>
              <a:buClr>
                <a:srgbClr val="FF6600"/>
              </a:buClr>
              <a:buSzPct val="75000"/>
              <a:buFont typeface="Wingdings" charset="2"/>
              <a:buChar char=""/>
            </a:pPr>
            <a:r>
              <a:rPr lang="en-US" sz="2000" dirty="0">
                <a:latin typeface="Verdana"/>
                <a:cs typeface="Verdana"/>
              </a:rPr>
              <a:t>Nutrition education may include: </a:t>
            </a:r>
          </a:p>
          <a:p>
            <a:pPr marL="713232" lvl="0" indent="-342900" fontAlgn="base">
              <a:spcAft>
                <a:spcPts val="1800"/>
              </a:spcAft>
              <a:buClr>
                <a:srgbClr val="800080"/>
              </a:buClr>
              <a:buSzPct val="75000"/>
              <a:buFont typeface="Wingdings" charset="2"/>
              <a:buChar char="§"/>
            </a:pPr>
            <a:r>
              <a:rPr lang="en-US" sz="2000" dirty="0">
                <a:latin typeface="Verdana"/>
                <a:cs typeface="Verdana"/>
              </a:rPr>
              <a:t>teaching about healthy meal patterns</a:t>
            </a:r>
          </a:p>
          <a:p>
            <a:pPr marL="713232" lvl="0" indent="-342900" fontAlgn="base">
              <a:spcAft>
                <a:spcPts val="1800"/>
              </a:spcAft>
              <a:buClr>
                <a:srgbClr val="800080"/>
              </a:buClr>
              <a:buSzPct val="75000"/>
              <a:buFont typeface="Wingdings" charset="2"/>
              <a:buChar char="§"/>
            </a:pPr>
            <a:r>
              <a:rPr lang="en-US" sz="2000" dirty="0">
                <a:latin typeface="Verdana"/>
                <a:cs typeface="Verdana"/>
              </a:rPr>
              <a:t>reading Nutrition Facts labels</a:t>
            </a:r>
          </a:p>
          <a:p>
            <a:pPr marL="713232" lvl="0" indent="-342900" fontAlgn="base">
              <a:spcAft>
                <a:spcPts val="1800"/>
              </a:spcAft>
              <a:buClr>
                <a:srgbClr val="800080"/>
              </a:buClr>
              <a:buSzPct val="75000"/>
              <a:buFont typeface="Wingdings" charset="2"/>
              <a:buChar char="§"/>
            </a:pPr>
            <a:r>
              <a:rPr lang="en-US" sz="2000" dirty="0">
                <a:latin typeface="Verdana"/>
                <a:cs typeface="Verdana"/>
              </a:rPr>
              <a:t>identifying sources of added sugars, saturated fats</a:t>
            </a:r>
          </a:p>
        </p:txBody>
      </p:sp>
      <p:sp>
        <p:nvSpPr>
          <p:cNvPr id="7" name="Rounded Rectangle 6" title="Magenta rectangle"/>
          <p:cNvSpPr/>
          <p:nvPr/>
        </p:nvSpPr>
        <p:spPr>
          <a:xfrm>
            <a:off x="1163848" y="5618790"/>
            <a:ext cx="6816305" cy="1187827"/>
          </a:xfrm>
          <a:prstGeom prst="roundRect">
            <a:avLst/>
          </a:prstGeom>
          <a:solidFill>
            <a:srgbClr val="96206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5"/>
          <p:cNvSpPr txBox="1"/>
          <p:nvPr/>
        </p:nvSpPr>
        <p:spPr>
          <a:xfrm>
            <a:off x="665068" y="5743026"/>
            <a:ext cx="7813864" cy="1200328"/>
          </a:xfrm>
          <a:prstGeom prst="rect">
            <a:avLst/>
          </a:prstGeom>
          <a:noFill/>
        </p:spPr>
        <p:txBody>
          <a:bodyPr wrap="square" rtlCol="0">
            <a:spAutoFit/>
          </a:bodyPr>
          <a:lstStyle/>
          <a:p>
            <a:pPr lvl="0" algn="ctr"/>
            <a:r>
              <a:rPr lang="en-US" sz="2400" dirty="0">
                <a:solidFill>
                  <a:schemeClr val="bg1"/>
                </a:solidFill>
                <a:cs typeface="Verdana"/>
              </a:rPr>
              <a:t>Get involved! Ask your teacher how you can </a:t>
            </a:r>
            <a:br>
              <a:rPr lang="en-US" sz="2400" dirty="0">
                <a:solidFill>
                  <a:schemeClr val="bg1"/>
                </a:solidFill>
                <a:cs typeface="Verdana"/>
              </a:rPr>
            </a:br>
            <a:r>
              <a:rPr lang="en-US" sz="2400" dirty="0">
                <a:solidFill>
                  <a:schemeClr val="bg1"/>
                </a:solidFill>
                <a:cs typeface="Verdana"/>
              </a:rPr>
              <a:t>support nutrition education in the classroom.</a:t>
            </a:r>
          </a:p>
          <a:p>
            <a:pPr algn="ctr"/>
            <a:endParaRPr lang="en-US" sz="2400" dirty="0">
              <a:solidFill>
                <a:schemeClr val="bg1"/>
              </a:solidFill>
            </a:endParaRPr>
          </a:p>
        </p:txBody>
      </p:sp>
      <p:pic>
        <p:nvPicPr>
          <p:cNvPr id="9" name="Picture 8" title="Graphic logo from ChooseMyPlate.gov"/>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894000" y="1583305"/>
            <a:ext cx="2148834" cy="1921895"/>
          </a:xfrm>
          <a:prstGeom prst="rect">
            <a:avLst/>
          </a:prstGeom>
        </p:spPr>
      </p:pic>
      <p:pic>
        <p:nvPicPr>
          <p:cNvPr id="5" name="Parent_PPT_sl5.eps" descr="/Users/mabelzorzano/Documents/FNS_SchoolWellness/Art/Parent_PPT_sl5.eps" title="Graphic of Teacher with book"/>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5636054" y="1551555"/>
            <a:ext cx="1398410" cy="4152854"/>
          </a:xfrm>
          <a:prstGeom prst="rect">
            <a:avLst/>
          </a:prstGeom>
        </p:spPr>
      </p:pic>
    </p:spTree>
    <p:extLst>
      <p:ext uri="{BB962C8B-B14F-4D97-AF65-F5344CB8AC3E}">
        <p14:creationId xmlns:p14="http://schemas.microsoft.com/office/powerpoint/2010/main" val="242343797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title="Green rectangle"/>
          <p:cNvSpPr/>
          <p:nvPr/>
        </p:nvSpPr>
        <p:spPr>
          <a:xfrm>
            <a:off x="0" y="0"/>
            <a:ext cx="9144000" cy="1228811"/>
          </a:xfrm>
          <a:prstGeom prst="rect">
            <a:avLst/>
          </a:prstGeom>
          <a:solidFill>
            <a:srgbClr val="008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itle 5"/>
          <p:cNvSpPr>
            <a:spLocks noGrp="1"/>
          </p:cNvSpPr>
          <p:nvPr>
            <p:ph type="title"/>
          </p:nvPr>
        </p:nvSpPr>
        <p:spPr>
          <a:xfrm>
            <a:off x="447040" y="518765"/>
            <a:ext cx="8229600" cy="1143000"/>
          </a:xfrm>
        </p:spPr>
        <p:txBody>
          <a:bodyPr>
            <a:normAutofit fontScale="90000"/>
          </a:bodyPr>
          <a:lstStyle/>
          <a:p>
            <a:r>
              <a:rPr lang="en-US" sz="6700" baseline="30000" dirty="0">
                <a:solidFill>
                  <a:schemeClr val="bg1"/>
                </a:solidFill>
              </a:rPr>
              <a:t>Nutrition Promotion</a:t>
            </a:r>
            <a:r>
              <a:rPr lang="en-US" baseline="30000" dirty="0">
                <a:solidFill>
                  <a:schemeClr val="bg1"/>
                </a:solidFill>
              </a:rPr>
              <a:t/>
            </a:r>
            <a:br>
              <a:rPr lang="en-US" baseline="30000" dirty="0">
                <a:solidFill>
                  <a:schemeClr val="bg1"/>
                </a:solidFill>
              </a:rPr>
            </a:br>
            <a:endParaRPr lang="en-US" dirty="0"/>
          </a:p>
        </p:txBody>
      </p:sp>
      <p:sp>
        <p:nvSpPr>
          <p:cNvPr id="4" name="TextBox 3"/>
          <p:cNvSpPr txBox="1"/>
          <p:nvPr/>
        </p:nvSpPr>
        <p:spPr>
          <a:xfrm>
            <a:off x="447040" y="1387317"/>
            <a:ext cx="8148320" cy="400110"/>
          </a:xfrm>
          <a:prstGeom prst="rect">
            <a:avLst/>
          </a:prstGeom>
          <a:noFill/>
        </p:spPr>
        <p:txBody>
          <a:bodyPr wrap="square" rtlCol="0">
            <a:spAutoFit/>
          </a:bodyPr>
          <a:lstStyle/>
          <a:p>
            <a:pPr marL="342900" indent="-342900" fontAlgn="base">
              <a:spcAft>
                <a:spcPts val="1200"/>
              </a:spcAft>
              <a:buClr>
                <a:srgbClr val="FF6600"/>
              </a:buClr>
              <a:buSzPct val="75000"/>
              <a:buFont typeface="Wingdings" charset="2"/>
              <a:buChar char=""/>
            </a:pPr>
            <a:r>
              <a:rPr lang="en-US" sz="2000" dirty="0">
                <a:latin typeface="Verdana"/>
                <a:cs typeface="Verdana"/>
              </a:rPr>
              <a:t>Encourage students to make healthy nutrition </a:t>
            </a:r>
            <a:r>
              <a:rPr lang="en-US" sz="2000" dirty="0" smtClean="0">
                <a:latin typeface="Verdana"/>
                <a:cs typeface="Verdana"/>
              </a:rPr>
              <a:t>choices</a:t>
            </a:r>
          </a:p>
        </p:txBody>
      </p:sp>
      <p:sp>
        <p:nvSpPr>
          <p:cNvPr id="9" name="Rectangle 8" title="Magenta rectangle"/>
          <p:cNvSpPr/>
          <p:nvPr/>
        </p:nvSpPr>
        <p:spPr>
          <a:xfrm>
            <a:off x="558800" y="5626100"/>
            <a:ext cx="4159250" cy="1231899"/>
          </a:xfrm>
          <a:prstGeom prst="rect">
            <a:avLst/>
          </a:prstGeom>
          <a:solidFill>
            <a:srgbClr val="8210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0" name="Picture 9" title="Speech bubble"/>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305738" y="4640984"/>
            <a:ext cx="1427811" cy="1120899"/>
          </a:xfrm>
          <a:prstGeom prst="rect">
            <a:avLst/>
          </a:prstGeom>
        </p:spPr>
      </p:pic>
      <p:sp>
        <p:nvSpPr>
          <p:cNvPr id="8" name="TextBox 7"/>
          <p:cNvSpPr txBox="1"/>
          <p:nvPr/>
        </p:nvSpPr>
        <p:spPr>
          <a:xfrm>
            <a:off x="323850" y="4805150"/>
            <a:ext cx="1396999" cy="698221"/>
          </a:xfrm>
          <a:prstGeom prst="rect">
            <a:avLst/>
          </a:prstGeom>
          <a:noFill/>
        </p:spPr>
        <p:txBody>
          <a:bodyPr wrap="square" rtlCol="0">
            <a:spAutoFit/>
          </a:bodyPr>
          <a:lstStyle/>
          <a:p>
            <a:pPr lvl="0" algn="ctr">
              <a:lnSpc>
                <a:spcPct val="90000"/>
              </a:lnSpc>
            </a:pPr>
            <a:r>
              <a:rPr lang="en-US" dirty="0">
                <a:solidFill>
                  <a:srgbClr val="821057"/>
                </a:solidFill>
              </a:rPr>
              <a:t>How can you get involved? </a:t>
            </a:r>
          </a:p>
        </p:txBody>
      </p:sp>
      <p:sp>
        <p:nvSpPr>
          <p:cNvPr id="7" name="TextBox 6"/>
          <p:cNvSpPr txBox="1"/>
          <p:nvPr/>
        </p:nvSpPr>
        <p:spPr>
          <a:xfrm>
            <a:off x="635000" y="5685683"/>
            <a:ext cx="4083050" cy="1095685"/>
          </a:xfrm>
          <a:prstGeom prst="rect">
            <a:avLst/>
          </a:prstGeom>
          <a:noFill/>
        </p:spPr>
        <p:txBody>
          <a:bodyPr wrap="square" rtlCol="0">
            <a:spAutoFit/>
          </a:bodyPr>
          <a:lstStyle/>
          <a:p>
            <a:pPr lvl="0">
              <a:lnSpc>
                <a:spcPct val="90000"/>
              </a:lnSpc>
            </a:pPr>
            <a:r>
              <a:rPr lang="en-US" sz="2400" dirty="0">
                <a:solidFill>
                  <a:schemeClr val="bg1">
                    <a:lumMod val="95000"/>
                  </a:schemeClr>
                </a:solidFill>
              </a:rPr>
              <a:t>Volunteer to help with a taste test and come have breakfast or lunch with your child.</a:t>
            </a:r>
          </a:p>
        </p:txBody>
      </p:sp>
      <p:pic>
        <p:nvPicPr>
          <p:cNvPr id="5" name="ParentPP_slide6_rev.eps" title="Graphic of server serving vegetable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32545" y="3671745"/>
            <a:ext cx="3724155" cy="3198954"/>
          </a:xfrm>
          <a:prstGeom prst="rect">
            <a:avLst/>
          </a:prstGeom>
        </p:spPr>
      </p:pic>
    </p:spTree>
    <p:extLst>
      <p:ext uri="{BB962C8B-B14F-4D97-AF65-F5344CB8AC3E}">
        <p14:creationId xmlns:p14="http://schemas.microsoft.com/office/powerpoint/2010/main" val="17983349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title="Green rectangle"/>
          <p:cNvSpPr/>
          <p:nvPr/>
        </p:nvSpPr>
        <p:spPr>
          <a:xfrm>
            <a:off x="0" y="0"/>
            <a:ext cx="9144000" cy="1228811"/>
          </a:xfrm>
          <a:prstGeom prst="rect">
            <a:avLst/>
          </a:prstGeom>
          <a:solidFill>
            <a:srgbClr val="008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itle 5"/>
          <p:cNvSpPr>
            <a:spLocks noGrp="1"/>
          </p:cNvSpPr>
          <p:nvPr>
            <p:ph type="title"/>
          </p:nvPr>
        </p:nvSpPr>
        <p:spPr>
          <a:xfrm>
            <a:off x="457199" y="529947"/>
            <a:ext cx="8229600" cy="1143000"/>
          </a:xfrm>
        </p:spPr>
        <p:txBody>
          <a:bodyPr>
            <a:normAutofit fontScale="90000"/>
          </a:bodyPr>
          <a:lstStyle/>
          <a:p>
            <a:r>
              <a:rPr lang="en-US" sz="6700" baseline="30000" dirty="0">
                <a:solidFill>
                  <a:schemeClr val="bg1"/>
                </a:solidFill>
              </a:rPr>
              <a:t>Physical Activity &amp; Physical Education</a:t>
            </a:r>
            <a:r>
              <a:rPr lang="en-US" baseline="30000" dirty="0">
                <a:solidFill>
                  <a:schemeClr val="bg1"/>
                </a:solidFill>
              </a:rPr>
              <a:t/>
            </a:r>
            <a:br>
              <a:rPr lang="en-US" baseline="30000" dirty="0">
                <a:solidFill>
                  <a:schemeClr val="bg1"/>
                </a:solidFill>
              </a:rPr>
            </a:br>
            <a:endParaRPr lang="en-US" dirty="0"/>
          </a:p>
        </p:txBody>
      </p:sp>
      <p:sp>
        <p:nvSpPr>
          <p:cNvPr id="4" name="TextBox 3"/>
          <p:cNvSpPr txBox="1"/>
          <p:nvPr/>
        </p:nvSpPr>
        <p:spPr>
          <a:xfrm>
            <a:off x="650240" y="1509714"/>
            <a:ext cx="7843520" cy="1554272"/>
          </a:xfrm>
          <a:prstGeom prst="rect">
            <a:avLst/>
          </a:prstGeom>
          <a:noFill/>
        </p:spPr>
        <p:txBody>
          <a:bodyPr wrap="square" rtlCol="0">
            <a:spAutoFit/>
          </a:bodyPr>
          <a:lstStyle/>
          <a:p>
            <a:pPr marL="342900" lvl="0" indent="-342900" fontAlgn="base">
              <a:spcAft>
                <a:spcPts val="1800"/>
              </a:spcAft>
              <a:buClr>
                <a:srgbClr val="FF6600"/>
              </a:buClr>
              <a:buSzPct val="75000"/>
              <a:buFont typeface="Wingdings" charset="2"/>
              <a:buChar char=""/>
            </a:pPr>
            <a:r>
              <a:rPr lang="en-US" sz="2000" dirty="0">
                <a:latin typeface="Verdana"/>
                <a:cs typeface="Verdana"/>
              </a:rPr>
              <a:t>We want kids to have the opportunity to be physically active at school. </a:t>
            </a:r>
          </a:p>
          <a:p>
            <a:pPr marL="342900" lvl="0" indent="-342900" fontAlgn="base">
              <a:spcAft>
                <a:spcPts val="1800"/>
              </a:spcAft>
              <a:buClr>
                <a:srgbClr val="FF6600"/>
              </a:buClr>
              <a:buSzPct val="75000"/>
              <a:buFont typeface="Wingdings" charset="2"/>
              <a:buChar char=""/>
            </a:pPr>
            <a:r>
              <a:rPr lang="en-US" sz="2000" dirty="0">
                <a:latin typeface="Verdana"/>
                <a:cs typeface="Verdana"/>
              </a:rPr>
              <a:t>Recommended physical activity for children and adolescents = 60 minutes or more each day. </a:t>
            </a:r>
          </a:p>
        </p:txBody>
      </p:sp>
      <p:pic>
        <p:nvPicPr>
          <p:cNvPr id="5" name="ParentPP_slide7.eps" title="Graphic of girls playing basketball"/>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3834294"/>
            <a:ext cx="9143997" cy="3084285"/>
          </a:xfrm>
          <a:prstGeom prst="rect">
            <a:avLst/>
          </a:prstGeom>
        </p:spPr>
      </p:pic>
    </p:spTree>
    <p:extLst>
      <p:ext uri="{BB962C8B-B14F-4D97-AF65-F5344CB8AC3E}">
        <p14:creationId xmlns:p14="http://schemas.microsoft.com/office/powerpoint/2010/main" val="300850461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title="Green rectangle"/>
          <p:cNvSpPr/>
          <p:nvPr/>
        </p:nvSpPr>
        <p:spPr>
          <a:xfrm>
            <a:off x="0" y="0"/>
            <a:ext cx="9144000" cy="1228811"/>
          </a:xfrm>
          <a:prstGeom prst="rect">
            <a:avLst/>
          </a:prstGeom>
          <a:solidFill>
            <a:srgbClr val="008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Title 3"/>
          <p:cNvSpPr>
            <a:spLocks noGrp="1"/>
          </p:cNvSpPr>
          <p:nvPr>
            <p:ph type="title"/>
          </p:nvPr>
        </p:nvSpPr>
        <p:spPr>
          <a:xfrm>
            <a:off x="457200" y="133891"/>
            <a:ext cx="8229600" cy="1143000"/>
          </a:xfrm>
        </p:spPr>
        <p:txBody>
          <a:bodyPr>
            <a:normAutofit/>
          </a:bodyPr>
          <a:lstStyle/>
          <a:p>
            <a:r>
              <a:rPr lang="en-US" sz="6000" baseline="30000" dirty="0">
                <a:solidFill>
                  <a:schemeClr val="bg1"/>
                </a:solidFill>
              </a:rPr>
              <a:t>Our School Wellness Policy </a:t>
            </a:r>
            <a:endParaRPr lang="en-US" sz="6000" dirty="0"/>
          </a:p>
        </p:txBody>
      </p:sp>
      <p:sp>
        <p:nvSpPr>
          <p:cNvPr id="6" name="TextBox 5"/>
          <p:cNvSpPr txBox="1"/>
          <p:nvPr/>
        </p:nvSpPr>
        <p:spPr>
          <a:xfrm>
            <a:off x="406401" y="1495428"/>
            <a:ext cx="6070600" cy="1785104"/>
          </a:xfrm>
          <a:prstGeom prst="rect">
            <a:avLst/>
          </a:prstGeom>
          <a:noFill/>
        </p:spPr>
        <p:txBody>
          <a:bodyPr wrap="square" rtlCol="0">
            <a:spAutoFit/>
          </a:bodyPr>
          <a:lstStyle/>
          <a:p>
            <a:pPr marL="342900" lvl="0" indent="-342900" fontAlgn="base">
              <a:spcAft>
                <a:spcPts val="1200"/>
              </a:spcAft>
              <a:buClr>
                <a:srgbClr val="FF6600"/>
              </a:buClr>
              <a:buFont typeface="Arial"/>
              <a:buChar char="•"/>
            </a:pPr>
            <a:r>
              <a:rPr lang="en-US" sz="2000" dirty="0">
                <a:latin typeface="Verdana"/>
                <a:cs typeface="Verdana"/>
              </a:rPr>
              <a:t>Our wellness policy supports healthy school breakfasts and lunches.</a:t>
            </a:r>
          </a:p>
          <a:p>
            <a:pPr marL="342900" lvl="0" indent="-342900" fontAlgn="base">
              <a:spcAft>
                <a:spcPts val="1200"/>
              </a:spcAft>
              <a:buClr>
                <a:srgbClr val="FF6600"/>
              </a:buClr>
              <a:buFont typeface="Arial"/>
              <a:buChar char="•"/>
            </a:pPr>
            <a:r>
              <a:rPr lang="en-US" sz="2000" dirty="0">
                <a:latin typeface="Verdana"/>
                <a:cs typeface="Verdana"/>
              </a:rPr>
              <a:t>All other food and drinks sold in school during the school day must follow the Smart Snacks standards. </a:t>
            </a:r>
          </a:p>
        </p:txBody>
      </p:sp>
      <p:pic>
        <p:nvPicPr>
          <p:cNvPr id="12" name="ParentPP_slide8.eps" descr="Smart Snacks regulations standardize nutrition requirements to make sure all kids have access to healthy snacks that are consistent with the nutrition education they receive, and promote overall healthy eating habits.&#10;" title="Graphic text box with picture of  Water and Banana"/>
          <p:cNvPicPr>
            <a:picLocks noChangeAspect="1"/>
          </p:cNvPicPr>
          <p:nvPr/>
        </p:nvPicPr>
        <p:blipFill rotWithShape="1">
          <a:blip r:embed="rId3" cstate="screen">
            <a:extLst>
              <a:ext uri="{28A0092B-C50C-407E-A947-70E740481C1C}">
                <a14:useLocalDpi xmlns:a14="http://schemas.microsoft.com/office/drawing/2010/main"/>
              </a:ext>
            </a:extLst>
          </a:blip>
          <a:srcRect r="6921" b="11151"/>
          <a:stretch/>
        </p:blipFill>
        <p:spPr>
          <a:xfrm>
            <a:off x="791868" y="3532647"/>
            <a:ext cx="5544020" cy="3114322"/>
          </a:xfrm>
          <a:prstGeom prst="rect">
            <a:avLst/>
          </a:prstGeom>
        </p:spPr>
      </p:pic>
      <p:pic>
        <p:nvPicPr>
          <p:cNvPr id="5" name="ParentPP_slide8b.eps" title="Graphic of vending machine"/>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77001" y="2732424"/>
            <a:ext cx="2433166" cy="4131791"/>
          </a:xfrm>
          <a:prstGeom prst="rect">
            <a:avLst/>
          </a:prstGeom>
        </p:spPr>
      </p:pic>
    </p:spTree>
    <p:extLst>
      <p:ext uri="{BB962C8B-B14F-4D97-AF65-F5344CB8AC3E}">
        <p14:creationId xmlns:p14="http://schemas.microsoft.com/office/powerpoint/2010/main" val="13328386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title="Green rectangle"/>
          <p:cNvSpPr/>
          <p:nvPr/>
        </p:nvSpPr>
        <p:spPr>
          <a:xfrm>
            <a:off x="0" y="0"/>
            <a:ext cx="9144000" cy="1228811"/>
          </a:xfrm>
          <a:prstGeom prst="rect">
            <a:avLst/>
          </a:prstGeom>
          <a:solidFill>
            <a:srgbClr val="008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itle 5"/>
          <p:cNvSpPr>
            <a:spLocks noGrp="1"/>
          </p:cNvSpPr>
          <p:nvPr>
            <p:ph type="title"/>
          </p:nvPr>
        </p:nvSpPr>
        <p:spPr>
          <a:xfrm>
            <a:off x="457200" y="73010"/>
            <a:ext cx="8229600" cy="1143000"/>
          </a:xfrm>
        </p:spPr>
        <p:txBody>
          <a:bodyPr>
            <a:normAutofit/>
          </a:bodyPr>
          <a:lstStyle/>
          <a:p>
            <a:r>
              <a:rPr lang="en-US" sz="6000" baseline="30000" dirty="0">
                <a:solidFill>
                  <a:schemeClr val="bg1"/>
                </a:solidFill>
              </a:rPr>
              <a:t>Keeping Fundraisers Healthy</a:t>
            </a:r>
            <a:endParaRPr lang="en-US" sz="6000" dirty="0"/>
          </a:p>
        </p:txBody>
      </p:sp>
      <p:sp>
        <p:nvSpPr>
          <p:cNvPr id="4" name="TextBox 3"/>
          <p:cNvSpPr txBox="1"/>
          <p:nvPr/>
        </p:nvSpPr>
        <p:spPr>
          <a:xfrm>
            <a:off x="445728" y="1757747"/>
            <a:ext cx="4609692" cy="2939266"/>
          </a:xfrm>
          <a:prstGeom prst="rect">
            <a:avLst/>
          </a:prstGeom>
          <a:noFill/>
        </p:spPr>
        <p:txBody>
          <a:bodyPr wrap="square" rtlCol="0">
            <a:spAutoFit/>
          </a:bodyPr>
          <a:lstStyle/>
          <a:p>
            <a:pPr marL="342900" lvl="0" indent="-342900" fontAlgn="base">
              <a:spcAft>
                <a:spcPts val="1800"/>
              </a:spcAft>
              <a:buClr>
                <a:srgbClr val="FF6600"/>
              </a:buClr>
              <a:buFont typeface="Arial"/>
              <a:buChar char="•"/>
            </a:pPr>
            <a:r>
              <a:rPr lang="en-US" sz="2000" dirty="0">
                <a:latin typeface="Verdana"/>
                <a:cs typeface="Verdana"/>
              </a:rPr>
              <a:t>At our school, we make our fundraising efforts healthy </a:t>
            </a:r>
            <a:br>
              <a:rPr lang="en-US" sz="2000" dirty="0">
                <a:latin typeface="Verdana"/>
                <a:cs typeface="Verdana"/>
              </a:rPr>
            </a:br>
            <a:r>
              <a:rPr lang="en-US" sz="2000" dirty="0">
                <a:latin typeface="Verdana"/>
                <a:cs typeface="Verdana"/>
              </a:rPr>
              <a:t>and fun, such as:</a:t>
            </a:r>
          </a:p>
          <a:p>
            <a:pPr marL="713232" lvl="0" indent="-342900" fontAlgn="base">
              <a:spcAft>
                <a:spcPts val="1800"/>
              </a:spcAft>
              <a:buClr>
                <a:srgbClr val="008000"/>
              </a:buClr>
              <a:buFont typeface="Wingdings" charset="2"/>
              <a:buChar char=""/>
            </a:pPr>
            <a:r>
              <a:rPr lang="en-US" sz="2000" dirty="0">
                <a:latin typeface="Verdana"/>
                <a:cs typeface="Verdana"/>
              </a:rPr>
              <a:t>Walk-a-thons or fun runs</a:t>
            </a:r>
          </a:p>
          <a:p>
            <a:pPr marL="713232" lvl="0" indent="-342900" fontAlgn="base">
              <a:spcAft>
                <a:spcPts val="1800"/>
              </a:spcAft>
              <a:buClr>
                <a:srgbClr val="008000"/>
              </a:buClr>
              <a:buFont typeface="Wingdings" charset="2"/>
              <a:buChar char=""/>
            </a:pPr>
            <a:r>
              <a:rPr lang="en-US" sz="2000" dirty="0">
                <a:latin typeface="Verdana"/>
                <a:cs typeface="Verdana"/>
              </a:rPr>
              <a:t>Jump-rope-a-thon, </a:t>
            </a:r>
            <a:br>
              <a:rPr lang="en-US" sz="2000" dirty="0">
                <a:latin typeface="Verdana"/>
                <a:cs typeface="Verdana"/>
              </a:rPr>
            </a:br>
            <a:r>
              <a:rPr lang="en-US" sz="2000" dirty="0">
                <a:latin typeface="Verdana"/>
                <a:cs typeface="Verdana"/>
              </a:rPr>
              <a:t>dance-off, or dance party </a:t>
            </a:r>
          </a:p>
          <a:p>
            <a:pPr marL="713232" lvl="0" indent="-342900" fontAlgn="base">
              <a:spcAft>
                <a:spcPts val="1800"/>
              </a:spcAft>
              <a:buClr>
                <a:srgbClr val="008000"/>
              </a:buClr>
              <a:buFont typeface="Wingdings" charset="2"/>
              <a:buChar char=""/>
            </a:pPr>
            <a:r>
              <a:rPr lang="en-US" sz="2000" dirty="0">
                <a:latin typeface="Verdana"/>
                <a:cs typeface="Verdana"/>
              </a:rPr>
              <a:t>Selling fruits and vegetables</a:t>
            </a:r>
          </a:p>
        </p:txBody>
      </p:sp>
      <p:pic>
        <p:nvPicPr>
          <p:cNvPr id="5" name="Picture 4" title="Graphic of girl and boy runn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46694" y="959933"/>
            <a:ext cx="3233753" cy="2900866"/>
          </a:xfrm>
          <a:prstGeom prst="rect">
            <a:avLst/>
          </a:prstGeom>
        </p:spPr>
      </p:pic>
      <p:sp>
        <p:nvSpPr>
          <p:cNvPr id="9" name="Rounded Rectangle 8" title="Magenta rectangle"/>
          <p:cNvSpPr/>
          <p:nvPr/>
        </p:nvSpPr>
        <p:spPr>
          <a:xfrm>
            <a:off x="1320185" y="5238750"/>
            <a:ext cx="3138129" cy="1079500"/>
          </a:xfrm>
          <a:prstGeom prst="roundRect">
            <a:avLst/>
          </a:prstGeom>
          <a:solidFill>
            <a:srgbClr val="96206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TextBox 9"/>
          <p:cNvSpPr txBox="1"/>
          <p:nvPr/>
        </p:nvSpPr>
        <p:spPr>
          <a:xfrm>
            <a:off x="1481735" y="5310485"/>
            <a:ext cx="2796321" cy="923330"/>
          </a:xfrm>
          <a:prstGeom prst="rect">
            <a:avLst/>
          </a:prstGeom>
          <a:noFill/>
        </p:spPr>
        <p:txBody>
          <a:bodyPr wrap="square" rtlCol="0">
            <a:spAutoFit/>
          </a:bodyPr>
          <a:lstStyle/>
          <a:p>
            <a:pPr lvl="0" algn="ctr"/>
            <a:r>
              <a:rPr lang="en-US" dirty="0">
                <a:solidFill>
                  <a:srgbClr val="FFFFFF"/>
                </a:solidFill>
              </a:rPr>
              <a:t>Help us come up with </a:t>
            </a:r>
            <a:br>
              <a:rPr lang="en-US" dirty="0">
                <a:solidFill>
                  <a:srgbClr val="FFFFFF"/>
                </a:solidFill>
              </a:rPr>
            </a:br>
            <a:r>
              <a:rPr lang="en-US" dirty="0">
                <a:solidFill>
                  <a:srgbClr val="FFFFFF"/>
                </a:solidFill>
              </a:rPr>
              <a:t>new ideas for a healthy fundraiser!</a:t>
            </a:r>
          </a:p>
        </p:txBody>
      </p:sp>
      <p:pic>
        <p:nvPicPr>
          <p:cNvPr id="8" name="Picture 7" title="Graphic of healthy groceries"/>
          <p:cNvPicPr>
            <a:picLocks noChangeAspect="1"/>
          </p:cNvPicPr>
          <p:nvPr/>
        </p:nvPicPr>
        <p:blipFill>
          <a:blip r:embed="rId4"/>
          <a:stretch>
            <a:fillRect/>
          </a:stretch>
        </p:blipFill>
        <p:spPr>
          <a:xfrm>
            <a:off x="6346204" y="4097799"/>
            <a:ext cx="1211572" cy="2042651"/>
          </a:xfrm>
          <a:prstGeom prst="rect">
            <a:avLst/>
          </a:prstGeom>
        </p:spPr>
      </p:pic>
    </p:spTree>
    <p:extLst>
      <p:ext uri="{BB962C8B-B14F-4D97-AF65-F5344CB8AC3E}">
        <p14:creationId xmlns:p14="http://schemas.microsoft.com/office/powerpoint/2010/main" val="22248759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title="Green rectangle"/>
          <p:cNvSpPr/>
          <p:nvPr/>
        </p:nvSpPr>
        <p:spPr>
          <a:xfrm>
            <a:off x="0" y="0"/>
            <a:ext cx="9144000" cy="1228811"/>
          </a:xfrm>
          <a:prstGeom prst="rect">
            <a:avLst/>
          </a:prstGeom>
          <a:solidFill>
            <a:srgbClr val="008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 name="Title 4"/>
          <p:cNvSpPr>
            <a:spLocks noGrp="1"/>
          </p:cNvSpPr>
          <p:nvPr>
            <p:ph type="title"/>
          </p:nvPr>
        </p:nvSpPr>
        <p:spPr>
          <a:xfrm>
            <a:off x="457200" y="340118"/>
            <a:ext cx="8229600" cy="1143000"/>
          </a:xfrm>
        </p:spPr>
        <p:txBody>
          <a:bodyPr>
            <a:noAutofit/>
          </a:bodyPr>
          <a:lstStyle/>
          <a:p>
            <a:pPr>
              <a:lnSpc>
                <a:spcPct val="60000"/>
              </a:lnSpc>
            </a:pPr>
            <a:r>
              <a:rPr lang="en-US" sz="6000" baseline="30000" dirty="0">
                <a:solidFill>
                  <a:schemeClr val="bg1"/>
                </a:solidFill>
              </a:rPr>
              <a:t>Understanding Food and </a:t>
            </a:r>
            <a:br>
              <a:rPr lang="en-US" sz="6000" baseline="30000" dirty="0">
                <a:solidFill>
                  <a:schemeClr val="bg1"/>
                </a:solidFill>
              </a:rPr>
            </a:br>
            <a:r>
              <a:rPr lang="en-US" sz="6000" baseline="30000" dirty="0">
                <a:solidFill>
                  <a:schemeClr val="bg1"/>
                </a:solidFill>
              </a:rPr>
              <a:t>Beverage Marketing</a:t>
            </a:r>
            <a:endParaRPr lang="en-US" sz="6000" dirty="0"/>
          </a:p>
        </p:txBody>
      </p:sp>
      <p:pic>
        <p:nvPicPr>
          <p:cNvPr id="6" name="ParentPP_slide11.eps" descr="/Users/mabelzorzano/Documents/FNS_SchoolWellness/Art/ParentPP_slide11.eps" title="Graphic of drink cup with straw"/>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475317" y="1326356"/>
            <a:ext cx="1223433" cy="2752724"/>
          </a:xfrm>
          <a:prstGeom prst="rect">
            <a:avLst/>
          </a:prstGeom>
        </p:spPr>
      </p:pic>
      <p:sp>
        <p:nvSpPr>
          <p:cNvPr id="4" name="TextBox 3"/>
          <p:cNvSpPr txBox="1"/>
          <p:nvPr/>
        </p:nvSpPr>
        <p:spPr>
          <a:xfrm>
            <a:off x="2749550" y="2024062"/>
            <a:ext cx="4470400" cy="1862048"/>
          </a:xfrm>
          <a:prstGeom prst="rect">
            <a:avLst/>
          </a:prstGeom>
          <a:noFill/>
        </p:spPr>
        <p:txBody>
          <a:bodyPr wrap="square" rtlCol="0">
            <a:spAutoFit/>
          </a:bodyPr>
          <a:lstStyle/>
          <a:p>
            <a:pPr marL="342900" lvl="0" indent="-342900" fontAlgn="base">
              <a:spcAft>
                <a:spcPts val="1800"/>
              </a:spcAft>
              <a:buClr>
                <a:srgbClr val="FF6600"/>
              </a:buClr>
              <a:buSzPct val="75000"/>
              <a:buFont typeface="Wingdings" charset="2"/>
              <a:buChar char=""/>
            </a:pPr>
            <a:r>
              <a:rPr lang="en-US" sz="2000" dirty="0">
                <a:latin typeface="Verdana"/>
                <a:cs typeface="Verdana"/>
              </a:rPr>
              <a:t>Where have you seen advertising in our school?</a:t>
            </a:r>
          </a:p>
          <a:p>
            <a:pPr marL="342900" lvl="0" indent="-342900" fontAlgn="base">
              <a:spcAft>
                <a:spcPts val="1800"/>
              </a:spcAft>
              <a:buClr>
                <a:srgbClr val="FF6600"/>
              </a:buClr>
              <a:buSzPct val="75000"/>
              <a:buFont typeface="Wingdings" charset="2"/>
              <a:buChar char=""/>
            </a:pPr>
            <a:r>
              <a:rPr lang="en-US" sz="2000" dirty="0">
                <a:latin typeface="Verdana"/>
                <a:cs typeface="Verdana"/>
              </a:rPr>
              <a:t>We want images and messages in our school to support healthy choices.</a:t>
            </a:r>
          </a:p>
        </p:txBody>
      </p:sp>
      <p:sp>
        <p:nvSpPr>
          <p:cNvPr id="7" name="Rounded Rectangle 6" title="Green rectangle"/>
          <p:cNvSpPr/>
          <p:nvPr/>
        </p:nvSpPr>
        <p:spPr>
          <a:xfrm>
            <a:off x="1179737" y="4776529"/>
            <a:ext cx="6823012" cy="1516321"/>
          </a:xfrm>
          <a:prstGeom prst="roundRect">
            <a:avLst/>
          </a:prstGeom>
          <a:solidFill>
            <a:srgbClr val="008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TextBox 7"/>
          <p:cNvSpPr txBox="1"/>
          <p:nvPr/>
        </p:nvSpPr>
        <p:spPr>
          <a:xfrm>
            <a:off x="1492443" y="4921175"/>
            <a:ext cx="6197600" cy="461665"/>
          </a:xfrm>
          <a:prstGeom prst="rect">
            <a:avLst/>
          </a:prstGeom>
          <a:noFill/>
        </p:spPr>
        <p:txBody>
          <a:bodyPr wrap="square" rtlCol="0">
            <a:spAutoFit/>
          </a:bodyPr>
          <a:lstStyle/>
          <a:p>
            <a:pPr lvl="0" algn="ctr"/>
            <a:r>
              <a:rPr lang="en-US" sz="2400" dirty="0">
                <a:solidFill>
                  <a:srgbClr val="FFFFFF"/>
                </a:solidFill>
              </a:rPr>
              <a:t>Get involved! </a:t>
            </a:r>
            <a:endParaRPr lang="en-US" sz="2400" dirty="0">
              <a:solidFill>
                <a:schemeClr val="accent2">
                  <a:lumMod val="40000"/>
                  <a:lumOff val="60000"/>
                </a:schemeClr>
              </a:solidFill>
            </a:endParaRPr>
          </a:p>
        </p:txBody>
      </p:sp>
    </p:spTree>
    <p:extLst>
      <p:ext uri="{BB962C8B-B14F-4D97-AF65-F5344CB8AC3E}">
        <p14:creationId xmlns:p14="http://schemas.microsoft.com/office/powerpoint/2010/main" val="18664795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title="Green rectangle"/>
          <p:cNvSpPr/>
          <p:nvPr/>
        </p:nvSpPr>
        <p:spPr>
          <a:xfrm>
            <a:off x="0" y="0"/>
            <a:ext cx="9144000" cy="1228811"/>
          </a:xfrm>
          <a:prstGeom prst="rect">
            <a:avLst/>
          </a:prstGeom>
          <a:solidFill>
            <a:srgbClr val="008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itle 5"/>
          <p:cNvSpPr>
            <a:spLocks noGrp="1"/>
          </p:cNvSpPr>
          <p:nvPr>
            <p:ph type="title"/>
          </p:nvPr>
        </p:nvSpPr>
        <p:spPr>
          <a:xfrm>
            <a:off x="457200" y="-2747"/>
            <a:ext cx="8229600" cy="1143000"/>
          </a:xfrm>
        </p:spPr>
        <p:txBody>
          <a:bodyPr>
            <a:normAutofit/>
          </a:bodyPr>
          <a:lstStyle/>
          <a:p>
            <a:r>
              <a:rPr lang="en-US" sz="4000" dirty="0">
                <a:solidFill>
                  <a:schemeClr val="bg1"/>
                </a:solidFill>
              </a:rPr>
              <a:t>Other School-Based Activities</a:t>
            </a:r>
          </a:p>
        </p:txBody>
      </p:sp>
      <p:pic>
        <p:nvPicPr>
          <p:cNvPr id="5" name="Picture 4" title="Graphic of vegetable garden with children participat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545324"/>
            <a:ext cx="9173881" cy="4326102"/>
          </a:xfrm>
          <a:prstGeom prst="rect">
            <a:avLst/>
          </a:prstGeom>
        </p:spPr>
      </p:pic>
      <p:sp>
        <p:nvSpPr>
          <p:cNvPr id="4" name="TextBox 3"/>
          <p:cNvSpPr txBox="1"/>
          <p:nvPr/>
        </p:nvSpPr>
        <p:spPr>
          <a:xfrm>
            <a:off x="348222" y="1402475"/>
            <a:ext cx="8795778" cy="2092881"/>
          </a:xfrm>
          <a:prstGeom prst="rect">
            <a:avLst/>
          </a:prstGeom>
          <a:noFill/>
        </p:spPr>
        <p:txBody>
          <a:bodyPr wrap="square" rtlCol="0">
            <a:spAutoFit/>
          </a:bodyPr>
          <a:lstStyle/>
          <a:p>
            <a:pPr lvl="0" fontAlgn="base">
              <a:spcAft>
                <a:spcPts val="1200"/>
              </a:spcAft>
              <a:buClr>
                <a:srgbClr val="FF6600"/>
              </a:buClr>
              <a:buSzPct val="75000"/>
            </a:pPr>
            <a:r>
              <a:rPr lang="en-US" sz="2000" dirty="0">
                <a:latin typeface="Verdana"/>
                <a:cs typeface="Verdana"/>
              </a:rPr>
              <a:t>Help implement our policy and promote wellness through other school-based activities, including:</a:t>
            </a:r>
          </a:p>
          <a:p>
            <a:pPr marL="347472" lvl="0" indent="-256032" fontAlgn="base">
              <a:spcAft>
                <a:spcPts val="1200"/>
              </a:spcAft>
              <a:buClr>
                <a:srgbClr val="008000"/>
              </a:buClr>
              <a:buSzPct val="75000"/>
              <a:buFont typeface="Wingdings" charset="2"/>
              <a:buChar char="§"/>
            </a:pPr>
            <a:r>
              <a:rPr lang="en-US" sz="2000" dirty="0">
                <a:latin typeface="Verdana"/>
                <a:cs typeface="Verdana"/>
              </a:rPr>
              <a:t>If you have a green thumb, help us in our school garden.</a:t>
            </a:r>
          </a:p>
          <a:p>
            <a:pPr marL="347472" lvl="0" indent="-256032" fontAlgn="base">
              <a:spcAft>
                <a:spcPts val="1200"/>
              </a:spcAft>
              <a:buClr>
                <a:srgbClr val="008000"/>
              </a:buClr>
              <a:buSzPct val="75000"/>
              <a:buFont typeface="Wingdings" charset="2"/>
              <a:buChar char="§"/>
            </a:pPr>
            <a:r>
              <a:rPr lang="en-US" sz="2000" dirty="0">
                <a:latin typeface="Verdana"/>
                <a:cs typeface="Verdana"/>
              </a:rPr>
              <a:t>Connect with a local farmer and coordinate a field trip.</a:t>
            </a:r>
          </a:p>
          <a:p>
            <a:pPr marL="347472" indent="-256032" fontAlgn="base">
              <a:spcAft>
                <a:spcPts val="1200"/>
              </a:spcAft>
              <a:buClr>
                <a:srgbClr val="008000"/>
              </a:buClr>
              <a:buSzPct val="75000"/>
              <a:buFont typeface="Wingdings" charset="2"/>
              <a:buChar char="§"/>
            </a:pPr>
            <a:r>
              <a:rPr lang="en-US" sz="2000" dirty="0">
                <a:latin typeface="Verdana"/>
                <a:cs typeface="Verdana"/>
              </a:rPr>
              <a:t>Help plan a wellness event (School 5k, Fit Family Friday, etc.).</a:t>
            </a:r>
          </a:p>
        </p:txBody>
      </p:sp>
      <p:sp>
        <p:nvSpPr>
          <p:cNvPr id="10" name="TextBox 9"/>
          <p:cNvSpPr txBox="1"/>
          <p:nvPr/>
        </p:nvSpPr>
        <p:spPr>
          <a:xfrm>
            <a:off x="2263588" y="3892240"/>
            <a:ext cx="2637118" cy="923330"/>
          </a:xfrm>
          <a:prstGeom prst="rect">
            <a:avLst/>
          </a:prstGeom>
          <a:noFill/>
        </p:spPr>
        <p:txBody>
          <a:bodyPr wrap="square" rtlCol="0">
            <a:spAutoFit/>
          </a:bodyPr>
          <a:lstStyle/>
          <a:p>
            <a:pPr lvl="0" algn="ctr"/>
            <a:r>
              <a:rPr lang="en-US" dirty="0">
                <a:solidFill>
                  <a:srgbClr val="FFFFFF"/>
                </a:solidFill>
              </a:rPr>
              <a:t>Get involved! </a:t>
            </a:r>
            <a:br>
              <a:rPr lang="en-US" dirty="0">
                <a:solidFill>
                  <a:srgbClr val="FFFFFF"/>
                </a:solidFill>
              </a:rPr>
            </a:br>
            <a:r>
              <a:rPr lang="en-US" dirty="0">
                <a:solidFill>
                  <a:srgbClr val="FFFFFF"/>
                </a:solidFill>
              </a:rPr>
              <a:t>Please contact</a:t>
            </a:r>
            <a:br>
              <a:rPr lang="en-US" dirty="0">
                <a:solidFill>
                  <a:srgbClr val="FFFFFF"/>
                </a:solidFill>
              </a:rPr>
            </a:br>
            <a:r>
              <a:rPr lang="en-US" dirty="0">
                <a:solidFill>
                  <a:srgbClr val="FF0080"/>
                </a:solidFill>
              </a:rPr>
              <a:t>[insert contact name]</a:t>
            </a:r>
          </a:p>
        </p:txBody>
      </p:sp>
    </p:spTree>
    <p:extLst>
      <p:ext uri="{BB962C8B-B14F-4D97-AF65-F5344CB8AC3E}">
        <p14:creationId xmlns:p14="http://schemas.microsoft.com/office/powerpoint/2010/main" val="3733690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title="Green rectangle"/>
          <p:cNvSpPr/>
          <p:nvPr/>
        </p:nvSpPr>
        <p:spPr>
          <a:xfrm>
            <a:off x="0" y="0"/>
            <a:ext cx="9144000" cy="1228811"/>
          </a:xfrm>
          <a:prstGeom prst="rect">
            <a:avLst/>
          </a:prstGeom>
          <a:solidFill>
            <a:srgbClr val="008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Title 4"/>
          <p:cNvSpPr>
            <a:spLocks noGrp="1"/>
          </p:cNvSpPr>
          <p:nvPr>
            <p:ph type="title"/>
          </p:nvPr>
        </p:nvSpPr>
        <p:spPr>
          <a:xfrm>
            <a:off x="457200" y="-3289"/>
            <a:ext cx="8229600" cy="1143000"/>
          </a:xfrm>
        </p:spPr>
        <p:txBody>
          <a:bodyPr>
            <a:normAutofit/>
          </a:bodyPr>
          <a:lstStyle/>
          <a:p>
            <a:r>
              <a:rPr lang="en-US" sz="4000" dirty="0">
                <a:solidFill>
                  <a:schemeClr val="bg1"/>
                </a:solidFill>
              </a:rPr>
              <a:t>Wellness Committee</a:t>
            </a:r>
          </a:p>
        </p:txBody>
      </p:sp>
      <p:sp>
        <p:nvSpPr>
          <p:cNvPr id="4" name="TextBox 3"/>
          <p:cNvSpPr txBox="1"/>
          <p:nvPr/>
        </p:nvSpPr>
        <p:spPr>
          <a:xfrm>
            <a:off x="384440" y="1387725"/>
            <a:ext cx="8407237" cy="1323439"/>
          </a:xfrm>
          <a:prstGeom prst="rect">
            <a:avLst/>
          </a:prstGeom>
          <a:noFill/>
        </p:spPr>
        <p:txBody>
          <a:bodyPr wrap="square" rtlCol="0">
            <a:spAutoFit/>
          </a:bodyPr>
          <a:lstStyle/>
          <a:p>
            <a:pPr marL="342900" lvl="0" indent="-342900" fontAlgn="base">
              <a:spcAft>
                <a:spcPts val="1200"/>
              </a:spcAft>
              <a:buClr>
                <a:srgbClr val="FF6600"/>
              </a:buClr>
              <a:buFont typeface="Arial"/>
              <a:buChar char="•"/>
            </a:pPr>
            <a:r>
              <a:rPr lang="en-US" sz="2000" dirty="0">
                <a:latin typeface="Verdana"/>
                <a:cs typeface="Verdana"/>
              </a:rPr>
              <a:t>Parents have the power — let your voice be heard! </a:t>
            </a:r>
          </a:p>
          <a:p>
            <a:pPr marL="342900" lvl="0" indent="-342900" fontAlgn="base">
              <a:spcAft>
                <a:spcPts val="1200"/>
              </a:spcAft>
              <a:buClr>
                <a:srgbClr val="FF6600"/>
              </a:buClr>
              <a:buFont typeface="Arial"/>
              <a:buChar char="•"/>
            </a:pPr>
            <a:r>
              <a:rPr lang="en-US" sz="2000" dirty="0">
                <a:latin typeface="Verdana"/>
                <a:cs typeface="Verdana"/>
              </a:rPr>
              <a:t>Join our Wellness Committee!</a:t>
            </a:r>
          </a:p>
          <a:p>
            <a:pPr fontAlgn="base">
              <a:spcAft>
                <a:spcPts val="1200"/>
              </a:spcAft>
              <a:buClr>
                <a:srgbClr val="FF6600"/>
              </a:buClr>
            </a:pPr>
            <a:endParaRPr lang="en-US" sz="2000" dirty="0">
              <a:solidFill>
                <a:srgbClr val="FF0080"/>
              </a:solidFill>
              <a:latin typeface="Verdana"/>
              <a:cs typeface="Verdana"/>
            </a:endParaRPr>
          </a:p>
        </p:txBody>
      </p:sp>
      <p:pic>
        <p:nvPicPr>
          <p:cNvPr id="6" name="ParentPP_slide13.eps" title="Graphic of women and men sitting at a table for a meeting with school official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327400"/>
            <a:ext cx="9144000" cy="3530600"/>
          </a:xfrm>
          <a:prstGeom prst="rect">
            <a:avLst/>
          </a:prstGeom>
        </p:spPr>
      </p:pic>
    </p:spTree>
    <p:extLst>
      <p:ext uri="{BB962C8B-B14F-4D97-AF65-F5344CB8AC3E}">
        <p14:creationId xmlns:p14="http://schemas.microsoft.com/office/powerpoint/2010/main" val="32839178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title="Green rectangle"/>
          <p:cNvSpPr/>
          <p:nvPr/>
        </p:nvSpPr>
        <p:spPr>
          <a:xfrm>
            <a:off x="0" y="0"/>
            <a:ext cx="9144000" cy="1228811"/>
          </a:xfrm>
          <a:prstGeom prst="rect">
            <a:avLst/>
          </a:prstGeom>
          <a:solidFill>
            <a:srgbClr val="008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Title 4"/>
          <p:cNvSpPr>
            <a:spLocks noGrp="1"/>
          </p:cNvSpPr>
          <p:nvPr>
            <p:ph type="title"/>
          </p:nvPr>
        </p:nvSpPr>
        <p:spPr>
          <a:xfrm>
            <a:off x="457200" y="-2134"/>
            <a:ext cx="8229600" cy="1143000"/>
          </a:xfrm>
        </p:spPr>
        <p:txBody>
          <a:bodyPr>
            <a:normAutofit/>
          </a:bodyPr>
          <a:lstStyle/>
          <a:p>
            <a:r>
              <a:rPr lang="en-US" sz="4000" dirty="0">
                <a:solidFill>
                  <a:schemeClr val="bg1"/>
                </a:solidFill>
              </a:rPr>
              <a:t>Making It a Team Effort</a:t>
            </a:r>
          </a:p>
        </p:txBody>
      </p:sp>
      <p:sp>
        <p:nvSpPr>
          <p:cNvPr id="4" name="TextBox 3" title="Textbox"/>
          <p:cNvSpPr txBox="1"/>
          <p:nvPr/>
        </p:nvSpPr>
        <p:spPr>
          <a:xfrm>
            <a:off x="0" y="1476217"/>
            <a:ext cx="9144000" cy="400110"/>
          </a:xfrm>
          <a:prstGeom prst="rect">
            <a:avLst/>
          </a:prstGeom>
          <a:noFill/>
        </p:spPr>
        <p:txBody>
          <a:bodyPr wrap="square" rtlCol="0">
            <a:spAutoFit/>
          </a:bodyPr>
          <a:lstStyle/>
          <a:p>
            <a:pPr lvl="0" algn="ctr" fontAlgn="base">
              <a:spcAft>
                <a:spcPts val="600"/>
              </a:spcAft>
              <a:buClr>
                <a:srgbClr val="FF6600"/>
              </a:buClr>
            </a:pPr>
            <a:r>
              <a:rPr lang="en-US" sz="2000" dirty="0">
                <a:latin typeface="Verdana"/>
                <a:cs typeface="Verdana"/>
              </a:rPr>
              <a:t>Lots of people have a hand in supporting student health! </a:t>
            </a:r>
          </a:p>
        </p:txBody>
      </p:sp>
      <p:pic>
        <p:nvPicPr>
          <p:cNvPr id="3" name="Picture 2" descr="PE Teachers, &#10;Parents, &#10;Principals, &#10;School Nutrition Services, &#10;School Nurses, &#10;School Counselors, &#10;Students, &#10;School Board, &#10;Comunity Leaders " title="List of people that make up the team that support student health"/>
          <p:cNvPicPr>
            <a:picLocks noChangeAspect="1"/>
          </p:cNvPicPr>
          <p:nvPr/>
        </p:nvPicPr>
        <p:blipFill>
          <a:blip r:embed="rId3"/>
          <a:stretch>
            <a:fillRect/>
          </a:stretch>
        </p:blipFill>
        <p:spPr>
          <a:xfrm>
            <a:off x="0" y="2435769"/>
            <a:ext cx="9144000" cy="3063240"/>
          </a:xfrm>
          <a:prstGeom prst="rect">
            <a:avLst/>
          </a:prstGeom>
        </p:spPr>
      </p:pic>
      <p:sp>
        <p:nvSpPr>
          <p:cNvPr id="6" name="TextBox 5" title="Text box"/>
          <p:cNvSpPr txBox="1"/>
          <p:nvPr/>
        </p:nvSpPr>
        <p:spPr>
          <a:xfrm>
            <a:off x="266700" y="5817682"/>
            <a:ext cx="8511540" cy="707886"/>
          </a:xfrm>
          <a:prstGeom prst="rect">
            <a:avLst/>
          </a:prstGeom>
          <a:noFill/>
        </p:spPr>
        <p:txBody>
          <a:bodyPr wrap="square" rtlCol="0">
            <a:spAutoFit/>
          </a:bodyPr>
          <a:lstStyle/>
          <a:p>
            <a:pPr lvl="0" algn="ctr" fontAlgn="base">
              <a:spcAft>
                <a:spcPts val="600"/>
              </a:spcAft>
              <a:buClr>
                <a:srgbClr val="FF6600"/>
              </a:buClr>
            </a:pPr>
            <a:r>
              <a:rPr lang="en-US" sz="2000" b="1" dirty="0">
                <a:latin typeface="Verdana"/>
                <a:cs typeface="Verdana"/>
              </a:rPr>
              <a:t>Let your voice be heard! </a:t>
            </a:r>
            <a:r>
              <a:rPr lang="en-US" sz="2000" dirty="0">
                <a:latin typeface="Verdana"/>
                <a:cs typeface="Verdana"/>
              </a:rPr>
              <a:t/>
            </a:r>
            <a:br>
              <a:rPr lang="en-US" sz="2000" dirty="0">
                <a:latin typeface="Verdana"/>
                <a:cs typeface="Verdana"/>
              </a:rPr>
            </a:br>
            <a:r>
              <a:rPr lang="en-US" sz="2000" dirty="0">
                <a:latin typeface="Verdana"/>
                <a:cs typeface="Verdana"/>
              </a:rPr>
              <a:t>Refer to your handout for more information.</a:t>
            </a:r>
          </a:p>
        </p:txBody>
      </p:sp>
    </p:spTree>
    <p:extLst>
      <p:ext uri="{BB962C8B-B14F-4D97-AF65-F5344CB8AC3E}">
        <p14:creationId xmlns:p14="http://schemas.microsoft.com/office/powerpoint/2010/main" val="15694733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title="Green rectangle"/>
          <p:cNvSpPr/>
          <p:nvPr/>
        </p:nvSpPr>
        <p:spPr>
          <a:xfrm>
            <a:off x="0" y="0"/>
            <a:ext cx="9144000" cy="1228811"/>
          </a:xfrm>
          <a:prstGeom prst="rect">
            <a:avLst/>
          </a:prstGeom>
          <a:solidFill>
            <a:srgbClr val="008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Title 4"/>
          <p:cNvSpPr>
            <a:spLocks noGrp="1"/>
          </p:cNvSpPr>
          <p:nvPr>
            <p:ph type="title"/>
          </p:nvPr>
        </p:nvSpPr>
        <p:spPr>
          <a:xfrm>
            <a:off x="457200" y="0"/>
            <a:ext cx="8229600" cy="1143000"/>
          </a:xfrm>
        </p:spPr>
        <p:txBody>
          <a:bodyPr>
            <a:normAutofit/>
          </a:bodyPr>
          <a:lstStyle/>
          <a:p>
            <a:r>
              <a:rPr lang="en-US" sz="4000" dirty="0">
                <a:solidFill>
                  <a:schemeClr val="bg1"/>
                </a:solidFill>
              </a:rPr>
              <a:t>We Need Parents!</a:t>
            </a:r>
          </a:p>
        </p:txBody>
      </p:sp>
      <p:sp>
        <p:nvSpPr>
          <p:cNvPr id="4" name="TextBox 3"/>
          <p:cNvSpPr txBox="1"/>
          <p:nvPr/>
        </p:nvSpPr>
        <p:spPr>
          <a:xfrm>
            <a:off x="367453" y="1553280"/>
            <a:ext cx="5164103" cy="3570208"/>
          </a:xfrm>
          <a:prstGeom prst="rect">
            <a:avLst/>
          </a:prstGeom>
          <a:noFill/>
        </p:spPr>
        <p:txBody>
          <a:bodyPr wrap="square" rtlCol="0">
            <a:spAutoFit/>
          </a:bodyPr>
          <a:lstStyle/>
          <a:p>
            <a:pPr marL="342900" indent="-342900" fontAlgn="base">
              <a:spcAft>
                <a:spcPts val="1800"/>
              </a:spcAft>
              <a:buClr>
                <a:srgbClr val="FF6600"/>
              </a:buClr>
              <a:buSzPct val="75000"/>
              <a:buFont typeface="Wingdings" charset="2"/>
              <a:buChar char=""/>
            </a:pPr>
            <a:r>
              <a:rPr lang="en-US" sz="2000" dirty="0">
                <a:latin typeface="Verdana"/>
                <a:cs typeface="Verdana"/>
              </a:rPr>
              <a:t>Tell us how our school is promoting good nutrition and physical activity or how it can improve. Email us at </a:t>
            </a:r>
            <a:r>
              <a:rPr lang="en-US" sz="1600" b="1" dirty="0" smtClean="0">
                <a:solidFill>
                  <a:srgbClr val="FF0080"/>
                </a:solidFill>
                <a:latin typeface="Verdana"/>
                <a:cs typeface="Verdana"/>
              </a:rPr>
              <a:t>missi.stammen@madriverschools.org</a:t>
            </a:r>
            <a:endParaRPr lang="en-US" sz="1600" b="1" dirty="0">
              <a:solidFill>
                <a:srgbClr val="FF0080"/>
              </a:solidFill>
              <a:latin typeface="Verdana"/>
              <a:cs typeface="Verdana"/>
            </a:endParaRPr>
          </a:p>
          <a:p>
            <a:pPr marL="342900" lvl="0" indent="-342900" fontAlgn="base">
              <a:spcAft>
                <a:spcPts val="1800"/>
              </a:spcAft>
              <a:buClr>
                <a:srgbClr val="FF6600"/>
              </a:buClr>
              <a:buSzPct val="75000"/>
              <a:buFont typeface="Wingdings" charset="2"/>
              <a:buChar char=""/>
            </a:pPr>
            <a:r>
              <a:rPr lang="en-US" sz="2000" dirty="0" smtClean="0">
                <a:latin typeface="Verdana"/>
                <a:cs typeface="Verdana"/>
              </a:rPr>
              <a:t>T</a:t>
            </a:r>
            <a:r>
              <a:rPr lang="en-US" sz="2000" dirty="0" smtClean="0">
                <a:latin typeface="Verdana"/>
                <a:cs typeface="Verdana"/>
              </a:rPr>
              <a:t>eam </a:t>
            </a:r>
            <a:r>
              <a:rPr lang="en-US" sz="2000" dirty="0">
                <a:latin typeface="Verdana"/>
                <a:cs typeface="Verdana"/>
              </a:rPr>
              <a:t>up with other parents to plan a school event promoting healthy food choices and physical activity!</a:t>
            </a:r>
          </a:p>
          <a:p>
            <a:pPr lvl="0" fontAlgn="base">
              <a:spcAft>
                <a:spcPts val="1800"/>
              </a:spcAft>
              <a:buClr>
                <a:srgbClr val="FF6600"/>
              </a:buClr>
              <a:buSzPct val="75000"/>
            </a:pPr>
            <a:r>
              <a:rPr lang="en-US" sz="2000" b="1" dirty="0">
                <a:latin typeface="Verdana"/>
                <a:cs typeface="Verdana"/>
              </a:rPr>
              <a:t>Be a positive role model! </a:t>
            </a:r>
            <a:r>
              <a:rPr lang="en-US" sz="2000" dirty="0">
                <a:latin typeface="Verdana"/>
                <a:cs typeface="Verdana"/>
              </a:rPr>
              <a:t>Show your child how to make healthy food choices and be active. </a:t>
            </a:r>
          </a:p>
        </p:txBody>
      </p:sp>
      <p:pic>
        <p:nvPicPr>
          <p:cNvPr id="6" name="ParentPP_slide15.eps" title="Graphic of father and daughter with healthy foo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85556" y="2704431"/>
            <a:ext cx="3252610" cy="4153568"/>
          </a:xfrm>
          <a:prstGeom prst="rect">
            <a:avLst/>
          </a:prstGeom>
        </p:spPr>
      </p:pic>
    </p:spTree>
    <p:extLst>
      <p:ext uri="{BB962C8B-B14F-4D97-AF65-F5344CB8AC3E}">
        <p14:creationId xmlns:p14="http://schemas.microsoft.com/office/powerpoint/2010/main" val="24491489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title="Green rectangle"/>
          <p:cNvSpPr/>
          <p:nvPr/>
        </p:nvSpPr>
        <p:spPr>
          <a:xfrm>
            <a:off x="0" y="0"/>
            <a:ext cx="9144000" cy="1228811"/>
          </a:xfrm>
          <a:prstGeom prst="rect">
            <a:avLst/>
          </a:prstGeom>
          <a:solidFill>
            <a:srgbClr val="008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Title 4"/>
          <p:cNvSpPr>
            <a:spLocks noGrp="1"/>
          </p:cNvSpPr>
          <p:nvPr>
            <p:ph type="title"/>
          </p:nvPr>
        </p:nvSpPr>
        <p:spPr>
          <a:xfrm>
            <a:off x="457200" y="-10573"/>
            <a:ext cx="8229600" cy="1143000"/>
          </a:xfrm>
        </p:spPr>
        <p:txBody>
          <a:bodyPr>
            <a:normAutofit/>
          </a:bodyPr>
          <a:lstStyle/>
          <a:p>
            <a:r>
              <a:rPr lang="en-US" sz="4000" dirty="0">
                <a:solidFill>
                  <a:schemeClr val="bg1"/>
                </a:solidFill>
              </a:rPr>
              <a:t>Finding Our Wellness Policy</a:t>
            </a:r>
          </a:p>
        </p:txBody>
      </p:sp>
      <p:sp>
        <p:nvSpPr>
          <p:cNvPr id="4" name="TextBox 3"/>
          <p:cNvSpPr txBox="1"/>
          <p:nvPr/>
        </p:nvSpPr>
        <p:spPr>
          <a:xfrm>
            <a:off x="388619" y="1533791"/>
            <a:ext cx="8395547" cy="1477328"/>
          </a:xfrm>
          <a:prstGeom prst="rect">
            <a:avLst/>
          </a:prstGeom>
          <a:noFill/>
        </p:spPr>
        <p:txBody>
          <a:bodyPr wrap="square" rtlCol="0">
            <a:spAutoFit/>
          </a:bodyPr>
          <a:lstStyle/>
          <a:p>
            <a:pPr marL="342900" lvl="0" indent="-342900" fontAlgn="base">
              <a:spcAft>
                <a:spcPts val="1200"/>
              </a:spcAft>
              <a:buClr>
                <a:srgbClr val="FF6600"/>
              </a:buClr>
              <a:buSzPct val="75000"/>
              <a:buFont typeface="Wingdings" charset="2"/>
              <a:buChar char=""/>
            </a:pPr>
            <a:r>
              <a:rPr lang="en-US" sz="1400" dirty="0">
                <a:latin typeface="Verdana"/>
                <a:cs typeface="Verdana"/>
              </a:rPr>
              <a:t>Find our wellness policy on our Web site: </a:t>
            </a:r>
            <a:br>
              <a:rPr lang="en-US" sz="1400" dirty="0">
                <a:latin typeface="Verdana"/>
                <a:cs typeface="Verdana"/>
              </a:rPr>
            </a:br>
            <a:r>
              <a:rPr lang="en-US" sz="1400" b="1" dirty="0" smtClean="0">
                <a:solidFill>
                  <a:srgbClr val="FF0080"/>
                </a:solidFill>
                <a:latin typeface="Verdana"/>
                <a:cs typeface="Verdana"/>
                <a:hlinkClick r:id="rId3"/>
              </a:rPr>
              <a:t>www.madriverschools.org</a:t>
            </a:r>
            <a:endParaRPr lang="en-US" sz="1400" b="1" dirty="0" smtClean="0">
              <a:solidFill>
                <a:srgbClr val="FF0080"/>
              </a:solidFill>
              <a:latin typeface="Verdana"/>
              <a:cs typeface="Verdana"/>
            </a:endParaRPr>
          </a:p>
          <a:p>
            <a:pPr marL="342900" lvl="0" indent="-342900" fontAlgn="base">
              <a:spcAft>
                <a:spcPts val="1200"/>
              </a:spcAft>
              <a:buClr>
                <a:srgbClr val="FF6600"/>
              </a:buClr>
              <a:buSzPct val="75000"/>
              <a:buFont typeface="Wingdings" charset="2"/>
              <a:buChar char=""/>
            </a:pPr>
            <a:r>
              <a:rPr lang="en-US" sz="1400" dirty="0" smtClean="0">
                <a:latin typeface="Verdana"/>
                <a:cs typeface="Verdana"/>
              </a:rPr>
              <a:t>From th</a:t>
            </a:r>
            <a:r>
              <a:rPr lang="en-US" sz="1400" dirty="0" smtClean="0">
                <a:latin typeface="Verdana"/>
                <a:cs typeface="Verdana"/>
              </a:rPr>
              <a:t>e home page, select “Administration”, then from the drop down you will want to select “Board of Education” – Bylaws &amp; Policies</a:t>
            </a:r>
          </a:p>
          <a:p>
            <a:pPr marL="800100" lvl="1" indent="-342900" fontAlgn="base">
              <a:spcAft>
                <a:spcPts val="1200"/>
              </a:spcAft>
              <a:buClr>
                <a:srgbClr val="FF6600"/>
              </a:buClr>
              <a:buSzPct val="75000"/>
              <a:buFont typeface="Wingdings" charset="2"/>
              <a:buChar char=""/>
            </a:pPr>
            <a:r>
              <a:rPr lang="en-US" sz="1400" dirty="0" smtClean="0">
                <a:latin typeface="Verdana"/>
                <a:cs typeface="Verdana"/>
              </a:rPr>
              <a:t>From the Bylaws &amp; Policies link select “8000 Operations – po8510 Wellness”</a:t>
            </a:r>
            <a:endParaRPr lang="en-US" sz="1400" dirty="0">
              <a:latin typeface="Verdana"/>
              <a:cs typeface="Verdana"/>
            </a:endParaRPr>
          </a:p>
        </p:txBody>
      </p:sp>
      <p:sp>
        <p:nvSpPr>
          <p:cNvPr id="7" name="Rectangle 6" title="Neon Green rectangle"/>
          <p:cNvSpPr/>
          <p:nvPr/>
        </p:nvSpPr>
        <p:spPr>
          <a:xfrm>
            <a:off x="533400" y="4583289"/>
            <a:ext cx="8039100" cy="1580444"/>
          </a:xfrm>
          <a:prstGeom prst="rect">
            <a:avLst/>
          </a:prstGeom>
          <a:solidFill>
            <a:srgbClr val="CCFF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TextBox 7"/>
          <p:cNvSpPr txBox="1"/>
          <p:nvPr/>
        </p:nvSpPr>
        <p:spPr>
          <a:xfrm>
            <a:off x="666750" y="4776611"/>
            <a:ext cx="7810500" cy="830997"/>
          </a:xfrm>
          <a:prstGeom prst="rect">
            <a:avLst/>
          </a:prstGeom>
          <a:noFill/>
        </p:spPr>
        <p:txBody>
          <a:bodyPr wrap="square" rtlCol="0">
            <a:spAutoFit/>
          </a:bodyPr>
          <a:lstStyle/>
          <a:p>
            <a:pPr algn="ctr"/>
            <a:r>
              <a:rPr lang="en-US" sz="2400" dirty="0"/>
              <a:t>Read the full policy to see how it supports our work to build a culture of wellness at </a:t>
            </a:r>
            <a:r>
              <a:rPr lang="en-US" sz="2400" dirty="0">
                <a:solidFill>
                  <a:srgbClr val="FF0080"/>
                </a:solidFill>
              </a:rPr>
              <a:t>{insert name of school/district}</a:t>
            </a:r>
            <a:r>
              <a:rPr lang="en-US" sz="2400" dirty="0"/>
              <a:t>.</a:t>
            </a:r>
            <a:r>
              <a:rPr lang="en-US" sz="2400" dirty="0">
                <a:solidFill>
                  <a:srgbClr val="FF0080"/>
                </a:solidFill>
              </a:rPr>
              <a:t> </a:t>
            </a:r>
          </a:p>
        </p:txBody>
      </p:sp>
    </p:spTree>
    <p:extLst>
      <p:ext uri="{BB962C8B-B14F-4D97-AF65-F5344CB8AC3E}">
        <p14:creationId xmlns:p14="http://schemas.microsoft.com/office/powerpoint/2010/main" val="42345865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title="Green rectangle"/>
          <p:cNvSpPr/>
          <p:nvPr/>
        </p:nvSpPr>
        <p:spPr>
          <a:xfrm>
            <a:off x="0" y="0"/>
            <a:ext cx="9144000" cy="1228811"/>
          </a:xfrm>
          <a:prstGeom prst="rect">
            <a:avLst/>
          </a:prstGeom>
          <a:solidFill>
            <a:srgbClr val="008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Title 4"/>
          <p:cNvSpPr>
            <a:spLocks noGrp="1"/>
          </p:cNvSpPr>
          <p:nvPr>
            <p:ph type="title"/>
          </p:nvPr>
        </p:nvSpPr>
        <p:spPr>
          <a:xfrm>
            <a:off x="457200" y="0"/>
            <a:ext cx="8229600" cy="1143000"/>
          </a:xfrm>
        </p:spPr>
        <p:txBody>
          <a:bodyPr>
            <a:normAutofit/>
          </a:bodyPr>
          <a:lstStyle/>
          <a:p>
            <a:r>
              <a:rPr lang="en-US" sz="4000" dirty="0">
                <a:solidFill>
                  <a:schemeClr val="bg1"/>
                </a:solidFill>
              </a:rPr>
              <a:t>Thank you</a:t>
            </a:r>
          </a:p>
        </p:txBody>
      </p:sp>
      <p:sp>
        <p:nvSpPr>
          <p:cNvPr id="4" name="TextBox 3"/>
          <p:cNvSpPr txBox="1"/>
          <p:nvPr/>
        </p:nvSpPr>
        <p:spPr>
          <a:xfrm>
            <a:off x="1463040" y="1489394"/>
            <a:ext cx="6217920" cy="707886"/>
          </a:xfrm>
          <a:prstGeom prst="rect">
            <a:avLst/>
          </a:prstGeom>
          <a:noFill/>
        </p:spPr>
        <p:txBody>
          <a:bodyPr wrap="square" rtlCol="0">
            <a:spAutoFit/>
          </a:bodyPr>
          <a:lstStyle/>
          <a:p>
            <a:pPr lvl="0" algn="ctr" fontAlgn="base">
              <a:spcAft>
                <a:spcPts val="1800"/>
              </a:spcAft>
              <a:buClr>
                <a:srgbClr val="FF6600"/>
              </a:buClr>
              <a:buSzPct val="75000"/>
            </a:pPr>
            <a:r>
              <a:rPr lang="en-US" sz="2000" dirty="0">
                <a:latin typeface="Verdana"/>
                <a:cs typeface="Verdana"/>
              </a:rPr>
              <a:t>Thank you for your time and commitment </a:t>
            </a:r>
            <a:br>
              <a:rPr lang="en-US" sz="2000" dirty="0">
                <a:latin typeface="Verdana"/>
                <a:cs typeface="Verdana"/>
              </a:rPr>
            </a:br>
            <a:r>
              <a:rPr lang="en-US" sz="2000" dirty="0">
                <a:latin typeface="Verdana"/>
                <a:cs typeface="Verdana"/>
              </a:rPr>
              <a:t>to wellness in our school!</a:t>
            </a:r>
          </a:p>
        </p:txBody>
      </p:sp>
      <p:pic>
        <p:nvPicPr>
          <p:cNvPr id="6" name="ParentPP_slide20.eps" title="Graphic of school officials with kids titled Be A SChool Wellness Champio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413000"/>
            <a:ext cx="9144000" cy="4445000"/>
          </a:xfrm>
          <a:prstGeom prst="rect">
            <a:avLst/>
          </a:prstGeom>
        </p:spPr>
      </p:pic>
    </p:spTree>
    <p:extLst>
      <p:ext uri="{BB962C8B-B14F-4D97-AF65-F5344CB8AC3E}">
        <p14:creationId xmlns:p14="http://schemas.microsoft.com/office/powerpoint/2010/main" val="381258957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7191</TotalTime>
  <Words>596</Words>
  <Application>Microsoft Office PowerPoint</Application>
  <PresentationFormat>On-screen Show (4:3)</PresentationFormat>
  <Paragraphs>111</Paragraphs>
  <Slides>16</Slides>
  <Notes>16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Arial</vt:lpstr>
      <vt:lpstr>Calibri</vt:lpstr>
      <vt:lpstr>Verdana</vt:lpstr>
      <vt:lpstr>Wingdings</vt:lpstr>
      <vt:lpstr>Office Theme</vt:lpstr>
      <vt:lpstr>Our School Wellness Policy:  What Parents Need To Know </vt:lpstr>
      <vt:lpstr>Helping Kids Learn, Grow, and Be Healthy</vt:lpstr>
      <vt:lpstr>School Wellness Policy</vt:lpstr>
      <vt:lpstr>Our Wellness Policy</vt:lpstr>
      <vt:lpstr>Importance of Nutrition Education</vt:lpstr>
      <vt:lpstr>Nutrition Promotion </vt:lpstr>
      <vt:lpstr>Physical Activity &amp; Physical Education </vt:lpstr>
      <vt:lpstr>Our School Wellness Policy </vt:lpstr>
      <vt:lpstr>Keeping Fundraisers Healthy</vt:lpstr>
      <vt:lpstr>Understanding Food and  Beverage Marketing</vt:lpstr>
      <vt:lpstr>Other School-Based Activities</vt:lpstr>
      <vt:lpstr>Wellness Committee</vt:lpstr>
      <vt:lpstr>Making It a Team Effort</vt:lpstr>
      <vt:lpstr>We Need Parents!</vt:lpstr>
      <vt:lpstr>Finding Our Wellness Policy</vt:lpstr>
      <vt:lpstr>Thank you</vt:lpstr>
    </vt:vector>
  </TitlesOfParts>
  <Company>MabelZorzano</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Mabel Zorzano</dc:creator>
  <cp:lastModifiedBy>Missi Stammen</cp:lastModifiedBy>
  <cp:revision>236</cp:revision>
  <cp:lastPrinted>2018-02-27T15:40:19Z</cp:lastPrinted>
  <dcterms:created xsi:type="dcterms:W3CDTF">2016-08-08T21:02:16Z</dcterms:created>
  <dcterms:modified xsi:type="dcterms:W3CDTF">2018-02-27T16:16:50Z</dcterms:modified>
</cp:coreProperties>
</file>