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72" r:id="rId3"/>
    <p:sldId id="260" r:id="rId4"/>
    <p:sldId id="261" r:id="rId5"/>
    <p:sldId id="263" r:id="rId6"/>
    <p:sldId id="275" r:id="rId7"/>
    <p:sldId id="274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4F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57" autoAdjust="0"/>
    <p:restoredTop sz="94660"/>
  </p:normalViewPr>
  <p:slideViewPr>
    <p:cSldViewPr snapToGrid="0">
      <p:cViewPr varScale="1">
        <p:scale>
          <a:sx n="69" d="100"/>
          <a:sy n="69" d="100"/>
        </p:scale>
        <p:origin x="1300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261A6A9-5D62-4A9D-99F0-996A38815A6B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7C26773-5BB9-45A8-A107-F654EF2C5E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3292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6773-5BB9-45A8-A107-F654EF2C5E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96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6773-5BB9-45A8-A107-F654EF2C5E1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32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6773-5BB9-45A8-A107-F654EF2C5E1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165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6773-5BB9-45A8-A107-F654EF2C5E1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326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6773-5BB9-45A8-A107-F654EF2C5E1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811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6773-5BB9-45A8-A107-F654EF2C5E1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5665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C26773-5BB9-45A8-A107-F654EF2C5E1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551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BDFA3-EFBF-420B-B8E0-46B400CBCA77}" type="datetime1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3A25-AB69-4221-905C-EA4BDE5B0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301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7BAF3-17F1-48B1-9B50-1E4D5F982128}" type="datetime1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3A25-AB69-4221-905C-EA4BDE5B0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7156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19EC90-1D3E-43D4-ABE2-A8DD71B6A0E8}" type="datetime1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3A25-AB69-4221-905C-EA4BDE5B0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695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07146-0ECE-4727-B175-FF533BC34B86}" type="datetime1">
              <a:rPr lang="en-US" smtClean="0"/>
              <a:t>4/30/2020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3A25-AB69-4221-905C-EA4BDE5B0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667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B2706-EBDD-4AE6-A3C3-0EE09FB2F29A}" type="datetime1">
              <a:rPr lang="en-US" smtClean="0"/>
              <a:t>4/30/2020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3A25-AB69-4221-905C-EA4BDE5B0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869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458DE-EF4A-42DE-BCBC-0266006D51B3}" type="datetime1">
              <a:rPr lang="en-US" smtClean="0"/>
              <a:t>4/30/2020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3A25-AB69-4221-905C-EA4BDE5B0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91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749C3-231D-4BCE-B6B0-5BC5B68F1084}" type="datetime1">
              <a:rPr lang="en-US" smtClean="0"/>
              <a:t>4/30/2020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3A25-AB69-4221-905C-EA4BDE5B0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641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CB435-05BB-4D48-B867-C67617F4E8F3}" type="datetime1">
              <a:rPr lang="en-US" smtClean="0"/>
              <a:t>4/30/2020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3A25-AB69-4221-905C-EA4BDE5B0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785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DFD84-9144-4089-A70B-2ED334C6AC81}" type="datetime1">
              <a:rPr lang="en-US" smtClean="0"/>
              <a:t>4/30/2020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3A25-AB69-4221-905C-EA4BDE5B0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43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F0983-ACA3-49C8-899A-C0CA457B419C}" type="datetime1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3A25-AB69-4221-905C-EA4BDE5B0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417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0E930-0CA4-4370-8966-49681C25B4A3}" type="datetime1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B3A25-AB69-4221-905C-EA4BDE5B0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08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5DA8BB-0259-4391-BC79-B4BBB768D851}" type="datetime1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B3A25-AB69-4221-905C-EA4BDE5B05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950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ayne-accommodate.symplicity.com/public_accommodation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udentdisability.wayne.edu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hyperlink" Target="https://wayne-accommodate.symplicity.com/public_accommodatio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649" y="1145060"/>
            <a:ext cx="8270789" cy="5074508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56928"/>
            <a:ext cx="9144000" cy="5162640"/>
          </a:xfrm>
        </p:spPr>
        <p:txBody>
          <a:bodyPr>
            <a:normAutofit/>
          </a:bodyPr>
          <a:lstStyle/>
          <a:p>
            <a:endParaRPr lang="en-US" sz="4800" b="1" dirty="0" smtClean="0">
              <a:solidFill>
                <a:srgbClr val="194F37"/>
              </a:solidFill>
              <a:ea typeface="Adobe Gothic Std B" panose="020B0800000000000000" pitchFamily="34" charset="-128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STUDENT DISABILITY SERVICES</a:t>
            </a:r>
          </a:p>
          <a:p>
            <a:endParaRPr lang="en-US" sz="1800" b="1" i="1" dirty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800" b="1" i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WHERE </a:t>
            </a:r>
            <a:r>
              <a:rPr lang="en-US" sz="1800" b="1" i="1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ACCESS </a:t>
            </a:r>
            <a:r>
              <a:rPr lang="en-US" sz="1800" b="1" i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</a:t>
            </a:r>
            <a:r>
              <a:rPr lang="en-US" sz="1800" b="1" i="1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SUCCESS ARE </a:t>
            </a:r>
            <a:r>
              <a:rPr lang="en-US" sz="1800" b="1" i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POSSIBLE</a:t>
            </a:r>
          </a:p>
          <a:p>
            <a:endParaRPr lang="en-US" sz="1800" b="1" i="1" dirty="0" smtClean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800" b="1" i="1" dirty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800" b="1" dirty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1800" b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LOCATION</a:t>
            </a:r>
            <a:r>
              <a:rPr lang="en-US" sz="1800" b="1" i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</a:p>
          <a:p>
            <a:r>
              <a:rPr lang="en-US" sz="1800" b="1" i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1600 David </a:t>
            </a:r>
            <a:r>
              <a:rPr lang="en-US" sz="1800" b="1" i="1" dirty="0" err="1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Adamany</a:t>
            </a:r>
            <a:r>
              <a:rPr lang="en-US" sz="1800" b="1" i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Undergraduate Library</a:t>
            </a:r>
          </a:p>
          <a:p>
            <a:r>
              <a:rPr lang="en-US" sz="1800" b="1" i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Student Academic Success Services Unit</a:t>
            </a:r>
          </a:p>
          <a:p>
            <a:endParaRPr lang="en-US" sz="1800" b="1" i="1" dirty="0" smtClean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800" b="1" i="1" dirty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800" b="1" i="1" dirty="0" smtClean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endParaRPr lang="en-US" sz="1800" b="1" dirty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34898"/>
            <a:ext cx="9144000" cy="523102"/>
          </a:xfrm>
          <a:solidFill>
            <a:srgbClr val="194F37"/>
          </a:solidFill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	 									</a:t>
            </a:r>
            <a:r>
              <a:rPr lang="en-US" dirty="0" smtClean="0">
                <a:solidFill>
                  <a:schemeClr val="bg1"/>
                </a:solidFill>
              </a:rPr>
              <a:t>High School Orientation 2020</a:t>
            </a:r>
            <a:r>
              <a:rPr lang="en-US" dirty="0" smtClean="0">
                <a:solidFill>
                  <a:schemeClr val="bg1"/>
                </a:solidFill>
              </a:rPr>
              <a:t>						</a:t>
            </a:r>
            <a:endParaRPr lang="en-US" dirty="0">
              <a:solidFill>
                <a:srgbClr val="194F37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6" y="396918"/>
            <a:ext cx="809944" cy="54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08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158" y="869198"/>
            <a:ext cx="7820527" cy="944479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/>
            </a:r>
            <a:br>
              <a:rPr lang="en-US" dirty="0"/>
            </a:br>
            <a:r>
              <a:rPr lang="en-US" sz="31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OVERVIEW OF STUDENT DISABILITY SERVICES</a:t>
            </a:r>
            <a:r>
              <a:rPr lang="en-US" sz="4000" dirty="0">
                <a:latin typeface="+mn-lt"/>
              </a:rPr>
              <a:t/>
            </a:r>
            <a:br>
              <a:rPr lang="en-US" sz="4000" dirty="0">
                <a:latin typeface="+mn-lt"/>
              </a:rPr>
            </a:br>
            <a:endParaRPr lang="en-US" sz="4000" dirty="0">
              <a:latin typeface="+mn-lt"/>
            </a:endParaRPr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b="1" dirty="0" smtClean="0">
              <a:solidFill>
                <a:srgbClr val="194F37"/>
              </a:solidFill>
            </a:endParaRPr>
          </a:p>
          <a:p>
            <a:pPr marL="0" indent="0">
              <a:buNone/>
            </a:pPr>
            <a:endParaRPr lang="en-US" sz="1600" b="1" dirty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Ensure </a:t>
            </a: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academic access and inclusion in all aspects of university </a:t>
            </a: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programming</a:t>
            </a:r>
          </a:p>
          <a:p>
            <a:pPr marL="0" indent="0">
              <a:buNone/>
            </a:pPr>
            <a:endParaRPr lang="en-US" sz="2000" dirty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ADA federally-compliant office:  ADAA (2008), Sections 504 and 508 of the Rehabilitation Act (1973)</a:t>
            </a:r>
          </a:p>
          <a:p>
            <a:pPr marL="0" indent="0" algn="ctr">
              <a:buNone/>
            </a:pPr>
            <a:r>
              <a:rPr lang="en-US" sz="2000" b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		</a:t>
            </a:r>
            <a:r>
              <a:rPr lang="en-US" b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b="1" dirty="0" smtClean="0">
                <a:solidFill>
                  <a:srgbClr val="194F37"/>
                </a:solidFill>
                <a:latin typeface="Times New Roman" panose="02020603050405020304" pitchFamily="18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	</a:t>
            </a:r>
            <a:endParaRPr lang="en-US" sz="1050" b="1" dirty="0">
              <a:solidFill>
                <a:srgbClr val="194F37"/>
              </a:solidFill>
              <a:latin typeface="Times New Roman" panose="02020603050405020304" pitchFamily="18" charset="0"/>
              <a:ea typeface="Adobe Gothic Std B" panose="020B08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" y="6310184"/>
            <a:ext cx="9144000" cy="547816"/>
          </a:xfrm>
          <a:solidFill>
            <a:srgbClr val="194F37"/>
          </a:solidFill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dirty="0">
                <a:solidFill>
                  <a:schemeClr val="bg1"/>
                </a:solidFill>
              </a:rPr>
              <a:t>High School Orientation 2020	</a:t>
            </a:r>
            <a:r>
              <a:rPr lang="en-US" dirty="0" smtClean="0">
                <a:solidFill>
                  <a:schemeClr val="bg1"/>
                </a:solidFill>
              </a:rPr>
              <a:t>													</a:t>
            </a:r>
            <a:endParaRPr lang="en-US" dirty="0">
              <a:solidFill>
                <a:srgbClr val="194F37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86" y="312570"/>
            <a:ext cx="809944" cy="54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3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525003"/>
            <a:ext cx="6858000" cy="3934326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37968"/>
            <a:ext cx="9144000" cy="4942702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194F37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b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WE DO</a:t>
            </a:r>
          </a:p>
          <a:p>
            <a:pPr marL="257175" indent="-257175" algn="l">
              <a:buFont typeface="Wingdings" panose="05000000000000000000" pitchFamily="2" charset="2"/>
              <a:buChar char="v"/>
            </a:pPr>
            <a:endParaRPr lang="en-US" dirty="0" smtClean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Evaluate eligibility for academic accommodations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Provide federally-mandated direct support services to students with disabilities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Consult </a:t>
            </a:r>
            <a:r>
              <a:rPr lang="en-US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and </a:t>
            </a:r>
            <a:r>
              <a:rPr lang="en-US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collaborate</a:t>
            </a:r>
            <a:endParaRPr lang="en-US" dirty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Serve as an information and referral service on disability issues</a:t>
            </a:r>
          </a:p>
          <a:p>
            <a:pPr algn="l"/>
            <a:endParaRPr lang="en-US" sz="3600" dirty="0" smtClean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215449"/>
            <a:ext cx="9144000" cy="642551"/>
          </a:xfrm>
          <a:solidFill>
            <a:srgbClr val="194F37"/>
          </a:solidFill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dirty="0">
                <a:solidFill>
                  <a:schemeClr val="bg1"/>
                </a:solidFill>
              </a:rPr>
              <a:t>High School Orientation 2020	</a:t>
            </a:r>
            <a:endParaRPr lang="en-US" dirty="0" smtClean="0">
              <a:solidFill>
                <a:schemeClr val="bg1"/>
              </a:solidFill>
            </a:endParaRPr>
          </a:p>
          <a:p>
            <a:pPr algn="l"/>
            <a:r>
              <a:rPr lang="en-US" dirty="0" smtClean="0">
                <a:solidFill>
                  <a:schemeClr val="bg1"/>
                </a:solidFill>
              </a:rPr>
              <a:t>							</a:t>
            </a:r>
            <a:endParaRPr lang="en-US" dirty="0">
              <a:solidFill>
                <a:srgbClr val="194F37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6" y="386630"/>
            <a:ext cx="809944" cy="54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5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525003"/>
            <a:ext cx="6858000" cy="3934326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194486"/>
            <a:ext cx="9144000" cy="471204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WHO WE SERVE</a:t>
            </a:r>
          </a:p>
          <a:p>
            <a:pPr algn="l"/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Documented disabilities include: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Attention Deficit/Hyperactivity Disorders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Psychological and Psychiatric Disorders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Blindness/Visual Impairments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Deaf/Hard of Hearing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Learning and Cognitive Disabilities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Medical Conditions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Physical Disabilities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Temporary Disabilities</a:t>
            </a:r>
          </a:p>
          <a:p>
            <a:endParaRPr lang="en-US" dirty="0" smtClean="0">
              <a:solidFill>
                <a:srgbClr val="194F3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00782"/>
            <a:ext cx="9144000" cy="560769"/>
          </a:xfrm>
          <a:solidFill>
            <a:srgbClr val="194F37"/>
          </a:solidFill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dirty="0">
                <a:solidFill>
                  <a:schemeClr val="bg1"/>
                </a:solidFill>
              </a:rPr>
              <a:t>High School Orientation 2020	</a:t>
            </a:r>
            <a:r>
              <a:rPr lang="en-US" dirty="0" smtClean="0">
                <a:solidFill>
                  <a:schemeClr val="bg1"/>
                </a:solidFill>
              </a:rPr>
              <a:t>									</a:t>
            </a:r>
            <a:endParaRPr lang="en-US" dirty="0">
              <a:solidFill>
                <a:srgbClr val="194F37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56" y="301297"/>
            <a:ext cx="809944" cy="54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09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525003"/>
            <a:ext cx="6858000" cy="3934326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1"/>
            <a:ext cx="9144000" cy="5560540"/>
          </a:xfrm>
        </p:spPr>
        <p:txBody>
          <a:bodyPr>
            <a:normAutofit/>
          </a:bodyPr>
          <a:lstStyle/>
          <a:p>
            <a:r>
              <a:rPr lang="en-US" sz="22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ACCOMMODATIONS PROVIDED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Testing Accommodations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Assistive Technology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Use of digital voice recorders and </a:t>
            </a:r>
            <a:r>
              <a:rPr lang="en-US" sz="2000" dirty="0" err="1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LiveScribe</a:t>
            </a: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pens for recording lectures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Notetakers</a:t>
            </a:r>
            <a:endParaRPr lang="en-US" sz="2000" dirty="0" smtClean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Interpreters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Remote CART services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C-print captioning services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Furniture requests</a:t>
            </a:r>
          </a:p>
          <a:p>
            <a:pPr algn="l"/>
            <a:r>
              <a:rPr lang="en-US" sz="2000" b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SDS will not issue accommodations that alter the essential requirements of a course or program</a:t>
            </a:r>
          </a:p>
          <a:p>
            <a:pPr algn="l"/>
            <a:r>
              <a:rPr lang="en-US" sz="2000" b="1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Students with disabilities admitted to the university have met the same standards for admission as all other students</a:t>
            </a:r>
          </a:p>
          <a:p>
            <a:pPr algn="l"/>
            <a:endParaRPr lang="en-US" sz="2000" dirty="0" smtClean="0">
              <a:solidFill>
                <a:srgbClr val="194F37"/>
              </a:solidFill>
            </a:endParaRPr>
          </a:p>
          <a:p>
            <a:pPr algn="l"/>
            <a:endParaRPr lang="en-US" dirty="0" smtClean="0">
              <a:solidFill>
                <a:srgbClr val="194F3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260757"/>
            <a:ext cx="9144000" cy="623435"/>
          </a:xfrm>
          <a:solidFill>
            <a:srgbClr val="194F37"/>
          </a:solidFill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dirty="0">
                <a:solidFill>
                  <a:schemeClr val="bg1"/>
                </a:solidFill>
              </a:rPr>
              <a:t>High School Orientation 2020	</a:t>
            </a:r>
            <a:r>
              <a:rPr lang="en-US" dirty="0" smtClean="0">
                <a:solidFill>
                  <a:schemeClr val="bg1"/>
                </a:solidFill>
              </a:rPr>
              <a:t>						</a:t>
            </a:r>
            <a:endParaRPr lang="en-US" dirty="0">
              <a:solidFill>
                <a:srgbClr val="194F37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33" y="177730"/>
            <a:ext cx="809944" cy="54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9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525003"/>
            <a:ext cx="6858000" cy="3934326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09601"/>
            <a:ext cx="9144000" cy="4461163"/>
          </a:xfrm>
        </p:spPr>
        <p:txBody>
          <a:bodyPr>
            <a:normAutofit/>
          </a:bodyPr>
          <a:lstStyle/>
          <a:p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Registration </a:t>
            </a: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Process</a:t>
            </a:r>
          </a:p>
          <a:p>
            <a:pPr algn="l"/>
            <a:endParaRPr lang="en-US" sz="2000" dirty="0" smtClean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endParaRPr lang="en-US" sz="2000" dirty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Complete our online form: </a:t>
            </a: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https://wayne-accommodate.symplicity.com/public_accommodation/</a:t>
            </a: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Someone will contact </a:t>
            </a: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student </a:t>
            </a: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within 48 hours to schedule an intake. Please plan 1.5 – 2 hours to meet with a Disability Specialist.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Documentation of your disability required.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 will be issued accommodation letters to give to each instructor.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Information kept confidential; does not go on student record</a:t>
            </a:r>
          </a:p>
          <a:p>
            <a:pPr algn="l"/>
            <a:endParaRPr lang="en-US" dirty="0" smtClean="0">
              <a:solidFill>
                <a:srgbClr val="194F3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260757"/>
            <a:ext cx="9144000" cy="623435"/>
          </a:xfrm>
          <a:solidFill>
            <a:srgbClr val="194F37"/>
          </a:solidFill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dirty="0">
                <a:solidFill>
                  <a:schemeClr val="bg1"/>
                </a:solidFill>
              </a:rPr>
              <a:t>High School Orientation 2020	</a:t>
            </a:r>
            <a:r>
              <a:rPr lang="en-US" dirty="0" smtClean="0">
                <a:solidFill>
                  <a:schemeClr val="bg1"/>
                </a:solidFill>
              </a:rPr>
              <a:t>						</a:t>
            </a:r>
            <a:endParaRPr lang="en-US" dirty="0">
              <a:solidFill>
                <a:srgbClr val="194F37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33" y="177730"/>
            <a:ext cx="809944" cy="54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155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525003"/>
            <a:ext cx="6858000" cy="3934326"/>
          </a:xfr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047519"/>
            <a:ext cx="9144000" cy="5122621"/>
          </a:xfrm>
        </p:spPr>
        <p:txBody>
          <a:bodyPr>
            <a:normAutofit/>
          </a:bodyPr>
          <a:lstStyle/>
          <a:p>
            <a:pPr algn="l"/>
            <a:endParaRPr lang="en-US" sz="2000" dirty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en-US" sz="28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Contact information</a:t>
            </a:r>
          </a:p>
          <a:p>
            <a:pPr algn="l"/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</a:t>
            </a:r>
          </a:p>
          <a:p>
            <a:pPr algn="l"/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/>
              </a:rPr>
              <a:t>www.studentdisability.wayne.edu</a:t>
            </a: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 algn="l"/>
            <a:endParaRPr lang="en-US" sz="2000" dirty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Registration process:   </a:t>
            </a:r>
          </a:p>
          <a:p>
            <a:pPr algn="l"/>
            <a:r>
              <a:rPr lang="en-US" sz="2000" dirty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https://wayne-accommodate.symplicity.com/public_accommodation</a:t>
            </a: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4"/>
              </a:rPr>
              <a:t>/</a:t>
            </a:r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  <a:p>
            <a:pPr algn="l"/>
            <a:endParaRPr lang="en-US" sz="2000" dirty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Telephone:   313-577-1851</a:t>
            </a:r>
          </a:p>
          <a:p>
            <a:pPr algn="l"/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Videophone: 313-202-4216</a:t>
            </a:r>
          </a:p>
          <a:p>
            <a:pPr algn="l"/>
            <a:r>
              <a:rPr lang="en-US" sz="2000" dirty="0" smtClean="0">
                <a:solidFill>
                  <a:srgbClr val="194F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endParaRPr lang="en-US" sz="2000" dirty="0">
              <a:solidFill>
                <a:srgbClr val="194F3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l"/>
            <a:endParaRPr lang="en-US" sz="2000" dirty="0" smtClean="0">
              <a:solidFill>
                <a:srgbClr val="194F37"/>
              </a:solidFill>
            </a:endParaRPr>
          </a:p>
          <a:p>
            <a:pPr algn="l"/>
            <a:endParaRPr lang="en-US" dirty="0" smtClean="0">
              <a:solidFill>
                <a:srgbClr val="194F3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234565"/>
            <a:ext cx="9144000" cy="623435"/>
          </a:xfrm>
          <a:solidFill>
            <a:srgbClr val="194F37"/>
          </a:solidFill>
        </p:spPr>
        <p:txBody>
          <a:bodyPr/>
          <a:lstStyle/>
          <a:p>
            <a:pPr algn="l"/>
            <a:r>
              <a:rPr lang="en-US" dirty="0" smtClean="0">
                <a:solidFill>
                  <a:schemeClr val="bg1"/>
                </a:solidFill>
              </a:rPr>
              <a:t>	</a:t>
            </a:r>
            <a:r>
              <a:rPr lang="en-US" dirty="0" smtClean="0">
                <a:solidFill>
                  <a:schemeClr val="bg1"/>
                </a:solidFill>
              </a:rPr>
              <a:t>High School O</a:t>
            </a:r>
            <a:r>
              <a:rPr lang="en-US" dirty="0" smtClean="0">
                <a:solidFill>
                  <a:schemeClr val="bg1"/>
                </a:solidFill>
              </a:rPr>
              <a:t>rientation 2020</a:t>
            </a:r>
            <a:endParaRPr lang="en-US" dirty="0" smtClean="0">
              <a:solidFill>
                <a:schemeClr val="bg1"/>
              </a:solidFill>
            </a:endParaRPr>
          </a:p>
          <a:p>
            <a:pPr algn="l"/>
            <a:r>
              <a:rPr lang="en-US" dirty="0" smtClean="0">
                <a:solidFill>
                  <a:schemeClr val="bg1"/>
                </a:solidFill>
              </a:rPr>
              <a:t>								</a:t>
            </a:r>
            <a:endParaRPr lang="en-US" dirty="0">
              <a:solidFill>
                <a:srgbClr val="194F37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046" y="358962"/>
            <a:ext cx="809944" cy="54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25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4698</TotalTime>
  <Words>398</Words>
  <Application>Microsoft Office PowerPoint</Application>
  <PresentationFormat>On-screen Show (4:3)</PresentationFormat>
  <Paragraphs>88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Adobe Gothic Std B</vt:lpstr>
      <vt:lpstr>Arial</vt:lpstr>
      <vt:lpstr>Calibri</vt:lpstr>
      <vt:lpstr>Calibri Light</vt:lpstr>
      <vt:lpstr>Times New Roman</vt:lpstr>
      <vt:lpstr>Verdana</vt:lpstr>
      <vt:lpstr>Wingdings</vt:lpstr>
      <vt:lpstr>Office Theme</vt:lpstr>
      <vt:lpstr>  </vt:lpstr>
      <vt:lpstr> OVERVIEW OF STUDENT DISABILITY SERVICES </vt:lpstr>
      <vt:lpstr>  </vt:lpstr>
      <vt:lpstr>  </vt:lpstr>
      <vt:lpstr>  </vt:lpstr>
      <vt:lpstr>  </vt:lpstr>
      <vt:lpstr>  </vt:lpstr>
    </vt:vector>
  </TitlesOfParts>
  <Company>Wayne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Randie Kruman</dc:creator>
  <cp:lastModifiedBy>ds_lab_uglstd</cp:lastModifiedBy>
  <cp:revision>140</cp:revision>
  <cp:lastPrinted>2016-03-04T18:39:32Z</cp:lastPrinted>
  <dcterms:created xsi:type="dcterms:W3CDTF">2016-02-15T19:05:29Z</dcterms:created>
  <dcterms:modified xsi:type="dcterms:W3CDTF">2020-05-01T13:19:11Z</dcterms:modified>
  <cp:contentStatus/>
</cp:coreProperties>
</file>