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Amatic SC"/>
      <p:regular r:id="rId29"/>
      <p:bold r:id="rId30"/>
    </p:embeddedFont>
    <p:embeddedFont>
      <p:font typeface="Source Code Pro"/>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maticSC-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SourceCodePro-regular.fntdata"/><Relationship Id="rId30" Type="http://schemas.openxmlformats.org/officeDocument/2006/relationships/font" Target="fonts/AmaticSC-bold.fntdata"/><Relationship Id="rId11" Type="http://schemas.openxmlformats.org/officeDocument/2006/relationships/slide" Target="slides/slide6.xml"/><Relationship Id="rId33" Type="http://schemas.openxmlformats.org/officeDocument/2006/relationships/font" Target="fonts/SourceCodePro-italic.fntdata"/><Relationship Id="rId10" Type="http://schemas.openxmlformats.org/officeDocument/2006/relationships/slide" Target="slides/slide5.xml"/><Relationship Id="rId32" Type="http://schemas.openxmlformats.org/officeDocument/2006/relationships/font" Target="fonts/SourceCodePro-bold.fntdata"/><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font" Target="fonts/SourceCodePro-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111ed765ed3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111ed765ed3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111ed765ed3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111ed765ed3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111ed765ed3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111ed765ed3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11ed765ed3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11ed765ed3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11ed765ed3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111ed765ed3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11ed765ed3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11ed765ed3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111ed765ed3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111ed765ed3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11ed765ed3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11ed765ed3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11ed765ed3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11ed765ed3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11ed765ed3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11ed765ed3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11ed765ed3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11ed765ed3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111ed765ed3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111ed765ed3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111ed765ed3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111ed765ed3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111ed765ed3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111ed765ed3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114ac85382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114ac85382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11ed765ed3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11ed765ed3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11ed765ed3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11ed765ed3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07291479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07291479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152a13809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1152a13809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1b65470c98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1b65470c98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11ed765ed3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111ed765ed3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111ed765ed3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111ed765ed3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0"/>
              </a:spcBef>
              <a:spcAft>
                <a:spcPts val="0"/>
              </a:spcAft>
              <a:buClr>
                <a:schemeClr val="accent1"/>
              </a:buClr>
              <a:buSzPts val="1400"/>
              <a:buChar char="○"/>
              <a:defRPr>
                <a:solidFill>
                  <a:schemeClr val="accent1"/>
                </a:solidFill>
                <a:highlight>
                  <a:schemeClr val="lt1"/>
                </a:highlight>
              </a:defRPr>
            </a:lvl2pPr>
            <a:lvl3pPr indent="-317500" lvl="2" marL="1371600">
              <a:spcBef>
                <a:spcPts val="0"/>
              </a:spcBef>
              <a:spcAft>
                <a:spcPts val="0"/>
              </a:spcAft>
              <a:buClr>
                <a:schemeClr val="accent1"/>
              </a:buClr>
              <a:buSzPts val="1400"/>
              <a:buChar char="■"/>
              <a:defRPr>
                <a:solidFill>
                  <a:schemeClr val="accent1"/>
                </a:solidFill>
                <a:highlight>
                  <a:schemeClr val="lt1"/>
                </a:highlight>
              </a:defRPr>
            </a:lvl3pPr>
            <a:lvl4pPr indent="-317500" lvl="3" marL="1828800">
              <a:spcBef>
                <a:spcPts val="0"/>
              </a:spcBef>
              <a:spcAft>
                <a:spcPts val="0"/>
              </a:spcAft>
              <a:buClr>
                <a:schemeClr val="accent1"/>
              </a:buClr>
              <a:buSzPts val="1400"/>
              <a:buChar char="●"/>
              <a:defRPr>
                <a:solidFill>
                  <a:schemeClr val="accent1"/>
                </a:solidFill>
                <a:highlight>
                  <a:schemeClr val="lt1"/>
                </a:highlight>
              </a:defRPr>
            </a:lvl4pPr>
            <a:lvl5pPr indent="-317500" lvl="4" marL="2286000">
              <a:spcBef>
                <a:spcPts val="0"/>
              </a:spcBef>
              <a:spcAft>
                <a:spcPts val="0"/>
              </a:spcAft>
              <a:buClr>
                <a:schemeClr val="accent1"/>
              </a:buClr>
              <a:buSzPts val="1400"/>
              <a:buChar char="○"/>
              <a:defRPr>
                <a:solidFill>
                  <a:schemeClr val="accent1"/>
                </a:solidFill>
                <a:highlight>
                  <a:schemeClr val="lt1"/>
                </a:highlight>
              </a:defRPr>
            </a:lvl5pPr>
            <a:lvl6pPr indent="-317500" lvl="5" marL="2743200">
              <a:spcBef>
                <a:spcPts val="0"/>
              </a:spcBef>
              <a:spcAft>
                <a:spcPts val="0"/>
              </a:spcAft>
              <a:buClr>
                <a:schemeClr val="accent1"/>
              </a:buClr>
              <a:buSzPts val="1400"/>
              <a:buChar char="■"/>
              <a:defRPr>
                <a:solidFill>
                  <a:schemeClr val="accent1"/>
                </a:solidFill>
                <a:highlight>
                  <a:schemeClr val="lt1"/>
                </a:highlight>
              </a:defRPr>
            </a:lvl6pPr>
            <a:lvl7pPr indent="-317500" lvl="6" marL="3200400">
              <a:spcBef>
                <a:spcPts val="0"/>
              </a:spcBef>
              <a:spcAft>
                <a:spcPts val="0"/>
              </a:spcAft>
              <a:buClr>
                <a:schemeClr val="accent1"/>
              </a:buClr>
              <a:buSzPts val="1400"/>
              <a:buChar char="●"/>
              <a:defRPr>
                <a:solidFill>
                  <a:schemeClr val="accent1"/>
                </a:solidFill>
                <a:highlight>
                  <a:schemeClr val="lt1"/>
                </a:highlight>
              </a:defRPr>
            </a:lvl7pPr>
            <a:lvl8pPr indent="-317500" lvl="7" marL="3657600">
              <a:spcBef>
                <a:spcPts val="0"/>
              </a:spcBef>
              <a:spcAft>
                <a:spcPts val="0"/>
              </a:spcAft>
              <a:buClr>
                <a:schemeClr val="accent1"/>
              </a:buClr>
              <a:buSzPts val="1400"/>
              <a:buChar char="○"/>
              <a:defRPr>
                <a:solidFill>
                  <a:schemeClr val="accent1"/>
                </a:solidFill>
                <a:highlight>
                  <a:schemeClr val="lt1"/>
                </a:highlight>
              </a:defRPr>
            </a:lvl8pPr>
            <a:lvl9pPr indent="-317500" lvl="8" marL="4114800">
              <a:spcBef>
                <a:spcPts val="0"/>
              </a:spcBef>
              <a:spcAft>
                <a:spcPts val="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0"/>
              </a:spcBef>
              <a:spcAft>
                <a:spcPts val="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Third Grade Read to Achieve</a:t>
            </a:r>
            <a:endParaRPr/>
          </a:p>
        </p:txBody>
      </p:sp>
      <p:sp>
        <p:nvSpPr>
          <p:cNvPr id="57" name="Google Shape;57;p13"/>
          <p:cNvSpPr txBox="1"/>
          <p:nvPr>
            <p:ph idx="1" type="subTitle"/>
          </p:nvPr>
        </p:nvSpPr>
        <p:spPr>
          <a:xfrm>
            <a:off x="311700" y="3890400"/>
            <a:ext cx="8520600" cy="706200"/>
          </a:xfrm>
          <a:prstGeom prst="rect">
            <a:avLst/>
          </a:prstGeom>
        </p:spPr>
        <p:txBody>
          <a:bodyPr anchorCtr="0" anchor="ctr" bIns="91425" lIns="91425" spcFirstLastPara="1" rIns="91425" wrap="square" tIns="91425">
            <a:normAutofit lnSpcReduction="20000"/>
          </a:bodyPr>
          <a:lstStyle/>
          <a:p>
            <a:pPr indent="0" lvl="0" marL="0" rtl="0" algn="ctr">
              <a:spcBef>
                <a:spcPts val="0"/>
              </a:spcBef>
              <a:spcAft>
                <a:spcPts val="0"/>
              </a:spcAft>
              <a:buNone/>
            </a:pPr>
            <a:r>
              <a:rPr lang="en"/>
              <a:t>Nashville Elementary</a:t>
            </a:r>
            <a:endParaRPr/>
          </a:p>
          <a:p>
            <a:pPr indent="0" lvl="0" marL="0" rtl="0" algn="ctr">
              <a:spcBef>
                <a:spcPts val="0"/>
              </a:spcBef>
              <a:spcAft>
                <a:spcPts val="0"/>
              </a:spcAft>
              <a:buNone/>
            </a:pPr>
            <a:r>
              <a:rPr lang="en"/>
              <a:t>Nash County Public Schools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2183375" y="802500"/>
            <a:ext cx="4524300" cy="3538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Reading in 3rd Grade</a:t>
            </a:r>
            <a:endParaRPr/>
          </a:p>
          <a:p>
            <a:pPr indent="0" lvl="0" marL="0" rtl="0" algn="ctr">
              <a:spcBef>
                <a:spcPts val="0"/>
              </a:spcBef>
              <a:spcAft>
                <a:spcPts val="0"/>
              </a:spcAft>
              <a:buNone/>
            </a:pPr>
            <a:r>
              <a:rPr lang="en"/>
              <a:t>A Parent’s Guide to</a:t>
            </a:r>
            <a:endParaRPr/>
          </a:p>
          <a:p>
            <a:pPr indent="0" lvl="0" marL="0" rtl="0" algn="ctr">
              <a:spcBef>
                <a:spcPts val="0"/>
              </a:spcBef>
              <a:spcAft>
                <a:spcPts val="0"/>
              </a:spcAft>
              <a:buNone/>
            </a:pPr>
            <a:r>
              <a:rPr lang="en"/>
              <a:t>“Read to Achieve”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Read to Achieve</a:t>
            </a:r>
            <a:endParaRPr/>
          </a:p>
        </p:txBody>
      </p:sp>
      <p:sp>
        <p:nvSpPr>
          <p:cNvPr id="68" name="Google Shape;68;p15"/>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“Read to Achieve” is a North Carolina legislative act that states:</a:t>
            </a:r>
            <a:endParaRPr/>
          </a:p>
          <a:p>
            <a:pPr indent="-342900" lvl="0" marL="457200" rtl="0" algn="l">
              <a:spcBef>
                <a:spcPts val="1200"/>
              </a:spcBef>
              <a:spcAft>
                <a:spcPts val="0"/>
              </a:spcAft>
              <a:buSzPts val="1800"/>
              <a:buChar char="●"/>
            </a:pPr>
            <a:r>
              <a:rPr lang="en"/>
              <a:t>All students must be proficient readers by the end of third grade.  In other words, your child must read on a third grade level by the end of this school year to be promoted to the fourth grade.</a:t>
            </a:r>
            <a:endParaRPr/>
          </a:p>
          <a:p>
            <a:pPr indent="-342900" lvl="0" marL="457200" rtl="0" algn="l">
              <a:spcBef>
                <a:spcPts val="0"/>
              </a:spcBef>
              <a:spcAft>
                <a:spcPts val="0"/>
              </a:spcAft>
              <a:buSzPts val="1800"/>
              <a:buChar char="●"/>
            </a:pPr>
            <a:r>
              <a:rPr lang="en"/>
              <a:t>Students who are not proficient readers by the end of third grade must be given extra support.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type="title"/>
          </p:nvPr>
        </p:nvSpPr>
        <p:spPr>
          <a:xfrm>
            <a:off x="2802750" y="802500"/>
            <a:ext cx="3538500" cy="3538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Why does reading </a:t>
            </a:r>
            <a:r>
              <a:rPr lang="en"/>
              <a:t>proficiency</a:t>
            </a:r>
            <a:r>
              <a:rPr lang="en"/>
              <a:t> matter?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Reading Drives all instruction!</a:t>
            </a:r>
            <a:endParaRPr/>
          </a:p>
        </p:txBody>
      </p:sp>
      <p:sp>
        <p:nvSpPr>
          <p:cNvPr id="79" name="Google Shape;79;p17"/>
          <p:cNvSpPr txBox="1"/>
          <p:nvPr>
            <p:ph idx="2" type="body"/>
          </p:nvPr>
        </p:nvSpPr>
        <p:spPr>
          <a:xfrm>
            <a:off x="4832400" y="1228675"/>
            <a:ext cx="39999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If a student has difficulty in the subject of reading, he/she will have trouble reading and </a:t>
            </a:r>
            <a:r>
              <a:rPr lang="en"/>
              <a:t>understanding</a:t>
            </a:r>
            <a:r>
              <a:rPr lang="en"/>
              <a:t> information in Science, Social Studies and Math.  It will also be hard for him/her to read and understand instructions and directions for classwork and tests/projects.</a:t>
            </a:r>
            <a:endParaRPr/>
          </a:p>
        </p:txBody>
      </p:sp>
      <p:pic>
        <p:nvPicPr>
          <p:cNvPr id="80" name="Google Shape;80;p17"/>
          <p:cNvPicPr preferRelativeResize="0"/>
          <p:nvPr/>
        </p:nvPicPr>
        <p:blipFill>
          <a:blip r:embed="rId3">
            <a:alphaModFix/>
          </a:blip>
          <a:stretch>
            <a:fillRect/>
          </a:stretch>
        </p:blipFill>
        <p:spPr>
          <a:xfrm>
            <a:off x="152400" y="1246250"/>
            <a:ext cx="4312955" cy="37448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type="title"/>
          </p:nvPr>
        </p:nvSpPr>
        <p:spPr>
          <a:xfrm>
            <a:off x="2802750" y="802500"/>
            <a:ext cx="3538500" cy="3538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How will proficiency be </a:t>
            </a:r>
            <a:r>
              <a:rPr lang="en"/>
              <a:t>determined</a:t>
            </a:r>
            <a:r>
              <a:rPr lang="en"/>
              <a: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3rd grade reading proficiency is determined by:</a:t>
            </a:r>
            <a:endParaRPr/>
          </a:p>
        </p:txBody>
      </p:sp>
      <p:sp>
        <p:nvSpPr>
          <p:cNvPr id="91" name="Google Shape;91;p19"/>
          <p:cNvSpPr txBox="1"/>
          <p:nvPr>
            <p:ph idx="1" type="body"/>
          </p:nvPr>
        </p:nvSpPr>
        <p:spPr>
          <a:xfrm>
            <a:off x="311700" y="1228675"/>
            <a:ext cx="4046100" cy="3340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3rd Grade BOG</a:t>
            </a:r>
            <a:endParaRPr/>
          </a:p>
          <a:p>
            <a:pPr indent="-342900" lvl="0" marL="457200" rtl="0" algn="l">
              <a:spcBef>
                <a:spcPts val="0"/>
              </a:spcBef>
              <a:spcAft>
                <a:spcPts val="0"/>
              </a:spcAft>
              <a:buSzPts val="1800"/>
              <a:buChar char="❏"/>
            </a:pPr>
            <a:r>
              <a:rPr lang="en"/>
              <a:t>mClass (BOY, MOY, EOY)</a:t>
            </a:r>
            <a:endParaRPr/>
          </a:p>
          <a:p>
            <a:pPr indent="-342900" lvl="0" marL="457200" rtl="0" algn="l">
              <a:spcBef>
                <a:spcPts val="0"/>
              </a:spcBef>
              <a:spcAft>
                <a:spcPts val="0"/>
              </a:spcAft>
              <a:buSzPts val="1800"/>
              <a:buChar char="❏"/>
            </a:pPr>
            <a:r>
              <a:rPr lang="en"/>
              <a:t>3rd Grade EOG</a:t>
            </a:r>
            <a:endParaRPr/>
          </a:p>
          <a:p>
            <a:pPr indent="-342900" lvl="0" marL="457200" rtl="0" algn="l">
              <a:spcBef>
                <a:spcPts val="0"/>
              </a:spcBef>
              <a:spcAft>
                <a:spcPts val="0"/>
              </a:spcAft>
              <a:buSzPts val="1800"/>
              <a:buChar char="❏"/>
            </a:pPr>
            <a:r>
              <a:rPr lang="en"/>
              <a:t>RtA Retake 1</a:t>
            </a:r>
            <a:endParaRPr/>
          </a:p>
        </p:txBody>
      </p:sp>
      <p:pic>
        <p:nvPicPr>
          <p:cNvPr id="92" name="Google Shape;92;p19"/>
          <p:cNvPicPr preferRelativeResize="0"/>
          <p:nvPr/>
        </p:nvPicPr>
        <p:blipFill>
          <a:blip r:embed="rId3">
            <a:alphaModFix/>
          </a:blip>
          <a:stretch>
            <a:fillRect/>
          </a:stretch>
        </p:blipFill>
        <p:spPr>
          <a:xfrm>
            <a:off x="4903100" y="1026350"/>
            <a:ext cx="3661632" cy="37448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ph type="title"/>
          </p:nvPr>
        </p:nvSpPr>
        <p:spPr>
          <a:xfrm>
            <a:off x="2446725" y="802500"/>
            <a:ext cx="4661400" cy="3538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Beginning-of-grade test</a:t>
            </a:r>
            <a:endParaRPr/>
          </a:p>
          <a:p>
            <a:pPr indent="0" lvl="0" marL="0" rtl="0" algn="ctr">
              <a:spcBef>
                <a:spcPts val="0"/>
              </a:spcBef>
              <a:spcAft>
                <a:spcPts val="0"/>
              </a:spcAft>
              <a:buNone/>
            </a:pPr>
            <a:r>
              <a:rPr lang="en"/>
              <a:t>(BOG)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Beginning-of-Grade Test (BOG)</a:t>
            </a:r>
            <a:endParaRPr/>
          </a:p>
        </p:txBody>
      </p:sp>
      <p:sp>
        <p:nvSpPr>
          <p:cNvPr id="103" name="Google Shape;103;p21"/>
          <p:cNvSpPr txBox="1"/>
          <p:nvPr>
            <p:ph idx="1" type="body"/>
          </p:nvPr>
        </p:nvSpPr>
        <p:spPr>
          <a:xfrm>
            <a:off x="311700" y="1228675"/>
            <a:ext cx="8520600" cy="3340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3rd Grade is the only grade that takes the Reading BOG.</a:t>
            </a:r>
            <a:endParaRPr/>
          </a:p>
          <a:p>
            <a:pPr indent="-342900" lvl="0" marL="457200" rtl="0" algn="l">
              <a:spcBef>
                <a:spcPts val="1200"/>
              </a:spcBef>
              <a:spcAft>
                <a:spcPts val="0"/>
              </a:spcAft>
              <a:buSzPts val="1800"/>
              <a:buChar char="➢"/>
            </a:pPr>
            <a:r>
              <a:rPr lang="en"/>
              <a:t>Test data is used as a baseline</a:t>
            </a:r>
            <a:endParaRPr/>
          </a:p>
          <a:p>
            <a:pPr indent="-342900" lvl="0" marL="457200" rtl="0" algn="l">
              <a:spcBef>
                <a:spcPts val="0"/>
              </a:spcBef>
              <a:spcAft>
                <a:spcPts val="0"/>
              </a:spcAft>
              <a:buSzPts val="1800"/>
              <a:buChar char="➢"/>
            </a:pPr>
            <a:r>
              <a:rPr lang="en"/>
              <a:t>No standardized test data from other years, since EOGs begin in the 3rd grade</a:t>
            </a:r>
            <a:endParaRPr/>
          </a:p>
          <a:p>
            <a:pPr indent="0" lvl="0" marL="0" rtl="0" algn="l">
              <a:spcBef>
                <a:spcPts val="1200"/>
              </a:spcBef>
              <a:spcAft>
                <a:spcPts val="0"/>
              </a:spcAft>
              <a:buNone/>
            </a:pPr>
            <a:r>
              <a:rPr lang="en"/>
              <a:t>BOG results provide a student level, ranging from 1 to 5.</a:t>
            </a:r>
            <a:endParaRPr/>
          </a:p>
          <a:p>
            <a:pPr indent="-342900" lvl="0" marL="457200" rtl="0" algn="l">
              <a:spcBef>
                <a:spcPts val="1200"/>
              </a:spcBef>
              <a:spcAft>
                <a:spcPts val="0"/>
              </a:spcAft>
              <a:buSzPts val="1800"/>
              <a:buChar char="➢"/>
            </a:pPr>
            <a:r>
              <a:rPr lang="en"/>
              <a:t>Levels 3, 4, and 5 are considered “Proficient”</a:t>
            </a:r>
            <a:endParaRPr/>
          </a:p>
          <a:p>
            <a:pPr indent="-342900" lvl="0" marL="457200" rtl="0" algn="l">
              <a:spcBef>
                <a:spcPts val="0"/>
              </a:spcBef>
              <a:spcAft>
                <a:spcPts val="0"/>
              </a:spcAft>
              <a:buSzPts val="1800"/>
              <a:buChar char="➢"/>
            </a:pPr>
            <a:r>
              <a:rPr lang="en"/>
              <a:t>Levels 4 and 5 reflect “College and Career Readiness” - which shows that a student is on track to enter into the Job Market or Higher Education after High School</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type="title"/>
          </p:nvPr>
        </p:nvSpPr>
        <p:spPr>
          <a:xfrm>
            <a:off x="2802750" y="802500"/>
            <a:ext cx="3538500" cy="3538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Other Assessments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3"/>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OTher Assessments (PRoficiency 725 Lexile Level)</a:t>
            </a:r>
            <a:endParaRPr/>
          </a:p>
        </p:txBody>
      </p:sp>
      <p:sp>
        <p:nvSpPr>
          <p:cNvPr id="114" name="Google Shape;114;p23"/>
          <p:cNvSpPr txBox="1"/>
          <p:nvPr>
            <p:ph idx="1" type="body"/>
          </p:nvPr>
        </p:nvSpPr>
        <p:spPr>
          <a:xfrm>
            <a:off x="311700" y="1217175"/>
            <a:ext cx="8520600" cy="3682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mClass</a:t>
            </a:r>
            <a:endParaRPr/>
          </a:p>
          <a:p>
            <a:pPr indent="-342900" lvl="0" marL="457200" rtl="0" algn="l">
              <a:spcBef>
                <a:spcPts val="1200"/>
              </a:spcBef>
              <a:spcAft>
                <a:spcPts val="0"/>
              </a:spcAft>
              <a:buSzPts val="1800"/>
              <a:buChar char="➢"/>
            </a:pPr>
            <a:r>
              <a:rPr lang="en"/>
              <a:t>Includes </a:t>
            </a:r>
            <a:r>
              <a:rPr lang="en"/>
              <a:t>nonsense</a:t>
            </a:r>
            <a:r>
              <a:rPr lang="en"/>
              <a:t> words, real words, Fluency (Words per minute &amp; accuracy), MAZE (choose the word that fits correctly in the sentence) and Vocabulary</a:t>
            </a:r>
            <a:endParaRPr/>
          </a:p>
          <a:p>
            <a:pPr indent="-342900" lvl="0" marL="457200" rtl="0" algn="l">
              <a:spcBef>
                <a:spcPts val="0"/>
              </a:spcBef>
              <a:spcAft>
                <a:spcPts val="0"/>
              </a:spcAft>
              <a:buSzPts val="1800"/>
              <a:buChar char="➢"/>
            </a:pPr>
            <a:r>
              <a:rPr lang="en"/>
              <a:t>Given BOY, MOY, and EOY</a:t>
            </a:r>
            <a:endParaRPr/>
          </a:p>
          <a:p>
            <a:pPr indent="-342900" lvl="0" marL="457200" rtl="0" algn="l">
              <a:spcBef>
                <a:spcPts val="0"/>
              </a:spcBef>
              <a:spcAft>
                <a:spcPts val="0"/>
              </a:spcAft>
              <a:buSzPts val="1800"/>
              <a:buChar char="➢"/>
            </a:pPr>
            <a:r>
              <a:rPr lang="en"/>
              <a:t>Students who are showing red or yellow in any of the these components will </a:t>
            </a:r>
            <a:r>
              <a:rPr lang="en"/>
              <a:t>receive</a:t>
            </a:r>
            <a:r>
              <a:rPr lang="en"/>
              <a:t> intervention.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4"/>
          <p:cNvSpPr txBox="1"/>
          <p:nvPr>
            <p:ph type="title"/>
          </p:nvPr>
        </p:nvSpPr>
        <p:spPr>
          <a:xfrm>
            <a:off x="2802750" y="802500"/>
            <a:ext cx="3538500" cy="3538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End of year Assessments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End of year assessments</a:t>
            </a:r>
            <a:endParaRPr/>
          </a:p>
        </p:txBody>
      </p:sp>
      <p:sp>
        <p:nvSpPr>
          <p:cNvPr id="125" name="Google Shape;125;p25"/>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3rd Grade Reading EOG </a:t>
            </a:r>
            <a:endParaRPr/>
          </a:p>
          <a:p>
            <a:pPr indent="-342900" lvl="0" marL="457200" rtl="0" algn="l">
              <a:spcBef>
                <a:spcPts val="0"/>
              </a:spcBef>
              <a:spcAft>
                <a:spcPts val="0"/>
              </a:spcAft>
              <a:buSzPts val="1800"/>
              <a:buChar char="➢"/>
            </a:pPr>
            <a:r>
              <a:rPr lang="en"/>
              <a:t>Read to Achieve Alternate Assessment: A reading test created by the Department of Public Instruction (If needed to determine proficiency)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6"/>
          <p:cNvSpPr txBox="1"/>
          <p:nvPr>
            <p:ph type="title"/>
          </p:nvPr>
        </p:nvSpPr>
        <p:spPr>
          <a:xfrm>
            <a:off x="2802750" y="802500"/>
            <a:ext cx="3538500" cy="3538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Frequently Asked Questions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7"/>
          <p:cNvSpPr txBox="1"/>
          <p:nvPr>
            <p:ph type="title"/>
          </p:nvPr>
        </p:nvSpPr>
        <p:spPr>
          <a:xfrm>
            <a:off x="311700" y="292850"/>
            <a:ext cx="8520600" cy="11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080"/>
              <a:t>What if a student doesn’t show proficiency by the end of the school year?</a:t>
            </a:r>
            <a:endParaRPr sz="3080"/>
          </a:p>
        </p:txBody>
      </p:sp>
      <p:sp>
        <p:nvSpPr>
          <p:cNvPr id="136" name="Google Shape;136;p27"/>
          <p:cNvSpPr txBox="1"/>
          <p:nvPr>
            <p:ph idx="1" type="body"/>
          </p:nvPr>
        </p:nvSpPr>
        <p:spPr>
          <a:xfrm>
            <a:off x="311700" y="959125"/>
            <a:ext cx="8520600" cy="41844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If a student does not pass any of the assessments, he/she will be invited to attend Summer Scholars during the summer to help acquire the skills needed to be proficient.</a:t>
            </a:r>
            <a:endParaRPr/>
          </a:p>
          <a:p>
            <a:pPr indent="0" lvl="0" marL="0" rtl="0" algn="l">
              <a:spcBef>
                <a:spcPts val="1200"/>
              </a:spcBef>
              <a:spcAft>
                <a:spcPts val="0"/>
              </a:spcAft>
              <a:buNone/>
            </a:pPr>
            <a:r>
              <a:rPr lang="en"/>
              <a:t>If a student does not show </a:t>
            </a:r>
            <a:r>
              <a:rPr lang="en"/>
              <a:t>proficiency after Summer Scholars, that student will receive a “retained reading” label on his/her record.</a:t>
            </a:r>
            <a:endParaRPr/>
          </a:p>
          <a:p>
            <a:pPr indent="0" lvl="0" marL="0" rtl="0" algn="l">
              <a:spcBef>
                <a:spcPts val="1200"/>
              </a:spcBef>
              <a:spcAft>
                <a:spcPts val="0"/>
              </a:spcAft>
              <a:buNone/>
            </a:pPr>
            <a:r>
              <a:rPr lang="en"/>
              <a:t>The student will be placed in a fourth grade classroom, where he/she will receive intensive reading interventions in small groups to close skill gaps while also receiving fourth grade reading instruction. </a:t>
            </a:r>
            <a:endParaRPr/>
          </a:p>
          <a:p>
            <a:pPr indent="0" lvl="0" marL="0" rtl="0" algn="l">
              <a:spcBef>
                <a:spcPts val="1200"/>
              </a:spcBef>
              <a:spcAft>
                <a:spcPts val="1200"/>
              </a:spcAft>
              <a:buNone/>
            </a:pPr>
            <a:r>
              <a:rPr lang="en"/>
              <a:t>A reading assessment will be administered in November of fourth grade year.  If the student shows proficiency, the “retained reading” label will be removed from his/her record.</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8"/>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2023 Summer Scholars </a:t>
            </a:r>
            <a:endParaRPr/>
          </a:p>
        </p:txBody>
      </p:sp>
      <p:sp>
        <p:nvSpPr>
          <p:cNvPr id="142" name="Google Shape;142;p28"/>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Nashville Elementary is a location for this year’s Summer Scholars.</a:t>
            </a:r>
            <a:endParaRPr/>
          </a:p>
          <a:p>
            <a:pPr indent="0" lvl="0" marL="457200" rtl="0" algn="l">
              <a:spcBef>
                <a:spcPts val="1200"/>
              </a:spcBef>
              <a:spcAft>
                <a:spcPts val="0"/>
              </a:spcAft>
              <a:buNone/>
            </a:pPr>
            <a:r>
              <a:t/>
            </a:r>
            <a:endParaRPr/>
          </a:p>
          <a:p>
            <a:pPr indent="-342900" lvl="0" marL="457200" rtl="0" algn="l">
              <a:spcBef>
                <a:spcPts val="1200"/>
              </a:spcBef>
              <a:spcAft>
                <a:spcPts val="0"/>
              </a:spcAft>
              <a:buSzPts val="1800"/>
              <a:buChar char="➢"/>
            </a:pPr>
            <a:r>
              <a:rPr lang="en"/>
              <a:t>Summer Scholars was after July 4th this year.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9"/>
          <p:cNvSpPr txBox="1"/>
          <p:nvPr>
            <p:ph type="title"/>
          </p:nvPr>
        </p:nvSpPr>
        <p:spPr>
          <a:xfrm>
            <a:off x="2802750" y="802500"/>
            <a:ext cx="3538500" cy="3538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How to help your child</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30"/>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READ!!!!</a:t>
            </a:r>
            <a:endParaRPr/>
          </a:p>
        </p:txBody>
      </p:sp>
      <p:sp>
        <p:nvSpPr>
          <p:cNvPr id="153" name="Google Shape;153;p30"/>
          <p:cNvSpPr txBox="1"/>
          <p:nvPr>
            <p:ph idx="1" type="body"/>
          </p:nvPr>
        </p:nvSpPr>
        <p:spPr>
          <a:xfrm>
            <a:off x="311700" y="1228675"/>
            <a:ext cx="35103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Read with your child. Practice makes perfect and the only way to get better at reading is to read.  </a:t>
            </a:r>
            <a:endParaRPr/>
          </a:p>
          <a:p>
            <a:pPr indent="0" lvl="0" marL="0" rtl="0" algn="l">
              <a:spcBef>
                <a:spcPts val="1200"/>
              </a:spcBef>
              <a:spcAft>
                <a:spcPts val="1200"/>
              </a:spcAft>
              <a:buNone/>
            </a:pPr>
            <a:r>
              <a:rPr lang="en"/>
              <a:t>Help your child find a book that interests him/her, and listen to him/her read daily.</a:t>
            </a:r>
            <a:endParaRPr/>
          </a:p>
        </p:txBody>
      </p:sp>
      <p:pic>
        <p:nvPicPr>
          <p:cNvPr id="154" name="Google Shape;154;p30"/>
          <p:cNvPicPr preferRelativeResize="0"/>
          <p:nvPr/>
        </p:nvPicPr>
        <p:blipFill>
          <a:blip r:embed="rId3">
            <a:alphaModFix/>
          </a:blip>
          <a:stretch>
            <a:fillRect/>
          </a:stretch>
        </p:blipFill>
        <p:spPr>
          <a:xfrm>
            <a:off x="5511750" y="824025"/>
            <a:ext cx="3320556" cy="37448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1"/>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Practice Skills</a:t>
            </a:r>
            <a:r>
              <a:rPr lang="en"/>
              <a:t>!!!!</a:t>
            </a:r>
            <a:endParaRPr/>
          </a:p>
        </p:txBody>
      </p:sp>
      <p:sp>
        <p:nvSpPr>
          <p:cNvPr id="160" name="Google Shape;160;p31"/>
          <p:cNvSpPr txBox="1"/>
          <p:nvPr>
            <p:ph idx="1" type="body"/>
          </p:nvPr>
        </p:nvSpPr>
        <p:spPr>
          <a:xfrm>
            <a:off x="311700" y="1228675"/>
            <a:ext cx="4818300" cy="33402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
              <a:t>Edmentum (Exact Path)</a:t>
            </a:r>
            <a:endParaRPr/>
          </a:p>
          <a:p>
            <a:pPr indent="-325755" lvl="0" marL="457200" rtl="0" algn="l">
              <a:spcBef>
                <a:spcPts val="1200"/>
              </a:spcBef>
              <a:spcAft>
                <a:spcPts val="0"/>
              </a:spcAft>
              <a:buSzPct val="100000"/>
              <a:buChar char="➢"/>
            </a:pPr>
            <a:r>
              <a:rPr lang="en"/>
              <a:t>Utilizes adaptive diagnostic assessments paired with individualized learning paths to promote academic growth. Diagnostic given BOY, MOY, and EOY.</a:t>
            </a:r>
            <a:endParaRPr/>
          </a:p>
          <a:p>
            <a:pPr indent="-325755" lvl="0" marL="457200" rtl="0" algn="l">
              <a:spcBef>
                <a:spcPts val="0"/>
              </a:spcBef>
              <a:spcAft>
                <a:spcPts val="0"/>
              </a:spcAft>
              <a:buSzPct val="100000"/>
              <a:buChar char="➢"/>
            </a:pPr>
            <a:r>
              <a:rPr lang="en"/>
              <a:t>Students use weekly to practice skills they are not proficient in. The program gives progress checks where students earn trophies if they are progressing.  This can be completed at home and at school.</a:t>
            </a:r>
            <a:endParaRPr/>
          </a:p>
        </p:txBody>
      </p:sp>
      <p:pic>
        <p:nvPicPr>
          <p:cNvPr id="161" name="Google Shape;161;p31"/>
          <p:cNvPicPr preferRelativeResize="0"/>
          <p:nvPr/>
        </p:nvPicPr>
        <p:blipFill>
          <a:blip r:embed="rId3">
            <a:alphaModFix/>
          </a:blip>
          <a:stretch>
            <a:fillRect/>
          </a:stretch>
        </p:blipFill>
        <p:spPr>
          <a:xfrm>
            <a:off x="5511750" y="824025"/>
            <a:ext cx="3320556" cy="37448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2"/>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Build Stamina</a:t>
            </a:r>
            <a:r>
              <a:rPr lang="en"/>
              <a:t>!!!!</a:t>
            </a:r>
            <a:endParaRPr/>
          </a:p>
        </p:txBody>
      </p:sp>
      <p:sp>
        <p:nvSpPr>
          <p:cNvPr id="167" name="Google Shape;167;p32"/>
          <p:cNvSpPr txBox="1"/>
          <p:nvPr>
            <p:ph idx="1" type="body"/>
          </p:nvPr>
        </p:nvSpPr>
        <p:spPr>
          <a:xfrm>
            <a:off x="311700" y="1228675"/>
            <a:ext cx="4455900" cy="33402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
              <a:t>Students are familiar with online resources to improve their reading and stamina.  Those resources include Exact Path and Xtra Math(for Math).  Both resources are available to use at home.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RtA practice passages and questions can be accessed online.</a:t>
            </a:r>
            <a:endParaRPr/>
          </a:p>
          <a:p>
            <a:pPr indent="0" lvl="0" marL="0" rtl="0" algn="l">
              <a:spcBef>
                <a:spcPts val="1200"/>
              </a:spcBef>
              <a:spcAft>
                <a:spcPts val="1200"/>
              </a:spcAft>
              <a:buNone/>
            </a:pPr>
            <a:r>
              <a:rPr lang="en"/>
              <a:t>https://www.dpi.nc.gov/media/9879/open</a:t>
            </a:r>
            <a:endParaRPr/>
          </a:p>
        </p:txBody>
      </p:sp>
      <p:pic>
        <p:nvPicPr>
          <p:cNvPr id="168" name="Google Shape;168;p32"/>
          <p:cNvPicPr preferRelativeResize="0"/>
          <p:nvPr/>
        </p:nvPicPr>
        <p:blipFill>
          <a:blip r:embed="rId3">
            <a:alphaModFix/>
          </a:blip>
          <a:stretch>
            <a:fillRect/>
          </a:stretch>
        </p:blipFill>
        <p:spPr>
          <a:xfrm>
            <a:off x="5511750" y="824025"/>
            <a:ext cx="3320556" cy="37448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3"/>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Stay involved! </a:t>
            </a:r>
            <a:endParaRPr/>
          </a:p>
        </p:txBody>
      </p:sp>
      <p:sp>
        <p:nvSpPr>
          <p:cNvPr id="174" name="Google Shape;174;p33"/>
          <p:cNvSpPr txBox="1"/>
          <p:nvPr>
            <p:ph idx="1" type="body"/>
          </p:nvPr>
        </p:nvSpPr>
        <p:spPr>
          <a:xfrm>
            <a:off x="311700" y="1228675"/>
            <a:ext cx="44559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Teachers update grades in </a:t>
            </a:r>
            <a:r>
              <a:rPr b="1" lang="en" u="sng"/>
              <a:t>Powerschool</a:t>
            </a:r>
            <a:r>
              <a:rPr lang="en"/>
              <a:t> weekly. Show your support to your student by celebrating successes and working on ways to improve weak areas. If your student knows that you will see their grade within a few days they are more likely to try their best on every assignment. </a:t>
            </a:r>
            <a:endParaRPr/>
          </a:p>
        </p:txBody>
      </p:sp>
      <p:pic>
        <p:nvPicPr>
          <p:cNvPr id="175" name="Google Shape;175;p33"/>
          <p:cNvPicPr preferRelativeResize="0"/>
          <p:nvPr/>
        </p:nvPicPr>
        <p:blipFill>
          <a:blip r:embed="rId3">
            <a:alphaModFix/>
          </a:blip>
          <a:stretch>
            <a:fillRect/>
          </a:stretch>
        </p:blipFill>
        <p:spPr>
          <a:xfrm>
            <a:off x="5511750" y="824025"/>
            <a:ext cx="3320556" cy="37448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4"/>
          <p:cNvSpPr txBox="1"/>
          <p:nvPr>
            <p:ph type="title"/>
          </p:nvPr>
        </p:nvSpPr>
        <p:spPr>
          <a:xfrm>
            <a:off x="2802750" y="802500"/>
            <a:ext cx="3538500" cy="3538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Any questions?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Questions about read to achieve?</a:t>
            </a:r>
            <a:endParaRPr/>
          </a:p>
        </p:txBody>
      </p:sp>
      <p:sp>
        <p:nvSpPr>
          <p:cNvPr id="186" name="Google Shape;186;p35"/>
          <p:cNvSpPr txBox="1"/>
          <p:nvPr>
            <p:ph idx="1" type="body"/>
          </p:nvPr>
        </p:nvSpPr>
        <p:spPr>
          <a:xfrm>
            <a:off x="4661300" y="1228675"/>
            <a:ext cx="41709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We realize this is a LOT of information!</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If you have questions or need help at any time, please contact your child’s reading teacher.</a:t>
            </a:r>
            <a:endParaRPr/>
          </a:p>
        </p:txBody>
      </p:sp>
      <p:pic>
        <p:nvPicPr>
          <p:cNvPr id="187" name="Google Shape;187;p35"/>
          <p:cNvPicPr preferRelativeResize="0"/>
          <p:nvPr/>
        </p:nvPicPr>
        <p:blipFill>
          <a:blip r:embed="rId3">
            <a:alphaModFix/>
          </a:blip>
          <a:stretch>
            <a:fillRect/>
          </a:stretch>
        </p:blipFill>
        <p:spPr>
          <a:xfrm>
            <a:off x="311700" y="1228675"/>
            <a:ext cx="3296748" cy="37448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