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3" r:id="rId2"/>
    <p:sldId id="264" r:id="rId3"/>
    <p:sldId id="265" r:id="rId4"/>
    <p:sldId id="278" r:id="rId5"/>
    <p:sldId id="280" r:id="rId6"/>
    <p:sldId id="281" r:id="rId7"/>
    <p:sldId id="282" r:id="rId8"/>
    <p:sldId id="279" r:id="rId9"/>
    <p:sldId id="257" r:id="rId10"/>
    <p:sldId id="259" r:id="rId11"/>
    <p:sldId id="260" r:id="rId12"/>
    <p:sldId id="267" r:id="rId13"/>
    <p:sldId id="268" r:id="rId14"/>
    <p:sldId id="269" r:id="rId15"/>
    <p:sldId id="283" r:id="rId16"/>
    <p:sldId id="270" r:id="rId17"/>
    <p:sldId id="261" r:id="rId18"/>
    <p:sldId id="271" r:id="rId19"/>
    <p:sldId id="276" r:id="rId20"/>
    <p:sldId id="272" r:id="rId21"/>
    <p:sldId id="273" r:id="rId22"/>
    <p:sldId id="274" r:id="rId23"/>
    <p:sldId id="275" r:id="rId24"/>
    <p:sldId id="277" r:id="rId25"/>
    <p:sldId id="284" r:id="rId26"/>
    <p:sldId id="285" r:id="rId27"/>
    <p:sldId id="286" r:id="rId28"/>
    <p:sldId id="287" r:id="rId29"/>
    <p:sldId id="28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B858E-1CE5-4D41-8341-30222EB8D3A7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058E8-16FA-4A71-9AAF-FA8A120D16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89750-DC7A-4663-8D29-C3A0731B1CC4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13DB0-313E-413E-B5BC-C51F2E9FB6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F03A3-D548-47CB-9FAA-C5E132B1FE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AF6A53-F5D3-457B-B37A-8370D7280ABE}" type="slidenum">
              <a:rPr lang="en-US" smtClean="0">
                <a:latin typeface="Arial" pitchFamily="34" charset="0"/>
              </a:rPr>
              <a:pPr/>
              <a:t>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32DCE0-01E7-47AD-878A-828E68ADC973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2950" cy="3414713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00284-B977-4ABD-A18F-BB7BACF17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A4682-2C82-4238-A381-4FC0FA2053C5}" type="datetimeFigureOut">
              <a:rPr lang="en-US" smtClean="0"/>
              <a:pPr/>
              <a:t>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E3207-DF0B-4FF6-A4A1-903780AA20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hyperlink" Target="http://www.landships.freeservers.com/jpegs/parisgun/Paris_Gun_-_assembly_on_test_range_5.jpeg" TargetMode="Externa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/wikipedia/commons/8/8c/Black_Tom_pier.jpg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upload.wikimedia.org/wikipedia/commons/1/1c/Battle_of_Broodseinde_-_silhouetted_troops_marching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87105"/>
            <a:ext cx="8763000" cy="67623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0" y="55626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 on the World Stage:</a:t>
            </a:r>
            <a:br>
              <a:rPr lang="en-US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Fresh Approaches to Understanding and Teaching World War I</a:t>
            </a:r>
          </a:p>
          <a:p>
            <a:pPr algn="ctr"/>
            <a:r>
              <a:rPr lang="en-US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Michael S. Neiberg</a:t>
            </a:r>
            <a:endParaRPr lang="en-US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r>
              <a:rPr lang="en-US" dirty="0" smtClean="0"/>
              <a:t>If I Say World War I….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5715000"/>
            <a:ext cx="502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http://www.youtube.com/watch?v=uk37TD_08eA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3600" y="63246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http://www.youtube.com/watch?v=aECBz2--kUk&amp;feature=related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2667000" y="313345"/>
            <a:ext cx="5915257" cy="6156932"/>
          </a:xfrm>
          <a:prstGeom prst="rect">
            <a:avLst/>
          </a:prstGeom>
        </p:spPr>
      </p:pic>
      <p:pic>
        <p:nvPicPr>
          <p:cNvPr id="2050" name="Picture 2" descr="http://www.bbc.co.uk/comedy/content/images/2007/08/03/blackadder4_4_396x22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580" y="3086305"/>
            <a:ext cx="6082614" cy="3409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h! What a Lovely War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580" y="313345"/>
            <a:ext cx="5499219" cy="44779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Onion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 rot="5400000">
            <a:off x="4343400" y="3048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336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http://www.emersonkent.com/images/western_fron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" y="-7113"/>
            <a:ext cx="8877300" cy="6865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www.pc.gc.ca/apprendre-learn/prof/sub/bh-vr/images/Vimy-Beau_77_000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09800" y="97971"/>
            <a:ext cx="4114800" cy="67600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286000" y="5638800"/>
            <a:ext cx="1447800" cy="1066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752600" y="6096000"/>
            <a:ext cx="990600" cy="0"/>
          </a:xfrm>
          <a:prstGeom prst="straightConnector1">
            <a:avLst/>
          </a:prstGeom>
          <a:ln>
            <a:solidFill>
              <a:schemeClr val="tx1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2400" y="57150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Waterloo to the same scale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53200" y="457200"/>
            <a:ext cx="2057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Waterloo lasted one afternoon.  The Somme lasted four and a half months.</a:t>
            </a:r>
          </a:p>
          <a:p>
            <a:endParaRPr lang="en-US" dirty="0" smtClean="0"/>
          </a:p>
          <a:p>
            <a:r>
              <a:rPr lang="en-US" dirty="0" smtClean="0"/>
              <a:t>There were 25,000 British and 24,000 Prussian/Allied casualties at Waterloo.</a:t>
            </a:r>
          </a:p>
          <a:p>
            <a:endParaRPr lang="en-US" dirty="0" smtClean="0"/>
          </a:p>
          <a:p>
            <a:r>
              <a:rPr lang="en-US" dirty="0" smtClean="0"/>
              <a:t>There were 623,907 British/French casualties and 465,000 German casualties at the Somme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Duration of Battle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ph type="chart" idx="1"/>
          </p:nvPr>
        </p:nvGraphicFramePr>
        <p:xfrm>
          <a:off x="457200" y="1620838"/>
          <a:ext cx="8228013" cy="4484687"/>
        </p:xfrm>
        <a:graphic>
          <a:graphicData uri="http://schemas.openxmlformats.org/presentationml/2006/ole">
            <p:oleObj spid="_x0000_s1026" name="Chart" r:id="rId4" imgW="7696335" imgH="4038693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Battle Casualties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ph type="chart" idx="1"/>
          </p:nvPr>
        </p:nvGraphicFramePr>
        <p:xfrm>
          <a:off x="457200" y="1600200"/>
          <a:ext cx="8228013" cy="4525963"/>
        </p:xfrm>
        <a:graphic>
          <a:graphicData uri="http://schemas.openxmlformats.org/presentationml/2006/ole">
            <p:oleObj spid="_x0000_s2050" name="Chart" r:id="rId4" imgW="7772400" imgH="4114884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df7ok8j6on3a4.cloudfront.net/images/blipthumbs/Ph-H-WW1-Weapons-And-Technology-RebeccaB-N_480x27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52400" y="609600"/>
            <a:ext cx="4572000" cy="2209800"/>
          </a:xfrm>
          <a:prstGeom prst="rect">
            <a:avLst/>
          </a:prstGeom>
          <a:noFill/>
        </p:spPr>
      </p:pic>
      <p:pic>
        <p:nvPicPr>
          <p:cNvPr id="55300" name="Picture 4" descr="http://4.bp.blogspot.com/_kaQ5P19FVgk/SQihv5l6RRI/AAAAAAAABXs/VM957v88Cdk/s400/wwi6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81600" y="609600"/>
            <a:ext cx="3810000" cy="2771776"/>
          </a:xfrm>
          <a:prstGeom prst="rect">
            <a:avLst/>
          </a:prstGeom>
          <a:noFill/>
        </p:spPr>
      </p:pic>
      <p:pic>
        <p:nvPicPr>
          <p:cNvPr id="55302" name="Picture 6" descr="http://www.brandonsguns101.org/resources/DWM-MAXIM-GU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3088114"/>
            <a:ext cx="4343400" cy="3207911"/>
          </a:xfrm>
          <a:prstGeom prst="rect">
            <a:avLst/>
          </a:prstGeom>
          <a:noFill/>
        </p:spPr>
      </p:pic>
      <p:pic>
        <p:nvPicPr>
          <p:cNvPr id="55304" name="Picture 8" descr="Paris_Gun_-_assembly_on_test_range_5.jpeg (42445 byte)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648200" y="4572000"/>
            <a:ext cx="4219575" cy="1238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 in World War I</a:t>
            </a:r>
            <a:endParaRPr lang="en-US" dirty="0"/>
          </a:p>
        </p:txBody>
      </p:sp>
      <p:pic>
        <p:nvPicPr>
          <p:cNvPr id="14338" name="Picture 2" descr="http://semisane.files.wordpress.com/2008/11/woodrow-wilso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5800" y="3581399"/>
            <a:ext cx="2682717" cy="3276601"/>
          </a:xfrm>
          <a:prstGeom prst="rect">
            <a:avLst/>
          </a:prstGeom>
          <a:noFill/>
        </p:spPr>
      </p:pic>
      <p:pic>
        <p:nvPicPr>
          <p:cNvPr id="14340" name="Picture 4" descr="http://histclo.com/imagef/date/2007/11/Fcart1s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82448" y="2438400"/>
            <a:ext cx="3634181" cy="4048126"/>
          </a:xfrm>
          <a:prstGeom prst="rect">
            <a:avLst/>
          </a:prstGeom>
          <a:noFill/>
        </p:spPr>
      </p:pic>
      <p:pic>
        <p:nvPicPr>
          <p:cNvPr id="14342" name="Picture 6" descr="http://symonsez.files.wordpress.com/2008/05/lusitania20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209800" y="1219200"/>
            <a:ext cx="4134102" cy="2611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USA part of a global system</a:t>
            </a:r>
          </a:p>
          <a:p>
            <a:r>
              <a:rPr lang="en-US" dirty="0" smtClean="0"/>
              <a:t>2. USA went to war because of a combination of its values and interests</a:t>
            </a:r>
          </a:p>
          <a:p>
            <a:r>
              <a:rPr lang="en-US" dirty="0" smtClean="0"/>
              <a:t>3. USA divided politically</a:t>
            </a:r>
          </a:p>
          <a:p>
            <a:endParaRPr lang="en-US" dirty="0"/>
          </a:p>
          <a:p>
            <a:r>
              <a:rPr lang="en-US" dirty="0" smtClean="0"/>
              <a:t>None of this is, of course, new!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 in a Global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Economics</a:t>
            </a:r>
          </a:p>
          <a:p>
            <a:endParaRPr lang="en-US" dirty="0" smtClean="0"/>
          </a:p>
          <a:p>
            <a:r>
              <a:rPr lang="en-US" dirty="0" smtClean="0"/>
              <a:t>Immigration</a:t>
            </a:r>
          </a:p>
          <a:p>
            <a:endParaRPr lang="en-US" dirty="0" smtClean="0"/>
          </a:p>
          <a:p>
            <a:r>
              <a:rPr lang="en-US" dirty="0" smtClean="0"/>
              <a:t>Culture</a:t>
            </a:r>
            <a:endParaRPr lang="en-US" dirty="0"/>
          </a:p>
        </p:txBody>
      </p:sp>
      <p:pic>
        <p:nvPicPr>
          <p:cNvPr id="11266" name="Picture 2" descr="https://fbcdn-sphotos-a.akamaihd.net/hphotos-ak-ash4/399434_2484771402233_1341083644_32308424_69200939_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00600" y="1143000"/>
            <a:ext cx="3657600" cy="5520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American Reactions to the Outbreak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“Again and ever, I thank Heaven for the Atlantic </a:t>
            </a:r>
            <a:r>
              <a:rPr lang="en-US" dirty="0" smtClean="0"/>
              <a:t>Ocean” – US Ambassador to Britain, Walter Hines Page, July 29, 1914 describing “The Great Smash”</a:t>
            </a:r>
            <a:endParaRPr lang="en-US" dirty="0"/>
          </a:p>
        </p:txBody>
      </p:sp>
      <p:pic>
        <p:nvPicPr>
          <p:cNvPr id="14338" name="Picture 2" descr="http://www.wjpbr.com/trench15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00600" y="1905000"/>
            <a:ext cx="3956538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rlv.zcache.com/propaganda_poster_remember_belgium_wwii_postcard-p239302856352053119trdg_40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4600" y="0"/>
            <a:ext cx="6477000" cy="6477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2743200" cy="4525963"/>
          </a:xfrm>
        </p:spPr>
        <p:txBody>
          <a:bodyPr/>
          <a:lstStyle/>
          <a:p>
            <a:r>
              <a:rPr lang="en-US" dirty="0" smtClean="0"/>
              <a:t>American outrage at atrocities</a:t>
            </a:r>
          </a:p>
          <a:p>
            <a:r>
              <a:rPr lang="en-US" dirty="0" smtClean="0"/>
              <a:t>Who is to blame?</a:t>
            </a:r>
          </a:p>
          <a:p>
            <a:r>
              <a:rPr lang="en-US" dirty="0" smtClean="0"/>
              <a:t>How should the US react?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What did the term mean?</a:t>
            </a:r>
          </a:p>
          <a:p>
            <a:r>
              <a:rPr lang="en-US" dirty="0" smtClean="0"/>
              <a:t>Equal impact on all sides?</a:t>
            </a:r>
          </a:p>
          <a:p>
            <a:r>
              <a:rPr lang="en-US" dirty="0" smtClean="0"/>
              <a:t>No impact on the war at all?</a:t>
            </a:r>
          </a:p>
          <a:p>
            <a:r>
              <a:rPr lang="en-US" dirty="0" smtClean="0"/>
              <a:t>Total US freedom of action?</a:t>
            </a:r>
            <a:endParaRPr lang="en-US" dirty="0"/>
          </a:p>
        </p:txBody>
      </p:sp>
      <p:pic>
        <p:nvPicPr>
          <p:cNvPr id="17410" name="Picture 2" descr="http://www.kirkwood.k12.mo.us/parent_student/KHS/plattes/topics17and18/topics17and181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81600" y="1600200"/>
            <a:ext cx="3000375" cy="3905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American Reactions</a:t>
            </a:r>
            <a:endParaRPr lang="en-US" dirty="0"/>
          </a:p>
        </p:txBody>
      </p:sp>
      <p:pic>
        <p:nvPicPr>
          <p:cNvPr id="46082" name="Picture 2" descr="http://www.century-of-flight.net/Aviation%20history/airplane%20at%20war/images/14a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8600" y="1905000"/>
            <a:ext cx="4983480" cy="41529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95400" y="6172200"/>
            <a:ext cx="2382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Lafayette Escadrille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2057400"/>
            <a:ext cx="3048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Arouse our compatriots from the doubt of neutrality to a comprehension of the vital issues at stake – the safety of Liberty, the preservation of Democracy.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://www.gwpda.org/naval/lusipc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8200" y="304800"/>
            <a:ext cx="6858000" cy="532382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38200" y="60960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The Germans are killing people.  The British are merely inconveniencing them </a:t>
            </a:r>
            <a:r>
              <a:rPr lang="en-US" dirty="0" smtClean="0"/>
              <a:t>– Wilson on the two blockade strategies.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American Reactions to the War,</a:t>
            </a:r>
            <a:br>
              <a:rPr lang="en-US" dirty="0" smtClean="0"/>
            </a:br>
            <a:r>
              <a:rPr lang="en-US" dirty="0" smtClean="0"/>
              <a:t> 1915-1917</a:t>
            </a:r>
            <a:endParaRPr lang="en-US" dirty="0"/>
          </a:p>
        </p:txBody>
      </p:sp>
      <p:pic>
        <p:nvPicPr>
          <p:cNvPr id="10242" name="Picture 2" descr="http://www.s9.com/images/portraits/4176_Bryan-William-Jenning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09600" y="1524000"/>
            <a:ext cx="2857500" cy="3810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5800" y="5638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William Jennings Bryan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86200" y="21336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… you have prepared for transmission to the German Government a note in which I cannot join without violating what I deem to be an obligation to my country, and the issue involved is of such moment that to remain a member of the Cabinet would be as </a:t>
            </a:r>
            <a:r>
              <a:rPr lang="en-US" dirty="0" err="1" smtClean="0"/>
              <a:t>unfari</a:t>
            </a:r>
            <a:r>
              <a:rPr lang="en-US" dirty="0" smtClean="0"/>
              <a:t> to you as it would be to the cause which is nearest to my heart, namely, the prevention of war – Bryan’s resignation letter to Wilson, June 8, 1915.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American Reactions to the War,</a:t>
            </a:r>
            <a:br>
              <a:rPr lang="en-US" dirty="0" smtClean="0"/>
            </a:br>
            <a:r>
              <a:rPr lang="en-US" dirty="0" smtClean="0"/>
              <a:t> 1915-1917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5638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Theodore Roosevelt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86200" y="21336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“If he (Wilson) does not go to war with Germany, I shall skin him alive” </a:t>
            </a:r>
            <a:r>
              <a:rPr lang="en-US" dirty="0"/>
              <a:t>-</a:t>
            </a:r>
            <a:r>
              <a:rPr lang="en-US" dirty="0" smtClean="0"/>
              <a:t> Roosevelt to Massachusetts Senator Henry Cabot Lodge in the wake of the Zimmerman Telegram</a:t>
            </a:r>
            <a:endParaRPr lang="en-US" dirty="0"/>
          </a:p>
        </p:txBody>
      </p:sp>
      <p:pic>
        <p:nvPicPr>
          <p:cNvPr id="25602" name="Picture 2" descr="http://images.wikia.com/althistory/images/8/88/Theodore_Roosevelt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8600" y="1371600"/>
            <a:ext cx="2938248" cy="3876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American Reactions to the War,</a:t>
            </a:r>
            <a:br>
              <a:rPr lang="en-US" dirty="0" smtClean="0"/>
            </a:br>
            <a:r>
              <a:rPr lang="en-US" dirty="0" smtClean="0"/>
              <a:t> 1915-1917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5105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Woodrow Wilson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86200" y="2133600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/>
              <a:t>“There is such a thing as a man being too proud to fight” – Wilson, 1915.</a:t>
            </a:r>
          </a:p>
          <a:p>
            <a:endParaRPr lang="en-US" sz="2800" dirty="0"/>
          </a:p>
          <a:p>
            <a:r>
              <a:rPr lang="en-US" sz="2800" dirty="0" smtClean="0"/>
              <a:t>“The man too proud to fight is in practice always just proud enough to be kicked” – Roosevelt’s response.</a:t>
            </a:r>
            <a:endParaRPr lang="en-US" sz="2800" dirty="0"/>
          </a:p>
        </p:txBody>
      </p:sp>
      <p:pic>
        <p:nvPicPr>
          <p:cNvPr id="31746" name="Picture 2" descr="http://4.bp.blogspot.com/_C3qb4EnOw_g/Rhh2n7AOCVI/AAAAAAAAAbw/VliT7eiRBws/s200/wilson%5B1%5D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7200" y="1905000"/>
            <a:ext cx="2667000" cy="3101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German Aggression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July 30, 1916 “Black Tom” explosion in Jersey City</a:t>
            </a:r>
          </a:p>
          <a:p>
            <a:r>
              <a:rPr lang="en-US" dirty="0" smtClean="0"/>
              <a:t>So powerful it broke windows in Manhattan and was felt in Philly</a:t>
            </a:r>
          </a:p>
          <a:p>
            <a:r>
              <a:rPr lang="en-US" dirty="0" smtClean="0"/>
              <a:t>Seven killed; $2m in damage to Statue of Liberty</a:t>
            </a:r>
          </a:p>
          <a:p>
            <a:r>
              <a:rPr lang="en-US" dirty="0" smtClean="0"/>
              <a:t>German agents involved; one arrested, one escaped to Germany.</a:t>
            </a:r>
            <a:endParaRPr lang="en-US" dirty="0"/>
          </a:p>
        </p:txBody>
      </p:sp>
      <p:pic>
        <p:nvPicPr>
          <p:cNvPr id="44034" name="Picture 2" descr="File:Black Tom pi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19600" y="2133600"/>
            <a:ext cx="4406239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Zimmerman Telegram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Released to US population in late February, 1917</a:t>
            </a:r>
          </a:p>
          <a:p>
            <a:r>
              <a:rPr lang="en-US" dirty="0" smtClean="0"/>
              <a:t>German agents had been running guns into Mexico</a:t>
            </a:r>
          </a:p>
          <a:p>
            <a:r>
              <a:rPr lang="en-US" dirty="0" smtClean="0"/>
              <a:t>Played on US fears of both Germany and Mexico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45060" name="Picture 4" descr="http://upload.wikimedia.org/wikipedia/commons/thumb/7/7e/Zimmermann-telegramm-offen.jpg/220px-Zimmermann-telegramm-offen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24400" y="1676400"/>
            <a:ext cx="3739662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of USW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Sinking of three ships in March, all with loss of US life</a:t>
            </a:r>
          </a:p>
          <a:p>
            <a:r>
              <a:rPr lang="en-US" dirty="0" smtClean="0"/>
              <a:t>Russian Revolution</a:t>
            </a:r>
          </a:p>
          <a:p>
            <a:r>
              <a:rPr lang="en-US" dirty="0" smtClean="0"/>
              <a:t>By March 20, Wilson’s cabinet was unanimous for war</a:t>
            </a:r>
            <a:endParaRPr lang="en-US" dirty="0"/>
          </a:p>
        </p:txBody>
      </p:sp>
      <p:pic>
        <p:nvPicPr>
          <p:cNvPr id="47106" name="Picture 2" descr="http://www.xtimeline.com/__UserPic_Large/72956/evt10101915030034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05400" y="1600199"/>
            <a:ext cx="3276600" cy="48470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America’s Role?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Wilson supported a “peace without victory”</a:t>
            </a:r>
          </a:p>
          <a:p>
            <a:r>
              <a:rPr lang="en-US" dirty="0" smtClean="0"/>
              <a:t>“A War to End All Wars”</a:t>
            </a:r>
          </a:p>
          <a:p>
            <a:r>
              <a:rPr lang="en-US" dirty="0" smtClean="0"/>
              <a:t>“Make the World Safe for Democracy”</a:t>
            </a:r>
          </a:p>
          <a:p>
            <a:r>
              <a:rPr lang="en-US" dirty="0" smtClean="0"/>
              <a:t>Use the American Army to solve Europe’s problems through reason and morality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Roosevelt sought to use US military might to punish Germany</a:t>
            </a:r>
          </a:p>
          <a:p>
            <a:r>
              <a:rPr lang="en-US" dirty="0" smtClean="0"/>
              <a:t>Use the war to make America a world power</a:t>
            </a:r>
          </a:p>
          <a:p>
            <a:r>
              <a:rPr lang="en-US" dirty="0" smtClean="0"/>
              <a:t>Roosevelt wanted to lead a division personally</a:t>
            </a:r>
          </a:p>
          <a:p>
            <a:r>
              <a:rPr lang="en-US" dirty="0" smtClean="0"/>
              <a:t>All of his sons fought, one was killed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Let’s get away from Wilson</a:t>
            </a:r>
          </a:p>
          <a:p>
            <a:r>
              <a:rPr lang="en-US" dirty="0" smtClean="0"/>
              <a:t>World War I not so different from wars that came before or after</a:t>
            </a:r>
          </a:p>
          <a:p>
            <a:r>
              <a:rPr lang="en-US" dirty="0" smtClean="0"/>
              <a:t>There is a lot to study and a lot to learn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 descr="http://lcweb.loc.gov/exhibits/odyssey/archive/07/0701001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48200" y="1447800"/>
            <a:ext cx="4133850" cy="51133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Teach World War 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Always keep a global perspective</a:t>
            </a:r>
            <a:endParaRPr lang="en-US" dirty="0"/>
          </a:p>
        </p:txBody>
      </p:sp>
      <p:pic>
        <p:nvPicPr>
          <p:cNvPr id="26626" name="Picture 2" descr="http://3.bp.blogspot.com/_mA2-UyxcPHo/S8IXnjrY7lI/AAAAAAAAAiI/VA7xlz0E_FA/s1600/33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36579" y="3657600"/>
            <a:ext cx="4040721" cy="268385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57800" y="5867400"/>
            <a:ext cx="2971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Beijing, Tiananmen Square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7" descr="AWM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52400" y="1371600"/>
            <a:ext cx="3581400" cy="26748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00200" y="1524000"/>
            <a:ext cx="201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Canberra, Australia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Picture 9" descr="Tel Aviv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33400" y="4267200"/>
            <a:ext cx="3454400" cy="2590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45720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Tel Aviv, Israel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Avoid Easy Stereotypes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Get people of 1914 out of the “stupid box”</a:t>
            </a:r>
          </a:p>
          <a:p>
            <a:r>
              <a:rPr lang="en-US" dirty="0" smtClean="0"/>
              <a:t>Some new answers emerging, especially about Russia, Ottoman Empire</a:t>
            </a:r>
          </a:p>
          <a:p>
            <a:r>
              <a:rPr lang="en-US" dirty="0" smtClean="0"/>
              <a:t>Avoid </a:t>
            </a:r>
            <a:r>
              <a:rPr lang="en-US" dirty="0" err="1" smtClean="0"/>
              <a:t>presentism</a:t>
            </a:r>
            <a:endParaRPr lang="en-US" dirty="0"/>
          </a:p>
        </p:txBody>
      </p:sp>
      <p:pic>
        <p:nvPicPr>
          <p:cNvPr id="5" name="Content Placeholder 4" descr="War Horse.jpg"/>
          <p:cNvPicPr>
            <a:picLocks noGrp="1" noChangeAspect="1"/>
          </p:cNvPicPr>
          <p:nvPr>
            <p:ph sz="half" idx="2"/>
          </p:nvPr>
        </p:nvPicPr>
        <p:blipFill>
          <a:blip r:embed="rId2" cstate="screen"/>
          <a:stretch>
            <a:fillRect/>
          </a:stretch>
        </p:blipFill>
        <p:spPr>
          <a:xfrm>
            <a:off x="4832650" y="1600200"/>
            <a:ext cx="3669700" cy="4525963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for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Keep reading, they get smarter</a:t>
            </a:r>
          </a:p>
          <a:p>
            <a:r>
              <a:rPr lang="en-US" dirty="0" smtClean="0"/>
              <a:t>Nationalism just one identity</a:t>
            </a:r>
          </a:p>
          <a:p>
            <a:r>
              <a:rPr lang="en-US" dirty="0" smtClean="0"/>
              <a:t>Look for connections and linkages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 descr="http://ia.media-imdb.com/images/M/MV5BMTgwNTM0MTkzMF5BMl5BanBnXkFtZTcwMDk1NTIzNA@@._V1._SY317_CR28,0,214,317_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76800" y="1371600"/>
            <a:ext cx="3505200" cy="51922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See 1918 as an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Fascism, Depression, World War II, Nazis, Holocaust, Cold War all tied to 1914</a:t>
            </a:r>
          </a:p>
          <a:p>
            <a:r>
              <a:rPr lang="en-US" dirty="0" smtClean="0"/>
              <a:t>“Long War” idea</a:t>
            </a:r>
          </a:p>
          <a:p>
            <a:r>
              <a:rPr lang="en-US" dirty="0" smtClean="0"/>
              <a:t>Europe’s Second “Thirty Years War”</a:t>
            </a:r>
            <a:endParaRPr lang="en-US" dirty="0"/>
          </a:p>
        </p:txBody>
      </p:sp>
      <p:pic>
        <p:nvPicPr>
          <p:cNvPr id="47106" name="Picture 2" descr="http://www.saigon-gpdaily.com.vn/dataimages/original/images104550_NguyenAiQuoq(HoChiMinh)CoFoundingFrenchCommunistParty192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24389" y="1828801"/>
            <a:ext cx="4300536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7451FD95183A478951001FD61454C4" ma:contentTypeVersion="0" ma:contentTypeDescription="Create a new document." ma:contentTypeScope="" ma:versionID="fdb60289acaae61a16f350a1fbb510e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791D4243-806C-41A7-9319-4C3E07745FAB}"/>
</file>

<file path=customXml/itemProps2.xml><?xml version="1.0" encoding="utf-8"?>
<ds:datastoreItem xmlns:ds="http://schemas.openxmlformats.org/officeDocument/2006/customXml" ds:itemID="{04D0D4AC-DC41-40BC-9FAC-AFF3B3584FEC}"/>
</file>

<file path=customXml/itemProps3.xml><?xml version="1.0" encoding="utf-8"?>
<ds:datastoreItem xmlns:ds="http://schemas.openxmlformats.org/officeDocument/2006/customXml" ds:itemID="{F030328D-CD93-4334-8E10-390A0A5B3250}"/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756</Words>
  <Application>Microsoft Office PowerPoint</Application>
  <PresentationFormat>On-screen Show (4:3)</PresentationFormat>
  <Paragraphs>97</Paragraphs>
  <Slides>29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Chart</vt:lpstr>
      <vt:lpstr>Slide 1</vt:lpstr>
      <vt:lpstr>If I Say World War I….</vt:lpstr>
      <vt:lpstr>Slide 3</vt:lpstr>
      <vt:lpstr>Slide 4</vt:lpstr>
      <vt:lpstr>Slide 5</vt:lpstr>
      <vt:lpstr>Duration of Battle</vt:lpstr>
      <vt:lpstr>Battle Casualties</vt:lpstr>
      <vt:lpstr>Slide 8</vt:lpstr>
      <vt:lpstr>America in World War I</vt:lpstr>
      <vt:lpstr>Three Key Points</vt:lpstr>
      <vt:lpstr>US in a Global World</vt:lpstr>
      <vt:lpstr>American Reactions to the Outbreak</vt:lpstr>
      <vt:lpstr>Slide 13</vt:lpstr>
      <vt:lpstr>Neutrality</vt:lpstr>
      <vt:lpstr>American Reactions</vt:lpstr>
      <vt:lpstr>Slide 16</vt:lpstr>
      <vt:lpstr>American Reactions to the War,  1915-1917</vt:lpstr>
      <vt:lpstr>American Reactions to the War,  1915-1917</vt:lpstr>
      <vt:lpstr>American Reactions to the War,  1915-1917</vt:lpstr>
      <vt:lpstr>German Aggression</vt:lpstr>
      <vt:lpstr>Zimmerman Telegram</vt:lpstr>
      <vt:lpstr>Return of USW</vt:lpstr>
      <vt:lpstr>America’s Role?</vt:lpstr>
      <vt:lpstr>Conclusions</vt:lpstr>
      <vt:lpstr>Slide 25</vt:lpstr>
      <vt:lpstr>How to Teach World War I</vt:lpstr>
      <vt:lpstr>Avoid Easy Stereotypes</vt:lpstr>
      <vt:lpstr>Look for Complexity</vt:lpstr>
      <vt:lpstr>Don’t See 1918 as an End</vt:lpstr>
    </vt:vector>
  </TitlesOfParts>
  <Company>USAWC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Neiburg PowerPoint 20120228</dc:title>
  <dc:creator>michael.s.neiberg</dc:creator>
  <cp:lastModifiedBy>michael.s.neiberg</cp:lastModifiedBy>
  <cp:revision>32</cp:revision>
  <dcterms:created xsi:type="dcterms:W3CDTF">2012-01-31T13:18:05Z</dcterms:created>
  <dcterms:modified xsi:type="dcterms:W3CDTF">2012-02-27T15:51:58Z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0x0101007A7451FD95183A478951001FD61454C4</vt:lpwstr>
  </property>
</Properties>
</file>