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customXml/itemProps1.xml" ContentType="application/vnd.openxmlformats-officedocument.customXmlProperties+xml"/>
  <Default Extension="rels" ContentType="application/vnd.openxmlformats-package.relationships+xml"/>
  <Default Extension="jpeg" ContentType="image/jpeg"/>
  <Override PartName="/ppt/slides/slide16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Default Extension="xml" ContentType="application/xml"/>
  <Override PartName="/ppt/slides/slide23.xml" ContentType="application/vnd.openxmlformats-officedocument.presentationml.slide+xml"/>
  <Override PartName="/ppt/slides/slide14.xml" ContentType="application/vnd.openxmlformats-officedocument.presentationml.slid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20.xml" ContentType="application/vnd.openxmlformats-officedocument.presentationml.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Default Extension="bin" ContentType="application/vnd.openxmlformats-officedocument.presentationml.printerSettings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0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9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interSettings" Target="printerSettings/printerSettings1.bin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1" Type="http://schemas.openxmlformats.org/officeDocument/2006/relationships/slide" Target="slides/slide20.xml"/><Relationship Id="rId3" Type="http://schemas.openxmlformats.org/officeDocument/2006/relationships/slide" Target="slides/slide2.xml"/><Relationship Id="rId2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33" Type="http://schemas.openxmlformats.org/officeDocument/2006/relationships/customXml" Target="../customXml/item3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24" Type="http://schemas.openxmlformats.org/officeDocument/2006/relationships/slide" Target="slides/slide23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2" Type="http://schemas.openxmlformats.org/officeDocument/2006/relationships/customXml" Target="../customXml/item2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9" Type="http://schemas.openxmlformats.org/officeDocument/2006/relationships/slide" Target="slides/slide8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14" Type="http://schemas.openxmlformats.org/officeDocument/2006/relationships/slide" Target="slides/slide13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1F516-4F0B-9D44-8DB3-951F71A1AAFB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754C7-810D-A940-B83C-FDF712F3B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</a:t>
            </a:r>
            <a:r>
              <a:rPr lang="en-US" baseline="0" dirty="0" smtClean="0"/>
              <a:t> from </a:t>
            </a:r>
            <a:r>
              <a:rPr lang="en-US" i="1" baseline="0" dirty="0" smtClean="0"/>
              <a:t>Out of Many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754C7-810D-A940-B83C-FDF712F3B5C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2723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02583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71436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5690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37203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4809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6354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645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6475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9581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1513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E86BB-E3AB-DA4C-B147-FA36258ED486}" type="datetimeFigureOut">
              <a:rPr lang="en-US" smtClean="0"/>
              <a:pPr/>
              <a:t>3/8/11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DB1B2-0746-0746-B82E-ACFA7C6FE3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002484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file://localhost/Users/omar/Documents/Iowa/Courses/Chicano%20History/Spring%202007/PowerPoin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NUL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NUL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NULL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NUL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NUL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NUL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NUL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NUL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American West in a Global Context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Omar Valerio-Jiménez</a:t>
            </a:r>
          </a:p>
          <a:p>
            <a:r>
              <a:rPr lang="en-US" dirty="0" smtClean="0"/>
              <a:t>March 8, 2011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327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62000" y="5715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>
                <a:latin typeface="Helvetica" charset="0"/>
                <a:cs typeface="Times" charset="0"/>
              </a:rPr>
              <a:t>The Invasion of America</a:t>
            </a:r>
            <a:endParaRPr lang="en-US">
              <a:latin typeface="Helvetica" charset="0"/>
              <a:cs typeface="Times" charset="0"/>
            </a:endParaRPr>
          </a:p>
        </p:txBody>
      </p:sp>
      <p:pic>
        <p:nvPicPr>
          <p:cNvPr id="5" name="Picture 5" descr="Macintosh HD:Users:omar:Documents:Iowa:Courses:Chicano History:Spring 2007:PowerPoint: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85800"/>
            <a:ext cx="5537200" cy="50800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34941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an Xavier del Bac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7797800" cy="523557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69925" y="271463"/>
            <a:ext cx="40338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San Xavier del Bac (near Tucson, AZ)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34227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27" descr="San_Xavier_del_Bac_insi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625725" y="0"/>
            <a:ext cx="6518275" cy="8712200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441325" y="1566863"/>
            <a:ext cx="1301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San Xavier</a:t>
            </a:r>
          </a:p>
          <a:p>
            <a:r>
              <a:rPr lang="en-US"/>
              <a:t>del Bac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8192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30" descr="castillo-de-san-marcos-aerial-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823913" y="1214438"/>
            <a:ext cx="7496175" cy="4429125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031"/>
          <p:cNvSpPr txBox="1">
            <a:spLocks noChangeArrowheads="1"/>
          </p:cNvSpPr>
          <p:nvPr/>
        </p:nvSpPr>
        <p:spPr bwMode="auto">
          <a:xfrm>
            <a:off x="898525" y="347663"/>
            <a:ext cx="52149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Castillo of San Marcos (St. Augustine, FL) - 1672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6639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6" descr="800px-LosAngeles-Plaza-18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533400"/>
            <a:ext cx="6124575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1027"/>
          <p:cNvSpPr txBox="1">
            <a:spLocks noChangeArrowheads="1"/>
          </p:cNvSpPr>
          <p:nvPr/>
        </p:nvSpPr>
        <p:spPr bwMode="auto">
          <a:xfrm>
            <a:off x="152400" y="0"/>
            <a:ext cx="8050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/>
              <a:t>El Pueblo de Nuestra Se</a:t>
            </a:r>
            <a:r>
              <a:rPr lang="en-US" altLang="ja-JP" sz="1800">
                <a:ea typeface="ＭＳ Ｐゴシック" charset="-128"/>
                <a:cs typeface="ＭＳ Ｐゴシック" charset="-128"/>
              </a:rPr>
              <a:t>ñora la Reina de Los Angeles de Porciúncula (1781) </a:t>
            </a:r>
            <a:endParaRPr lang="en-US" sz="1800"/>
          </a:p>
        </p:txBody>
      </p:sp>
      <p:pic>
        <p:nvPicPr>
          <p:cNvPr id="4" name="Picture 1028" descr="DowntownLosAngeles-7374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3200400"/>
            <a:ext cx="5267325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29"/>
          <p:cNvSpPr txBox="1">
            <a:spLocks noChangeArrowheads="1"/>
          </p:cNvSpPr>
          <p:nvPr/>
        </p:nvSpPr>
        <p:spPr bwMode="auto">
          <a:xfrm>
            <a:off x="441325" y="3624263"/>
            <a:ext cx="18875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ea typeface="ヒラギノ角ゴ Pro W3" charset="0"/>
                <a:cs typeface="+mn-cs"/>
              </a:rPr>
              <a:t>Los Angeles, 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85800" y="5715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</a:rPr>
              <a:t>America in 1800</a:t>
            </a:r>
            <a:r>
              <a:rPr lang="en-US" sz="44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pic>
        <p:nvPicPr>
          <p:cNvPr id="3" name="Picture 5" descr="CLAS:History:Users:ovalerio:CSULB_Job:Classes:HIS 370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812800" y="685800"/>
            <a:ext cx="75184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</a:rPr>
              <a:t>Texas: From Mexican Province to U.S. State,  1 of 3</a:t>
            </a:r>
            <a:endParaRPr lang="en-US" sz="4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222500" y="685800"/>
            <a:ext cx="4699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</a:rPr>
              <a:t>Texas: From Mexican Province to U.S. State,  2 of 3</a:t>
            </a:r>
            <a:endParaRPr lang="en-US" sz="4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2189163" y="762000"/>
            <a:ext cx="4719637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</a:rPr>
              <a:t>The U.S.-Mexican War, 1846–1848</a:t>
            </a:r>
            <a:endParaRPr lang="en-US" sz="4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276350" y="685800"/>
            <a:ext cx="6591300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owa_counties_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9213850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5800" y="5715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</a:rPr>
              <a:t>Immigration to the United States, 1820-1860</a:t>
            </a:r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844550" y="609600"/>
            <a:ext cx="74549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5800" y="5715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latin typeface="Arial Narrow" charset="0"/>
              </a:rPr>
              <a:t>Territory Added, 1845–1853</a:t>
            </a:r>
            <a:endParaRPr lang="en-US" sz="44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260600" y="685800"/>
            <a:ext cx="46228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362200" y="5943600"/>
            <a:ext cx="434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200">
                <a:latin typeface="Arial Narrow" charset="0"/>
              </a:rPr>
              <a:t>California in the Gold Rush</a:t>
            </a:r>
            <a:endParaRPr lang="en-US"/>
          </a:p>
        </p:txBody>
      </p:sp>
      <p:pic>
        <p:nvPicPr>
          <p:cNvPr id="4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393950" y="533400"/>
            <a:ext cx="43561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362200" y="5867400"/>
            <a:ext cx="518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200">
                <a:latin typeface="Arial" charset="0"/>
              </a:rPr>
              <a:t>The Overland Trails, 1840</a:t>
            </a:r>
            <a:endParaRPr lang="en-US">
              <a:latin typeface="Arial" charset="0"/>
            </a:endParaRPr>
          </a:p>
        </p:txBody>
      </p:sp>
      <p:pic>
        <p:nvPicPr>
          <p:cNvPr id="4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4450" y="685800"/>
            <a:ext cx="65151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0" y="5638800"/>
            <a:ext cx="6400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200" dirty="0">
                <a:latin typeface="Arial Narrow" charset="0"/>
              </a:rPr>
              <a:t>Demographic Background of Forty-</a:t>
            </a:r>
            <a:r>
              <a:rPr lang="en-US" sz="3200" dirty="0" err="1">
                <a:latin typeface="Arial Narrow" charset="0"/>
              </a:rPr>
              <a:t>Niners</a:t>
            </a:r>
            <a:endParaRPr lang="en-US" dirty="0"/>
          </a:p>
        </p:txBody>
      </p:sp>
      <p:pic>
        <p:nvPicPr>
          <p:cNvPr id="4" name="Picture 3" descr="ovalerio:Iowa:Courses:Frontier in American History - 132:PowerPoint: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133600" y="381000"/>
            <a:ext cx="508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FrenchMiners"/>
          <p:cNvPicPr>
            <a:picLocks noChangeAspect="1" noChangeArrowheads="1"/>
          </p:cNvPicPr>
          <p:nvPr/>
        </p:nvPicPr>
        <p:blipFill>
          <a:blip r:embed="rId2"/>
          <a:srcRect t="1408" b="2817"/>
          <a:stretch>
            <a:fillRect/>
          </a:stretch>
        </p:blipFill>
        <p:spPr bwMode="auto">
          <a:xfrm>
            <a:off x="1295400" y="533400"/>
            <a:ext cx="640873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81200" y="5867400"/>
            <a:ext cx="4437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ea typeface="ヒラギノ角ゴ Pro W3" charset="0"/>
                <a:cs typeface="+mn-cs"/>
              </a:rPr>
              <a:t>French Miners relaxing at lunch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ineseMiners"/>
          <p:cNvPicPr>
            <a:picLocks noChangeAspect="1" noChangeArrowheads="1"/>
          </p:cNvPicPr>
          <p:nvPr/>
        </p:nvPicPr>
        <p:blipFill>
          <a:blip r:embed="rId2"/>
          <a:srcRect l="4126" t="5486" r="4344" b="5748"/>
          <a:stretch>
            <a:fillRect/>
          </a:stretch>
        </p:blipFill>
        <p:spPr bwMode="auto">
          <a:xfrm rot="10783932">
            <a:off x="990600" y="1033463"/>
            <a:ext cx="731520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600200" y="5786438"/>
            <a:ext cx="6080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ea typeface="ヒラギノ角ゴ Pro W3" charset="0"/>
                <a:cs typeface="+mn-cs"/>
              </a:rPr>
              <a:t>Domestic Scene at a Chinese Mining Camp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gloChineseMiners"/>
          <p:cNvPicPr>
            <a:picLocks noChangeAspect="1" noChangeArrowheads="1"/>
          </p:cNvPicPr>
          <p:nvPr/>
        </p:nvPicPr>
        <p:blipFill>
          <a:blip r:embed="rId2"/>
          <a:srcRect r="3702" b="3702"/>
          <a:stretch>
            <a:fillRect/>
          </a:stretch>
        </p:blipFill>
        <p:spPr bwMode="auto">
          <a:xfrm>
            <a:off x="1447800" y="1109663"/>
            <a:ext cx="56388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736725" y="5686425"/>
            <a:ext cx="513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Anglo American and Chinese Miners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ttackingChileans"/>
          <p:cNvPicPr>
            <a:picLocks noChangeAspect="1" noChangeArrowheads="1"/>
          </p:cNvPicPr>
          <p:nvPr/>
        </p:nvPicPr>
        <p:blipFill>
          <a:blip r:embed="rId2"/>
          <a:srcRect r="17613" b="8466"/>
          <a:stretch>
            <a:fillRect/>
          </a:stretch>
        </p:blipFill>
        <p:spPr bwMode="auto">
          <a:xfrm>
            <a:off x="990600" y="609600"/>
            <a:ext cx="6400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355725" y="5838825"/>
            <a:ext cx="602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solidFill>
                  <a:schemeClr val="accent1"/>
                </a:solidFill>
              </a14:hiddenFill>
            </a:ext>
            <a:ext uri="{91240B29-F687-4f45-9708-019B960494DF}">
              <a14:hiddenLine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="http://schemas.openxmlformats.org/presentationml/2006/main" xmlns:a="http://schemas.openxmlformats.org/drawingml/2006/main" xmlns:a14="http://schemas.microsoft.com/office/drawing/2010/main" xmlns:mv="urn:schemas-microsoft-com:mac:vml" xmlns:mc="http://schemas.openxmlformats.org/markup-compatibility/2006" xmlns:r="http://schemas.openxmlformats.org/officeDocument/2006/relationships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 charset="0"/>
              </a:rPr>
              <a:t>Vigilantes attaching Chilean miners in 1849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r_18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7813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exican RRs"/>
          <p:cNvPicPr>
            <a:picLocks noChangeAspect="1" noChangeArrowheads="1"/>
          </p:cNvPicPr>
          <p:nvPr/>
        </p:nvPicPr>
        <p:blipFill>
          <a:blip r:embed="rId2"/>
          <a:srcRect l="1997" t="8661" r="3995" b="11258"/>
          <a:stretch>
            <a:fillRect/>
          </a:stretch>
        </p:blipFill>
        <p:spPr bwMode="auto">
          <a:xfrm>
            <a:off x="1828800" y="838200"/>
            <a:ext cx="5602288" cy="550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LAS:History:Users:ovalerio:CSULB_Job:Classes:HIS 469:PowerPoint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7970838" cy="625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451FD95183A478951001FD61454C4" ma:contentTypeVersion="0" ma:contentTypeDescription="Create a new document." ma:contentTypeScope="" ma:versionID="55eddc4cf28747aac75204e0f5f56de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3134B1F-5E98-409E-BD3E-F50C3FD76A7B}"/>
</file>

<file path=customXml/itemProps2.xml><?xml version="1.0" encoding="utf-8"?>
<ds:datastoreItem xmlns:ds="http://schemas.openxmlformats.org/officeDocument/2006/customXml" ds:itemID="{F70FE366-8A09-42F8-99D5-D5F8E946962A}"/>
</file>

<file path=customXml/itemProps3.xml><?xml version="1.0" encoding="utf-8"?>
<ds:datastoreItem xmlns:ds="http://schemas.openxmlformats.org/officeDocument/2006/customXml" ds:itemID="{78CAD4D6-FB7C-4554-A47E-6843E897C55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</TotalTime>
  <Words>164</Words>
  <Application>Microsoft Macintosh PowerPoint</Application>
  <PresentationFormat>On-screen Show (4:3)</PresentationFormat>
  <Paragraphs>25</Paragraphs>
  <Slides>23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American West in a Global Context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American West in a Global Context</dc:title>
  <dc:creator>Omar Valerio-Jimenez</dc:creator>
  <cp:lastModifiedBy>Omar Valerio-Jiménez</cp:lastModifiedBy>
  <cp:revision>12</cp:revision>
  <dcterms:created xsi:type="dcterms:W3CDTF">2011-03-08T21:03:31Z</dcterms:created>
  <dcterms:modified xsi:type="dcterms:W3CDTF">2011-03-08T21:41:19Z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0x0101007A7451FD95183A478951001FD61454C4</vt:lpwstr>
  </property>
</Properties>
</file>