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customXml/itemProps1.xml" ContentType="application/vnd.openxmlformats-officedocument.customXmlProperti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2"/>
  </p:notesMasterIdLst>
  <p:sldIdLst>
    <p:sldId id="256" r:id="rId2"/>
    <p:sldId id="259" r:id="rId3"/>
    <p:sldId id="263" r:id="rId4"/>
    <p:sldId id="261" r:id="rId5"/>
    <p:sldId id="264" r:id="rId6"/>
    <p:sldId id="257" r:id="rId7"/>
    <p:sldId id="258" r:id="rId8"/>
    <p:sldId id="266" r:id="rId9"/>
    <p:sldId id="267" r:id="rId10"/>
    <p:sldId id="262" r:id="rId1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D32E66-AD56-4E85-AFDC-E613B194A7E2}" type="datetimeFigureOut">
              <a:rPr lang="en-US" smtClean="0"/>
              <a:pPr/>
              <a:t>1/25/2011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8DAA91-2CFF-4667-8CBE-D2259D57DFC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National History Education </a:t>
            </a:r>
            <a:r>
              <a:rPr lang="en-US" dirty="0" err="1" smtClean="0"/>
              <a:t>Clearninghouse</a:t>
            </a:r>
            <a:r>
              <a:rPr lang="en-US" baseline="0" dirty="0" smtClean="0"/>
              <a:t> (www.teachinghistory.org)  provides multiple examples of teaching historically.</a:t>
            </a:r>
          </a:p>
          <a:p>
            <a:r>
              <a:rPr lang="en-US" baseline="0" dirty="0" smtClean="0"/>
              <a:t>The Douglass narrative, in two parts, can be found at: http://teachinghistory.org/best-practices/examples-of-historical-thinking/23495 </a:t>
            </a:r>
          </a:p>
          <a:p>
            <a:endParaRPr lang="en-US" dirty="0"/>
          </a:p>
        </p:txBody>
      </p:sp>
      <p:sp>
        <p:nvSpPr>
          <p:cNvPr id="4" name="Slide Number Placeholder 3"/>
          <p:cNvSpPr>
            <a:spLocks noGrp="1"/>
          </p:cNvSpPr>
          <p:nvPr>
            <p:ph type="sldNum" sz="quarter" idx="10"/>
          </p:nvPr>
        </p:nvSpPr>
        <p:spPr/>
        <p:txBody>
          <a:bodyPr/>
          <a:lstStyle/>
          <a:p>
            <a:fld id="{F58DAA91-2CFF-4667-8CBE-D2259D57DFCC}"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noFill/>
          <a:ln>
            <a:solidFill>
              <a:srgbClr val="000000"/>
            </a:solidFill>
            <a:miter lim="800000"/>
            <a:headEnd/>
            <a:tailEnd/>
          </a:ln>
        </p:spPr>
      </p:sp>
      <p:sp>
        <p:nvSpPr>
          <p:cNvPr id="71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http://www.saudiaramcoworld.com/issue/201002/the.life.of.omar.ibn.said.htm </a:t>
            </a:r>
          </a:p>
          <a:p>
            <a:pPr>
              <a:spcBef>
                <a:spcPct val="0"/>
              </a:spcBef>
            </a:pPr>
            <a:r>
              <a:rPr lang="en-US" smtClean="0"/>
              <a:t>Muslims comprised upward of 20 percent of African slaves brought to the United States, and like Said, a number of them impressed white Southerners with their proficiency in Arabic and their desire to maintain their observance of Islam’s requirement of five daily prayers. Both of these traits humanized them in the eyes of their owners—sometimes sufficiently to lead the owners to infer they were Arabs or noble Africans deserving of better treatment than other slaves, according to historian Allan D. Austin, who authored two books on the subject.</a:t>
            </a:r>
          </a:p>
        </p:txBody>
      </p:sp>
      <p:sp>
        <p:nvSpPr>
          <p:cNvPr id="71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A77687-265E-44D8-8D17-4FBF4EF2160D}" type="slidenum">
              <a:rPr lang="en-US"/>
              <a:pPr fontAlgn="base">
                <a:spcBef>
                  <a:spcPct val="0"/>
                </a:spcBef>
                <a:spcAft>
                  <a:spcPct val="0"/>
                </a:spcAft>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American Missionary Volume 0049 Issue 12 (Dec 1895),</a:t>
            </a:r>
            <a:r>
              <a:rPr lang="en-US" baseline="0" dirty="0" smtClean="0"/>
              <a:t> “</a:t>
            </a:r>
            <a:r>
              <a:rPr lang="en-US" dirty="0" smtClean="0"/>
              <a:t>Editorial” by Rev. C. J. Ryder, D.D. [pp. 382-383]</a:t>
            </a:r>
            <a:r>
              <a:rPr lang="en-US" baseline="0" dirty="0" smtClean="0"/>
              <a:t> in </a:t>
            </a:r>
            <a:r>
              <a:rPr lang="en-US" dirty="0" smtClean="0"/>
              <a:t>Journals: American Missionary (1878 - 1901)  online.</a:t>
            </a:r>
          </a:p>
          <a:p>
            <a:endParaRPr lang="en-US" dirty="0"/>
          </a:p>
        </p:txBody>
      </p:sp>
      <p:sp>
        <p:nvSpPr>
          <p:cNvPr id="4" name="Slide Number Placeholder 3"/>
          <p:cNvSpPr>
            <a:spLocks noGrp="1"/>
          </p:cNvSpPr>
          <p:nvPr>
            <p:ph type="sldNum" sz="quarter" idx="10"/>
          </p:nvPr>
        </p:nvSpPr>
        <p:spPr/>
        <p:txBody>
          <a:bodyPr/>
          <a:lstStyle/>
          <a:p>
            <a:fld id="{F58DAA91-2CFF-4667-8CBE-D2259D57DFCC}"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pPr>
              <a:defRPr/>
            </a:pPr>
            <a:fld id="{849F3FC1-1BCD-447C-98C9-B8E48113E8D5}" type="datetimeFigureOut">
              <a:rPr lang="en-US" smtClean="0"/>
              <a:pPr>
                <a:defRPr/>
              </a:pPr>
              <a:t>1/25/2011</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defRPr/>
            </a:pPr>
            <a:fld id="{B0FD3506-3600-4373-8745-4AF000F6AA49}" type="slidenum">
              <a:rPr lang="en-US" smtClean="0"/>
              <a:pPr>
                <a:defRPr/>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0B960A73-B421-4667-A8A4-760073A417B5}" type="datetimeFigureOut">
              <a:rPr lang="en-US" smtClean="0"/>
              <a:pPr>
                <a:defRPr/>
              </a:pPr>
              <a:t>1/25/2011</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8CEB1D52-F4E2-4DB7-B1A7-7CB0D58E8BCE}"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pPr>
              <a:defRPr/>
            </a:pPr>
            <a:fld id="{340177AD-CD6D-4E6B-A6E0-5351C34B7F8C}" type="datetimeFigureOut">
              <a:rPr lang="en-US" smtClean="0"/>
              <a:pPr>
                <a:defRPr/>
              </a:pPr>
              <a:t>1/25/2011</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defRPr/>
            </a:pPr>
            <a:fld id="{922267B0-F5B0-477A-B261-DA89D54321D6}" type="slidenum">
              <a:rPr lang="en-US" smtClean="0"/>
              <a:pPr>
                <a:defRPr/>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pPr>
              <a:defRPr/>
            </a:pP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pPr>
              <a:defRPr/>
            </a:pPr>
            <a:fld id="{02C93D91-C123-4E47-BF1B-03400FF54F7F}" type="datetimeFigureOut">
              <a:rPr lang="en-US" smtClean="0"/>
              <a:pPr>
                <a:defRPr/>
              </a:pPr>
              <a:t>1/25/2011</a:t>
            </a:fld>
            <a:endParaRPr lang="en-US"/>
          </a:p>
        </p:txBody>
      </p:sp>
      <p:sp>
        <p:nvSpPr>
          <p:cNvPr id="6" name="Footer Placeholder 5"/>
          <p:cNvSpPr>
            <a:spLocks noGrp="1"/>
          </p:cNvSpPr>
          <p:nvPr>
            <p:ph type="ftr" sz="quarter" idx="11"/>
          </p:nvPr>
        </p:nvSpPr>
        <p:spPr/>
        <p:txBody>
          <a:bodyPr/>
          <a:lstStyle>
            <a:extLst/>
          </a:lstStyle>
          <a:p>
            <a:pPr>
              <a:defRPr/>
            </a:pPr>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pPr>
              <a:defRPr/>
            </a:pPr>
            <a:fld id="{5C628891-ED42-43E8-B7FB-A589494C469E}" type="slidenum">
              <a:rPr lang="en-US" smtClean="0"/>
              <a:pPr>
                <a:defRPr/>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pPr>
              <a:defRPr/>
            </a:pPr>
            <a:fld id="{99C00E18-DAE6-412C-9942-3D60545C419B}" type="datetimeFigureOut">
              <a:rPr lang="en-US" smtClean="0"/>
              <a:pPr>
                <a:defRPr/>
              </a:pPr>
              <a:t>1/25/2011</a:t>
            </a:fld>
            <a:endParaRPr lang="en-US"/>
          </a:p>
        </p:txBody>
      </p:sp>
      <p:sp>
        <p:nvSpPr>
          <p:cNvPr id="8" name="Footer Placeholder 7"/>
          <p:cNvSpPr>
            <a:spLocks noGrp="1"/>
          </p:cNvSpPr>
          <p:nvPr>
            <p:ph type="ftr" sz="quarter" idx="11"/>
          </p:nvPr>
        </p:nvSpPr>
        <p:spPr/>
        <p:txBody>
          <a:bodyPr/>
          <a:lstStyle>
            <a:extLst/>
          </a:lstStyle>
          <a:p>
            <a:pPr>
              <a:defRPr/>
            </a:pPr>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pPr>
              <a:defRPr/>
            </a:pPr>
            <a:fld id="{221A3749-B6A7-4539-944F-BE5C1269E2B5}"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pPr>
              <a:defRPr/>
            </a:pPr>
            <a:fld id="{4E646AB9-4E7C-4053-80EC-BA779CD6FB51}" type="datetimeFigureOut">
              <a:rPr lang="en-US" smtClean="0"/>
              <a:pPr>
                <a:defRPr/>
              </a:pPr>
              <a:t>1/25/2011</a:t>
            </a:fld>
            <a:endParaRPr lang="en-US"/>
          </a:p>
        </p:txBody>
      </p:sp>
      <p:sp>
        <p:nvSpPr>
          <p:cNvPr id="4" name="Footer Placeholder 3"/>
          <p:cNvSpPr>
            <a:spLocks noGrp="1"/>
          </p:cNvSpPr>
          <p:nvPr>
            <p:ph type="ftr" sz="quarter" idx="11"/>
          </p:nvPr>
        </p:nvSpPr>
        <p:spPr/>
        <p:txBody>
          <a:bodyPr/>
          <a:lstStyle>
            <a:extLst/>
          </a:lstStyle>
          <a:p>
            <a:pPr>
              <a:defRPr/>
            </a:pPr>
            <a:endParaRPr lang="en-US"/>
          </a:p>
        </p:txBody>
      </p:sp>
      <p:sp>
        <p:nvSpPr>
          <p:cNvPr id="5" name="Slide Number Placeholder 4"/>
          <p:cNvSpPr>
            <a:spLocks noGrp="1"/>
          </p:cNvSpPr>
          <p:nvPr>
            <p:ph type="sldNum" sz="quarter" idx="12"/>
          </p:nvPr>
        </p:nvSpPr>
        <p:spPr/>
        <p:txBody>
          <a:bodyPr/>
          <a:lstStyle>
            <a:extLst/>
          </a:lstStyle>
          <a:p>
            <a:pPr>
              <a:defRPr/>
            </a:pPr>
            <a:fld id="{6AE51CD6-328D-4321-BE7F-A19EAEB37918}" type="slidenum">
              <a:rPr lang="en-US" smtClean="0"/>
              <a:pPr>
                <a:defRPr/>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pPr>
              <a:defRPr/>
            </a:pPr>
            <a:fld id="{46472AE5-308D-4D5B-9557-1DA2C66CA3DB}" type="datetimeFigureOut">
              <a:rPr lang="en-US" smtClean="0"/>
              <a:pPr>
                <a:defRPr/>
              </a:pPr>
              <a:t>1/25/2011</a:t>
            </a:fld>
            <a:endParaRPr lang="en-US"/>
          </a:p>
        </p:txBody>
      </p:sp>
      <p:sp>
        <p:nvSpPr>
          <p:cNvPr id="3" name="Footer Placeholder 2"/>
          <p:cNvSpPr>
            <a:spLocks noGrp="1"/>
          </p:cNvSpPr>
          <p:nvPr>
            <p:ph type="ftr" sz="quarter" idx="11"/>
          </p:nvPr>
        </p:nvSpPr>
        <p:spPr/>
        <p:txBody>
          <a:bodyPr/>
          <a:lstStyle>
            <a:extLst/>
          </a:lstStyle>
          <a:p>
            <a:pPr>
              <a:defRPr/>
            </a:pPr>
            <a:endParaRPr lang="en-US"/>
          </a:p>
        </p:txBody>
      </p:sp>
      <p:sp>
        <p:nvSpPr>
          <p:cNvPr id="4" name="Slide Number Placeholder 3"/>
          <p:cNvSpPr>
            <a:spLocks noGrp="1"/>
          </p:cNvSpPr>
          <p:nvPr>
            <p:ph type="sldNum" sz="quarter" idx="12"/>
          </p:nvPr>
        </p:nvSpPr>
        <p:spPr/>
        <p:txBody>
          <a:bodyPr/>
          <a:lstStyle>
            <a:extLst/>
          </a:lstStyle>
          <a:p>
            <a:pPr>
              <a:defRPr/>
            </a:pPr>
            <a:fld id="{21454B70-0221-4821-81E5-07BE6798C75D}"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pPr>
              <a:defRPr/>
            </a:pPr>
            <a:fld id="{EFC0FAFB-9081-4B73-9D9B-DCD6340013EB}" type="datetimeFigureOut">
              <a:rPr lang="en-US" smtClean="0"/>
              <a:pPr>
                <a:defRPr/>
              </a:pPr>
              <a:t>1/25/2011</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pPr>
              <a:defRPr/>
            </a:pPr>
            <a:fld id="{DBBAFE03-0AD1-4F8C-B522-A504F619AB4E}" type="slidenum">
              <a:rPr lang="en-US" smtClean="0"/>
              <a:pPr>
                <a:defRPr/>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pPr>
              <a:defRPr/>
            </a:pPr>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pPr>
              <a:defRPr/>
            </a:pPr>
            <a:fld id="{9927B85A-EDCC-430C-8676-2DEFB3DFE416}" type="datetimeFigureOut">
              <a:rPr lang="en-US" smtClean="0"/>
              <a:pPr>
                <a:defRPr/>
              </a:pPr>
              <a:t>1/25/2011</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pPr>
              <a:defRPr/>
            </a:pPr>
            <a:fld id="{3438D8F1-783E-4363-AAA1-4F37F2791859}" type="slidenum">
              <a:rPr lang="en-US" smtClean="0"/>
              <a:pPr>
                <a:defRPr/>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9F6F511D-1914-486D-99F5-B512BD1ED043}" type="datetimeFigureOut">
              <a:rPr lang="en-US" smtClean="0"/>
              <a:pPr>
                <a:defRPr/>
              </a:pPr>
              <a:t>1/25/2011</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E20BEB18-3A95-474A-936A-4F9A94C09133}"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pPr>
              <a:defRPr/>
            </a:pPr>
            <a:fld id="{1FAB46AD-7631-4865-BB6F-DEBEDA89CAB8}" type="datetimeFigureOut">
              <a:rPr lang="en-US" smtClean="0"/>
              <a:pPr>
                <a:defRPr/>
              </a:pPr>
              <a:t>1/25/2011</a:t>
            </a:fld>
            <a:endParaRPr lang="en-US"/>
          </a:p>
        </p:txBody>
      </p:sp>
      <p:sp>
        <p:nvSpPr>
          <p:cNvPr id="5" name="Footer Placeholder 4"/>
          <p:cNvSpPr>
            <a:spLocks noGrp="1"/>
          </p:cNvSpPr>
          <p:nvPr>
            <p:ph type="ftr" sz="quarter" idx="11"/>
          </p:nvPr>
        </p:nvSpPr>
        <p:spPr/>
        <p:txBody>
          <a:bodyPr/>
          <a:lstStyle>
            <a:extLst/>
          </a:lstStyle>
          <a:p>
            <a:pPr>
              <a:defRPr/>
            </a:pPr>
            <a:endParaRPr lang="en-US"/>
          </a:p>
        </p:txBody>
      </p:sp>
      <p:sp>
        <p:nvSpPr>
          <p:cNvPr id="6" name="Slide Number Placeholder 5"/>
          <p:cNvSpPr>
            <a:spLocks noGrp="1"/>
          </p:cNvSpPr>
          <p:nvPr>
            <p:ph type="sldNum" sz="quarter" idx="12"/>
          </p:nvPr>
        </p:nvSpPr>
        <p:spPr/>
        <p:txBody>
          <a:bodyPr/>
          <a:lstStyle>
            <a:extLst/>
          </a:lstStyle>
          <a:p>
            <a:pPr>
              <a:defRPr/>
            </a:pPr>
            <a:fld id="{DC9F2B86-BCFD-4A2E-ABC4-4C00285FECCC}"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pPr>
              <a:defRPr/>
            </a:pPr>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pPr>
              <a:defRPr/>
            </a:pPr>
            <a:fld id="{CC42AFC7-9453-45E4-A511-7495A39205AB}" type="datetimeFigureOut">
              <a:rPr lang="en-US" smtClean="0"/>
              <a:pPr>
                <a:defRPr/>
              </a:pPr>
              <a:t>1/25/2011</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pPr>
              <a:defRPr/>
            </a:pPr>
            <a:fld id="{3B96E0CF-36EB-44A7-8F33-B0A4AEF917A9}" type="slidenum">
              <a:rPr lang="en-US" smtClean="0"/>
              <a:pPr>
                <a:defRPr/>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teachinghistory.org/best-practices/examples-of-historical-thinking/23495"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hyperlink" Target="http://omaribnsaid.com/http:/omaribnsaid.com/wp-content/uploads/2010/03/omarpage14-medium.jp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en-US" dirty="0" smtClean="0"/>
              <a:t>Teaching US Religion </a:t>
            </a:r>
            <a:br>
              <a:rPr lang="en-US" dirty="0" smtClean="0"/>
            </a:br>
            <a:r>
              <a:rPr lang="en-US" dirty="0" smtClean="0"/>
              <a:t>in a Global Context</a:t>
            </a:r>
          </a:p>
        </p:txBody>
      </p:sp>
      <p:sp>
        <p:nvSpPr>
          <p:cNvPr id="3" name="Subtitle 2"/>
          <p:cNvSpPr>
            <a:spLocks noGrp="1"/>
          </p:cNvSpPr>
          <p:nvPr>
            <p:ph type="subTitle" idx="1"/>
          </p:nvPr>
        </p:nvSpPr>
        <p:spPr>
          <a:xfrm>
            <a:off x="1371600" y="5562600"/>
            <a:ext cx="6400800" cy="990600"/>
          </a:xfrm>
        </p:spPr>
        <p:txBody>
          <a:bodyPr rtlCol="0">
            <a:normAutofit fontScale="55000" lnSpcReduction="20000"/>
          </a:bodyPr>
          <a:lstStyle/>
          <a:p>
            <a:pPr eaLnBrk="1" fontAlgn="auto" hangingPunct="1">
              <a:spcAft>
                <a:spcPts val="0"/>
              </a:spcAft>
              <a:buFont typeface="Arial" pitchFamily="34" charset="0"/>
              <a:buNone/>
              <a:defRPr/>
            </a:pPr>
            <a:r>
              <a:rPr lang="en-US" dirty="0" smtClean="0"/>
              <a:t>Dr. J.D. Bowers</a:t>
            </a:r>
          </a:p>
          <a:p>
            <a:pPr eaLnBrk="1" fontAlgn="auto" hangingPunct="1">
              <a:spcAft>
                <a:spcPts val="0"/>
              </a:spcAft>
              <a:buFont typeface="Arial" pitchFamily="34" charset="0"/>
              <a:buNone/>
              <a:defRPr/>
            </a:pPr>
            <a:r>
              <a:rPr lang="en-US" dirty="0" smtClean="0"/>
              <a:t>Department of History</a:t>
            </a:r>
          </a:p>
          <a:p>
            <a:pPr eaLnBrk="1" fontAlgn="auto" hangingPunct="1">
              <a:spcAft>
                <a:spcPts val="0"/>
              </a:spcAft>
              <a:buFont typeface="Arial" pitchFamily="34" charset="0"/>
              <a:buNone/>
              <a:defRPr/>
            </a:pPr>
            <a:r>
              <a:rPr lang="en-US" dirty="0" smtClean="0"/>
              <a:t>Genocide and Human Rights Institute</a:t>
            </a:r>
          </a:p>
          <a:p>
            <a:pPr eaLnBrk="1" fontAlgn="auto" hangingPunct="1">
              <a:spcAft>
                <a:spcPts val="0"/>
              </a:spcAft>
              <a:buFont typeface="Arial" pitchFamily="34" charset="0"/>
              <a:buNone/>
              <a:defRPr/>
            </a:pPr>
            <a:r>
              <a:rPr lang="en-US" dirty="0" smtClean="0"/>
              <a:t>Northern Illinois University</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53218"/>
            <a:ext cx="8229600" cy="1042182"/>
          </a:xfrm>
        </p:spPr>
        <p:txBody>
          <a:bodyPr>
            <a:normAutofit fontScale="90000"/>
          </a:bodyPr>
          <a:lstStyle/>
          <a:p>
            <a:r>
              <a:rPr lang="en-US" dirty="0" smtClean="0"/>
              <a:t>Frederick </a:t>
            </a:r>
            <a:r>
              <a:rPr lang="en-US" dirty="0" smtClean="0"/>
              <a:t>Douglass</a:t>
            </a:r>
            <a:br>
              <a:rPr lang="en-US" dirty="0" smtClean="0"/>
            </a:br>
            <a:r>
              <a:rPr lang="en-US" sz="2800" dirty="0" smtClean="0"/>
              <a:t>See </a:t>
            </a:r>
            <a:r>
              <a:rPr lang="en-US" sz="2800" dirty="0" smtClean="0">
                <a:hlinkClick r:id="rId3"/>
              </a:rPr>
              <a:t>NHEC</a:t>
            </a:r>
            <a:r>
              <a:rPr lang="en-US" sz="2800" dirty="0" smtClean="0"/>
              <a:t> for a video version on teaching this topic</a:t>
            </a:r>
            <a:endParaRPr lang="en-US" dirty="0"/>
          </a:p>
        </p:txBody>
      </p:sp>
      <p:pic>
        <p:nvPicPr>
          <p:cNvPr id="8194" name="Picture 2" descr="http://ts3.mm.bing.net/images/thumbnail.aspx?q=422492504242&amp;id=66072d5a7076da72b62e5f8a363dd251&amp;index=ch1"/>
          <p:cNvPicPr>
            <a:picLocks noChangeAspect="1" noChangeArrowheads="1"/>
          </p:cNvPicPr>
          <p:nvPr/>
        </p:nvPicPr>
        <p:blipFill>
          <a:blip r:embed="rId4" cstate="print"/>
          <a:srcRect/>
          <a:stretch>
            <a:fillRect/>
          </a:stretch>
        </p:blipFill>
        <p:spPr bwMode="auto">
          <a:xfrm>
            <a:off x="457200" y="1447799"/>
            <a:ext cx="3581400" cy="5165481"/>
          </a:xfrm>
          <a:prstGeom prst="rect">
            <a:avLst/>
          </a:prstGeom>
          <a:noFill/>
        </p:spPr>
      </p:pic>
      <p:pic>
        <p:nvPicPr>
          <p:cNvPr id="8196" name="Picture 4" descr="http://www.library.upenn.edu/exhibits/rbm/agents/pictures/caseitems/1000/case10_book_02.jpg"/>
          <p:cNvPicPr>
            <a:picLocks noChangeAspect="1" noChangeArrowheads="1"/>
          </p:cNvPicPr>
          <p:nvPr/>
        </p:nvPicPr>
        <p:blipFill>
          <a:blip r:embed="rId5" cstate="print"/>
          <a:srcRect l="5291" t="12000" r="5291" b="4000"/>
          <a:stretch>
            <a:fillRect/>
          </a:stretch>
        </p:blipFill>
        <p:spPr bwMode="auto">
          <a:xfrm>
            <a:off x="4440968" y="1358698"/>
            <a:ext cx="4224464" cy="5249334"/>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Omar ibn said page 14">
            <a:hlinkClick r:id="rId3"/>
          </p:cNvPr>
          <p:cNvPicPr>
            <a:picLocks noChangeAspect="1" noChangeArrowheads="1"/>
          </p:cNvPicPr>
          <p:nvPr/>
        </p:nvPicPr>
        <p:blipFill>
          <a:blip r:embed="rId4" cstate="print"/>
          <a:srcRect l="2400" t="3820" r="4800" b="1910"/>
          <a:stretch>
            <a:fillRect/>
          </a:stretch>
        </p:blipFill>
        <p:spPr bwMode="auto">
          <a:xfrm>
            <a:off x="4648200" y="1371600"/>
            <a:ext cx="3810000" cy="4859508"/>
          </a:xfrm>
          <a:prstGeom prst="rect">
            <a:avLst/>
          </a:prstGeom>
          <a:noFill/>
        </p:spPr>
      </p:pic>
      <p:sp>
        <p:nvSpPr>
          <p:cNvPr id="4098" name="Title 1"/>
          <p:cNvSpPr>
            <a:spLocks noGrp="1"/>
          </p:cNvSpPr>
          <p:nvPr>
            <p:ph type="title" idx="4294967295"/>
          </p:nvPr>
        </p:nvSpPr>
        <p:spPr>
          <a:xfrm>
            <a:off x="4114800" y="274638"/>
            <a:ext cx="4495800" cy="868362"/>
          </a:xfrm>
        </p:spPr>
        <p:txBody>
          <a:bodyPr/>
          <a:lstStyle/>
          <a:p>
            <a:r>
              <a:rPr lang="en-US" dirty="0" smtClean="0"/>
              <a:t>Omar </a:t>
            </a:r>
            <a:r>
              <a:rPr lang="en-US" dirty="0" err="1" smtClean="0"/>
              <a:t>ibn</a:t>
            </a:r>
            <a:r>
              <a:rPr lang="en-US" dirty="0" smtClean="0"/>
              <a:t> Said</a:t>
            </a:r>
          </a:p>
        </p:txBody>
      </p:sp>
      <p:pic>
        <p:nvPicPr>
          <p:cNvPr id="4101" name="Picture 3" descr="http://www.saudiaramcoworld.com/issue/201002/images/said/Omar_D_sp2_lg.jpg"/>
          <p:cNvPicPr>
            <a:picLocks noChangeAspect="1" noChangeArrowheads="1"/>
          </p:cNvPicPr>
          <p:nvPr/>
        </p:nvPicPr>
        <p:blipFill>
          <a:blip r:embed="rId5" cstate="print"/>
          <a:srcRect/>
          <a:stretch>
            <a:fillRect/>
          </a:stretch>
        </p:blipFill>
        <p:spPr bwMode="auto">
          <a:xfrm>
            <a:off x="609600" y="381000"/>
            <a:ext cx="3733800" cy="4952471"/>
          </a:xfrm>
          <a:prstGeom prst="rect">
            <a:avLst/>
          </a:prstGeom>
          <a:noFill/>
          <a:ln w="9525">
            <a:noFill/>
            <a:miter lim="800000"/>
            <a:headEnd/>
            <a:tailEnd/>
          </a:ln>
        </p:spPr>
      </p:pic>
      <p:sp>
        <p:nvSpPr>
          <p:cNvPr id="8" name="Rectangle 7"/>
          <p:cNvSpPr/>
          <p:nvPr/>
        </p:nvSpPr>
        <p:spPr>
          <a:xfrm>
            <a:off x="304800" y="5181600"/>
            <a:ext cx="4572000" cy="1477328"/>
          </a:xfrm>
          <a:prstGeom prst="rect">
            <a:avLst/>
          </a:prstGeom>
          <a:solidFill>
            <a:schemeClr val="accent6">
              <a:lumMod val="75000"/>
              <a:alpha val="70000"/>
            </a:schemeClr>
          </a:solidFill>
        </p:spPr>
        <p:txBody>
          <a:bodyPr>
            <a:spAutoFit/>
          </a:bodyPr>
          <a:lstStyle/>
          <a:p>
            <a:pPr algn="ctr"/>
            <a:r>
              <a:rPr lang="en-US" dirty="0" smtClean="0"/>
              <a:t>"Uncle Moro" (</a:t>
            </a:r>
            <a:r>
              <a:rPr lang="en-US" dirty="0" err="1" smtClean="0"/>
              <a:t>Omeroh</a:t>
            </a:r>
            <a:r>
              <a:rPr lang="en-US" dirty="0" smtClean="0"/>
              <a:t>), the African (or Arab) Prince whom Genl. Owen bought, and who lived in Wilmington N.C. for many years, and died in Bladen Co. in 1864, aged about 90 years.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53536"/>
            <a:ext cx="8229600" cy="813264"/>
          </a:xfrm>
        </p:spPr>
        <p:txBody>
          <a:bodyPr>
            <a:normAutofit fontScale="90000"/>
          </a:bodyPr>
          <a:lstStyle/>
          <a:p>
            <a:r>
              <a:rPr lang="en-US" sz="4000" dirty="0" smtClean="0"/>
              <a:t>The Missionary Movement in Turkey</a:t>
            </a:r>
            <a:endParaRPr lang="en-US" sz="4000" dirty="0"/>
          </a:p>
        </p:txBody>
      </p:sp>
      <p:pic>
        <p:nvPicPr>
          <p:cNvPr id="5124" name="Picture 4" descr="http://ts2.mm.bing.net/images/thumbnail.aspx?q=426793973381&amp;id=7ad896cf0e2952211d88d3db927847bd&amp;index=ch1"/>
          <p:cNvPicPr>
            <a:picLocks noChangeAspect="1" noChangeArrowheads="1"/>
          </p:cNvPicPr>
          <p:nvPr/>
        </p:nvPicPr>
        <p:blipFill>
          <a:blip r:embed="rId2" cstate="print"/>
          <a:srcRect/>
          <a:stretch>
            <a:fillRect/>
          </a:stretch>
        </p:blipFill>
        <p:spPr bwMode="auto">
          <a:xfrm>
            <a:off x="457200" y="1371600"/>
            <a:ext cx="5080000" cy="3810000"/>
          </a:xfrm>
          <a:prstGeom prst="rect">
            <a:avLst/>
          </a:prstGeom>
          <a:noFill/>
        </p:spPr>
      </p:pic>
      <p:pic>
        <p:nvPicPr>
          <p:cNvPr id="18434" name="Picture 2" descr="F:\ABCFM Original Seal.jpg"/>
          <p:cNvPicPr>
            <a:picLocks noChangeAspect="1" noChangeArrowheads="1"/>
          </p:cNvPicPr>
          <p:nvPr/>
        </p:nvPicPr>
        <p:blipFill>
          <a:blip r:embed="rId3" cstate="print"/>
          <a:srcRect l="6657" t="4373" r="4438" b="4373"/>
          <a:stretch>
            <a:fillRect/>
          </a:stretch>
        </p:blipFill>
        <p:spPr bwMode="auto">
          <a:xfrm rot="16200000">
            <a:off x="4949752" y="2822650"/>
            <a:ext cx="3522819" cy="366872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print"/>
          <a:srcRect l="26250" t="38400" r="26250" b="9600"/>
          <a:stretch>
            <a:fillRect/>
          </a:stretch>
        </p:blipFill>
        <p:spPr bwMode="auto">
          <a:xfrm>
            <a:off x="685800" y="1143000"/>
            <a:ext cx="7696200" cy="5265821"/>
          </a:xfrm>
          <a:prstGeom prst="rect">
            <a:avLst/>
          </a:prstGeom>
          <a:noFill/>
          <a:ln w="9525">
            <a:noFill/>
            <a:miter lim="800000"/>
            <a:headEnd/>
            <a:tailEnd/>
          </a:ln>
        </p:spPr>
      </p:pic>
      <p:sp>
        <p:nvSpPr>
          <p:cNvPr id="6" name="Title 5"/>
          <p:cNvSpPr>
            <a:spLocks noGrp="1"/>
          </p:cNvSpPr>
          <p:nvPr>
            <p:ph type="title"/>
          </p:nvPr>
        </p:nvSpPr>
        <p:spPr>
          <a:xfrm>
            <a:off x="457200" y="274638"/>
            <a:ext cx="8229600" cy="715962"/>
          </a:xfrm>
        </p:spPr>
        <p:txBody>
          <a:bodyPr>
            <a:normAutofit fontScale="90000"/>
          </a:bodyPr>
          <a:lstStyle/>
          <a:p>
            <a:r>
              <a:rPr lang="en-US" dirty="0" err="1" smtClean="0"/>
              <a:t>Hamidian</a:t>
            </a:r>
            <a:r>
              <a:rPr lang="en-US" dirty="0" smtClean="0"/>
              <a:t> Massacres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648200" y="274638"/>
            <a:ext cx="4038600" cy="1143000"/>
          </a:xfrm>
        </p:spPr>
        <p:txBody>
          <a:bodyPr>
            <a:normAutofit fontScale="90000"/>
          </a:bodyPr>
          <a:lstStyle/>
          <a:p>
            <a:pPr eaLnBrk="1" hangingPunct="1"/>
            <a:r>
              <a:rPr lang="en-US" dirty="0" smtClean="0"/>
              <a:t>The Armenian </a:t>
            </a:r>
            <a:br>
              <a:rPr lang="en-US" dirty="0" smtClean="0"/>
            </a:br>
            <a:r>
              <a:rPr lang="en-US" dirty="0" smtClean="0"/>
              <a:t>Genocide</a:t>
            </a:r>
          </a:p>
        </p:txBody>
      </p:sp>
      <p:sp>
        <p:nvSpPr>
          <p:cNvPr id="5" name="Content Placeholder 4"/>
          <p:cNvSpPr>
            <a:spLocks noGrp="1"/>
          </p:cNvSpPr>
          <p:nvPr>
            <p:ph idx="1"/>
          </p:nvPr>
        </p:nvSpPr>
        <p:spPr>
          <a:xfrm>
            <a:off x="4800600" y="1600200"/>
            <a:ext cx="3886200" cy="4800600"/>
          </a:xfrm>
        </p:spPr>
        <p:txBody>
          <a:bodyPr>
            <a:normAutofit lnSpcReduction="10000"/>
          </a:bodyPr>
          <a:lstStyle/>
          <a:p>
            <a:r>
              <a:rPr lang="en-US" sz="2000" dirty="0" smtClean="0"/>
              <a:t>The response by the American Comm. For Relief in the Near East was a legacy of the missionaries' conversion efforts and many missions gave Armenians, Greeks and Assyrians refuge.</a:t>
            </a:r>
          </a:p>
          <a:p>
            <a:r>
              <a:rPr lang="en-US" sz="2000" dirty="0" smtClean="0"/>
              <a:t>It was the largest Christian-based relief effort in the nation’s history (the ACRNE was joined by the fledgling American Red Cross) until the efforts to aid Chinese citizens in the wake of the effects of World War II.</a:t>
            </a:r>
          </a:p>
          <a:p>
            <a:endParaRPr lang="en-US" dirty="0"/>
          </a:p>
        </p:txBody>
      </p:sp>
      <p:pic>
        <p:nvPicPr>
          <p:cNvPr id="4099" name="Picture 2" descr="http://www.genocide-museum.am/eng/photos/02near.jpg"/>
          <p:cNvPicPr>
            <a:picLocks noChangeAspect="1" noChangeArrowheads="1"/>
          </p:cNvPicPr>
          <p:nvPr/>
        </p:nvPicPr>
        <p:blipFill>
          <a:blip r:embed="rId2" cstate="print"/>
          <a:srcRect/>
          <a:stretch>
            <a:fillRect/>
          </a:stretch>
        </p:blipFill>
        <p:spPr bwMode="auto">
          <a:xfrm>
            <a:off x="228600" y="228599"/>
            <a:ext cx="4267200" cy="646545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5" descr="wed3"/>
          <p:cNvPicPr>
            <a:picLocks noChangeAspect="1" noChangeArrowheads="1"/>
          </p:cNvPicPr>
          <p:nvPr/>
        </p:nvPicPr>
        <p:blipFill>
          <a:blip r:embed="rId2" cstate="print"/>
          <a:srcRect/>
          <a:stretch>
            <a:fillRect/>
          </a:stretch>
        </p:blipFill>
        <p:spPr bwMode="auto">
          <a:xfrm>
            <a:off x="3657600" y="152400"/>
            <a:ext cx="5105400" cy="6534150"/>
          </a:xfrm>
          <a:prstGeom prst="rect">
            <a:avLst/>
          </a:prstGeom>
          <a:noFill/>
          <a:ln w="9525">
            <a:noFill/>
            <a:miter lim="800000"/>
            <a:headEnd/>
            <a:tailEnd/>
          </a:ln>
        </p:spPr>
      </p:pic>
      <p:pic>
        <p:nvPicPr>
          <p:cNvPr id="3074" name="Picture 2" descr="http://ts2.mm.bing.net/images/thumbnail.aspx?q=400821921169&amp;id=6014ad366369219532a7ed16b4824779&amp;index=ch1"/>
          <p:cNvPicPr>
            <a:picLocks noChangeAspect="1" noChangeArrowheads="1"/>
          </p:cNvPicPr>
          <p:nvPr/>
        </p:nvPicPr>
        <p:blipFill>
          <a:blip r:embed="rId3" cstate="print"/>
          <a:srcRect/>
          <a:stretch>
            <a:fillRect/>
          </a:stretch>
        </p:blipFill>
        <p:spPr bwMode="auto">
          <a:xfrm>
            <a:off x="533400" y="2057400"/>
            <a:ext cx="2590800" cy="38862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projects.vassar.edu/1896/12overland.jpg"/>
          <p:cNvPicPr>
            <a:picLocks noChangeAspect="1" noChangeArrowheads="1"/>
          </p:cNvPicPr>
          <p:nvPr/>
        </p:nvPicPr>
        <p:blipFill>
          <a:blip r:embed="rId2" cstate="print"/>
          <a:srcRect/>
          <a:stretch>
            <a:fillRect/>
          </a:stretch>
        </p:blipFill>
        <p:spPr bwMode="auto">
          <a:xfrm>
            <a:off x="457200" y="914400"/>
            <a:ext cx="8277225" cy="535305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ts1.mm.bing.net/images/thumbnail.aspx?q=418746077208&amp;id=b50b30b01f51a1f5fe493a44efc839fc&amp;index=ch1"/>
          <p:cNvPicPr>
            <a:picLocks noChangeAspect="1" noChangeArrowheads="1"/>
          </p:cNvPicPr>
          <p:nvPr/>
        </p:nvPicPr>
        <p:blipFill>
          <a:blip r:embed="rId2" cstate="print"/>
          <a:srcRect/>
          <a:stretch>
            <a:fillRect/>
          </a:stretch>
        </p:blipFill>
        <p:spPr bwMode="auto">
          <a:xfrm>
            <a:off x="1676400" y="304800"/>
            <a:ext cx="7162800" cy="6327142"/>
          </a:xfrm>
          <a:prstGeom prst="rect">
            <a:avLst/>
          </a:prstGeom>
          <a:noFill/>
        </p:spPr>
      </p:pic>
      <p:pic>
        <p:nvPicPr>
          <p:cNvPr id="27654" name="Picture 6" descr="http://ts1.mm.bing.net/images/thumbnail.aspx?q=383977195920&amp;id=6205f1b2f1102da1457bc419cd439417&amp;index=ch1"/>
          <p:cNvPicPr>
            <a:picLocks noChangeAspect="1" noChangeArrowheads="1"/>
          </p:cNvPicPr>
          <p:nvPr/>
        </p:nvPicPr>
        <p:blipFill>
          <a:blip r:embed="rId3" cstate="print"/>
          <a:srcRect/>
          <a:stretch>
            <a:fillRect/>
          </a:stretch>
        </p:blipFill>
        <p:spPr bwMode="auto">
          <a:xfrm>
            <a:off x="6324600" y="2152650"/>
            <a:ext cx="2019300" cy="1514475"/>
          </a:xfrm>
          <a:prstGeom prst="rect">
            <a:avLst/>
          </a:prstGeom>
          <a:noFill/>
        </p:spPr>
      </p:pic>
      <p:pic>
        <p:nvPicPr>
          <p:cNvPr id="27656" name="Picture 8" descr="http://ts1.mm.bing.net/images/thumbnail.aspx?q=395339836824&amp;id=372f68933e6aba8b33c6ee54f65880d4&amp;index=ch1"/>
          <p:cNvPicPr>
            <a:picLocks noChangeAspect="1" noChangeArrowheads="1"/>
          </p:cNvPicPr>
          <p:nvPr/>
        </p:nvPicPr>
        <p:blipFill>
          <a:blip r:embed="rId4" cstate="print"/>
          <a:srcRect/>
          <a:stretch>
            <a:fillRect/>
          </a:stretch>
        </p:blipFill>
        <p:spPr bwMode="auto">
          <a:xfrm>
            <a:off x="4902908" y="762000"/>
            <a:ext cx="1764592" cy="1476375"/>
          </a:xfrm>
          <a:prstGeom prst="rect">
            <a:avLst/>
          </a:prstGeom>
          <a:noFill/>
        </p:spPr>
      </p:pic>
      <p:pic>
        <p:nvPicPr>
          <p:cNvPr id="27658" name="Picture 10" descr="http://ts1.mm.bing.net/images/thumbnail.aspx?q=421532410612&amp;id=a5cdb17a0eeacf7fc5d2ff6673f43051&amp;index=ch1"/>
          <p:cNvPicPr>
            <a:picLocks noChangeAspect="1" noChangeArrowheads="1"/>
          </p:cNvPicPr>
          <p:nvPr/>
        </p:nvPicPr>
        <p:blipFill>
          <a:blip r:embed="rId5" cstate="print"/>
          <a:srcRect b="32000"/>
          <a:stretch>
            <a:fillRect/>
          </a:stretch>
        </p:blipFill>
        <p:spPr bwMode="auto">
          <a:xfrm>
            <a:off x="1676400" y="304799"/>
            <a:ext cx="2286000" cy="2119752"/>
          </a:xfrm>
          <a:prstGeom prst="rect">
            <a:avLst/>
          </a:prstGeom>
          <a:noFill/>
        </p:spPr>
      </p:pic>
      <p:pic>
        <p:nvPicPr>
          <p:cNvPr id="27652" name="Picture 4" descr="http://ts1.mm.bing.net/images/thumbnail.aspx?q=395303269392&amp;id=6a5cfef1a1fa0bf924e4dce800ae2ca8&amp;index=ch1"/>
          <p:cNvPicPr>
            <a:picLocks noChangeAspect="1" noChangeArrowheads="1"/>
          </p:cNvPicPr>
          <p:nvPr/>
        </p:nvPicPr>
        <p:blipFill>
          <a:blip r:embed="rId6" cstate="print"/>
          <a:srcRect l="23415" t="4683" r="21073" b="4683"/>
          <a:stretch>
            <a:fillRect/>
          </a:stretch>
        </p:blipFill>
        <p:spPr bwMode="auto">
          <a:xfrm>
            <a:off x="304800" y="1981200"/>
            <a:ext cx="2667000" cy="4354192"/>
          </a:xfrm>
          <a:prstGeom prst="rect">
            <a:avLst/>
          </a:prstGeom>
          <a:noFill/>
        </p:spPr>
      </p:pic>
      <p:pic>
        <p:nvPicPr>
          <p:cNvPr id="27660" name="Picture 12" descr="http://ts1.mm.bing.net/images/thumbnail.aspx?q=402171833168&amp;id=1d6347492c551066718d205eb5134da2&amp;index=ch1"/>
          <p:cNvPicPr>
            <a:picLocks noChangeAspect="1" noChangeArrowheads="1"/>
          </p:cNvPicPr>
          <p:nvPr/>
        </p:nvPicPr>
        <p:blipFill>
          <a:blip r:embed="rId7" cstate="print"/>
          <a:srcRect/>
          <a:stretch>
            <a:fillRect/>
          </a:stretch>
        </p:blipFill>
        <p:spPr bwMode="auto">
          <a:xfrm>
            <a:off x="3505200" y="1981200"/>
            <a:ext cx="1714500" cy="271462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World Parliament of Religions</a:t>
            </a:r>
            <a:endParaRPr lang="en-US" dirty="0"/>
          </a:p>
        </p:txBody>
      </p:sp>
      <p:pic>
        <p:nvPicPr>
          <p:cNvPr id="2052" name="Picture 4" descr="http://billtammeus.typepad.com/.a/6a00d834515f9b69e20120a68a9f0c970c-800wi"/>
          <p:cNvPicPr>
            <a:picLocks noChangeAspect="1" noChangeArrowheads="1"/>
          </p:cNvPicPr>
          <p:nvPr/>
        </p:nvPicPr>
        <p:blipFill>
          <a:blip r:embed="rId2" cstate="print"/>
          <a:srcRect/>
          <a:stretch>
            <a:fillRect/>
          </a:stretch>
        </p:blipFill>
        <p:spPr bwMode="auto">
          <a:xfrm>
            <a:off x="304799" y="1981200"/>
            <a:ext cx="8495251" cy="37338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7451FD95183A478951001FD61454C4" ma:contentTypeVersion="0" ma:contentTypeDescription="Create a new document." ma:contentTypeScope="" ma:versionID="55eddc4cf28747aac75204e0f5f56de8">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462EBF7-1162-4039-86E7-67E0CF75F23C}"/>
</file>

<file path=customXml/itemProps2.xml><?xml version="1.0" encoding="utf-8"?>
<ds:datastoreItem xmlns:ds="http://schemas.openxmlformats.org/officeDocument/2006/customXml" ds:itemID="{693FF75D-1B09-46A1-A098-33016C1FA80D}"/>
</file>

<file path=customXml/itemProps3.xml><?xml version="1.0" encoding="utf-8"?>
<ds:datastoreItem xmlns:ds="http://schemas.openxmlformats.org/officeDocument/2006/customXml" ds:itemID="{C3C552A9-CF8A-4EC9-858A-90CC3FCE4BC6}"/>
</file>

<file path=docProps/app.xml><?xml version="1.0" encoding="utf-8"?>
<Properties xmlns="http://schemas.openxmlformats.org/officeDocument/2006/extended-properties" xmlns:vt="http://schemas.openxmlformats.org/officeDocument/2006/docPropsVTypes">
  <Template>Foundry</Template>
  <TotalTime>417</TotalTime>
  <Words>312</Words>
  <Application>Microsoft Office PowerPoint</Application>
  <PresentationFormat>On-screen Show (4:3)</PresentationFormat>
  <Paragraphs>22</Paragraphs>
  <Slides>10</Slides>
  <Notes>3</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Foundry</vt:lpstr>
      <vt:lpstr>Teaching US Religion  in a Global Context</vt:lpstr>
      <vt:lpstr>Frederick Douglass See NHEC for a video version on teaching this topic</vt:lpstr>
      <vt:lpstr>Omar ibn Said</vt:lpstr>
      <vt:lpstr>The Missionary Movement in Turkey</vt:lpstr>
      <vt:lpstr>Hamidian Massacres</vt:lpstr>
      <vt:lpstr>The Armenian  Genocide</vt:lpstr>
      <vt:lpstr>Slide 7</vt:lpstr>
      <vt:lpstr>Slide 8</vt:lpstr>
      <vt:lpstr>Slide 9</vt:lpstr>
      <vt:lpstr>World Parliament of Religions</vt:lpstr>
    </vt:vector>
  </TitlesOfParts>
  <Company>NIU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LASHistory</dc:creator>
  <cp:lastModifiedBy>JD</cp:lastModifiedBy>
  <cp:revision>41</cp:revision>
  <dcterms:created xsi:type="dcterms:W3CDTF">2011-01-18T14:40:51Z</dcterms:created>
  <dcterms:modified xsi:type="dcterms:W3CDTF">2011-01-25T19:16:46Z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0x0101007A7451FD95183A478951001FD61454C4</vt:lpwstr>
  </property>
</Properties>
</file>