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77" r:id="rId3"/>
  </p:sldMasterIdLst>
  <p:notesMasterIdLst>
    <p:notesMasterId r:id="rId14"/>
  </p:notesMasterIdLst>
  <p:sldIdLst>
    <p:sldId id="310" r:id="rId4"/>
    <p:sldId id="332" r:id="rId5"/>
    <p:sldId id="346" r:id="rId6"/>
    <p:sldId id="333" r:id="rId7"/>
    <p:sldId id="337" r:id="rId8"/>
    <p:sldId id="345" r:id="rId9"/>
    <p:sldId id="342" r:id="rId10"/>
    <p:sldId id="341" r:id="rId11"/>
    <p:sldId id="334" r:id="rId12"/>
    <p:sldId id="33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A5F5A9"/>
    <a:srgbClr val="AFFFAF"/>
    <a:srgbClr val="009900"/>
    <a:srgbClr val="E1EDFF"/>
    <a:srgbClr val="C9DFFF"/>
    <a:srgbClr val="93BFFF"/>
    <a:srgbClr val="97C1FF"/>
    <a:srgbClr val="ABCDFF"/>
    <a:srgbClr val="C9E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96" d="100"/>
          <a:sy n="96" d="100"/>
        </p:scale>
        <p:origin x="-1066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D3740C-24D9-4311-8DD8-2E29D00D97D2}" type="datetimeFigureOut">
              <a:rPr lang="en-US" smtClean="0"/>
              <a:t>6/20/2014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7E294E-3EB0-4A63-8E3C-DE42D99EF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2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51AE7-8E09-4910-981C-0DDF11D4766A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420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51AE7-8E09-4910-981C-0DDF11D4766A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420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51AE7-8E09-4910-981C-0DDF11D4766A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420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51AE7-8E09-4910-981C-0DDF11D4766A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420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4572000" y="6019800"/>
            <a:ext cx="45720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578" y="6173875"/>
            <a:ext cx="2862844" cy="6096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85800"/>
            <a:ext cx="4572000" cy="6172200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6019800"/>
            <a:ext cx="914400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152400"/>
            <a:ext cx="914400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0" y="838200"/>
            <a:ext cx="914400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 userDrawn="1"/>
        </p:nvSpPr>
        <p:spPr>
          <a:xfrm rot="10800000">
            <a:off x="158143" y="685800"/>
            <a:ext cx="832457" cy="457200"/>
          </a:xfrm>
          <a:prstGeom prst="triangle">
            <a:avLst/>
          </a:prstGeom>
          <a:solidFill>
            <a:srgbClr val="008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572000" y="685800"/>
            <a:ext cx="4572000" cy="5181600"/>
          </a:xfrm>
          <a:prstGeom prst="rect">
            <a:avLst/>
          </a:prstGeom>
          <a:solidFill>
            <a:srgbClr val="E1E2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Isosceles Triangle 14"/>
          <p:cNvSpPr/>
          <p:nvPr userDrawn="1"/>
        </p:nvSpPr>
        <p:spPr>
          <a:xfrm rot="5400000">
            <a:off x="4384370" y="3048000"/>
            <a:ext cx="832457" cy="457200"/>
          </a:xfrm>
          <a:prstGeom prst="triangle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0" y="685800"/>
            <a:ext cx="4572000" cy="6172200"/>
          </a:xfrm>
          <a:prstGeom prst="rect">
            <a:avLst/>
          </a:prstGeom>
          <a:solidFill>
            <a:srgbClr val="EBF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0" y="152400"/>
            <a:ext cx="914400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 userDrawn="1"/>
        </p:nvSpPr>
        <p:spPr>
          <a:xfrm>
            <a:off x="4572000" y="6019800"/>
            <a:ext cx="45720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Isosceles Triangle 23"/>
          <p:cNvSpPr/>
          <p:nvPr userDrawn="1"/>
        </p:nvSpPr>
        <p:spPr>
          <a:xfrm rot="10800000">
            <a:off x="158143" y="685800"/>
            <a:ext cx="832457" cy="457200"/>
          </a:xfrm>
          <a:prstGeom prst="triangle">
            <a:avLst/>
          </a:prstGeom>
          <a:solidFill>
            <a:srgbClr val="008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4572000" y="685800"/>
            <a:ext cx="4572000" cy="5181600"/>
          </a:xfrm>
          <a:prstGeom prst="rect">
            <a:avLst/>
          </a:prstGeom>
          <a:solidFill>
            <a:srgbClr val="E1E2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Isosceles Triangle 25"/>
          <p:cNvSpPr/>
          <p:nvPr userDrawn="1"/>
        </p:nvSpPr>
        <p:spPr>
          <a:xfrm rot="5400000">
            <a:off x="4384370" y="3048000"/>
            <a:ext cx="832457" cy="457200"/>
          </a:xfrm>
          <a:prstGeom prst="triangle">
            <a:avLst/>
          </a:prstGeom>
          <a:solidFill>
            <a:srgbClr val="EBF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6163064"/>
            <a:ext cx="2590800" cy="551672"/>
          </a:xfrm>
          <a:prstGeom prst="rect">
            <a:avLst/>
          </a:prstGeom>
        </p:spPr>
      </p:pic>
      <p:cxnSp>
        <p:nvCxnSpPr>
          <p:cNvPr id="20" name="Straight Connector 19"/>
          <p:cNvCxnSpPr/>
          <p:nvPr userDrawn="1"/>
        </p:nvCxnSpPr>
        <p:spPr>
          <a:xfrm>
            <a:off x="4572000" y="6019800"/>
            <a:ext cx="457200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392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4191000" y="63246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C82987-C28B-4901-9A80-F473D0D1CCC5}" type="slidenum">
              <a:rPr lang="en-US">
                <a:solidFill>
                  <a:prstClr val="black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38912" y="1143000"/>
            <a:ext cx="7772400" cy="4419600"/>
          </a:xfrm>
          <a:prstGeom prst="rect">
            <a:avLst/>
          </a:prstGeom>
        </p:spPr>
        <p:txBody>
          <a:bodyPr/>
          <a:lstStyle>
            <a:lvl1pPr>
              <a:buFont typeface="Arial" charset="0"/>
              <a:buChar char="•"/>
              <a:defRPr sz="2000">
                <a:latin typeface="+mn-lt"/>
              </a:defRPr>
            </a:lvl1pPr>
            <a:lvl2pPr marL="803275" indent="-346075">
              <a:buSzTx/>
              <a:buFont typeface="Arial" charset="0"/>
              <a:buChar char="–"/>
              <a:defRPr sz="1800" b="0">
                <a:solidFill>
                  <a:srgbClr val="0065A4"/>
                </a:solidFill>
                <a:latin typeface="+mn-lt"/>
              </a:defRPr>
            </a:lvl2pPr>
            <a:lvl3pPr marL="1255713" indent="-341313">
              <a:buFont typeface="Arial" charset="0"/>
              <a:buChar char="•"/>
              <a:defRPr sz="1600">
                <a:solidFill>
                  <a:srgbClr val="58595B"/>
                </a:solidFill>
                <a:latin typeface="+mn-lt"/>
              </a:defRPr>
            </a:lvl3pPr>
            <a:lvl4pPr marL="1717675" indent="-346075">
              <a:defRPr sz="1400">
                <a:solidFill>
                  <a:srgbClr val="0065A4"/>
                </a:solidFill>
                <a:latin typeface="+mn-lt"/>
              </a:defRPr>
            </a:lvl4pPr>
            <a:lvl5pPr marL="2170113" indent="-341313">
              <a:defRPr sz="1200">
                <a:solidFill>
                  <a:srgbClr val="58595B"/>
                </a:solidFill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81000" y="122238"/>
            <a:ext cx="8610600" cy="48736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800" b="1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815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4572000" y="6019800"/>
            <a:ext cx="45720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578" y="6173875"/>
            <a:ext cx="2862844" cy="6096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85800"/>
            <a:ext cx="4572000" cy="6172200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6019800"/>
            <a:ext cx="914400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152400"/>
            <a:ext cx="914400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0" y="838200"/>
            <a:ext cx="914400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 userDrawn="1"/>
        </p:nvSpPr>
        <p:spPr>
          <a:xfrm rot="10800000">
            <a:off x="158143" y="685800"/>
            <a:ext cx="832457" cy="457200"/>
          </a:xfrm>
          <a:prstGeom prst="triangle">
            <a:avLst/>
          </a:prstGeom>
          <a:solidFill>
            <a:srgbClr val="008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572000" y="685800"/>
            <a:ext cx="4572000" cy="5181600"/>
          </a:xfrm>
          <a:prstGeom prst="rect">
            <a:avLst/>
          </a:prstGeom>
          <a:solidFill>
            <a:srgbClr val="E1E2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Isosceles Triangle 14"/>
          <p:cNvSpPr/>
          <p:nvPr userDrawn="1"/>
        </p:nvSpPr>
        <p:spPr>
          <a:xfrm rot="5400000">
            <a:off x="4384370" y="3048000"/>
            <a:ext cx="832457" cy="457200"/>
          </a:xfrm>
          <a:prstGeom prst="triangle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233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0" y="685800"/>
            <a:ext cx="4572000" cy="6172200"/>
          </a:xfrm>
          <a:prstGeom prst="rect">
            <a:avLst/>
          </a:prstGeom>
          <a:solidFill>
            <a:srgbClr val="EBF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0" y="152400"/>
            <a:ext cx="914400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 userDrawn="1"/>
        </p:nvSpPr>
        <p:spPr>
          <a:xfrm>
            <a:off x="4572000" y="6019800"/>
            <a:ext cx="45720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Isosceles Triangle 23"/>
          <p:cNvSpPr/>
          <p:nvPr userDrawn="1"/>
        </p:nvSpPr>
        <p:spPr>
          <a:xfrm rot="10800000">
            <a:off x="158143" y="685800"/>
            <a:ext cx="832457" cy="457200"/>
          </a:xfrm>
          <a:prstGeom prst="triangle">
            <a:avLst/>
          </a:prstGeom>
          <a:solidFill>
            <a:srgbClr val="008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4572000" y="685800"/>
            <a:ext cx="4572000" cy="5181600"/>
          </a:xfrm>
          <a:prstGeom prst="rect">
            <a:avLst/>
          </a:prstGeom>
          <a:solidFill>
            <a:srgbClr val="E1E2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Isosceles Triangle 25"/>
          <p:cNvSpPr/>
          <p:nvPr userDrawn="1"/>
        </p:nvSpPr>
        <p:spPr>
          <a:xfrm rot="5400000">
            <a:off x="4384370" y="3048000"/>
            <a:ext cx="832457" cy="457200"/>
          </a:xfrm>
          <a:prstGeom prst="triangle">
            <a:avLst/>
          </a:prstGeom>
          <a:solidFill>
            <a:srgbClr val="EBF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6163064"/>
            <a:ext cx="2590800" cy="551672"/>
          </a:xfrm>
          <a:prstGeom prst="rect">
            <a:avLst/>
          </a:prstGeom>
        </p:spPr>
      </p:pic>
      <p:cxnSp>
        <p:nvCxnSpPr>
          <p:cNvPr id="20" name="Straight Connector 19"/>
          <p:cNvCxnSpPr/>
          <p:nvPr userDrawn="1"/>
        </p:nvCxnSpPr>
        <p:spPr>
          <a:xfrm>
            <a:off x="4572000" y="6019800"/>
            <a:ext cx="457200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863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4191000" y="63246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C82987-C28B-4901-9A80-F473D0D1CCC5}" type="slidenum">
              <a:rPr lang="en-US">
                <a:solidFill>
                  <a:prstClr val="black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38912" y="1143000"/>
            <a:ext cx="7772400" cy="4419600"/>
          </a:xfrm>
          <a:prstGeom prst="rect">
            <a:avLst/>
          </a:prstGeom>
        </p:spPr>
        <p:txBody>
          <a:bodyPr/>
          <a:lstStyle>
            <a:lvl1pPr>
              <a:buFont typeface="Arial" charset="0"/>
              <a:buChar char="•"/>
              <a:defRPr sz="2000">
                <a:latin typeface="+mn-lt"/>
              </a:defRPr>
            </a:lvl1pPr>
            <a:lvl2pPr marL="803275" indent="-346075">
              <a:buSzTx/>
              <a:buFont typeface="Arial" charset="0"/>
              <a:buChar char="–"/>
              <a:defRPr sz="1800" b="0">
                <a:solidFill>
                  <a:srgbClr val="0065A4"/>
                </a:solidFill>
                <a:latin typeface="+mn-lt"/>
              </a:defRPr>
            </a:lvl2pPr>
            <a:lvl3pPr marL="1255713" indent="-341313">
              <a:buFont typeface="Arial" charset="0"/>
              <a:buChar char="•"/>
              <a:defRPr sz="1600">
                <a:solidFill>
                  <a:srgbClr val="58595B"/>
                </a:solidFill>
                <a:latin typeface="+mn-lt"/>
              </a:defRPr>
            </a:lvl3pPr>
            <a:lvl4pPr marL="1717675" indent="-346075">
              <a:defRPr sz="1400">
                <a:solidFill>
                  <a:srgbClr val="0065A4"/>
                </a:solidFill>
                <a:latin typeface="+mn-lt"/>
              </a:defRPr>
            </a:lvl4pPr>
            <a:lvl5pPr marL="2170113" indent="-341313">
              <a:defRPr sz="1200">
                <a:solidFill>
                  <a:srgbClr val="58595B"/>
                </a:solidFill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81000" y="122238"/>
            <a:ext cx="8610600" cy="48736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800" b="1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247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38912" y="1143000"/>
            <a:ext cx="7772400" cy="4419600"/>
          </a:xfrm>
          <a:prstGeom prst="rect">
            <a:avLst/>
          </a:prstGeom>
        </p:spPr>
        <p:txBody>
          <a:bodyPr/>
          <a:lstStyle>
            <a:lvl1pPr>
              <a:buFont typeface="Arial" charset="0"/>
              <a:buChar char="•"/>
              <a:defRPr sz="2000">
                <a:latin typeface="+mn-lt"/>
              </a:defRPr>
            </a:lvl1pPr>
            <a:lvl2pPr marL="803275" indent="-346075">
              <a:buSzTx/>
              <a:buFont typeface="Arial" charset="0"/>
              <a:buChar char="–"/>
              <a:defRPr sz="1800" b="0">
                <a:solidFill>
                  <a:srgbClr val="0065A4"/>
                </a:solidFill>
                <a:latin typeface="+mn-lt"/>
              </a:defRPr>
            </a:lvl2pPr>
            <a:lvl3pPr marL="1255713" indent="-341313">
              <a:buFont typeface="Arial" charset="0"/>
              <a:buChar char="•"/>
              <a:defRPr sz="1600">
                <a:solidFill>
                  <a:srgbClr val="58595B"/>
                </a:solidFill>
                <a:latin typeface="+mn-lt"/>
              </a:defRPr>
            </a:lvl3pPr>
            <a:lvl4pPr marL="1717675" indent="-346075">
              <a:defRPr sz="1400">
                <a:solidFill>
                  <a:srgbClr val="0065A4"/>
                </a:solidFill>
                <a:latin typeface="+mn-lt"/>
              </a:defRPr>
            </a:lvl4pPr>
            <a:lvl5pPr marL="2170113" indent="-341313">
              <a:defRPr sz="1200">
                <a:solidFill>
                  <a:srgbClr val="58595B"/>
                </a:solidFill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122238"/>
            <a:ext cx="8610600" cy="48736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800" b="1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544130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4572000" y="6019800"/>
            <a:ext cx="45720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578" y="6173875"/>
            <a:ext cx="2862844" cy="6096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685800"/>
            <a:ext cx="4572000" cy="6172200"/>
          </a:xfrm>
          <a:prstGeom prst="rect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6019800"/>
            <a:ext cx="914400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152400"/>
            <a:ext cx="914400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0" y="838200"/>
            <a:ext cx="914400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 userDrawn="1"/>
        </p:nvSpPr>
        <p:spPr>
          <a:xfrm rot="10800000">
            <a:off x="158143" y="685800"/>
            <a:ext cx="832457" cy="457200"/>
          </a:xfrm>
          <a:prstGeom prst="triangle">
            <a:avLst/>
          </a:prstGeom>
          <a:solidFill>
            <a:srgbClr val="008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572000" y="685800"/>
            <a:ext cx="4572000" cy="5181600"/>
          </a:xfrm>
          <a:prstGeom prst="rect">
            <a:avLst/>
          </a:prstGeom>
          <a:solidFill>
            <a:srgbClr val="E1E2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Isosceles Triangle 14"/>
          <p:cNvSpPr/>
          <p:nvPr userDrawn="1"/>
        </p:nvSpPr>
        <p:spPr>
          <a:xfrm rot="5400000">
            <a:off x="4384370" y="3048000"/>
            <a:ext cx="832457" cy="457200"/>
          </a:xfrm>
          <a:prstGeom prst="triangle">
            <a:avLst/>
          </a:prstGeom>
          <a:solidFill>
            <a:srgbClr val="006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711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0" y="685800"/>
            <a:ext cx="4572000" cy="6172200"/>
          </a:xfrm>
          <a:prstGeom prst="rect">
            <a:avLst/>
          </a:prstGeom>
          <a:solidFill>
            <a:srgbClr val="EBF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0" y="152400"/>
            <a:ext cx="914400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 userDrawn="1"/>
        </p:nvSpPr>
        <p:spPr>
          <a:xfrm>
            <a:off x="4572000" y="6019800"/>
            <a:ext cx="45720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Isosceles Triangle 23"/>
          <p:cNvSpPr/>
          <p:nvPr userDrawn="1"/>
        </p:nvSpPr>
        <p:spPr>
          <a:xfrm rot="10800000">
            <a:off x="158143" y="685800"/>
            <a:ext cx="832457" cy="457200"/>
          </a:xfrm>
          <a:prstGeom prst="triangle">
            <a:avLst/>
          </a:prstGeom>
          <a:solidFill>
            <a:srgbClr val="008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4572000" y="685800"/>
            <a:ext cx="4572000" cy="5181600"/>
          </a:xfrm>
          <a:prstGeom prst="rect">
            <a:avLst/>
          </a:prstGeom>
          <a:solidFill>
            <a:srgbClr val="E1E2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Isosceles Triangle 25"/>
          <p:cNvSpPr/>
          <p:nvPr userDrawn="1"/>
        </p:nvSpPr>
        <p:spPr>
          <a:xfrm rot="5400000">
            <a:off x="4384370" y="3048000"/>
            <a:ext cx="832457" cy="457200"/>
          </a:xfrm>
          <a:prstGeom prst="triangle">
            <a:avLst/>
          </a:prstGeom>
          <a:solidFill>
            <a:srgbClr val="EBF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6163064"/>
            <a:ext cx="2590800" cy="551672"/>
          </a:xfrm>
          <a:prstGeom prst="rect">
            <a:avLst/>
          </a:prstGeom>
        </p:spPr>
      </p:pic>
      <p:cxnSp>
        <p:nvCxnSpPr>
          <p:cNvPr id="20" name="Straight Connector 19"/>
          <p:cNvCxnSpPr/>
          <p:nvPr userDrawn="1"/>
        </p:nvCxnSpPr>
        <p:spPr>
          <a:xfrm>
            <a:off x="4572000" y="6019800"/>
            <a:ext cx="457200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3480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4191000" y="63246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C82987-C28B-4901-9A80-F473D0D1CCC5}" type="slidenum">
              <a:rPr lang="en-US">
                <a:solidFill>
                  <a:prstClr val="black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38912" y="1143000"/>
            <a:ext cx="7772400" cy="4419600"/>
          </a:xfrm>
          <a:prstGeom prst="rect">
            <a:avLst/>
          </a:prstGeom>
        </p:spPr>
        <p:txBody>
          <a:bodyPr/>
          <a:lstStyle>
            <a:lvl1pPr>
              <a:buFont typeface="Arial" charset="0"/>
              <a:buChar char="•"/>
              <a:defRPr sz="2000">
                <a:latin typeface="+mn-lt"/>
              </a:defRPr>
            </a:lvl1pPr>
            <a:lvl2pPr marL="803275" indent="-346075">
              <a:buSzTx/>
              <a:buFont typeface="Arial" charset="0"/>
              <a:buChar char="–"/>
              <a:defRPr sz="1800" b="0">
                <a:solidFill>
                  <a:srgbClr val="0065A4"/>
                </a:solidFill>
                <a:latin typeface="+mn-lt"/>
              </a:defRPr>
            </a:lvl2pPr>
            <a:lvl3pPr marL="1255713" indent="-341313">
              <a:buFont typeface="Arial" charset="0"/>
              <a:buChar char="•"/>
              <a:defRPr sz="1600">
                <a:solidFill>
                  <a:srgbClr val="58595B"/>
                </a:solidFill>
                <a:latin typeface="+mn-lt"/>
              </a:defRPr>
            </a:lvl3pPr>
            <a:lvl4pPr marL="1717675" indent="-346075">
              <a:defRPr sz="1400">
                <a:solidFill>
                  <a:srgbClr val="0065A4"/>
                </a:solidFill>
                <a:latin typeface="+mn-lt"/>
              </a:defRPr>
            </a:lvl4pPr>
            <a:lvl5pPr marL="2170113" indent="-341313">
              <a:defRPr sz="1200">
                <a:solidFill>
                  <a:srgbClr val="58595B"/>
                </a:solidFill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81000" y="122238"/>
            <a:ext cx="8610600" cy="48736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800" b="1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305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38912" y="1143000"/>
            <a:ext cx="7772400" cy="4419600"/>
          </a:xfrm>
          <a:prstGeom prst="rect">
            <a:avLst/>
          </a:prstGeom>
        </p:spPr>
        <p:txBody>
          <a:bodyPr/>
          <a:lstStyle>
            <a:lvl1pPr>
              <a:buFont typeface="Arial" charset="0"/>
              <a:buChar char="•"/>
              <a:defRPr sz="2000">
                <a:latin typeface="+mn-lt"/>
              </a:defRPr>
            </a:lvl1pPr>
            <a:lvl2pPr marL="803275" indent="-346075">
              <a:buSzTx/>
              <a:buFont typeface="Arial" charset="0"/>
              <a:buChar char="–"/>
              <a:defRPr sz="1800" b="0">
                <a:solidFill>
                  <a:srgbClr val="0065A4"/>
                </a:solidFill>
                <a:latin typeface="+mn-lt"/>
              </a:defRPr>
            </a:lvl2pPr>
            <a:lvl3pPr marL="1255713" indent="-341313">
              <a:buFont typeface="Arial" charset="0"/>
              <a:buChar char="•"/>
              <a:defRPr sz="1600">
                <a:solidFill>
                  <a:srgbClr val="58595B"/>
                </a:solidFill>
                <a:latin typeface="+mn-lt"/>
              </a:defRPr>
            </a:lvl3pPr>
            <a:lvl4pPr marL="1717675" indent="-346075">
              <a:defRPr sz="1400">
                <a:solidFill>
                  <a:srgbClr val="0065A4"/>
                </a:solidFill>
                <a:latin typeface="+mn-lt"/>
              </a:defRPr>
            </a:lvl4pPr>
            <a:lvl5pPr marL="2170113" indent="-341313">
              <a:defRPr sz="1200">
                <a:solidFill>
                  <a:srgbClr val="58595B"/>
                </a:solidFill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122238"/>
            <a:ext cx="8610600" cy="48736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800" b="1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029783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 userDrawn="1"/>
        </p:nvCxnSpPr>
        <p:spPr>
          <a:xfrm>
            <a:off x="182880" y="6236208"/>
            <a:ext cx="896112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724144"/>
            <a:ext cx="1091870" cy="10698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667" y="6329875"/>
            <a:ext cx="2147133" cy="4572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85800"/>
            <a:ext cx="9144000" cy="91440"/>
          </a:xfrm>
          <a:prstGeom prst="rect">
            <a:avLst/>
          </a:prstGeom>
          <a:solidFill>
            <a:srgbClr val="58595B"/>
          </a:solidFill>
          <a:ln>
            <a:solidFill>
              <a:srgbClr val="5859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8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Isosceles Triangle 10"/>
          <p:cNvSpPr/>
          <p:nvPr userDrawn="1"/>
        </p:nvSpPr>
        <p:spPr>
          <a:xfrm rot="10800000">
            <a:off x="158143" y="533400"/>
            <a:ext cx="832457" cy="457200"/>
          </a:xfrm>
          <a:prstGeom prst="triangle">
            <a:avLst/>
          </a:prstGeom>
          <a:solidFill>
            <a:srgbClr val="008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60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ransition>
    <p:pull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 userDrawn="1"/>
        </p:nvCxnSpPr>
        <p:spPr>
          <a:xfrm>
            <a:off x="182880" y="6236208"/>
            <a:ext cx="896112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667" y="6329875"/>
            <a:ext cx="2147133" cy="4572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85800"/>
            <a:ext cx="9144000" cy="91440"/>
          </a:xfrm>
          <a:prstGeom prst="rect">
            <a:avLst/>
          </a:prstGeom>
          <a:solidFill>
            <a:srgbClr val="58595B"/>
          </a:solidFill>
          <a:ln>
            <a:solidFill>
              <a:srgbClr val="5859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8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Isosceles Triangle 10"/>
          <p:cNvSpPr/>
          <p:nvPr userDrawn="1"/>
        </p:nvSpPr>
        <p:spPr>
          <a:xfrm rot="10800000">
            <a:off x="158143" y="533400"/>
            <a:ext cx="832457" cy="457200"/>
          </a:xfrm>
          <a:prstGeom prst="triangle">
            <a:avLst/>
          </a:prstGeom>
          <a:solidFill>
            <a:srgbClr val="008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109728" y="639782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65A4"/>
                </a:solidFill>
              </a:rPr>
              <a:t>southwest.ameresco.com</a:t>
            </a:r>
          </a:p>
        </p:txBody>
      </p:sp>
    </p:spTree>
    <p:extLst>
      <p:ext uri="{BB962C8B-B14F-4D97-AF65-F5344CB8AC3E}">
        <p14:creationId xmlns:p14="http://schemas.microsoft.com/office/powerpoint/2010/main" val="1906095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</p:sldLayoutIdLst>
  <p:transition>
    <p:pull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 userDrawn="1"/>
        </p:nvCxnSpPr>
        <p:spPr>
          <a:xfrm>
            <a:off x="182880" y="6236208"/>
            <a:ext cx="8961120" cy="0"/>
          </a:xfrm>
          <a:prstGeom prst="line">
            <a:avLst/>
          </a:prstGeom>
          <a:ln w="9525">
            <a:solidFill>
              <a:srgbClr val="B5B6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667" y="6329875"/>
            <a:ext cx="2147133" cy="4572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85800"/>
            <a:ext cx="9144000" cy="91440"/>
          </a:xfrm>
          <a:prstGeom prst="rect">
            <a:avLst/>
          </a:prstGeom>
          <a:solidFill>
            <a:srgbClr val="58595B"/>
          </a:solidFill>
          <a:ln>
            <a:solidFill>
              <a:srgbClr val="5859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8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Isosceles Triangle 10"/>
          <p:cNvSpPr/>
          <p:nvPr userDrawn="1"/>
        </p:nvSpPr>
        <p:spPr>
          <a:xfrm rot="10800000">
            <a:off x="158143" y="533400"/>
            <a:ext cx="832457" cy="457200"/>
          </a:xfrm>
          <a:prstGeom prst="triangle">
            <a:avLst/>
          </a:prstGeom>
          <a:solidFill>
            <a:srgbClr val="008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109728" y="639782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65A4"/>
                </a:solidFill>
              </a:rPr>
              <a:t>ameresco.com</a:t>
            </a:r>
            <a:endParaRPr lang="en-US" sz="1400" b="1" dirty="0">
              <a:solidFill>
                <a:srgbClr val="0065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011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</p:sldLayoutIdLst>
  <p:transition>
    <p:pull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emf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8" r="9618"/>
          <a:stretch/>
        </p:blipFill>
        <p:spPr>
          <a:xfrm>
            <a:off x="4572000" y="685800"/>
            <a:ext cx="4572000" cy="5334000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572000" y="6035040"/>
            <a:ext cx="4572000" cy="822960"/>
          </a:xfrm>
          <a:prstGeom prst="rect">
            <a:avLst/>
          </a:prstGeom>
          <a:solidFill>
            <a:schemeClr val="bg1"/>
          </a:solidFill>
        </p:spPr>
        <p:txBody>
          <a:bodyPr lIns="0" anchor="ctr" anchorCtr="0">
            <a:normAutofit lnSpcReduction="10000"/>
          </a:bodyPr>
          <a:lstStyle/>
          <a:p>
            <a:pPr lvl="2" algn="r">
              <a:spcBef>
                <a:spcPct val="0"/>
              </a:spcBef>
              <a:tabLst>
                <a:tab pos="284163" algn="l"/>
              </a:tabLst>
              <a:defRPr/>
            </a:pPr>
            <a:r>
              <a:rPr lang="en-US" sz="1300" b="1" dirty="0" smtClean="0">
                <a:cs typeface="Arial" pitchFamily="34" charset="0"/>
              </a:rPr>
              <a:t>Ken Casey, BEP, CSDP</a:t>
            </a:r>
            <a:endParaRPr lang="en-US" sz="1300" b="1" dirty="0">
              <a:cs typeface="Arial" pitchFamily="34" charset="0"/>
            </a:endParaRPr>
          </a:p>
          <a:p>
            <a:pPr lvl="2" algn="r">
              <a:spcBef>
                <a:spcPct val="0"/>
              </a:spcBef>
              <a:tabLst>
                <a:tab pos="284163" algn="l"/>
              </a:tabLst>
              <a:defRPr/>
            </a:pPr>
            <a:r>
              <a:rPr lang="en-US" sz="1200" dirty="0" smtClean="0">
                <a:cs typeface="Arial" pitchFamily="34" charset="0"/>
              </a:rPr>
              <a:t>Manager, Business Development-California</a:t>
            </a:r>
            <a:endParaRPr lang="en-US" sz="1200" dirty="0">
              <a:cs typeface="Arial" pitchFamily="34" charset="0"/>
            </a:endParaRPr>
          </a:p>
          <a:p>
            <a:pPr lvl="2" algn="r">
              <a:spcBef>
                <a:spcPct val="0"/>
              </a:spcBef>
              <a:tabLst>
                <a:tab pos="284163" algn="l"/>
              </a:tabLst>
              <a:defRPr/>
            </a:pPr>
            <a:r>
              <a:rPr lang="en-US" sz="1200" dirty="0" smtClean="0">
                <a:cs typeface="Arial" pitchFamily="34" charset="0"/>
              </a:rPr>
              <a:t>949.929.4650</a:t>
            </a:r>
            <a:endParaRPr lang="en-US" sz="1200" dirty="0">
              <a:cs typeface="Arial" pitchFamily="34" charset="0"/>
            </a:endParaRPr>
          </a:p>
          <a:p>
            <a:pPr lvl="2" algn="r">
              <a:spcBef>
                <a:spcPct val="0"/>
              </a:spcBef>
              <a:tabLst>
                <a:tab pos="284163" algn="l"/>
              </a:tabLst>
              <a:defRPr/>
            </a:pPr>
            <a:r>
              <a:rPr lang="en-US" sz="1200" dirty="0" smtClean="0">
                <a:cs typeface="Arial" pitchFamily="34" charset="0"/>
              </a:rPr>
              <a:t>kcasey@ameresco.com</a:t>
            </a:r>
            <a:endParaRPr lang="en-US" sz="1200" dirty="0">
              <a:cs typeface="Arial" pitchFamily="34" charset="0"/>
            </a:endParaRP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6165264"/>
            <a:ext cx="2560948" cy="544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3" r="15868"/>
          <a:stretch/>
        </p:blipFill>
        <p:spPr bwMode="auto">
          <a:xfrm>
            <a:off x="4572000" y="685800"/>
            <a:ext cx="45720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218" name="Group 8"/>
          <p:cNvGrpSpPr>
            <a:grpSpLocks/>
          </p:cNvGrpSpPr>
          <p:nvPr/>
        </p:nvGrpSpPr>
        <p:grpSpPr bwMode="auto">
          <a:xfrm>
            <a:off x="4114800" y="1447800"/>
            <a:ext cx="639452" cy="1219200"/>
            <a:chOff x="2448" y="1536"/>
            <a:chExt cx="596" cy="1056"/>
          </a:xfrm>
        </p:grpSpPr>
        <p:pic>
          <p:nvPicPr>
            <p:cNvPr id="9221" name="Picture 13" descr="Square Blue.pn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2700000">
              <a:off x="2670" y="1854"/>
              <a:ext cx="374" cy="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2" name="Rectangle 7"/>
            <p:cNvSpPr>
              <a:spLocks noChangeArrowheads="1"/>
            </p:cNvSpPr>
            <p:nvPr/>
          </p:nvSpPr>
          <p:spPr bwMode="auto">
            <a:xfrm>
              <a:off x="2448" y="1536"/>
              <a:ext cx="409" cy="1056"/>
            </a:xfrm>
            <a:prstGeom prst="rect">
              <a:avLst/>
            </a:prstGeom>
            <a:solidFill>
              <a:srgbClr val="0065A4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  <a:latin typeface="Arial" charset="0"/>
              </a:endParaRPr>
            </a:p>
          </p:txBody>
        </p:sp>
      </p:grpSp>
      <p:sp>
        <p:nvSpPr>
          <p:cNvPr id="12" name="Title 1"/>
          <p:cNvSpPr txBox="1">
            <a:spLocks/>
          </p:cNvSpPr>
          <p:nvPr/>
        </p:nvSpPr>
        <p:spPr>
          <a:xfrm>
            <a:off x="52452" y="1221767"/>
            <a:ext cx="4572000" cy="1029087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600" dirty="0" smtClean="0">
                <a:solidFill>
                  <a:prstClr val="white"/>
                </a:solidFill>
                <a:cs typeface="Arial" pitchFamily="34" charset="0"/>
              </a:rPr>
              <a:t>Lynwood Unified School District</a:t>
            </a:r>
          </a:p>
          <a:p>
            <a:pPr algn="ctr">
              <a:spcBef>
                <a:spcPct val="0"/>
              </a:spcBef>
              <a:defRPr/>
            </a:pPr>
            <a:r>
              <a:rPr lang="en-US" sz="2600" dirty="0" smtClean="0">
                <a:solidFill>
                  <a:prstClr val="white"/>
                </a:solidFill>
                <a:cs typeface="Arial" pitchFamily="34" charset="0"/>
              </a:rPr>
              <a:t>Presentation for </a:t>
            </a:r>
          </a:p>
          <a:p>
            <a:pPr algn="ctr">
              <a:spcBef>
                <a:spcPct val="0"/>
              </a:spcBef>
              <a:defRPr/>
            </a:pPr>
            <a:r>
              <a:rPr lang="en-US" sz="2600" dirty="0" smtClean="0">
                <a:solidFill>
                  <a:prstClr val="white"/>
                </a:solidFill>
                <a:cs typeface="Arial" pitchFamily="34" charset="0"/>
              </a:rPr>
              <a:t>Board of Education</a:t>
            </a:r>
            <a:endParaRPr lang="en-US" sz="2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652" y="4696361"/>
            <a:ext cx="4419600" cy="1323439"/>
          </a:xfrm>
          <a:prstGeom prst="rect">
            <a:avLst/>
          </a:prstGeom>
          <a:noFill/>
        </p:spPr>
        <p:txBody>
          <a:bodyPr wrap="square" lIns="0" rIns="182880" rtlCol="0">
            <a:spAutoFit/>
          </a:bodyPr>
          <a:lstStyle/>
          <a:p>
            <a:pPr algn="ctr"/>
            <a:r>
              <a:rPr lang="en-US" sz="2000" i="1" dirty="0" smtClean="0">
                <a:solidFill>
                  <a:schemeClr val="bg1"/>
                </a:solidFill>
              </a:rPr>
              <a:t>California Clean Energy Jobs Act (Proposition 39)</a:t>
            </a:r>
          </a:p>
          <a:p>
            <a:pPr algn="ctr"/>
            <a:r>
              <a:rPr lang="en-US" sz="2000" i="1" dirty="0" smtClean="0">
                <a:solidFill>
                  <a:schemeClr val="bg1"/>
                </a:solidFill>
              </a:rPr>
              <a:t>Energy Expenditure Plan (EEP) </a:t>
            </a:r>
          </a:p>
          <a:p>
            <a:pPr algn="ctr"/>
            <a:r>
              <a:rPr lang="en-US" sz="2000" i="1" dirty="0" smtClean="0">
                <a:solidFill>
                  <a:schemeClr val="bg1"/>
                </a:solidFill>
              </a:rPr>
              <a:t>Summary</a:t>
            </a:r>
            <a:endParaRPr lang="en-US" sz="2000" i="1" dirty="0">
              <a:solidFill>
                <a:schemeClr val="bg1"/>
              </a:solidFill>
            </a:endParaRPr>
          </a:p>
        </p:txBody>
      </p:sp>
      <p:pic>
        <p:nvPicPr>
          <p:cNvPr id="2" name="Picture 2" descr="C:\Users\kmarks\AppData\Local\Microsoft\Windows\Temporary Internet Files\Content.Outlook\FQCMRXEX\log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64" y="2598958"/>
            <a:ext cx="1933575" cy="188224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18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6" r="699" b="3011"/>
          <a:stretch/>
        </p:blipFill>
        <p:spPr>
          <a:xfrm>
            <a:off x="1" y="796707"/>
            <a:ext cx="9144000" cy="543153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Presentation Outline</a:t>
            </a:r>
            <a:endParaRPr lang="en-US" sz="3000" dirty="0"/>
          </a:p>
        </p:txBody>
      </p:sp>
      <p:sp>
        <p:nvSpPr>
          <p:cNvPr id="10" name="Isosceles Triangle 9"/>
          <p:cNvSpPr/>
          <p:nvPr/>
        </p:nvSpPr>
        <p:spPr>
          <a:xfrm rot="10800000">
            <a:off x="158143" y="533400"/>
            <a:ext cx="832457" cy="457200"/>
          </a:xfrm>
          <a:prstGeom prst="triangle">
            <a:avLst/>
          </a:prstGeom>
          <a:solidFill>
            <a:srgbClr val="008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Text Placeholder 3"/>
          <p:cNvSpPr txBox="1">
            <a:spLocks/>
          </p:cNvSpPr>
          <p:nvPr/>
        </p:nvSpPr>
        <p:spPr>
          <a:xfrm>
            <a:off x="438911" y="1143000"/>
            <a:ext cx="6800089" cy="5029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3275" indent="-346075" algn="l" rtl="0" eaLnBrk="0" fontAlgn="base" hangingPunct="0">
              <a:spcBef>
                <a:spcPct val="20000"/>
              </a:spcBef>
              <a:spcAft>
                <a:spcPct val="0"/>
              </a:spcAft>
              <a:buSzTx/>
              <a:buFont typeface="Arial" charset="0"/>
              <a:buChar char="–"/>
              <a:defRPr sz="1800" b="0" kern="1200">
                <a:solidFill>
                  <a:srgbClr val="0065A4"/>
                </a:solidFill>
                <a:latin typeface="+mn-lt"/>
                <a:ea typeface="+mn-ea"/>
                <a:cs typeface="+mn-cs"/>
              </a:defRPr>
            </a:lvl2pPr>
            <a:lvl3pPr marL="12557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3pPr>
            <a:lvl4pPr marL="1717675" indent="-3460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rgbClr val="0065A4"/>
                </a:solidFill>
                <a:latin typeface="+mn-lt"/>
                <a:ea typeface="+mn-ea"/>
                <a:cs typeface="+mn-cs"/>
              </a:defRPr>
            </a:lvl4pPr>
            <a:lvl5pPr marL="21701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spcBef>
                <a:spcPts val="300"/>
              </a:spcBef>
              <a:spcAft>
                <a:spcPts val="1200"/>
              </a:spcAft>
              <a:buClr>
                <a:srgbClr val="0070C0"/>
              </a:buClr>
              <a:buFont typeface="+mj-lt"/>
              <a:buAutoNum type="romanUcPeriod"/>
            </a:pPr>
            <a:r>
              <a:rPr lang="en-US" b="1" dirty="0">
                <a:solidFill>
                  <a:prstClr val="black"/>
                </a:solidFill>
              </a:rPr>
              <a:t>Introduction to </a:t>
            </a:r>
            <a:r>
              <a:rPr lang="en-US" b="1" dirty="0" err="1">
                <a:solidFill>
                  <a:prstClr val="black"/>
                </a:solidFill>
              </a:rPr>
              <a:t>Ameresco</a:t>
            </a:r>
            <a:r>
              <a:rPr lang="en-US" b="1" dirty="0">
                <a:solidFill>
                  <a:prstClr val="black"/>
                </a:solidFill>
              </a:rPr>
              <a:t>, Inc. </a:t>
            </a:r>
          </a:p>
          <a:p>
            <a:pPr marL="514350" indent="-514350">
              <a:spcBef>
                <a:spcPts val="300"/>
              </a:spcBef>
              <a:spcAft>
                <a:spcPts val="1200"/>
              </a:spcAft>
              <a:buClr>
                <a:srgbClr val="0070C0"/>
              </a:buClr>
              <a:buFont typeface="+mj-lt"/>
              <a:buAutoNum type="romanUcPeriod"/>
            </a:pPr>
            <a:r>
              <a:rPr lang="en-US" b="1" dirty="0" smtClean="0">
                <a:solidFill>
                  <a:prstClr val="black"/>
                </a:solidFill>
              </a:rPr>
              <a:t>Pro </a:t>
            </a:r>
            <a:r>
              <a:rPr lang="en-US" b="1" dirty="0">
                <a:solidFill>
                  <a:prstClr val="black"/>
                </a:solidFill>
              </a:rPr>
              <a:t>39, Conceptual Intent and Overview </a:t>
            </a:r>
          </a:p>
          <a:p>
            <a:pPr marL="514350" indent="-514350">
              <a:spcBef>
                <a:spcPts val="300"/>
              </a:spcBef>
              <a:spcAft>
                <a:spcPts val="1200"/>
              </a:spcAft>
              <a:buClr>
                <a:srgbClr val="0070C0"/>
              </a:buClr>
              <a:buFont typeface="+mj-lt"/>
              <a:buAutoNum type="romanUcPeriod"/>
            </a:pPr>
            <a:r>
              <a:rPr lang="en-US" b="1" dirty="0" smtClean="0">
                <a:solidFill>
                  <a:prstClr val="black"/>
                </a:solidFill>
              </a:rPr>
              <a:t>Benchmarking </a:t>
            </a:r>
            <a:r>
              <a:rPr lang="en-US" b="1" dirty="0">
                <a:solidFill>
                  <a:prstClr val="black"/>
                </a:solidFill>
              </a:rPr>
              <a:t>Report, District’s </a:t>
            </a:r>
            <a:r>
              <a:rPr lang="en-US" b="1" dirty="0" smtClean="0">
                <a:solidFill>
                  <a:prstClr val="black"/>
                </a:solidFill>
              </a:rPr>
              <a:t>Sites Ranked </a:t>
            </a:r>
            <a:r>
              <a:rPr lang="en-US" b="1" dirty="0">
                <a:solidFill>
                  <a:prstClr val="black"/>
                </a:solidFill>
              </a:rPr>
              <a:t>in </a:t>
            </a:r>
            <a:r>
              <a:rPr lang="en-US" b="1" dirty="0" smtClean="0">
                <a:solidFill>
                  <a:prstClr val="black"/>
                </a:solidFill>
              </a:rPr>
              <a:t>Terms </a:t>
            </a:r>
            <a:r>
              <a:rPr lang="en-US" b="1" dirty="0">
                <a:solidFill>
                  <a:prstClr val="black"/>
                </a:solidFill>
              </a:rPr>
              <a:t>of </a:t>
            </a:r>
            <a:r>
              <a:rPr lang="en-US" b="1" dirty="0" smtClean="0">
                <a:solidFill>
                  <a:prstClr val="black"/>
                </a:solidFill>
              </a:rPr>
              <a:t>Energy Inefficiency </a:t>
            </a:r>
            <a:r>
              <a:rPr lang="en-US" b="1" dirty="0">
                <a:solidFill>
                  <a:prstClr val="black"/>
                </a:solidFill>
              </a:rPr>
              <a:t>(Energy Utilization Index</a:t>
            </a:r>
            <a:r>
              <a:rPr lang="en-US" b="1" dirty="0" smtClean="0">
                <a:solidFill>
                  <a:prstClr val="black"/>
                </a:solidFill>
              </a:rPr>
              <a:t>)</a:t>
            </a:r>
          </a:p>
          <a:p>
            <a:pPr marL="514350" indent="-514350">
              <a:spcBef>
                <a:spcPts val="300"/>
              </a:spcBef>
              <a:spcAft>
                <a:spcPts val="1200"/>
              </a:spcAft>
              <a:buClr>
                <a:srgbClr val="0070C0"/>
              </a:buClr>
              <a:buFont typeface="+mj-lt"/>
              <a:buAutoNum type="romanUcPeriod"/>
            </a:pPr>
            <a:r>
              <a:rPr lang="en-US" b="1" dirty="0" smtClean="0">
                <a:solidFill>
                  <a:prstClr val="black"/>
                </a:solidFill>
              </a:rPr>
              <a:t>Pro 39, Program Utility Savings  Summary  </a:t>
            </a:r>
            <a:endParaRPr lang="en-US" b="1" dirty="0">
              <a:solidFill>
                <a:prstClr val="black"/>
              </a:solidFill>
            </a:endParaRPr>
          </a:p>
          <a:p>
            <a:pPr marL="514350" indent="-514350">
              <a:spcBef>
                <a:spcPts val="300"/>
              </a:spcBef>
              <a:spcAft>
                <a:spcPts val="1200"/>
              </a:spcAft>
              <a:buClr>
                <a:srgbClr val="0070C0"/>
              </a:buClr>
              <a:buFont typeface="+mj-lt"/>
              <a:buAutoNum type="romanUcPeriod"/>
            </a:pPr>
            <a:r>
              <a:rPr lang="en-US" b="1" dirty="0" smtClean="0">
                <a:solidFill>
                  <a:prstClr val="black"/>
                </a:solidFill>
              </a:rPr>
              <a:t>Three (3) </a:t>
            </a:r>
            <a:r>
              <a:rPr lang="en-US" b="1" dirty="0">
                <a:solidFill>
                  <a:prstClr val="black"/>
                </a:solidFill>
              </a:rPr>
              <a:t>year </a:t>
            </a:r>
            <a:r>
              <a:rPr lang="en-US" b="1" dirty="0" smtClean="0">
                <a:solidFill>
                  <a:prstClr val="black"/>
                </a:solidFill>
              </a:rPr>
              <a:t>Financed Project, </a:t>
            </a:r>
            <a:r>
              <a:rPr lang="en-US" b="1" dirty="0">
                <a:solidFill>
                  <a:prstClr val="black"/>
                </a:solidFill>
              </a:rPr>
              <a:t>Site, Scope, Cost and Savings </a:t>
            </a:r>
          </a:p>
          <a:p>
            <a:pPr marL="514350" indent="-514350">
              <a:spcBef>
                <a:spcPts val="300"/>
              </a:spcBef>
              <a:spcAft>
                <a:spcPts val="1200"/>
              </a:spcAft>
              <a:buClr>
                <a:srgbClr val="0070C0"/>
              </a:buClr>
              <a:buFont typeface="+mj-lt"/>
              <a:buAutoNum type="romanUcPeriod"/>
            </a:pPr>
            <a:r>
              <a:rPr lang="en-US" b="1" dirty="0" smtClean="0">
                <a:solidFill>
                  <a:prstClr val="black"/>
                </a:solidFill>
              </a:rPr>
              <a:t>Implementation Plan </a:t>
            </a:r>
            <a:endParaRPr lang="en-US" b="1" dirty="0">
              <a:solidFill>
                <a:prstClr val="black"/>
              </a:solidFill>
            </a:endParaRPr>
          </a:p>
          <a:p>
            <a:pPr>
              <a:spcBef>
                <a:spcPts val="300"/>
              </a:spcBef>
              <a:spcAft>
                <a:spcPts val="1200"/>
              </a:spcAft>
              <a:buClr>
                <a:srgbClr val="0070C0"/>
              </a:buClr>
            </a:pPr>
            <a:endParaRPr lang="en-US" b="1" dirty="0">
              <a:solidFill>
                <a:prstClr val="black"/>
              </a:solidFill>
            </a:endParaRPr>
          </a:p>
        </p:txBody>
      </p:sp>
      <p:pic>
        <p:nvPicPr>
          <p:cNvPr id="3074" name="Picture 2" descr="A:\u5011\RFP\2013\10.14.13 - CA - Lynwood USD RFQ - Won\Interview\LUSD 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990602"/>
            <a:ext cx="1400174" cy="137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18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Ameresco, Inc.</a:t>
            </a:r>
            <a:endParaRPr lang="en-US" sz="3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38912" y="1011382"/>
            <a:ext cx="8084759" cy="4017818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None/>
            </a:pPr>
            <a:r>
              <a:rPr lang="en-US" i="1" dirty="0"/>
              <a:t>Ameresco Inc. is a leading independent engineering based design/build </a:t>
            </a:r>
            <a:endParaRPr lang="en-US" i="1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None/>
            </a:pPr>
            <a:r>
              <a:rPr lang="en-US" i="1" dirty="0" smtClean="0"/>
              <a:t>Energy </a:t>
            </a:r>
            <a:r>
              <a:rPr lang="en-US" i="1" dirty="0"/>
              <a:t>Services Company (ESCO) specializing in </a:t>
            </a:r>
            <a:r>
              <a:rPr lang="en-US" b="1" i="1" dirty="0">
                <a:solidFill>
                  <a:srgbClr val="0070C0"/>
                </a:solidFill>
              </a:rPr>
              <a:t>energy conservation, </a:t>
            </a:r>
            <a:endParaRPr lang="en-US" b="1" i="1" dirty="0" smtClean="0">
              <a:solidFill>
                <a:srgbClr val="0070C0"/>
              </a:solidFill>
            </a:endParaRPr>
          </a:p>
          <a:p>
            <a:pPr marL="0" indent="0">
              <a:spcBef>
                <a:spcPts val="0"/>
              </a:spcBef>
              <a:spcAft>
                <a:spcPts val="1800"/>
              </a:spcAft>
              <a:buClr>
                <a:srgbClr val="0070C0"/>
              </a:buClr>
              <a:buNone/>
            </a:pPr>
            <a:r>
              <a:rPr lang="en-US" b="1" i="1" dirty="0" smtClean="0">
                <a:solidFill>
                  <a:srgbClr val="0070C0"/>
                </a:solidFill>
              </a:rPr>
              <a:t>sustainable </a:t>
            </a:r>
            <a:r>
              <a:rPr lang="en-US" b="1" i="1" dirty="0">
                <a:solidFill>
                  <a:srgbClr val="0070C0"/>
                </a:solidFill>
              </a:rPr>
              <a:t>facilities, and renewable energy generation </a:t>
            </a:r>
            <a:r>
              <a:rPr lang="en-US" i="1" dirty="0"/>
              <a:t>with a </a:t>
            </a:r>
            <a:r>
              <a:rPr lang="en-US" i="1" dirty="0" smtClean="0"/>
              <a:t>particular focus </a:t>
            </a:r>
            <a:r>
              <a:rPr lang="en-US" i="1" dirty="0"/>
              <a:t>in public </a:t>
            </a:r>
            <a:r>
              <a:rPr lang="en-US" i="1" dirty="0" smtClean="0"/>
              <a:t>institutions </a:t>
            </a:r>
            <a:r>
              <a:rPr lang="en-US" b="1" i="1" dirty="0">
                <a:solidFill>
                  <a:srgbClr val="0070C0"/>
                </a:solidFill>
              </a:rPr>
              <a:t>(k-16 education </a:t>
            </a:r>
            <a:r>
              <a:rPr lang="en-US" b="1" i="1" dirty="0" smtClean="0">
                <a:solidFill>
                  <a:srgbClr val="0070C0"/>
                </a:solidFill>
              </a:rPr>
              <a:t>and the local</a:t>
            </a:r>
            <a:r>
              <a:rPr lang="en-US" b="1" i="1" dirty="0">
                <a:solidFill>
                  <a:srgbClr val="0070C0"/>
                </a:solidFill>
              </a:rPr>
              <a:t>, </a:t>
            </a:r>
            <a:r>
              <a:rPr lang="en-US" b="1" i="1" dirty="0" smtClean="0">
                <a:solidFill>
                  <a:srgbClr val="0070C0"/>
                </a:solidFill>
              </a:rPr>
              <a:t>state </a:t>
            </a:r>
            <a:r>
              <a:rPr lang="en-US" b="1" i="1" dirty="0">
                <a:solidFill>
                  <a:srgbClr val="0070C0"/>
                </a:solidFill>
              </a:rPr>
              <a:t>and </a:t>
            </a:r>
            <a:r>
              <a:rPr lang="en-US" b="1" i="1" dirty="0" smtClean="0">
                <a:solidFill>
                  <a:srgbClr val="0070C0"/>
                </a:solidFill>
              </a:rPr>
              <a:t>federal </a:t>
            </a:r>
            <a:r>
              <a:rPr lang="en-US" b="1" i="1" dirty="0">
                <a:solidFill>
                  <a:srgbClr val="0070C0"/>
                </a:solidFill>
              </a:rPr>
              <a:t>government sectors) </a:t>
            </a:r>
            <a:r>
              <a:rPr lang="en-US" i="1" dirty="0"/>
              <a:t>throughout North </a:t>
            </a:r>
            <a:r>
              <a:rPr lang="en-US" i="1" dirty="0" smtClean="0"/>
              <a:t>America.</a:t>
            </a:r>
            <a:endParaRPr lang="en-US" i="1" dirty="0"/>
          </a:p>
          <a:p>
            <a:pPr>
              <a:spcBef>
                <a:spcPts val="400"/>
              </a:spcBef>
              <a:spcAft>
                <a:spcPts val="1200"/>
              </a:spcAft>
              <a:buClr>
                <a:srgbClr val="0070C0"/>
              </a:buClr>
            </a:pPr>
            <a:r>
              <a:rPr lang="en-US" sz="1800" dirty="0" smtClean="0"/>
              <a:t>Developed </a:t>
            </a:r>
            <a:r>
              <a:rPr lang="en-US" sz="1800" dirty="0"/>
              <a:t>over </a:t>
            </a:r>
            <a:r>
              <a:rPr lang="en-US" sz="1800" b="1" dirty="0" smtClean="0">
                <a:solidFill>
                  <a:srgbClr val="0070C0"/>
                </a:solidFill>
              </a:rPr>
              <a:t>450 </a:t>
            </a:r>
            <a:r>
              <a:rPr lang="en-US" sz="1800" b="1" dirty="0">
                <a:solidFill>
                  <a:srgbClr val="0070C0"/>
                </a:solidFill>
              </a:rPr>
              <a:t>Energy Performance Contracts </a:t>
            </a:r>
            <a:r>
              <a:rPr lang="en-US" sz="1800" dirty="0" smtClean="0"/>
              <a:t>with k-16 </a:t>
            </a:r>
            <a:r>
              <a:rPr lang="en-US" sz="1800" dirty="0"/>
              <a:t>clients across North America, over the last 14 years</a:t>
            </a:r>
          </a:p>
          <a:p>
            <a:pPr>
              <a:spcBef>
                <a:spcPts val="400"/>
              </a:spcBef>
              <a:spcAft>
                <a:spcPts val="1200"/>
              </a:spcAft>
              <a:buClr>
                <a:srgbClr val="0070C0"/>
              </a:buClr>
            </a:pPr>
            <a:r>
              <a:rPr lang="en-US" sz="1800" dirty="0" smtClean="0"/>
              <a:t>Top </a:t>
            </a:r>
            <a:r>
              <a:rPr lang="en-US" sz="1800" dirty="0"/>
              <a:t>10 Green Employers of 2012, </a:t>
            </a:r>
            <a:r>
              <a:rPr lang="en-US" sz="1800" dirty="0" smtClean="0"/>
              <a:t>The Green Job Bank</a:t>
            </a:r>
            <a:r>
              <a:rPr lang="en-US" sz="1800" dirty="0"/>
              <a:t>, Ameresco, Inc., 2012</a:t>
            </a:r>
          </a:p>
          <a:p>
            <a:pPr>
              <a:spcBef>
                <a:spcPts val="400"/>
              </a:spcBef>
              <a:spcAft>
                <a:spcPts val="1200"/>
              </a:spcAft>
              <a:buClr>
                <a:srgbClr val="0070C0"/>
              </a:buClr>
            </a:pPr>
            <a:r>
              <a:rPr lang="en-US" sz="1800" dirty="0"/>
              <a:t>“America’s Best Small </a:t>
            </a:r>
            <a:r>
              <a:rPr lang="en-US" sz="1800" dirty="0" smtClean="0"/>
              <a:t>Companies”, Forbes </a:t>
            </a:r>
            <a:r>
              <a:rPr lang="en-US" sz="1800" dirty="0"/>
              <a:t>100 List, Forbes, 2011</a:t>
            </a:r>
          </a:p>
          <a:p>
            <a:pPr>
              <a:spcAft>
                <a:spcPts val="1200"/>
              </a:spcAft>
              <a:buClr>
                <a:srgbClr val="0070C0"/>
              </a:buClr>
            </a:pPr>
            <a:r>
              <a:rPr lang="en-US" sz="1800" dirty="0" smtClean="0"/>
              <a:t>Endorsed by the State of California, Department of General Services (DGS),        US Department of Defense (DOD) and US Department of Energy (DOE)</a:t>
            </a:r>
            <a:endParaRPr lang="en-US" sz="1800" dirty="0"/>
          </a:p>
        </p:txBody>
      </p:sp>
      <p:grpSp>
        <p:nvGrpSpPr>
          <p:cNvPr id="5" name="Group 4"/>
          <p:cNvGrpSpPr/>
          <p:nvPr/>
        </p:nvGrpSpPr>
        <p:grpSpPr>
          <a:xfrm>
            <a:off x="677008" y="5252227"/>
            <a:ext cx="7844307" cy="850480"/>
            <a:chOff x="304800" y="5321720"/>
            <a:chExt cx="7844307" cy="850480"/>
          </a:xfrm>
        </p:grpSpPr>
        <p:grpSp>
          <p:nvGrpSpPr>
            <p:cNvPr id="2" name="Group 1"/>
            <p:cNvGrpSpPr/>
            <p:nvPr/>
          </p:nvGrpSpPr>
          <p:grpSpPr>
            <a:xfrm>
              <a:off x="2142392" y="5321720"/>
              <a:ext cx="6006715" cy="850480"/>
              <a:chOff x="618392" y="5261638"/>
              <a:chExt cx="6006715" cy="850480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8392" y="5397430"/>
                <a:ext cx="1210408" cy="489927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66884" y="5447389"/>
                <a:ext cx="1358223" cy="614618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51777" y="5261638"/>
                <a:ext cx="774171" cy="850480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23377" y="5272739"/>
                <a:ext cx="828277" cy="828277"/>
              </a:xfrm>
              <a:prstGeom prst="rect">
                <a:avLst/>
              </a:prstGeom>
            </p:spPr>
          </p:pic>
        </p:grp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5507471"/>
              <a:ext cx="1421448" cy="478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7731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California Clean Energy Job Act (Proposition 39)</a:t>
            </a:r>
            <a:endParaRPr lang="en-US" sz="3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38912" y="1066800"/>
            <a:ext cx="7333488" cy="48006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800"/>
              </a:spcAft>
              <a:buClr>
                <a:srgbClr val="0070C0"/>
              </a:buClr>
              <a:buNone/>
            </a:pPr>
            <a:r>
              <a:rPr lang="en-US" i="1" dirty="0"/>
              <a:t>In November, 2012 California voters approved the California Clean Energy Jobs Act</a:t>
            </a:r>
            <a:r>
              <a:rPr lang="en-US" i="1" dirty="0" smtClean="0"/>
              <a:t>, </a:t>
            </a:r>
            <a:r>
              <a:rPr lang="en-US" i="1" dirty="0"/>
              <a:t>Proposition 39, which allocates funding to </a:t>
            </a:r>
            <a:r>
              <a:rPr lang="en-US" b="1" i="1" dirty="0">
                <a:solidFill>
                  <a:srgbClr val="0070C0"/>
                </a:solidFill>
              </a:rPr>
              <a:t>support energy efficiency </a:t>
            </a:r>
            <a:r>
              <a:rPr lang="en-US" i="1" dirty="0"/>
              <a:t>and </a:t>
            </a:r>
            <a:r>
              <a:rPr lang="en-US" b="1" i="1" dirty="0">
                <a:solidFill>
                  <a:srgbClr val="0070C0"/>
                </a:solidFill>
              </a:rPr>
              <a:t>alternative energy projects</a:t>
            </a:r>
            <a:r>
              <a:rPr lang="en-US" i="1" dirty="0"/>
              <a:t>, as well as </a:t>
            </a:r>
            <a:r>
              <a:rPr lang="en-US" b="1" i="1" dirty="0">
                <a:solidFill>
                  <a:srgbClr val="0070C0"/>
                </a:solidFill>
              </a:rPr>
              <a:t>improvements and repairs to help cut down on operating costs and improve health and safety conditions </a:t>
            </a:r>
            <a:r>
              <a:rPr lang="en-US" i="1" dirty="0"/>
              <a:t>in public schools. </a:t>
            </a:r>
            <a:r>
              <a:rPr lang="en-US" b="1" i="1" dirty="0">
                <a:solidFill>
                  <a:schemeClr val="accent1"/>
                </a:solidFill>
              </a:rPr>
              <a:t>Over the next five years</a:t>
            </a:r>
            <a:r>
              <a:rPr lang="en-US" i="1" dirty="0"/>
              <a:t>, schools are slated to receive about $2.5 billion through the act</a:t>
            </a:r>
            <a:r>
              <a:rPr lang="en-US" i="1" dirty="0" smtClean="0"/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r>
              <a:rPr lang="en-US" sz="1800" dirty="0" smtClean="0"/>
              <a:t>Program </a:t>
            </a:r>
            <a:r>
              <a:rPr lang="en-US" sz="1800" dirty="0"/>
              <a:t>Guidelines </a:t>
            </a:r>
            <a:r>
              <a:rPr lang="en-US" sz="1800" dirty="0" smtClean="0"/>
              <a:t>were approved </a:t>
            </a:r>
            <a:r>
              <a:rPr lang="en-US" sz="1800" dirty="0"/>
              <a:t>and available to the public December, </a:t>
            </a:r>
            <a:r>
              <a:rPr lang="en-US" sz="1800" dirty="0" smtClean="0"/>
              <a:t>2013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endParaRPr lang="en-US" sz="1800" dirty="0" smtClean="0"/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r>
              <a:rPr lang="en-US" sz="1800" dirty="0" smtClean="0"/>
              <a:t>Lynwood USD annual allocation is $772,144, </a:t>
            </a:r>
            <a:r>
              <a:rPr lang="en-US" sz="1800" b="1" i="1" dirty="0" smtClean="0">
                <a:solidFill>
                  <a:schemeClr val="accent1"/>
                </a:solidFill>
              </a:rPr>
              <a:t>(5 year program) </a:t>
            </a:r>
            <a:r>
              <a:rPr lang="en-US" sz="1800" dirty="0" smtClean="0"/>
              <a:t>for a cumulative total of $3,860,720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29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Lynwood USD’s Utility Cost Analysis </a:t>
            </a:r>
            <a:endParaRPr lang="en-US" sz="3000" dirty="0"/>
          </a:p>
        </p:txBody>
      </p:sp>
      <p:sp>
        <p:nvSpPr>
          <p:cNvPr id="10" name="Isosceles Triangle 9"/>
          <p:cNvSpPr/>
          <p:nvPr/>
        </p:nvSpPr>
        <p:spPr>
          <a:xfrm rot="10800000">
            <a:off x="158143" y="533400"/>
            <a:ext cx="832457" cy="457200"/>
          </a:xfrm>
          <a:prstGeom prst="triangle">
            <a:avLst/>
          </a:prstGeom>
          <a:solidFill>
            <a:srgbClr val="008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12004" y="990600"/>
            <a:ext cx="37199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District Energy Cost Per Square Foot, </a:t>
            </a:r>
          </a:p>
          <a:p>
            <a:pPr algn="ctr"/>
            <a:r>
              <a:rPr lang="en-US" b="1" dirty="0" smtClean="0"/>
              <a:t>Benchmarking Analysis</a:t>
            </a:r>
          </a:p>
          <a:p>
            <a:pPr algn="ctr"/>
            <a:r>
              <a:rPr lang="en-US" b="1" dirty="0" smtClean="0"/>
              <a:t>(Year 2013)</a:t>
            </a:r>
            <a:endParaRPr lang="en-US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00447"/>
            <a:ext cx="8132763" cy="531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5483851" y="2123479"/>
            <a:ext cx="3107530" cy="795338"/>
            <a:chOff x="0" y="0"/>
            <a:chExt cx="3107530" cy="795338"/>
          </a:xfrm>
        </p:grpSpPr>
        <p:sp>
          <p:nvSpPr>
            <p:cNvPr id="11" name="TextBox 41"/>
            <p:cNvSpPr txBox="1"/>
            <p:nvPr/>
          </p:nvSpPr>
          <p:spPr>
            <a:xfrm>
              <a:off x="153818" y="0"/>
              <a:ext cx="2953712" cy="795338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0" dirty="0">
                  <a:latin typeface="Arial" pitchFamily="34" charset="0"/>
                  <a:cs typeface="Arial" pitchFamily="34" charset="0"/>
                </a:rPr>
                <a:t>Prop 39 Energy</a:t>
              </a:r>
              <a:r>
                <a:rPr lang="en-US" sz="1000" b="0" baseline="0" dirty="0">
                  <a:latin typeface="Arial" pitchFamily="34" charset="0"/>
                  <a:cs typeface="Arial" pitchFamily="34" charset="0"/>
                </a:rPr>
                <a:t> Efficiency Program Savings </a:t>
              </a:r>
            </a:p>
            <a:p>
              <a:pPr algn="ctr"/>
              <a:endParaRPr lang="en-US" sz="1000" b="0" baseline="0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en-US" sz="1000" b="0" baseline="0" dirty="0" smtClean="0">
                  <a:latin typeface="Arial" pitchFamily="34" charset="0"/>
                  <a:cs typeface="Arial" pitchFamily="34" charset="0"/>
                </a:rPr>
                <a:t>Maximizing </a:t>
              </a:r>
              <a:r>
                <a:rPr lang="en-US" sz="1000" b="0" baseline="0" dirty="0">
                  <a:latin typeface="Arial" pitchFamily="34" charset="0"/>
                  <a:cs typeface="Arial" pitchFamily="34" charset="0"/>
                </a:rPr>
                <a:t>5- year program Allocation at 5 sites</a:t>
              </a:r>
            </a:p>
            <a:p>
              <a:pPr algn="l"/>
              <a:endParaRPr lang="en-US" sz="1100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524"/>
              <a:ext cx="295275" cy="200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575" y="1355272"/>
            <a:ext cx="6191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590800"/>
            <a:ext cx="6191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975" y="2591158"/>
            <a:ext cx="622300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847" y="2717998"/>
            <a:ext cx="622300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29400" y="2717998"/>
            <a:ext cx="19619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Arial" pitchFamily="34" charset="0"/>
                <a:cs typeface="Arial" pitchFamily="34" charset="0"/>
              </a:rPr>
              <a:t>3 Year Financed Project sites</a:t>
            </a:r>
            <a:endParaRPr lang="en-US" sz="105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98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Prop 39 Utility Savings </a:t>
            </a:r>
            <a:endParaRPr lang="en-US" sz="3000" dirty="0"/>
          </a:p>
        </p:txBody>
      </p:sp>
      <p:sp>
        <p:nvSpPr>
          <p:cNvPr id="10" name="Isosceles Triangle 9"/>
          <p:cNvSpPr/>
          <p:nvPr/>
        </p:nvSpPr>
        <p:spPr>
          <a:xfrm rot="10800000">
            <a:off x="158143" y="533400"/>
            <a:ext cx="832457" cy="457200"/>
          </a:xfrm>
          <a:prstGeom prst="triangle">
            <a:avLst/>
          </a:prstGeom>
          <a:solidFill>
            <a:srgbClr val="008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0755" y="966868"/>
            <a:ext cx="4211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/>
              <a:t>2013 Prop 39 Energy Efficiency </a:t>
            </a:r>
            <a:r>
              <a:rPr lang="en-US" sz="1200" dirty="0" smtClean="0"/>
              <a:t>Program (EEP) </a:t>
            </a:r>
            <a:endParaRPr lang="en-US" sz="1200" dirty="0"/>
          </a:p>
          <a:p>
            <a:pPr algn="ctr"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smtClean="0"/>
              <a:t>5-Year </a:t>
            </a:r>
            <a:r>
              <a:rPr lang="en-US" sz="1200" dirty="0"/>
              <a:t>Plan Selected Sites (</a:t>
            </a:r>
            <a:r>
              <a:rPr lang="en-US" sz="1200" dirty="0" smtClean="0"/>
              <a:t>7) Utilities Costs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960304" y="921860"/>
            <a:ext cx="3524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5-Year </a:t>
            </a:r>
            <a:r>
              <a:rPr lang="en-US" sz="1200" b="1" dirty="0"/>
              <a:t>Prop 39 </a:t>
            </a:r>
            <a:endParaRPr lang="en-US" sz="1200" b="1" dirty="0" smtClean="0"/>
          </a:p>
          <a:p>
            <a:pPr algn="ctr"/>
            <a:r>
              <a:rPr lang="en-US" sz="1200" b="1" dirty="0" smtClean="0"/>
              <a:t>Energy </a:t>
            </a:r>
            <a:r>
              <a:rPr lang="en-US" sz="1200" b="1" dirty="0"/>
              <a:t>Efficiency Program </a:t>
            </a:r>
            <a:r>
              <a:rPr lang="en-US" sz="1200" b="1" dirty="0" smtClean="0"/>
              <a:t>Plan (EEP)  Savings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8" t="22560" r="9399" b="6002"/>
          <a:stretch/>
        </p:blipFill>
        <p:spPr bwMode="auto">
          <a:xfrm>
            <a:off x="195053" y="1423183"/>
            <a:ext cx="4413858" cy="2321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58142" y="4163552"/>
            <a:ext cx="25850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3 Year Self-Funding/Financed Project </a:t>
            </a:r>
          </a:p>
          <a:p>
            <a:pPr algn="ctr"/>
            <a:r>
              <a:rPr lang="en-US" sz="1200" b="1" dirty="0" smtClean="0"/>
              <a:t>Prop </a:t>
            </a:r>
            <a:r>
              <a:rPr lang="en-US" sz="1200" b="1" dirty="0"/>
              <a:t>39  </a:t>
            </a:r>
            <a:r>
              <a:rPr lang="en-US" sz="1200" b="1" dirty="0" smtClean="0"/>
              <a:t>EEP 3 Selected Sites</a:t>
            </a:r>
          </a:p>
          <a:p>
            <a:pPr algn="ctr"/>
            <a:r>
              <a:rPr lang="en-US" sz="1200" b="1" dirty="0" smtClean="0"/>
              <a:t>Maximum Savings &amp; Upgrades</a:t>
            </a:r>
          </a:p>
          <a:p>
            <a:pPr algn="ctr"/>
            <a:r>
              <a:rPr lang="en-US" sz="1200" b="1" dirty="0"/>
              <a:t>f</a:t>
            </a:r>
            <a:r>
              <a:rPr lang="en-US" sz="1200" b="1" dirty="0" smtClean="0"/>
              <a:t>or those sites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30980" r="10298" b="10054"/>
          <a:stretch/>
        </p:blipFill>
        <p:spPr bwMode="auto">
          <a:xfrm>
            <a:off x="4770774" y="1337730"/>
            <a:ext cx="4373226" cy="303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6" r="15626" b="14345"/>
          <a:stretch/>
        </p:blipFill>
        <p:spPr bwMode="auto">
          <a:xfrm>
            <a:off x="2466377" y="3505200"/>
            <a:ext cx="4306490" cy="2856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Bent-Up Arrow 3"/>
          <p:cNvSpPr/>
          <p:nvPr/>
        </p:nvSpPr>
        <p:spPr>
          <a:xfrm rot="5400000">
            <a:off x="1627447" y="4925752"/>
            <a:ext cx="383871" cy="737424"/>
          </a:xfrm>
          <a:prstGeom prst="bentUpArrow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05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22238"/>
            <a:ext cx="8763000" cy="487362"/>
          </a:xfrm>
        </p:spPr>
        <p:txBody>
          <a:bodyPr/>
          <a:lstStyle/>
          <a:p>
            <a:r>
              <a:rPr lang="en-US" dirty="0"/>
              <a:t>Prop 39 Energy Efficiency </a:t>
            </a:r>
            <a:r>
              <a:rPr lang="en-US" dirty="0" smtClean="0"/>
              <a:t>3 Year Financed Project Savings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" y="838200"/>
            <a:ext cx="5638800" cy="541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113" y="1576589"/>
            <a:ext cx="725487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253" y="2448306"/>
            <a:ext cx="719137" cy="1535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871" y="2448307"/>
            <a:ext cx="719137" cy="170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55"/>
          <p:cNvSpPr txBox="1"/>
          <p:nvPr/>
        </p:nvSpPr>
        <p:spPr>
          <a:xfrm>
            <a:off x="2474901" y="825119"/>
            <a:ext cx="4000500" cy="1119187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Sites Chosen for the 3 year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Financed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Project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that have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Immediate Maximum Impact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&amp; Address Urgent Needs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843383"/>
            <a:ext cx="4019550" cy="2611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4644136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I, 3 Year Program Highlights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1"/>
          <a:stretch/>
        </p:blipFill>
        <p:spPr bwMode="auto">
          <a:xfrm>
            <a:off x="609600" y="1295400"/>
            <a:ext cx="8322972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7616557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Implementation Plan</a:t>
            </a:r>
            <a:endParaRPr lang="en-US" sz="3000" dirty="0"/>
          </a:p>
        </p:txBody>
      </p:sp>
      <p:sp>
        <p:nvSpPr>
          <p:cNvPr id="10" name="Isosceles Triangle 9"/>
          <p:cNvSpPr/>
          <p:nvPr/>
        </p:nvSpPr>
        <p:spPr>
          <a:xfrm rot="10800000">
            <a:off x="158143" y="533400"/>
            <a:ext cx="832457" cy="457200"/>
          </a:xfrm>
          <a:prstGeom prst="triangle">
            <a:avLst/>
          </a:prstGeom>
          <a:solidFill>
            <a:srgbClr val="008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82"/>
          <a:stretch/>
        </p:blipFill>
        <p:spPr bwMode="auto">
          <a:xfrm>
            <a:off x="381000" y="1070336"/>
            <a:ext cx="8595360" cy="5178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786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22134" y="4495800"/>
            <a:ext cx="3264065" cy="1676400"/>
          </a:xfrm>
          <a:prstGeom prst="rect">
            <a:avLst/>
          </a:prstGeom>
        </p:spPr>
        <p:txBody>
          <a:bodyPr lIns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58595B"/>
                </a:solidFill>
                <a:latin typeface="+mj-lt"/>
                <a:ea typeface="+mj-ea"/>
                <a:cs typeface="Arial" pitchFamily="34" charset="0"/>
              </a:rPr>
              <a:t>Ken Casey, BEP</a:t>
            </a:r>
            <a:r>
              <a:rPr lang="en-US">
                <a:solidFill>
                  <a:srgbClr val="58595B"/>
                </a:solidFill>
                <a:latin typeface="+mj-lt"/>
                <a:ea typeface="+mj-ea"/>
                <a:cs typeface="Arial" pitchFamily="34" charset="0"/>
              </a:rPr>
              <a:t>, </a:t>
            </a:r>
            <a:r>
              <a:rPr lang="en-US" smtClean="0">
                <a:solidFill>
                  <a:srgbClr val="58595B"/>
                </a:solidFill>
                <a:latin typeface="+mj-lt"/>
                <a:ea typeface="+mj-ea"/>
                <a:cs typeface="Arial" pitchFamily="34" charset="0"/>
              </a:rPr>
              <a:t>CSDP</a:t>
            </a:r>
            <a:endParaRPr lang="en-US" dirty="0">
              <a:solidFill>
                <a:srgbClr val="58595B"/>
              </a:solidFill>
              <a:latin typeface="+mj-lt"/>
              <a:ea typeface="+mj-ea"/>
              <a:cs typeface="Arial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58595B"/>
                </a:solidFill>
                <a:latin typeface="+mj-lt"/>
                <a:ea typeface="+mj-ea"/>
                <a:cs typeface="Arial" pitchFamily="34" charset="0"/>
              </a:rPr>
              <a:t>Manager, California Business Development</a:t>
            </a:r>
          </a:p>
          <a:p>
            <a:pPr fontAlgn="auto">
              <a:spcAft>
                <a:spcPts val="0"/>
              </a:spcAft>
              <a:tabLst>
                <a:tab pos="230188" algn="l"/>
              </a:tabLst>
              <a:defRPr/>
            </a:pPr>
            <a:r>
              <a:rPr lang="en-US" dirty="0" smtClean="0">
                <a:solidFill>
                  <a:srgbClr val="58595B"/>
                </a:solidFill>
                <a:latin typeface="+mj-lt"/>
                <a:ea typeface="+mj-ea"/>
                <a:cs typeface="Arial" pitchFamily="34" charset="0"/>
              </a:rPr>
              <a:t>T. 	949.929.4650</a:t>
            </a:r>
            <a:endParaRPr lang="en-US" dirty="0">
              <a:solidFill>
                <a:srgbClr val="58595B"/>
              </a:solidFill>
              <a:latin typeface="+mj-lt"/>
              <a:ea typeface="+mj-ea"/>
              <a:cs typeface="Arial" pitchFamily="34" charset="0"/>
            </a:endParaRPr>
          </a:p>
          <a:p>
            <a:pPr fontAlgn="auto">
              <a:spcAft>
                <a:spcPts val="0"/>
              </a:spcAft>
              <a:tabLst>
                <a:tab pos="230188" algn="l"/>
              </a:tabLst>
              <a:defRPr/>
            </a:pPr>
            <a:r>
              <a:rPr lang="en-US" dirty="0" smtClean="0">
                <a:solidFill>
                  <a:srgbClr val="58595B"/>
                </a:solidFill>
                <a:latin typeface="+mj-lt"/>
                <a:ea typeface="+mj-ea"/>
                <a:cs typeface="Arial" pitchFamily="34" charset="0"/>
              </a:rPr>
              <a:t>E.	kcasey@ameresco.com</a:t>
            </a:r>
            <a:endParaRPr lang="en-US" dirty="0">
              <a:solidFill>
                <a:srgbClr val="58595B"/>
              </a:solidFill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245" y="694386"/>
            <a:ext cx="4572000" cy="533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4800" y="1752600"/>
            <a:ext cx="3810000" cy="2971800"/>
          </a:xfrm>
          <a:prstGeom prst="rect">
            <a:avLst/>
          </a:prstGeom>
        </p:spPr>
        <p:txBody>
          <a:bodyPr lIns="0"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US" sz="3200" b="1" dirty="0" smtClean="0">
              <a:solidFill>
                <a:srgbClr val="58595B"/>
              </a:solidFill>
              <a:latin typeface="+mj-lt"/>
              <a:ea typeface="+mj-ea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en-US" sz="3200" b="1" dirty="0">
              <a:solidFill>
                <a:srgbClr val="58595B"/>
              </a:solidFill>
              <a:latin typeface="+mj-lt"/>
              <a:ea typeface="+mj-ea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en-US" sz="3200" b="1" dirty="0" smtClean="0">
              <a:solidFill>
                <a:srgbClr val="58595B"/>
              </a:solidFill>
              <a:latin typeface="+mj-lt"/>
              <a:ea typeface="+mj-ea"/>
              <a:cs typeface="Arial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58595B"/>
                </a:solidFill>
                <a:latin typeface="+mj-lt"/>
                <a:ea typeface="+mj-ea"/>
                <a:cs typeface="Arial" pitchFamily="34" charset="0"/>
              </a:rPr>
              <a:t>Thank You</a:t>
            </a:r>
            <a:endParaRPr lang="en-US" sz="3200" b="1" dirty="0">
              <a:solidFill>
                <a:srgbClr val="58595B"/>
              </a:solidFill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193" y="1143000"/>
            <a:ext cx="2335213" cy="293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7651" name="Group 8"/>
          <p:cNvGrpSpPr>
            <a:grpSpLocks/>
          </p:cNvGrpSpPr>
          <p:nvPr/>
        </p:nvGrpSpPr>
        <p:grpSpPr bwMode="auto">
          <a:xfrm>
            <a:off x="4076700" y="2514600"/>
            <a:ext cx="755650" cy="1447800"/>
            <a:chOff x="2568" y="1584"/>
            <a:chExt cx="476" cy="912"/>
          </a:xfrm>
        </p:grpSpPr>
        <p:pic>
          <p:nvPicPr>
            <p:cNvPr id="27652" name="Picture 10" descr="Square Light Blue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2700000">
              <a:off x="2670" y="1854"/>
              <a:ext cx="374" cy="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53" name="Rectangle 7"/>
            <p:cNvSpPr>
              <a:spLocks noChangeArrowheads="1"/>
            </p:cNvSpPr>
            <p:nvPr/>
          </p:nvSpPr>
          <p:spPr bwMode="auto">
            <a:xfrm>
              <a:off x="2568" y="1584"/>
              <a:ext cx="288" cy="912"/>
            </a:xfrm>
            <a:prstGeom prst="rect">
              <a:avLst/>
            </a:prstGeom>
            <a:solidFill>
              <a:srgbClr val="E7F3FB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8301910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9291</TotalTime>
  <Words>478</Words>
  <Application>Microsoft Office PowerPoint</Application>
  <PresentationFormat>On-screen Show (4:3)</PresentationFormat>
  <Paragraphs>66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1_Office Theme</vt:lpstr>
      <vt:lpstr>3_Office Theme</vt:lpstr>
      <vt:lpstr>4_Office Theme</vt:lpstr>
      <vt:lpstr>PowerPoint Presentation</vt:lpstr>
      <vt:lpstr>Presentation Outline</vt:lpstr>
      <vt:lpstr>Ameresco, Inc.</vt:lpstr>
      <vt:lpstr>California Clean Energy Job Act (Proposition 39)</vt:lpstr>
      <vt:lpstr>Lynwood USD’s Utility Cost Analysis </vt:lpstr>
      <vt:lpstr>Prop 39 Utility Savings </vt:lpstr>
      <vt:lpstr>Prop 39 Energy Efficiency 3 Year Financed Project Savings</vt:lpstr>
      <vt:lpstr>Phase I, 3 Year Program Highlights </vt:lpstr>
      <vt:lpstr>Implementation Plan</vt:lpstr>
      <vt:lpstr>PowerPoint Presentation</vt:lpstr>
    </vt:vector>
  </TitlesOfParts>
  <Company>AMERESCO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Helmer, Sarah</dc:creator>
  <cp:lastModifiedBy>Geraldine T. Ormeo</cp:lastModifiedBy>
  <cp:revision>137</cp:revision>
  <dcterms:created xsi:type="dcterms:W3CDTF">2012-09-04T16:27:10Z</dcterms:created>
  <dcterms:modified xsi:type="dcterms:W3CDTF">2014-06-20T23:31:26Z</dcterms:modified>
</cp:coreProperties>
</file>