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5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72" r:id="rId6"/>
    <p:sldId id="275" r:id="rId7"/>
    <p:sldId id="260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749467-CEC0-485B-B82F-35A47067B812}">
  <a:tblStyle styleId="{6C749467-CEC0-485B-B82F-35A47067B812}" styleName="Table_0"/>
  <a:tblStyle styleId="{905F1D81-C318-477D-B32B-BCAAA05E4ADF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rgbClr val="4F81BD">
              <a:alpha val="20000"/>
            </a:srgbClr>
          </a:solidFill>
        </a:fill>
      </a:tcStyle>
    </a:band1H>
    <a:band1V>
      <a:tcStyle>
        <a:tcBdr/>
        <a:fill>
          <a:solidFill>
            <a:srgbClr val="4F81BD">
              <a:alpha val="20000"/>
            </a:srgbClr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firstRow>
      <a:tcTxStyle b="on" i="off"/>
      <a:tcStyle>
        <a:tcBdr>
          <a:bottom>
            <a:ln w="25400" cap="flat" cmpd="sng">
              <a:solidFill>
                <a:srgbClr val="4F81BD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</a:tblStyle>
  <a:tblStyle styleId="{8C684BFA-B2F5-4C4A-86B8-5123997C432D}" styleName="Table_2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Style>
        <a:tcBdr/>
        <a:fill>
          <a:solidFill>
            <a:srgbClr val="000000">
              <a:alpha val="20000"/>
            </a:srgbClr>
          </a:solidFill>
        </a:fill>
      </a:tcStyle>
    </a:band1H>
    <a:band1V>
      <a:tcStyle>
        <a:tcBdr/>
        <a:fill>
          <a:solidFill>
            <a:srgbClr val="000000">
              <a:alpha val="20000"/>
            </a:srgbClr>
          </a:solidFill>
        </a:fill>
      </a:tcStyle>
    </a:band1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firstRow>
      <a:tcTxStyle b="on" i="off"/>
      <a:tcStyle>
        <a:tcBdr>
          <a:bottom>
            <a:ln w="254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83062"/>
  </p:normalViewPr>
  <p:slideViewPr>
    <p:cSldViewPr snapToGrid="0" snapToObjects="1">
      <p:cViewPr varScale="1">
        <p:scale>
          <a:sx n="73" d="100"/>
          <a:sy n="73" d="100"/>
        </p:scale>
        <p:origin x="17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84419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 txBox="1">
            <a:spLocks noGrp="1"/>
          </p:cNvSpPr>
          <p:nvPr>
            <p:ph type="body" idx="1"/>
          </p:nvPr>
        </p:nvSpPr>
        <p:spPr>
          <a:xfrm>
            <a:off x="686421" y="4344024"/>
            <a:ext cx="5485200" cy="4114500"/>
          </a:xfrm>
          <a:prstGeom prst="rect">
            <a:avLst/>
          </a:prstGeom>
        </p:spPr>
        <p:txBody>
          <a:bodyPr lIns="89600" tIns="89600" rIns="89600" bIns="89600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1400"/>
          </a:p>
        </p:txBody>
      </p:sp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4726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686112" y="4343716"/>
            <a:ext cx="5485800" cy="4113599"/>
          </a:xfrm>
          <a:prstGeom prst="rect">
            <a:avLst/>
          </a:prstGeom>
          <a:noFill/>
          <a:ln>
            <a:noFill/>
          </a:ln>
        </p:spPr>
        <p:txBody>
          <a:bodyPr lIns="89750" tIns="44850" rIns="89750" bIns="44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Shape 353"/>
          <p:cNvSpPr txBox="1">
            <a:spLocks noGrp="1"/>
          </p:cNvSpPr>
          <p:nvPr>
            <p:ph type="sldNum" idx="12"/>
          </p:nvPr>
        </p:nvSpPr>
        <p:spPr>
          <a:xfrm>
            <a:off x="3884852" y="8685862"/>
            <a:ext cx="2971500" cy="456600"/>
          </a:xfrm>
          <a:prstGeom prst="rect">
            <a:avLst/>
          </a:prstGeom>
          <a:noFill/>
          <a:ln>
            <a:noFill/>
          </a:ln>
        </p:spPr>
        <p:txBody>
          <a:bodyPr lIns="89750" tIns="44850" rIns="89750" bIns="448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925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Shape 6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03" name="Shape 603"/>
          <p:cNvSpPr txBox="1">
            <a:spLocks noGrp="1"/>
          </p:cNvSpPr>
          <p:nvPr>
            <p:ph type="body" idx="1"/>
          </p:nvPr>
        </p:nvSpPr>
        <p:spPr>
          <a:xfrm>
            <a:off x="686112" y="4343716"/>
            <a:ext cx="5485800" cy="4113599"/>
          </a:xfrm>
          <a:prstGeom prst="rect">
            <a:avLst/>
          </a:prstGeom>
          <a:noFill/>
          <a:ln>
            <a:noFill/>
          </a:ln>
        </p:spPr>
        <p:txBody>
          <a:bodyPr lIns="89750" tIns="44850" rIns="89750" bIns="44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Shape 604"/>
          <p:cNvSpPr txBox="1">
            <a:spLocks noGrp="1"/>
          </p:cNvSpPr>
          <p:nvPr>
            <p:ph type="sldNum" idx="12"/>
          </p:nvPr>
        </p:nvSpPr>
        <p:spPr>
          <a:xfrm>
            <a:off x="3884852" y="8685862"/>
            <a:ext cx="2971500" cy="456600"/>
          </a:xfrm>
          <a:prstGeom prst="rect">
            <a:avLst/>
          </a:prstGeom>
          <a:noFill/>
          <a:ln>
            <a:noFill/>
          </a:ln>
        </p:spPr>
        <p:txBody>
          <a:bodyPr lIns="89750" tIns="44850" rIns="89750" bIns="448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9831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86112" y="4343716"/>
            <a:ext cx="5485800" cy="4113599"/>
          </a:xfrm>
          <a:prstGeom prst="rect">
            <a:avLst/>
          </a:prstGeom>
          <a:noFill/>
          <a:ln>
            <a:noFill/>
          </a:ln>
        </p:spPr>
        <p:txBody>
          <a:bodyPr lIns="89750" tIns="44850" rIns="89750" bIns="44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12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Highest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gains were made at 11</a:t>
            </a:r>
            <a:r>
              <a:rPr lang="en-US" sz="1200" b="0" i="0" u="none" strike="noStrike" cap="none" baseline="30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6</a:t>
            </a:r>
            <a:r>
              <a:rPr lang="en-US" sz="1200" b="0" i="0" u="none" strike="noStrike" cap="none" baseline="30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2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grades</a:t>
            </a: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Shape 445"/>
          <p:cNvSpPr txBox="1">
            <a:spLocks noGrp="1"/>
          </p:cNvSpPr>
          <p:nvPr>
            <p:ph type="sldNum" idx="12"/>
          </p:nvPr>
        </p:nvSpPr>
        <p:spPr>
          <a:xfrm>
            <a:off x="3884852" y="8685862"/>
            <a:ext cx="2971500" cy="456600"/>
          </a:xfrm>
          <a:prstGeom prst="rect">
            <a:avLst/>
          </a:prstGeom>
          <a:noFill/>
          <a:ln>
            <a:noFill/>
          </a:ln>
        </p:spPr>
        <p:txBody>
          <a:bodyPr lIns="89750" tIns="44850" rIns="89750" bIns="4485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en-US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5694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Shape 85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Shape 8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205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Shape 76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Shape 7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504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11700" y="842400"/>
            <a:ext cx="2808000" cy="1007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11700" y="1987833"/>
            <a:ext cx="2808000" cy="410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83800" cy="5454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 lang="en-US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4572000" y="1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cxnSp>
        <p:nvCxnSpPr>
          <p:cNvPr id="38" name="Shape 38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265500" y="1834132"/>
            <a:ext cx="4045200" cy="20691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ubTitle" idx="1"/>
          </p:nvPr>
        </p:nvSpPr>
        <p:spPr>
          <a:xfrm>
            <a:off x="265500" y="3974833"/>
            <a:ext cx="4045200" cy="17940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>
                <a:solidFill>
                  <a:schemeClr val="lt1"/>
                </a:solidFill>
              </a:rPr>
              <a:t>‹#›</a:t>
            </a:fld>
            <a:endParaRPr lang="en-US">
              <a:solidFill>
                <a:schemeClr val="lt1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319500" y="5644966"/>
            <a:ext cx="5998800" cy="7983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311700" y="1557233"/>
            <a:ext cx="8520600" cy="26400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buClr>
                <a:schemeClr val="dk1"/>
              </a:buClr>
              <a:buSzPct val="100000"/>
              <a:defRPr sz="1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311700" y="4299000"/>
            <a:ext cx="8520600" cy="14289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28600" marR="0" lvl="0" indent="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152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7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593366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buClr>
                <a:schemeClr val="accent3"/>
              </a:buClr>
              <a:buSzPct val="100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Proxima Nova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Proxima Nova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-US"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‹#›</a:t>
            </a:fld>
            <a:endParaRPr lang="en-US" sz="10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 txBox="1">
            <a:spLocks noGrp="1"/>
          </p:cNvSpPr>
          <p:nvPr>
            <p:ph type="ctrTitle" idx="4294967295"/>
          </p:nvPr>
        </p:nvSpPr>
        <p:spPr>
          <a:xfrm>
            <a:off x="1" y="173038"/>
            <a:ext cx="9144000" cy="237648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800" b="1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LCAP Achievement Indicators</a:t>
            </a:r>
          </a:p>
        </p:txBody>
      </p:sp>
      <p:sp>
        <p:nvSpPr>
          <p:cNvPr id="348" name="Shape 348"/>
          <p:cNvSpPr txBox="1"/>
          <p:nvPr/>
        </p:nvSpPr>
        <p:spPr>
          <a:xfrm>
            <a:off x="311250" y="4197575"/>
            <a:ext cx="8783400" cy="2000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sz="2000" dirty="0">
              <a:solidFill>
                <a:schemeClr val="accent5"/>
              </a:solidFill>
              <a:latin typeface="Muli"/>
              <a:ea typeface="Muli"/>
              <a:cs typeface="Muli"/>
              <a:sym typeface="Muli"/>
            </a:endParaRPr>
          </a:p>
          <a:p>
            <a:pPr lvl="0" algn="ctr" rtl="0">
              <a:spcBef>
                <a:spcPts val="0"/>
              </a:spcBef>
              <a:buNone/>
            </a:pPr>
            <a:r>
              <a:rPr lang="en-US" sz="2400" dirty="0" err="1">
                <a:solidFill>
                  <a:schemeClr val="tx1">
                    <a:lumMod val="50000"/>
                  </a:schemeClr>
                </a:solidFill>
                <a:latin typeface="Muli"/>
                <a:ea typeface="Muli"/>
                <a:cs typeface="Muli"/>
                <a:sym typeface="Muli"/>
              </a:rPr>
              <a:t>Gudiel</a:t>
            </a: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Muli"/>
                <a:ea typeface="Muli"/>
                <a:cs typeface="Muli"/>
                <a:sym typeface="Muli"/>
              </a:rPr>
              <a:t> R. Crosthwaite, Ph.D. 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Muli"/>
                <a:ea typeface="Muli"/>
                <a:cs typeface="Muli"/>
                <a:sym typeface="Muli"/>
              </a:rPr>
              <a:t>Deputy Superintendent</a:t>
            </a:r>
          </a:p>
          <a:p>
            <a:pPr lvl="0" algn="ctr" rtl="0">
              <a:spcBef>
                <a:spcPts val="0"/>
              </a:spcBef>
              <a:buNone/>
            </a:pPr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Muli"/>
                <a:ea typeface="Muli"/>
                <a:cs typeface="Muli"/>
                <a:sym typeface="Muli"/>
              </a:rPr>
              <a:t>October 11, 2016</a:t>
            </a:r>
          </a:p>
          <a:p>
            <a:pPr marL="1371600" lvl="0" indent="457200" rtl="0">
              <a:spcBef>
                <a:spcPts val="0"/>
              </a:spcBef>
              <a:buNone/>
            </a:pPr>
            <a:endParaRPr sz="2000" dirty="0">
              <a:latin typeface="Muli"/>
              <a:ea typeface="Muli"/>
              <a:cs typeface="Muli"/>
              <a:sym typeface="Muli"/>
            </a:endParaRPr>
          </a:p>
        </p:txBody>
      </p:sp>
      <p:pic>
        <p:nvPicPr>
          <p:cNvPr id="349" name="Shape 3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550" y="2660424"/>
            <a:ext cx="3544900" cy="16709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 txBox="1">
            <a:spLocks noGrp="1"/>
          </p:cNvSpPr>
          <p:nvPr>
            <p:ph type="title"/>
          </p:nvPr>
        </p:nvSpPr>
        <p:spPr>
          <a:xfrm>
            <a:off x="381000" y="164906"/>
            <a:ext cx="8229600" cy="90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2015-16 SBAC All Grades</a:t>
            </a:r>
          </a:p>
        </p:txBody>
      </p:sp>
      <p:cxnSp>
        <p:nvCxnSpPr>
          <p:cNvPr id="356" name="Shape 356"/>
          <p:cNvCxnSpPr/>
          <p:nvPr/>
        </p:nvCxnSpPr>
        <p:spPr>
          <a:xfrm>
            <a:off x="381000" y="948061"/>
            <a:ext cx="83820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</p:cxnSp>
      <p:grpSp>
        <p:nvGrpSpPr>
          <p:cNvPr id="358" name="Shape 358"/>
          <p:cNvGrpSpPr/>
          <p:nvPr/>
        </p:nvGrpSpPr>
        <p:grpSpPr>
          <a:xfrm>
            <a:off x="2822278" y="6240758"/>
            <a:ext cx="3472924" cy="399899"/>
            <a:chOff x="2822278" y="6240758"/>
            <a:chExt cx="3472924" cy="399899"/>
          </a:xfrm>
        </p:grpSpPr>
        <p:pic>
          <p:nvPicPr>
            <p:cNvPr id="359" name="Shape 3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822278" y="6240758"/>
              <a:ext cx="1542900" cy="3524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0" name="Shape 36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61603" y="6240758"/>
              <a:ext cx="1533600" cy="3998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1" name="Shape 361"/>
          <p:cNvGrpSpPr/>
          <p:nvPr/>
        </p:nvGrpSpPr>
        <p:grpSpPr>
          <a:xfrm>
            <a:off x="2577731" y="2707390"/>
            <a:ext cx="1262745" cy="584700"/>
            <a:chOff x="2577731" y="2707390"/>
            <a:chExt cx="1262745" cy="584700"/>
          </a:xfrm>
        </p:grpSpPr>
        <p:sp>
          <p:nvSpPr>
            <p:cNvPr id="362" name="Shape 362"/>
            <p:cNvSpPr txBox="1"/>
            <p:nvPr/>
          </p:nvSpPr>
          <p:spPr>
            <a:xfrm>
              <a:off x="2822276" y="2707390"/>
              <a:ext cx="1018199" cy="5847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32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+6%</a:t>
              </a:r>
            </a:p>
          </p:txBody>
        </p:sp>
        <p:sp>
          <p:nvSpPr>
            <p:cNvPr id="363" name="Shape 363"/>
            <p:cNvSpPr/>
            <p:nvPr/>
          </p:nvSpPr>
          <p:spPr>
            <a:xfrm>
              <a:off x="2577731" y="2853583"/>
              <a:ext cx="276300" cy="2925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90AE5E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4" name="Shape 364"/>
          <p:cNvGrpSpPr/>
          <p:nvPr/>
        </p:nvGrpSpPr>
        <p:grpSpPr>
          <a:xfrm>
            <a:off x="5962427" y="2664856"/>
            <a:ext cx="1262745" cy="584700"/>
            <a:chOff x="2577731" y="2707390"/>
            <a:chExt cx="1262745" cy="584700"/>
          </a:xfrm>
        </p:grpSpPr>
        <p:sp>
          <p:nvSpPr>
            <p:cNvPr id="365" name="Shape 365"/>
            <p:cNvSpPr txBox="1"/>
            <p:nvPr/>
          </p:nvSpPr>
          <p:spPr>
            <a:xfrm>
              <a:off x="2822276" y="2707390"/>
              <a:ext cx="1018199" cy="5847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3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+6%</a:t>
              </a:r>
            </a:p>
          </p:txBody>
        </p:sp>
        <p:sp>
          <p:nvSpPr>
            <p:cNvPr id="366" name="Shape 366"/>
            <p:cNvSpPr/>
            <p:nvPr/>
          </p:nvSpPr>
          <p:spPr>
            <a:xfrm>
              <a:off x="2577731" y="2853583"/>
              <a:ext cx="276300" cy="29250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92D050"/>
            </a:solidFill>
            <a:ln w="25400" cap="flat" cmpd="sng">
              <a:solidFill>
                <a:srgbClr val="90AE5E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Shape 367"/>
          <p:cNvGrpSpPr/>
          <p:nvPr/>
        </p:nvGrpSpPr>
        <p:grpSpPr>
          <a:xfrm>
            <a:off x="1584250" y="4604029"/>
            <a:ext cx="3381300" cy="379800"/>
            <a:chOff x="1584250" y="4614662"/>
            <a:chExt cx="3381300" cy="379800"/>
          </a:xfrm>
        </p:grpSpPr>
        <p:cxnSp>
          <p:nvCxnSpPr>
            <p:cNvPr id="368" name="Shape 368"/>
            <p:cNvCxnSpPr/>
            <p:nvPr/>
          </p:nvCxnSpPr>
          <p:spPr>
            <a:xfrm rot="10800000" flipH="1">
              <a:off x="1584250" y="4614662"/>
              <a:ext cx="3381300" cy="10500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9999" dist="20000" dir="5400000" rotWithShape="0">
                <a:srgbClr val="000000">
                  <a:alpha val="37650"/>
                </a:srgbClr>
              </a:outerShdw>
            </a:effectLst>
          </p:spPr>
        </p:cxnSp>
        <p:sp>
          <p:nvSpPr>
            <p:cNvPr id="369" name="Shape 369"/>
            <p:cNvSpPr txBox="1"/>
            <p:nvPr/>
          </p:nvSpPr>
          <p:spPr>
            <a:xfrm>
              <a:off x="3593803" y="4625162"/>
              <a:ext cx="1326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800">
                  <a:solidFill>
                    <a:srgbClr val="FFC000"/>
                  </a:solidFill>
                  <a:latin typeface="Arial"/>
                  <a:ea typeface="Arial"/>
                  <a:cs typeface="Arial"/>
                  <a:sym typeface="Arial"/>
                </a:rPr>
                <a:t>16-17 Goal</a:t>
              </a:r>
            </a:p>
          </p:txBody>
        </p:sp>
      </p:grpSp>
      <p:grpSp>
        <p:nvGrpSpPr>
          <p:cNvPr id="370" name="Shape 370"/>
          <p:cNvGrpSpPr/>
          <p:nvPr/>
        </p:nvGrpSpPr>
        <p:grpSpPr>
          <a:xfrm>
            <a:off x="4942365" y="5118672"/>
            <a:ext cx="3381300" cy="379800"/>
            <a:chOff x="1584250" y="4614662"/>
            <a:chExt cx="3381300" cy="379800"/>
          </a:xfrm>
        </p:grpSpPr>
        <p:cxnSp>
          <p:nvCxnSpPr>
            <p:cNvPr id="371" name="Shape 371"/>
            <p:cNvCxnSpPr/>
            <p:nvPr/>
          </p:nvCxnSpPr>
          <p:spPr>
            <a:xfrm rot="10800000" flipH="1">
              <a:off x="1584250" y="4614662"/>
              <a:ext cx="3381300" cy="10500"/>
            </a:xfrm>
            <a:prstGeom prst="straightConnector1">
              <a:avLst/>
            </a:prstGeom>
            <a:noFill/>
            <a:ln w="254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9999" dist="20000" dir="5400000" rotWithShape="0">
                <a:srgbClr val="000000">
                  <a:alpha val="37650"/>
                </a:srgbClr>
              </a:outerShdw>
            </a:effectLst>
          </p:spPr>
        </p:cxnSp>
        <p:sp>
          <p:nvSpPr>
            <p:cNvPr id="372" name="Shape 372"/>
            <p:cNvSpPr txBox="1"/>
            <p:nvPr/>
          </p:nvSpPr>
          <p:spPr>
            <a:xfrm>
              <a:off x="3593803" y="4625162"/>
              <a:ext cx="13260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SzPct val="25000"/>
                <a:buNone/>
              </a:pPr>
              <a:r>
                <a:rPr lang="en-US" sz="1800">
                  <a:solidFill>
                    <a:srgbClr val="FFC000"/>
                  </a:solidFill>
                  <a:latin typeface="Arial"/>
                  <a:ea typeface="Arial"/>
                  <a:cs typeface="Arial"/>
                  <a:sym typeface="Arial"/>
                </a:rPr>
                <a:t>16-17 Goal</a:t>
              </a:r>
            </a:p>
          </p:txBody>
        </p:sp>
      </p:grpSp>
      <p:cxnSp>
        <p:nvCxnSpPr>
          <p:cNvPr id="373" name="Shape 373"/>
          <p:cNvCxnSpPr/>
          <p:nvPr/>
        </p:nvCxnSpPr>
        <p:spPr>
          <a:xfrm rot="10800000" flipH="1">
            <a:off x="1584250" y="4396694"/>
            <a:ext cx="3381300" cy="10500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0000" dir="5400000" rotWithShape="0">
              <a:srgbClr val="000000">
                <a:alpha val="37650"/>
              </a:srgbClr>
            </a:outerShdw>
          </a:effectLst>
        </p:spPr>
      </p:cxnSp>
      <p:cxnSp>
        <p:nvCxnSpPr>
          <p:cNvPr id="374" name="Shape 374"/>
          <p:cNvCxnSpPr/>
          <p:nvPr/>
        </p:nvCxnSpPr>
        <p:spPr>
          <a:xfrm rot="10800000" flipH="1">
            <a:off x="4942360" y="4772746"/>
            <a:ext cx="3381300" cy="10500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0000" dir="5400000" rotWithShape="0">
              <a:srgbClr val="000000">
                <a:alpha val="37650"/>
              </a:srgbClr>
            </a:outerShdw>
          </a:effectLst>
        </p:spPr>
      </p:cxnSp>
      <p:grpSp>
        <p:nvGrpSpPr>
          <p:cNvPr id="375" name="Shape 375"/>
          <p:cNvGrpSpPr/>
          <p:nvPr/>
        </p:nvGrpSpPr>
        <p:grpSpPr>
          <a:xfrm>
            <a:off x="638174" y="1538288"/>
            <a:ext cx="8274597" cy="4762500"/>
            <a:chOff x="401" y="969"/>
            <a:chExt cx="4849" cy="3000"/>
          </a:xfrm>
        </p:grpSpPr>
        <p:sp>
          <p:nvSpPr>
            <p:cNvPr id="376" name="Shape 376"/>
            <p:cNvSpPr/>
            <p:nvPr/>
          </p:nvSpPr>
          <p:spPr>
            <a:xfrm>
              <a:off x="401" y="969"/>
              <a:ext cx="4800" cy="3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Shape 377"/>
            <p:cNvSpPr/>
            <p:nvPr/>
          </p:nvSpPr>
          <p:spPr>
            <a:xfrm>
              <a:off x="401" y="969"/>
              <a:ext cx="4800" cy="3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Shape 379"/>
            <p:cNvSpPr/>
            <p:nvPr/>
          </p:nvSpPr>
          <p:spPr>
            <a:xfrm>
              <a:off x="1020" y="1078"/>
              <a:ext cx="21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English Language Arts</a:t>
              </a:r>
            </a:p>
          </p:txBody>
        </p:sp>
        <p:sp>
          <p:nvSpPr>
            <p:cNvPr id="380" name="Shape 380"/>
            <p:cNvSpPr/>
            <p:nvPr/>
          </p:nvSpPr>
          <p:spPr>
            <a:xfrm>
              <a:off x="3606" y="1078"/>
              <a:ext cx="12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Mathematics</a:t>
              </a:r>
            </a:p>
          </p:txBody>
        </p:sp>
        <p:cxnSp>
          <p:nvCxnSpPr>
            <p:cNvPr id="381" name="Shape 381"/>
            <p:cNvCxnSpPr/>
            <p:nvPr/>
          </p:nvCxnSpPr>
          <p:spPr>
            <a:xfrm rot="10800000">
              <a:off x="1002" y="1102"/>
              <a:ext cx="0" cy="3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2" name="Shape 382"/>
            <p:cNvCxnSpPr/>
            <p:nvPr/>
          </p:nvCxnSpPr>
          <p:spPr>
            <a:xfrm rot="10800000">
              <a:off x="3126" y="1102"/>
              <a:ext cx="0" cy="3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3" name="Shape 383"/>
            <p:cNvCxnSpPr/>
            <p:nvPr/>
          </p:nvCxnSpPr>
          <p:spPr>
            <a:xfrm rot="10800000">
              <a:off x="5250" y="1102"/>
              <a:ext cx="0" cy="3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4" name="Shape 384"/>
            <p:cNvCxnSpPr/>
            <p:nvPr/>
          </p:nvCxnSpPr>
          <p:spPr>
            <a:xfrm>
              <a:off x="972" y="3832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5" name="Shape 385"/>
            <p:cNvCxnSpPr/>
            <p:nvPr/>
          </p:nvCxnSpPr>
          <p:spPr>
            <a:xfrm>
              <a:off x="972" y="3592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6" name="Shape 386"/>
            <p:cNvCxnSpPr/>
            <p:nvPr/>
          </p:nvCxnSpPr>
          <p:spPr>
            <a:xfrm>
              <a:off x="972" y="3346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7" name="Shape 387"/>
            <p:cNvCxnSpPr/>
            <p:nvPr/>
          </p:nvCxnSpPr>
          <p:spPr>
            <a:xfrm>
              <a:off x="972" y="3106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8" name="Shape 388"/>
            <p:cNvCxnSpPr/>
            <p:nvPr/>
          </p:nvCxnSpPr>
          <p:spPr>
            <a:xfrm>
              <a:off x="972" y="286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89" name="Shape 389"/>
            <p:cNvCxnSpPr/>
            <p:nvPr/>
          </p:nvCxnSpPr>
          <p:spPr>
            <a:xfrm>
              <a:off x="972" y="262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90" name="Shape 390"/>
            <p:cNvCxnSpPr/>
            <p:nvPr/>
          </p:nvCxnSpPr>
          <p:spPr>
            <a:xfrm>
              <a:off x="972" y="2374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91" name="Shape 391"/>
            <p:cNvCxnSpPr/>
            <p:nvPr/>
          </p:nvCxnSpPr>
          <p:spPr>
            <a:xfrm>
              <a:off x="972" y="2134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92" name="Shape 392"/>
            <p:cNvCxnSpPr/>
            <p:nvPr/>
          </p:nvCxnSpPr>
          <p:spPr>
            <a:xfrm>
              <a:off x="972" y="1888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93" name="Shape 393"/>
            <p:cNvCxnSpPr/>
            <p:nvPr/>
          </p:nvCxnSpPr>
          <p:spPr>
            <a:xfrm>
              <a:off x="972" y="1648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394" name="Shape 394"/>
            <p:cNvCxnSpPr/>
            <p:nvPr/>
          </p:nvCxnSpPr>
          <p:spPr>
            <a:xfrm>
              <a:off x="972" y="1402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395" name="Shape 395"/>
            <p:cNvSpPr/>
            <p:nvPr/>
          </p:nvSpPr>
          <p:spPr>
            <a:xfrm>
              <a:off x="671" y="3508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10%</a:t>
              </a:r>
            </a:p>
          </p:txBody>
        </p:sp>
        <p:sp>
          <p:nvSpPr>
            <p:cNvPr id="396" name="Shape 396"/>
            <p:cNvSpPr/>
            <p:nvPr/>
          </p:nvSpPr>
          <p:spPr>
            <a:xfrm>
              <a:off x="671" y="3261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</a:p>
          </p:txBody>
        </p:sp>
        <p:sp>
          <p:nvSpPr>
            <p:cNvPr id="397" name="Shape 397"/>
            <p:cNvSpPr/>
            <p:nvPr/>
          </p:nvSpPr>
          <p:spPr>
            <a:xfrm>
              <a:off x="671" y="3022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30%</a:t>
              </a:r>
            </a:p>
          </p:txBody>
        </p:sp>
        <p:sp>
          <p:nvSpPr>
            <p:cNvPr id="398" name="Shape 398"/>
            <p:cNvSpPr/>
            <p:nvPr/>
          </p:nvSpPr>
          <p:spPr>
            <a:xfrm>
              <a:off x="671" y="2776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40%</a:t>
              </a:r>
            </a:p>
          </p:txBody>
        </p:sp>
        <p:sp>
          <p:nvSpPr>
            <p:cNvPr id="399" name="Shape 399"/>
            <p:cNvSpPr/>
            <p:nvPr/>
          </p:nvSpPr>
          <p:spPr>
            <a:xfrm>
              <a:off x="671" y="2536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50%</a:t>
              </a:r>
            </a:p>
          </p:txBody>
        </p:sp>
        <p:sp>
          <p:nvSpPr>
            <p:cNvPr id="400" name="Shape 400"/>
            <p:cNvSpPr/>
            <p:nvPr/>
          </p:nvSpPr>
          <p:spPr>
            <a:xfrm>
              <a:off x="671" y="2290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60%</a:t>
              </a:r>
            </a:p>
          </p:txBody>
        </p:sp>
        <p:sp>
          <p:nvSpPr>
            <p:cNvPr id="401" name="Shape 401"/>
            <p:cNvSpPr/>
            <p:nvPr/>
          </p:nvSpPr>
          <p:spPr>
            <a:xfrm>
              <a:off x="671" y="2050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70%</a:t>
              </a:r>
            </a:p>
          </p:txBody>
        </p:sp>
        <p:sp>
          <p:nvSpPr>
            <p:cNvPr id="402" name="Shape 402"/>
            <p:cNvSpPr/>
            <p:nvPr/>
          </p:nvSpPr>
          <p:spPr>
            <a:xfrm>
              <a:off x="671" y="1804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80%</a:t>
              </a:r>
            </a:p>
          </p:txBody>
        </p:sp>
        <p:sp>
          <p:nvSpPr>
            <p:cNvPr id="403" name="Shape 403"/>
            <p:cNvSpPr/>
            <p:nvPr/>
          </p:nvSpPr>
          <p:spPr>
            <a:xfrm>
              <a:off x="671" y="1564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90%</a:t>
              </a:r>
            </a:p>
          </p:txBody>
        </p:sp>
        <p:sp>
          <p:nvSpPr>
            <p:cNvPr id="405" name="Shape 405"/>
            <p:cNvSpPr/>
            <p:nvPr/>
          </p:nvSpPr>
          <p:spPr>
            <a:xfrm rot="10800000">
              <a:off x="552" y="2962"/>
              <a:ext cx="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409" name="Shape 409"/>
            <p:cNvSpPr/>
            <p:nvPr/>
          </p:nvSpPr>
          <p:spPr>
            <a:xfrm rot="10800000">
              <a:off x="552" y="2686"/>
              <a:ext cx="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412" name="Shape 412"/>
            <p:cNvSpPr/>
            <p:nvPr/>
          </p:nvSpPr>
          <p:spPr>
            <a:xfrm rot="10800000">
              <a:off x="552" y="2518"/>
              <a:ext cx="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421" name="Shape 421"/>
            <p:cNvSpPr/>
            <p:nvPr/>
          </p:nvSpPr>
          <p:spPr>
            <a:xfrm>
              <a:off x="1002" y="1402"/>
              <a:ext cx="4200" cy="2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Shape 422"/>
            <p:cNvSpPr/>
            <p:nvPr/>
          </p:nvSpPr>
          <p:spPr>
            <a:xfrm>
              <a:off x="1002" y="1402"/>
              <a:ext cx="4200" cy="2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Shape 423"/>
            <p:cNvSpPr/>
            <p:nvPr/>
          </p:nvSpPr>
          <p:spPr>
            <a:xfrm>
              <a:off x="1002" y="1402"/>
              <a:ext cx="4200" cy="2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Shape 424"/>
            <p:cNvSpPr/>
            <p:nvPr/>
          </p:nvSpPr>
          <p:spPr>
            <a:xfrm>
              <a:off x="1001" y="1533"/>
              <a:ext cx="2100" cy="2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Shape 425"/>
            <p:cNvSpPr/>
            <p:nvPr/>
          </p:nvSpPr>
          <p:spPr>
            <a:xfrm>
              <a:off x="2195" y="3051"/>
              <a:ext cx="900" cy="9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Shape 426"/>
            <p:cNvSpPr/>
            <p:nvPr/>
          </p:nvSpPr>
          <p:spPr>
            <a:xfrm>
              <a:off x="1134" y="3209"/>
              <a:ext cx="900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Shape 427"/>
            <p:cNvSpPr/>
            <p:nvPr/>
          </p:nvSpPr>
          <p:spPr>
            <a:xfrm>
              <a:off x="1337" y="2908"/>
              <a:ext cx="524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24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27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428" name="Shape 428"/>
            <p:cNvSpPr/>
            <p:nvPr/>
          </p:nvSpPr>
          <p:spPr>
            <a:xfrm>
              <a:off x="2400" y="2834"/>
              <a:ext cx="486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24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r>
                <a:rPr lang="en-US" sz="2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429" name="Shape 429"/>
            <p:cNvCxnSpPr/>
            <p:nvPr/>
          </p:nvCxnSpPr>
          <p:spPr>
            <a:xfrm>
              <a:off x="1002" y="1402"/>
              <a:ext cx="0" cy="2399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30" name="Shape 430"/>
            <p:cNvCxnSpPr/>
            <p:nvPr/>
          </p:nvCxnSpPr>
          <p:spPr>
            <a:xfrm>
              <a:off x="3126" y="1402"/>
              <a:ext cx="0" cy="2399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31" name="Shape 431"/>
            <p:cNvCxnSpPr/>
            <p:nvPr/>
          </p:nvCxnSpPr>
          <p:spPr>
            <a:xfrm>
              <a:off x="1002" y="1402"/>
              <a:ext cx="2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32" name="Shape 432"/>
            <p:cNvCxnSpPr/>
            <p:nvPr/>
          </p:nvCxnSpPr>
          <p:spPr>
            <a:xfrm>
              <a:off x="1002" y="3832"/>
              <a:ext cx="2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433" name="Shape 433"/>
            <p:cNvSpPr/>
            <p:nvPr/>
          </p:nvSpPr>
          <p:spPr>
            <a:xfrm>
              <a:off x="3126" y="1402"/>
              <a:ext cx="2100" cy="23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Shape 434"/>
            <p:cNvSpPr/>
            <p:nvPr/>
          </p:nvSpPr>
          <p:spPr>
            <a:xfrm>
              <a:off x="4320" y="3358"/>
              <a:ext cx="900" cy="6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Shape 435"/>
            <p:cNvSpPr/>
            <p:nvPr/>
          </p:nvSpPr>
          <p:spPr>
            <a:xfrm>
              <a:off x="3258" y="3347"/>
              <a:ext cx="900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Shape 436"/>
            <p:cNvSpPr/>
            <p:nvPr/>
          </p:nvSpPr>
          <p:spPr>
            <a:xfrm>
              <a:off x="3482" y="3121"/>
              <a:ext cx="45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</a:p>
          </p:txBody>
        </p:sp>
        <p:sp>
          <p:nvSpPr>
            <p:cNvPr id="437" name="Shape 437"/>
            <p:cNvSpPr/>
            <p:nvPr/>
          </p:nvSpPr>
          <p:spPr>
            <a:xfrm>
              <a:off x="4522" y="3145"/>
              <a:ext cx="48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19</a:t>
              </a:r>
              <a:r>
                <a:rPr lang="en-US" sz="2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438" name="Shape 438"/>
            <p:cNvCxnSpPr/>
            <p:nvPr/>
          </p:nvCxnSpPr>
          <p:spPr>
            <a:xfrm>
              <a:off x="3126" y="1402"/>
              <a:ext cx="0" cy="2399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39" name="Shape 439"/>
            <p:cNvCxnSpPr/>
            <p:nvPr/>
          </p:nvCxnSpPr>
          <p:spPr>
            <a:xfrm>
              <a:off x="5250" y="1402"/>
              <a:ext cx="0" cy="2399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40" name="Shape 440"/>
            <p:cNvCxnSpPr/>
            <p:nvPr/>
          </p:nvCxnSpPr>
          <p:spPr>
            <a:xfrm>
              <a:off x="1002" y="1402"/>
              <a:ext cx="42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41" name="Shape 441"/>
            <p:cNvCxnSpPr/>
            <p:nvPr/>
          </p:nvCxnSpPr>
          <p:spPr>
            <a:xfrm>
              <a:off x="1002" y="3832"/>
              <a:ext cx="42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 txBox="1">
            <a:spLocks noGrp="1"/>
          </p:cNvSpPr>
          <p:nvPr>
            <p:ph type="title"/>
          </p:nvPr>
        </p:nvSpPr>
        <p:spPr>
          <a:xfrm>
            <a:off x="381000" y="164906"/>
            <a:ext cx="8229600" cy="90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2015-16 Math Results, by Grade</a:t>
            </a:r>
          </a:p>
        </p:txBody>
      </p:sp>
      <p:cxnSp>
        <p:nvCxnSpPr>
          <p:cNvPr id="607" name="Shape 607"/>
          <p:cNvCxnSpPr/>
          <p:nvPr/>
        </p:nvCxnSpPr>
        <p:spPr>
          <a:xfrm>
            <a:off x="381000" y="948061"/>
            <a:ext cx="83820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</p:cxnSp>
      <p:sp>
        <p:nvSpPr>
          <p:cNvPr id="608" name="Shape 608"/>
          <p:cNvSpPr txBox="1"/>
          <p:nvPr/>
        </p:nvSpPr>
        <p:spPr>
          <a:xfrm>
            <a:off x="381001" y="1040745"/>
            <a:ext cx="8497200" cy="831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6 showed the highest increase followed by Grade 3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9" name="Shape 6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2031" y="6281676"/>
            <a:ext cx="1103400" cy="2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Shape 6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8727" y="6249777"/>
            <a:ext cx="1096500" cy="29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11" name="Shape 611"/>
          <p:cNvGrpSpPr/>
          <p:nvPr/>
        </p:nvGrpSpPr>
        <p:grpSpPr>
          <a:xfrm>
            <a:off x="381000" y="1731217"/>
            <a:ext cx="8591550" cy="4375293"/>
            <a:chOff x="153" y="1011"/>
            <a:chExt cx="5499" cy="4200"/>
          </a:xfrm>
        </p:grpSpPr>
        <p:sp>
          <p:nvSpPr>
            <p:cNvPr id="612" name="Shape 612"/>
            <p:cNvSpPr/>
            <p:nvPr/>
          </p:nvSpPr>
          <p:spPr>
            <a:xfrm>
              <a:off x="153" y="1011"/>
              <a:ext cx="5400" cy="33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Shape 613"/>
            <p:cNvSpPr/>
            <p:nvPr/>
          </p:nvSpPr>
          <p:spPr>
            <a:xfrm>
              <a:off x="153" y="1011"/>
              <a:ext cx="5400" cy="4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Shape 614"/>
            <p:cNvSpPr/>
            <p:nvPr/>
          </p:nvSpPr>
          <p:spPr>
            <a:xfrm>
              <a:off x="153" y="1011"/>
              <a:ext cx="54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15" name="Shape 615"/>
            <p:cNvCxnSpPr/>
            <p:nvPr/>
          </p:nvCxnSpPr>
          <p:spPr>
            <a:xfrm>
              <a:off x="524" y="357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16" name="Shape 616"/>
            <p:cNvCxnSpPr/>
            <p:nvPr/>
          </p:nvCxnSpPr>
          <p:spPr>
            <a:xfrm>
              <a:off x="524" y="3315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17" name="Shape 617"/>
            <p:cNvCxnSpPr/>
            <p:nvPr/>
          </p:nvCxnSpPr>
          <p:spPr>
            <a:xfrm>
              <a:off x="524" y="3057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18" name="Shape 618"/>
            <p:cNvCxnSpPr/>
            <p:nvPr/>
          </p:nvCxnSpPr>
          <p:spPr>
            <a:xfrm>
              <a:off x="524" y="2803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19" name="Shape 619"/>
            <p:cNvCxnSpPr/>
            <p:nvPr/>
          </p:nvCxnSpPr>
          <p:spPr>
            <a:xfrm>
              <a:off x="524" y="2544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20" name="Shape 620"/>
            <p:cNvCxnSpPr/>
            <p:nvPr/>
          </p:nvCxnSpPr>
          <p:spPr>
            <a:xfrm>
              <a:off x="524" y="229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21" name="Shape 621"/>
            <p:cNvCxnSpPr/>
            <p:nvPr/>
          </p:nvCxnSpPr>
          <p:spPr>
            <a:xfrm>
              <a:off x="524" y="2037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22" name="Shape 622"/>
            <p:cNvCxnSpPr/>
            <p:nvPr/>
          </p:nvCxnSpPr>
          <p:spPr>
            <a:xfrm>
              <a:off x="524" y="1778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23" name="Shape 623"/>
            <p:cNvCxnSpPr/>
            <p:nvPr/>
          </p:nvCxnSpPr>
          <p:spPr>
            <a:xfrm>
              <a:off x="524" y="1524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24" name="Shape 624"/>
            <p:cNvCxnSpPr/>
            <p:nvPr/>
          </p:nvCxnSpPr>
          <p:spPr>
            <a:xfrm>
              <a:off x="524" y="1265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25" name="Shape 625"/>
            <p:cNvCxnSpPr/>
            <p:nvPr/>
          </p:nvCxnSpPr>
          <p:spPr>
            <a:xfrm>
              <a:off x="524" y="1011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626" name="Shape 626"/>
            <p:cNvSpPr/>
            <p:nvPr/>
          </p:nvSpPr>
          <p:spPr>
            <a:xfrm>
              <a:off x="385" y="3467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0%</a:t>
              </a:r>
            </a:p>
          </p:txBody>
        </p:sp>
        <p:sp>
          <p:nvSpPr>
            <p:cNvPr id="627" name="Shape 627"/>
            <p:cNvSpPr/>
            <p:nvPr/>
          </p:nvSpPr>
          <p:spPr>
            <a:xfrm>
              <a:off x="335" y="3267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10%</a:t>
              </a:r>
            </a:p>
          </p:txBody>
        </p:sp>
        <p:sp>
          <p:nvSpPr>
            <p:cNvPr id="628" name="Shape 628"/>
            <p:cNvSpPr/>
            <p:nvPr/>
          </p:nvSpPr>
          <p:spPr>
            <a:xfrm>
              <a:off x="335" y="3008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</a:p>
          </p:txBody>
        </p:sp>
        <p:sp>
          <p:nvSpPr>
            <p:cNvPr id="629" name="Shape 629"/>
            <p:cNvSpPr/>
            <p:nvPr/>
          </p:nvSpPr>
          <p:spPr>
            <a:xfrm>
              <a:off x="335" y="2755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30%</a:t>
              </a:r>
            </a:p>
          </p:txBody>
        </p:sp>
        <p:sp>
          <p:nvSpPr>
            <p:cNvPr id="630" name="Shape 630"/>
            <p:cNvSpPr/>
            <p:nvPr/>
          </p:nvSpPr>
          <p:spPr>
            <a:xfrm>
              <a:off x="335" y="2495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40%</a:t>
              </a:r>
            </a:p>
          </p:txBody>
        </p:sp>
        <p:sp>
          <p:nvSpPr>
            <p:cNvPr id="631" name="Shape 631"/>
            <p:cNvSpPr/>
            <p:nvPr/>
          </p:nvSpPr>
          <p:spPr>
            <a:xfrm>
              <a:off x="335" y="2242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50%</a:t>
              </a:r>
            </a:p>
          </p:txBody>
        </p:sp>
        <p:sp>
          <p:nvSpPr>
            <p:cNvPr id="632" name="Shape 632"/>
            <p:cNvSpPr/>
            <p:nvPr/>
          </p:nvSpPr>
          <p:spPr>
            <a:xfrm>
              <a:off x="335" y="1988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60%</a:t>
              </a:r>
            </a:p>
          </p:txBody>
        </p:sp>
        <p:sp>
          <p:nvSpPr>
            <p:cNvPr id="633" name="Shape 633"/>
            <p:cNvSpPr/>
            <p:nvPr/>
          </p:nvSpPr>
          <p:spPr>
            <a:xfrm>
              <a:off x="335" y="1729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70%</a:t>
              </a:r>
            </a:p>
          </p:txBody>
        </p:sp>
        <p:sp>
          <p:nvSpPr>
            <p:cNvPr id="634" name="Shape 634"/>
            <p:cNvSpPr/>
            <p:nvPr/>
          </p:nvSpPr>
          <p:spPr>
            <a:xfrm>
              <a:off x="335" y="1475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80%</a:t>
              </a:r>
            </a:p>
          </p:txBody>
        </p:sp>
        <p:sp>
          <p:nvSpPr>
            <p:cNvPr id="635" name="Shape 635"/>
            <p:cNvSpPr/>
            <p:nvPr/>
          </p:nvSpPr>
          <p:spPr>
            <a:xfrm>
              <a:off x="335" y="1216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90%</a:t>
              </a:r>
            </a:p>
          </p:txBody>
        </p:sp>
        <p:sp>
          <p:nvSpPr>
            <p:cNvPr id="636" name="Shape 636"/>
            <p:cNvSpPr/>
            <p:nvPr/>
          </p:nvSpPr>
          <p:spPr>
            <a:xfrm>
              <a:off x="292" y="1011"/>
              <a:ext cx="30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100%</a:t>
              </a:r>
            </a:p>
          </p:txBody>
        </p:sp>
        <p:sp>
          <p:nvSpPr>
            <p:cNvPr id="637" name="Shape 637"/>
            <p:cNvSpPr/>
            <p:nvPr/>
          </p:nvSpPr>
          <p:spPr>
            <a:xfrm>
              <a:off x="167" y="2678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638" name="Shape 638"/>
            <p:cNvSpPr/>
            <p:nvPr/>
          </p:nvSpPr>
          <p:spPr>
            <a:xfrm>
              <a:off x="167" y="2592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639" name="Shape 639"/>
            <p:cNvSpPr/>
            <p:nvPr/>
          </p:nvSpPr>
          <p:spPr>
            <a:xfrm>
              <a:off x="167" y="257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M</a:t>
              </a:r>
            </a:p>
          </p:txBody>
        </p:sp>
        <p:sp>
          <p:nvSpPr>
            <p:cNvPr id="640" name="Shape 640"/>
            <p:cNvSpPr/>
            <p:nvPr/>
          </p:nvSpPr>
          <p:spPr>
            <a:xfrm>
              <a:off x="167" y="250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</a:p>
          </p:txBody>
        </p:sp>
        <p:sp>
          <p:nvSpPr>
            <p:cNvPr id="641" name="Shape 641"/>
            <p:cNvSpPr/>
            <p:nvPr/>
          </p:nvSpPr>
          <p:spPr>
            <a:xfrm>
              <a:off x="167" y="2451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t</a:t>
              </a:r>
            </a:p>
          </p:txBody>
        </p:sp>
        <p:sp>
          <p:nvSpPr>
            <p:cNvPr id="642" name="Shape 642"/>
            <p:cNvSpPr/>
            <p:nvPr/>
          </p:nvSpPr>
          <p:spPr>
            <a:xfrm>
              <a:off x="167" y="2424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643" name="Shape 643"/>
            <p:cNvSpPr/>
            <p:nvPr/>
          </p:nvSpPr>
          <p:spPr>
            <a:xfrm>
              <a:off x="167" y="2408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</a:p>
          </p:txBody>
        </p:sp>
        <p:sp>
          <p:nvSpPr>
            <p:cNvPr id="644" name="Shape 644"/>
            <p:cNvSpPr/>
            <p:nvPr/>
          </p:nvSpPr>
          <p:spPr>
            <a:xfrm>
              <a:off x="167" y="2354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r</a:t>
              </a:r>
            </a:p>
          </p:txBody>
        </p:sp>
        <p:sp>
          <p:nvSpPr>
            <p:cNvPr id="645" name="Shape 645"/>
            <p:cNvSpPr/>
            <p:nvPr/>
          </p:nvSpPr>
          <p:spPr>
            <a:xfrm>
              <a:off x="167" y="2322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646" name="Shape 646"/>
            <p:cNvSpPr/>
            <p:nvPr/>
          </p:nvSpPr>
          <p:spPr>
            <a:xfrm>
              <a:off x="167" y="2300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</a:p>
          </p:txBody>
        </p:sp>
        <p:sp>
          <p:nvSpPr>
            <p:cNvPr id="647" name="Shape 647"/>
            <p:cNvSpPr/>
            <p:nvPr/>
          </p:nvSpPr>
          <p:spPr>
            <a:xfrm>
              <a:off x="167" y="2241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x</a:t>
              </a:r>
            </a:p>
          </p:txBody>
        </p:sp>
        <p:sp>
          <p:nvSpPr>
            <p:cNvPr id="648" name="Shape 648"/>
            <p:cNvSpPr/>
            <p:nvPr/>
          </p:nvSpPr>
          <p:spPr>
            <a:xfrm>
              <a:off x="167" y="2192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</a:p>
          </p:txBody>
        </p:sp>
        <p:sp>
          <p:nvSpPr>
            <p:cNvPr id="649" name="Shape 649"/>
            <p:cNvSpPr/>
            <p:nvPr/>
          </p:nvSpPr>
          <p:spPr>
            <a:xfrm>
              <a:off x="167" y="2144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</a:p>
          </p:txBody>
        </p:sp>
        <p:sp>
          <p:nvSpPr>
            <p:cNvPr id="650" name="Shape 650"/>
            <p:cNvSpPr/>
            <p:nvPr/>
          </p:nvSpPr>
          <p:spPr>
            <a:xfrm>
              <a:off x="167" y="2095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</a:p>
          </p:txBody>
        </p:sp>
        <p:sp>
          <p:nvSpPr>
            <p:cNvPr id="651" name="Shape 651"/>
            <p:cNvSpPr/>
            <p:nvPr/>
          </p:nvSpPr>
          <p:spPr>
            <a:xfrm>
              <a:off x="167" y="2046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</a:p>
          </p:txBody>
        </p:sp>
        <p:sp>
          <p:nvSpPr>
            <p:cNvPr id="652" name="Shape 652"/>
            <p:cNvSpPr/>
            <p:nvPr/>
          </p:nvSpPr>
          <p:spPr>
            <a:xfrm>
              <a:off x="167" y="1992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</a:p>
          </p:txBody>
        </p:sp>
        <p:sp>
          <p:nvSpPr>
            <p:cNvPr id="653" name="Shape 653"/>
            <p:cNvSpPr/>
            <p:nvPr/>
          </p:nvSpPr>
          <p:spPr>
            <a:xfrm>
              <a:off x="167" y="1944"/>
              <a:ext cx="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</a:p>
          </p:txBody>
        </p:sp>
        <p:cxnSp>
          <p:nvCxnSpPr>
            <p:cNvPr id="654" name="Shape 654"/>
            <p:cNvCxnSpPr/>
            <p:nvPr/>
          </p:nvCxnSpPr>
          <p:spPr>
            <a:xfrm rot="10800000">
              <a:off x="251" y="1011"/>
              <a:ext cx="3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55" name="Shape 655"/>
            <p:cNvCxnSpPr/>
            <p:nvPr/>
          </p:nvCxnSpPr>
          <p:spPr>
            <a:xfrm rot="10800000">
              <a:off x="251" y="3570"/>
              <a:ext cx="3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656" name="Shape 656"/>
            <p:cNvSpPr/>
            <p:nvPr/>
          </p:nvSpPr>
          <p:spPr>
            <a:xfrm>
              <a:off x="552" y="1011"/>
              <a:ext cx="51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Shape 657"/>
            <p:cNvSpPr/>
            <p:nvPr/>
          </p:nvSpPr>
          <p:spPr>
            <a:xfrm>
              <a:off x="552" y="1011"/>
              <a:ext cx="51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Shape 658"/>
            <p:cNvSpPr/>
            <p:nvPr/>
          </p:nvSpPr>
          <p:spPr>
            <a:xfrm>
              <a:off x="552" y="1011"/>
              <a:ext cx="51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Shape 659"/>
            <p:cNvSpPr/>
            <p:nvPr/>
          </p:nvSpPr>
          <p:spPr>
            <a:xfrm>
              <a:off x="552" y="1011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Shape 660"/>
            <p:cNvSpPr/>
            <p:nvPr/>
          </p:nvSpPr>
          <p:spPr>
            <a:xfrm>
              <a:off x="956" y="2593"/>
              <a:ext cx="300" cy="9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Shape 661"/>
            <p:cNvSpPr/>
            <p:nvPr/>
          </p:nvSpPr>
          <p:spPr>
            <a:xfrm>
              <a:off x="595" y="2803"/>
              <a:ext cx="300" cy="9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Shape 662"/>
            <p:cNvSpPr/>
            <p:nvPr/>
          </p:nvSpPr>
          <p:spPr>
            <a:xfrm>
              <a:off x="585" y="2531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30%</a:t>
              </a:r>
            </a:p>
          </p:txBody>
        </p:sp>
        <p:sp>
          <p:nvSpPr>
            <p:cNvPr id="663" name="Shape 663"/>
            <p:cNvSpPr/>
            <p:nvPr/>
          </p:nvSpPr>
          <p:spPr>
            <a:xfrm>
              <a:off x="944" y="2324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37%</a:t>
              </a:r>
            </a:p>
          </p:txBody>
        </p:sp>
        <p:cxnSp>
          <p:nvCxnSpPr>
            <p:cNvPr id="664" name="Shape 664"/>
            <p:cNvCxnSpPr/>
            <p:nvPr/>
          </p:nvCxnSpPr>
          <p:spPr>
            <a:xfrm>
              <a:off x="552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65" name="Shape 665"/>
            <p:cNvCxnSpPr/>
            <p:nvPr/>
          </p:nvCxnSpPr>
          <p:spPr>
            <a:xfrm>
              <a:off x="1271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66" name="Shape 666"/>
            <p:cNvCxnSpPr/>
            <p:nvPr/>
          </p:nvCxnSpPr>
          <p:spPr>
            <a:xfrm>
              <a:off x="552" y="1011"/>
              <a:ext cx="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67" name="Shape 667"/>
            <p:cNvCxnSpPr/>
            <p:nvPr/>
          </p:nvCxnSpPr>
          <p:spPr>
            <a:xfrm>
              <a:off x="552" y="3570"/>
              <a:ext cx="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668" name="Shape 668"/>
            <p:cNvSpPr/>
            <p:nvPr/>
          </p:nvSpPr>
          <p:spPr>
            <a:xfrm>
              <a:off x="1271" y="1011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Shape 669"/>
            <p:cNvSpPr/>
            <p:nvPr/>
          </p:nvSpPr>
          <p:spPr>
            <a:xfrm>
              <a:off x="1673" y="2960"/>
              <a:ext cx="300" cy="6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Shape 670"/>
            <p:cNvSpPr/>
            <p:nvPr/>
          </p:nvSpPr>
          <p:spPr>
            <a:xfrm>
              <a:off x="1315" y="3008"/>
              <a:ext cx="299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Shape 671"/>
            <p:cNvSpPr/>
            <p:nvPr/>
          </p:nvSpPr>
          <p:spPr>
            <a:xfrm>
              <a:off x="1315" y="2741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21%</a:t>
              </a:r>
            </a:p>
          </p:txBody>
        </p:sp>
        <p:sp>
          <p:nvSpPr>
            <p:cNvPr id="672" name="Shape 672"/>
            <p:cNvSpPr/>
            <p:nvPr/>
          </p:nvSpPr>
          <p:spPr>
            <a:xfrm>
              <a:off x="1663" y="2686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22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673" name="Shape 673"/>
            <p:cNvCxnSpPr/>
            <p:nvPr/>
          </p:nvCxnSpPr>
          <p:spPr>
            <a:xfrm>
              <a:off x="1271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74" name="Shape 674"/>
            <p:cNvCxnSpPr/>
            <p:nvPr/>
          </p:nvCxnSpPr>
          <p:spPr>
            <a:xfrm>
              <a:off x="1989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75" name="Shape 675"/>
            <p:cNvCxnSpPr/>
            <p:nvPr/>
          </p:nvCxnSpPr>
          <p:spPr>
            <a:xfrm>
              <a:off x="552" y="1011"/>
              <a:ext cx="15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76" name="Shape 676"/>
            <p:cNvCxnSpPr/>
            <p:nvPr/>
          </p:nvCxnSpPr>
          <p:spPr>
            <a:xfrm>
              <a:off x="552" y="3570"/>
              <a:ext cx="15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677" name="Shape 677"/>
            <p:cNvSpPr/>
            <p:nvPr/>
          </p:nvSpPr>
          <p:spPr>
            <a:xfrm>
              <a:off x="1980" y="1075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Shape 678"/>
            <p:cNvSpPr/>
            <p:nvPr/>
          </p:nvSpPr>
          <p:spPr>
            <a:xfrm>
              <a:off x="2393" y="3100"/>
              <a:ext cx="300" cy="6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Shape 679"/>
            <p:cNvSpPr/>
            <p:nvPr/>
          </p:nvSpPr>
          <p:spPr>
            <a:xfrm>
              <a:off x="2033" y="3165"/>
              <a:ext cx="300" cy="299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Shape 680"/>
            <p:cNvSpPr/>
            <p:nvPr/>
          </p:nvSpPr>
          <p:spPr>
            <a:xfrm>
              <a:off x="2022" y="2888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16%</a:t>
              </a:r>
            </a:p>
          </p:txBody>
        </p:sp>
        <p:sp>
          <p:nvSpPr>
            <p:cNvPr id="681" name="Shape 681"/>
            <p:cNvSpPr/>
            <p:nvPr/>
          </p:nvSpPr>
          <p:spPr>
            <a:xfrm>
              <a:off x="2378" y="2820"/>
              <a:ext cx="300" cy="2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682" name="Shape 682"/>
            <p:cNvCxnSpPr/>
            <p:nvPr/>
          </p:nvCxnSpPr>
          <p:spPr>
            <a:xfrm>
              <a:off x="1989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83" name="Shape 683"/>
            <p:cNvCxnSpPr/>
            <p:nvPr/>
          </p:nvCxnSpPr>
          <p:spPr>
            <a:xfrm>
              <a:off x="2708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84" name="Shape 684"/>
            <p:cNvCxnSpPr/>
            <p:nvPr/>
          </p:nvCxnSpPr>
          <p:spPr>
            <a:xfrm>
              <a:off x="552" y="1011"/>
              <a:ext cx="2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85" name="Shape 685"/>
            <p:cNvCxnSpPr/>
            <p:nvPr/>
          </p:nvCxnSpPr>
          <p:spPr>
            <a:xfrm>
              <a:off x="552" y="3570"/>
              <a:ext cx="2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686" name="Shape 686"/>
            <p:cNvSpPr/>
            <p:nvPr/>
          </p:nvSpPr>
          <p:spPr>
            <a:xfrm>
              <a:off x="2708" y="1011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Shape 687"/>
            <p:cNvSpPr/>
            <p:nvPr/>
          </p:nvSpPr>
          <p:spPr>
            <a:xfrm>
              <a:off x="3117" y="2735"/>
              <a:ext cx="300" cy="9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Shape 688"/>
            <p:cNvSpPr/>
            <p:nvPr/>
          </p:nvSpPr>
          <p:spPr>
            <a:xfrm>
              <a:off x="2752" y="3046"/>
              <a:ext cx="300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Shape 689"/>
            <p:cNvSpPr/>
            <p:nvPr/>
          </p:nvSpPr>
          <p:spPr>
            <a:xfrm>
              <a:off x="2753" y="2793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21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690" name="Shape 690"/>
            <p:cNvSpPr/>
            <p:nvPr/>
          </p:nvSpPr>
          <p:spPr>
            <a:xfrm>
              <a:off x="3081" y="2477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33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691" name="Shape 691"/>
            <p:cNvCxnSpPr/>
            <p:nvPr/>
          </p:nvCxnSpPr>
          <p:spPr>
            <a:xfrm>
              <a:off x="2708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92" name="Shape 692"/>
            <p:cNvCxnSpPr/>
            <p:nvPr/>
          </p:nvCxnSpPr>
          <p:spPr>
            <a:xfrm>
              <a:off x="3432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93" name="Shape 693"/>
            <p:cNvCxnSpPr/>
            <p:nvPr/>
          </p:nvCxnSpPr>
          <p:spPr>
            <a:xfrm>
              <a:off x="552" y="1011"/>
              <a:ext cx="2999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694" name="Shape 694"/>
            <p:cNvCxnSpPr/>
            <p:nvPr/>
          </p:nvCxnSpPr>
          <p:spPr>
            <a:xfrm>
              <a:off x="552" y="3570"/>
              <a:ext cx="2999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695" name="Shape 695"/>
            <p:cNvSpPr/>
            <p:nvPr/>
          </p:nvSpPr>
          <p:spPr>
            <a:xfrm>
              <a:off x="3432" y="1011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Shape 696"/>
            <p:cNvSpPr/>
            <p:nvPr/>
          </p:nvSpPr>
          <p:spPr>
            <a:xfrm>
              <a:off x="3835" y="3081"/>
              <a:ext cx="300" cy="6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Shape 697"/>
            <p:cNvSpPr/>
            <p:nvPr/>
          </p:nvSpPr>
          <p:spPr>
            <a:xfrm>
              <a:off x="3476" y="3218"/>
              <a:ext cx="300" cy="3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Shape 698"/>
            <p:cNvSpPr/>
            <p:nvPr/>
          </p:nvSpPr>
          <p:spPr>
            <a:xfrm>
              <a:off x="3465" y="2942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14%</a:t>
              </a:r>
            </a:p>
          </p:txBody>
        </p:sp>
        <p:sp>
          <p:nvSpPr>
            <p:cNvPr id="699" name="Shape 699"/>
            <p:cNvSpPr/>
            <p:nvPr/>
          </p:nvSpPr>
          <p:spPr>
            <a:xfrm>
              <a:off x="3828" y="2817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</a:p>
          </p:txBody>
        </p:sp>
        <p:cxnSp>
          <p:nvCxnSpPr>
            <p:cNvPr id="700" name="Shape 700"/>
            <p:cNvCxnSpPr/>
            <p:nvPr/>
          </p:nvCxnSpPr>
          <p:spPr>
            <a:xfrm>
              <a:off x="3432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01" name="Shape 701"/>
            <p:cNvCxnSpPr/>
            <p:nvPr/>
          </p:nvCxnSpPr>
          <p:spPr>
            <a:xfrm>
              <a:off x="4150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02" name="Shape 702"/>
            <p:cNvCxnSpPr/>
            <p:nvPr/>
          </p:nvCxnSpPr>
          <p:spPr>
            <a:xfrm>
              <a:off x="552" y="1011"/>
              <a:ext cx="3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03" name="Shape 703"/>
            <p:cNvCxnSpPr/>
            <p:nvPr/>
          </p:nvCxnSpPr>
          <p:spPr>
            <a:xfrm>
              <a:off x="552" y="3570"/>
              <a:ext cx="3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704" name="Shape 704"/>
            <p:cNvSpPr/>
            <p:nvPr/>
          </p:nvSpPr>
          <p:spPr>
            <a:xfrm>
              <a:off x="4150" y="1011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Shape 705"/>
            <p:cNvSpPr/>
            <p:nvPr/>
          </p:nvSpPr>
          <p:spPr>
            <a:xfrm>
              <a:off x="4554" y="3281"/>
              <a:ext cx="300" cy="3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Shape 706"/>
            <p:cNvSpPr/>
            <p:nvPr/>
          </p:nvSpPr>
          <p:spPr>
            <a:xfrm>
              <a:off x="4195" y="3265"/>
              <a:ext cx="300" cy="3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Shape 707"/>
            <p:cNvSpPr/>
            <p:nvPr/>
          </p:nvSpPr>
          <p:spPr>
            <a:xfrm>
              <a:off x="4174" y="2969"/>
              <a:ext cx="300" cy="299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708" name="Shape 708"/>
            <p:cNvSpPr/>
            <p:nvPr/>
          </p:nvSpPr>
          <p:spPr>
            <a:xfrm>
              <a:off x="4543" y="3030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709" name="Shape 709"/>
            <p:cNvCxnSpPr/>
            <p:nvPr/>
          </p:nvCxnSpPr>
          <p:spPr>
            <a:xfrm>
              <a:off x="4150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10" name="Shape 710"/>
            <p:cNvCxnSpPr/>
            <p:nvPr/>
          </p:nvCxnSpPr>
          <p:spPr>
            <a:xfrm>
              <a:off x="4869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11" name="Shape 711"/>
            <p:cNvCxnSpPr/>
            <p:nvPr/>
          </p:nvCxnSpPr>
          <p:spPr>
            <a:xfrm>
              <a:off x="552" y="1011"/>
              <a:ext cx="42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12" name="Shape 712"/>
            <p:cNvCxnSpPr/>
            <p:nvPr/>
          </p:nvCxnSpPr>
          <p:spPr>
            <a:xfrm>
              <a:off x="552" y="3570"/>
              <a:ext cx="42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713" name="Shape 713"/>
            <p:cNvSpPr/>
            <p:nvPr/>
          </p:nvSpPr>
          <p:spPr>
            <a:xfrm>
              <a:off x="4869" y="1011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Shape 714"/>
            <p:cNvSpPr/>
            <p:nvPr/>
          </p:nvSpPr>
          <p:spPr>
            <a:xfrm>
              <a:off x="5267" y="3281"/>
              <a:ext cx="300" cy="3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Shape 715"/>
            <p:cNvSpPr/>
            <p:nvPr/>
          </p:nvSpPr>
          <p:spPr>
            <a:xfrm>
              <a:off x="4913" y="3081"/>
              <a:ext cx="300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Shape 716"/>
            <p:cNvSpPr/>
            <p:nvPr/>
          </p:nvSpPr>
          <p:spPr>
            <a:xfrm>
              <a:off x="4913" y="2817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17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717" name="Shape 717"/>
            <p:cNvSpPr/>
            <p:nvPr/>
          </p:nvSpPr>
          <p:spPr>
            <a:xfrm>
              <a:off x="5256" y="3011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718" name="Shape 718"/>
            <p:cNvCxnSpPr/>
            <p:nvPr/>
          </p:nvCxnSpPr>
          <p:spPr>
            <a:xfrm>
              <a:off x="4869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19" name="Shape 719"/>
            <p:cNvCxnSpPr/>
            <p:nvPr/>
          </p:nvCxnSpPr>
          <p:spPr>
            <a:xfrm>
              <a:off x="5582" y="1011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20" name="Shape 720"/>
            <p:cNvCxnSpPr/>
            <p:nvPr/>
          </p:nvCxnSpPr>
          <p:spPr>
            <a:xfrm>
              <a:off x="552" y="1011"/>
              <a:ext cx="5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721" name="Shape 721"/>
            <p:cNvCxnSpPr/>
            <p:nvPr/>
          </p:nvCxnSpPr>
          <p:spPr>
            <a:xfrm>
              <a:off x="552" y="3570"/>
              <a:ext cx="5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723" name="Shape 723"/>
            <p:cNvSpPr/>
            <p:nvPr/>
          </p:nvSpPr>
          <p:spPr>
            <a:xfrm>
              <a:off x="543" y="3639"/>
              <a:ext cx="681" cy="57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</a:t>
              </a:r>
              <a:r>
                <a:rPr lang="en-US" sz="18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Shape 724"/>
            <p:cNvSpPr/>
            <p:nvPr/>
          </p:nvSpPr>
          <p:spPr>
            <a:xfrm>
              <a:off x="1348" y="3639"/>
              <a:ext cx="600" cy="41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4</a:t>
              </a:r>
            </a:p>
          </p:txBody>
        </p:sp>
        <p:sp>
          <p:nvSpPr>
            <p:cNvPr id="725" name="Shape 725"/>
            <p:cNvSpPr/>
            <p:nvPr/>
          </p:nvSpPr>
          <p:spPr>
            <a:xfrm>
              <a:off x="2072" y="3639"/>
              <a:ext cx="600" cy="41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5</a:t>
              </a:r>
            </a:p>
          </p:txBody>
        </p:sp>
        <p:sp>
          <p:nvSpPr>
            <p:cNvPr id="726" name="Shape 726"/>
            <p:cNvSpPr/>
            <p:nvPr/>
          </p:nvSpPr>
          <p:spPr>
            <a:xfrm>
              <a:off x="2791" y="3639"/>
              <a:ext cx="599" cy="631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6</a:t>
              </a:r>
            </a:p>
          </p:txBody>
        </p:sp>
        <p:sp>
          <p:nvSpPr>
            <p:cNvPr id="727" name="Shape 727"/>
            <p:cNvSpPr/>
            <p:nvPr/>
          </p:nvSpPr>
          <p:spPr>
            <a:xfrm>
              <a:off x="3515" y="3639"/>
              <a:ext cx="600" cy="41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7</a:t>
              </a:r>
            </a:p>
          </p:txBody>
        </p:sp>
        <p:sp>
          <p:nvSpPr>
            <p:cNvPr id="728" name="Shape 728"/>
            <p:cNvSpPr/>
            <p:nvPr/>
          </p:nvSpPr>
          <p:spPr>
            <a:xfrm>
              <a:off x="4239" y="3639"/>
              <a:ext cx="600" cy="41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8</a:t>
              </a:r>
            </a:p>
          </p:txBody>
        </p:sp>
        <p:sp>
          <p:nvSpPr>
            <p:cNvPr id="729" name="Shape 729"/>
            <p:cNvSpPr/>
            <p:nvPr/>
          </p:nvSpPr>
          <p:spPr>
            <a:xfrm>
              <a:off x="4919" y="3639"/>
              <a:ext cx="676" cy="417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11</a:t>
              </a:r>
            </a:p>
          </p:txBody>
        </p:sp>
        <p:sp>
          <p:nvSpPr>
            <p:cNvPr id="730" name="Shape 730"/>
            <p:cNvSpPr/>
            <p:nvPr/>
          </p:nvSpPr>
          <p:spPr>
            <a:xfrm>
              <a:off x="187" y="4061"/>
              <a:ext cx="30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1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Mathe..</a:t>
              </a:r>
            </a:p>
          </p:txBody>
        </p:sp>
        <p:sp>
          <p:nvSpPr>
            <p:cNvPr id="741" name="Shape 741"/>
            <p:cNvSpPr/>
            <p:nvPr/>
          </p:nvSpPr>
          <p:spPr>
            <a:xfrm>
              <a:off x="1691" y="4050"/>
              <a:ext cx="30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Shape 753"/>
            <p:cNvSpPr/>
            <p:nvPr/>
          </p:nvSpPr>
          <p:spPr>
            <a:xfrm>
              <a:off x="3857" y="4050"/>
              <a:ext cx="30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endParaRPr lang="en-US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title"/>
          </p:nvPr>
        </p:nvSpPr>
        <p:spPr>
          <a:xfrm>
            <a:off x="381000" y="164906"/>
            <a:ext cx="8229600" cy="900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2015-16 ELA Results, by Grade</a:t>
            </a:r>
          </a:p>
        </p:txBody>
      </p:sp>
      <p:cxnSp>
        <p:nvCxnSpPr>
          <p:cNvPr id="448" name="Shape 448"/>
          <p:cNvCxnSpPr/>
          <p:nvPr/>
        </p:nvCxnSpPr>
        <p:spPr>
          <a:xfrm>
            <a:off x="381000" y="948061"/>
            <a:ext cx="83820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>
            <a:outerShdw blurRad="39999" dist="23000" dir="5400000" rotWithShape="0">
              <a:srgbClr val="000000">
                <a:alpha val="34900"/>
              </a:srgbClr>
            </a:outerShdw>
          </a:effectLst>
        </p:spPr>
      </p:cxnSp>
      <p:sp>
        <p:nvSpPr>
          <p:cNvPr id="449" name="Shape 449"/>
          <p:cNvSpPr txBox="1"/>
          <p:nvPr/>
        </p:nvSpPr>
        <p:spPr>
          <a:xfrm>
            <a:off x="381000" y="1040745"/>
            <a:ext cx="8848200" cy="769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Grade 11 showed the highest increase followed by Grades 6 and 7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0" name="Shape 4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4089" y="1816307"/>
            <a:ext cx="1103400" cy="26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Shape 4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70785" y="1784408"/>
            <a:ext cx="1096500" cy="29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3" name="Shape 453"/>
          <p:cNvGrpSpPr/>
          <p:nvPr/>
        </p:nvGrpSpPr>
        <p:grpSpPr>
          <a:xfrm>
            <a:off x="342967" y="1538288"/>
            <a:ext cx="8632867" cy="4767919"/>
            <a:chOff x="216" y="969"/>
            <a:chExt cx="5400" cy="3601"/>
          </a:xfrm>
        </p:grpSpPr>
        <p:sp>
          <p:nvSpPr>
            <p:cNvPr id="454" name="Shape 454"/>
            <p:cNvSpPr/>
            <p:nvPr/>
          </p:nvSpPr>
          <p:spPr>
            <a:xfrm>
              <a:off x="216" y="969"/>
              <a:ext cx="5400" cy="3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Shape 455"/>
            <p:cNvSpPr/>
            <p:nvPr/>
          </p:nvSpPr>
          <p:spPr>
            <a:xfrm>
              <a:off x="216" y="970"/>
              <a:ext cx="5400" cy="3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Shape 456"/>
            <p:cNvSpPr/>
            <p:nvPr/>
          </p:nvSpPr>
          <p:spPr>
            <a:xfrm>
              <a:off x="216" y="969"/>
              <a:ext cx="5400" cy="30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57" name="Shape 457"/>
            <p:cNvCxnSpPr/>
            <p:nvPr/>
          </p:nvCxnSpPr>
          <p:spPr>
            <a:xfrm>
              <a:off x="858" y="361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58" name="Shape 458"/>
            <p:cNvCxnSpPr/>
            <p:nvPr/>
          </p:nvCxnSpPr>
          <p:spPr>
            <a:xfrm>
              <a:off x="858" y="3346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59" name="Shape 459"/>
            <p:cNvCxnSpPr/>
            <p:nvPr/>
          </p:nvCxnSpPr>
          <p:spPr>
            <a:xfrm>
              <a:off x="858" y="3082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0" name="Shape 460"/>
            <p:cNvCxnSpPr/>
            <p:nvPr/>
          </p:nvCxnSpPr>
          <p:spPr>
            <a:xfrm>
              <a:off x="858" y="2818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1" name="Shape 461"/>
            <p:cNvCxnSpPr/>
            <p:nvPr/>
          </p:nvCxnSpPr>
          <p:spPr>
            <a:xfrm>
              <a:off x="858" y="2554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2" name="Shape 462"/>
            <p:cNvCxnSpPr/>
            <p:nvPr/>
          </p:nvCxnSpPr>
          <p:spPr>
            <a:xfrm>
              <a:off x="858" y="229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3" name="Shape 463"/>
            <p:cNvCxnSpPr/>
            <p:nvPr/>
          </p:nvCxnSpPr>
          <p:spPr>
            <a:xfrm>
              <a:off x="858" y="2026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4" name="Shape 464"/>
            <p:cNvCxnSpPr/>
            <p:nvPr/>
          </p:nvCxnSpPr>
          <p:spPr>
            <a:xfrm>
              <a:off x="858" y="1762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5" name="Shape 465"/>
            <p:cNvCxnSpPr/>
            <p:nvPr/>
          </p:nvCxnSpPr>
          <p:spPr>
            <a:xfrm>
              <a:off x="858" y="1498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6" name="Shape 466"/>
            <p:cNvCxnSpPr/>
            <p:nvPr/>
          </p:nvCxnSpPr>
          <p:spPr>
            <a:xfrm>
              <a:off x="858" y="1234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67" name="Shape 467"/>
            <p:cNvCxnSpPr/>
            <p:nvPr/>
          </p:nvCxnSpPr>
          <p:spPr>
            <a:xfrm>
              <a:off x="858" y="97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468" name="Shape 468"/>
            <p:cNvSpPr/>
            <p:nvPr/>
          </p:nvSpPr>
          <p:spPr>
            <a:xfrm>
              <a:off x="522" y="3261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10%</a:t>
              </a:r>
            </a:p>
          </p:txBody>
        </p:sp>
        <p:sp>
          <p:nvSpPr>
            <p:cNvPr id="469" name="Shape 469"/>
            <p:cNvSpPr/>
            <p:nvPr/>
          </p:nvSpPr>
          <p:spPr>
            <a:xfrm>
              <a:off x="522" y="2997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20%</a:t>
              </a:r>
            </a:p>
          </p:txBody>
        </p:sp>
        <p:sp>
          <p:nvSpPr>
            <p:cNvPr id="470" name="Shape 470"/>
            <p:cNvSpPr/>
            <p:nvPr/>
          </p:nvSpPr>
          <p:spPr>
            <a:xfrm>
              <a:off x="522" y="2734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>
                <a:buClr>
                  <a:srgbClr val="555555"/>
                </a:buClr>
                <a:buSzPct val="25000"/>
              </a:pPr>
              <a:r>
                <a:rPr lang="en-US" sz="1800" dirty="0">
                  <a:solidFill>
                    <a:srgbClr val="555555"/>
                  </a:solidFill>
                </a:rPr>
                <a:t>30%</a:t>
              </a:r>
            </a:p>
          </p:txBody>
        </p:sp>
        <p:sp>
          <p:nvSpPr>
            <p:cNvPr id="471" name="Shape 471"/>
            <p:cNvSpPr/>
            <p:nvPr/>
          </p:nvSpPr>
          <p:spPr>
            <a:xfrm>
              <a:off x="522" y="2470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40%</a:t>
              </a:r>
            </a:p>
          </p:txBody>
        </p:sp>
        <p:sp>
          <p:nvSpPr>
            <p:cNvPr id="472" name="Shape 472"/>
            <p:cNvSpPr/>
            <p:nvPr/>
          </p:nvSpPr>
          <p:spPr>
            <a:xfrm>
              <a:off x="522" y="2206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dirty="0" smtClean="0">
                  <a:solidFill>
                    <a:srgbClr val="555555"/>
                  </a:solidFill>
                </a:rPr>
                <a:t>50</a:t>
              </a:r>
              <a:r>
                <a:rPr lang="en-US" sz="1800" b="0" i="0" u="none" strike="noStrike" cap="none" dirty="0" smtClean="0">
                  <a:solidFill>
                    <a:srgbClr val="555555"/>
                  </a:solidFill>
                  <a:sym typeface="Arial"/>
                </a:rPr>
                <a:t>%</a:t>
              </a:r>
              <a:endParaRPr lang="en-US" sz="1800" b="0" i="0" u="none" strike="noStrike" cap="none" dirty="0">
                <a:solidFill>
                  <a:srgbClr val="555555"/>
                </a:solidFill>
                <a:sym typeface="Arial"/>
              </a:endParaRPr>
            </a:p>
          </p:txBody>
        </p:sp>
        <p:sp>
          <p:nvSpPr>
            <p:cNvPr id="473" name="Shape 473"/>
            <p:cNvSpPr/>
            <p:nvPr/>
          </p:nvSpPr>
          <p:spPr>
            <a:xfrm>
              <a:off x="522" y="1942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60%</a:t>
              </a:r>
            </a:p>
          </p:txBody>
        </p:sp>
        <p:sp>
          <p:nvSpPr>
            <p:cNvPr id="474" name="Shape 474"/>
            <p:cNvSpPr/>
            <p:nvPr/>
          </p:nvSpPr>
          <p:spPr>
            <a:xfrm>
              <a:off x="522" y="1678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 smtClean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70%</a:t>
              </a:r>
              <a:endParaRPr lang="en-US" sz="2000" b="0" i="0" u="none" strike="noStrike" cap="none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Shape 475"/>
            <p:cNvSpPr/>
            <p:nvPr/>
          </p:nvSpPr>
          <p:spPr>
            <a:xfrm>
              <a:off x="522" y="1414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80%</a:t>
              </a:r>
            </a:p>
          </p:txBody>
        </p:sp>
        <p:sp>
          <p:nvSpPr>
            <p:cNvPr id="476" name="Shape 476"/>
            <p:cNvSpPr/>
            <p:nvPr/>
          </p:nvSpPr>
          <p:spPr>
            <a:xfrm>
              <a:off x="522" y="1150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90%</a:t>
              </a:r>
            </a:p>
          </p:txBody>
        </p:sp>
        <p:cxnSp>
          <p:nvCxnSpPr>
            <p:cNvPr id="491" name="Shape 491"/>
            <p:cNvCxnSpPr/>
            <p:nvPr/>
          </p:nvCxnSpPr>
          <p:spPr>
            <a:xfrm rot="10800000">
              <a:off x="288" y="970"/>
              <a:ext cx="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492" name="Shape 492"/>
            <p:cNvCxnSpPr/>
            <p:nvPr/>
          </p:nvCxnSpPr>
          <p:spPr>
            <a:xfrm rot="10800000">
              <a:off x="288" y="3610"/>
              <a:ext cx="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493" name="Shape 493"/>
            <p:cNvSpPr/>
            <p:nvPr/>
          </p:nvSpPr>
          <p:spPr>
            <a:xfrm>
              <a:off x="888" y="969"/>
              <a:ext cx="45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Shape 494"/>
            <p:cNvSpPr/>
            <p:nvPr/>
          </p:nvSpPr>
          <p:spPr>
            <a:xfrm>
              <a:off x="888" y="969"/>
              <a:ext cx="45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Shape 495"/>
            <p:cNvSpPr/>
            <p:nvPr/>
          </p:nvSpPr>
          <p:spPr>
            <a:xfrm>
              <a:off x="888" y="969"/>
              <a:ext cx="45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Shape 496"/>
            <p:cNvSpPr/>
            <p:nvPr/>
          </p:nvSpPr>
          <p:spPr>
            <a:xfrm>
              <a:off x="888" y="969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Shape 497"/>
            <p:cNvSpPr/>
            <p:nvPr/>
          </p:nvSpPr>
          <p:spPr>
            <a:xfrm>
              <a:off x="1260" y="2859"/>
              <a:ext cx="300" cy="9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Shape 498"/>
            <p:cNvSpPr/>
            <p:nvPr/>
          </p:nvSpPr>
          <p:spPr>
            <a:xfrm>
              <a:off x="930" y="2983"/>
              <a:ext cx="300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Shape 499"/>
            <p:cNvSpPr/>
            <p:nvPr/>
          </p:nvSpPr>
          <p:spPr>
            <a:xfrm>
              <a:off x="891" y="2783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</a:t>
              </a:r>
              <a:r>
                <a:rPr lang="en-US" sz="1800" b="0" i="0" u="none" strike="noStrike" cap="none" dirty="0" smtClean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  <a:endParaRPr lang="en-US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Shape 500"/>
            <p:cNvSpPr/>
            <p:nvPr/>
          </p:nvSpPr>
          <p:spPr>
            <a:xfrm>
              <a:off x="1237" y="2665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28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501" name="Shape 501"/>
            <p:cNvCxnSpPr/>
            <p:nvPr/>
          </p:nvCxnSpPr>
          <p:spPr>
            <a:xfrm>
              <a:off x="888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02" name="Shape 502"/>
            <p:cNvCxnSpPr/>
            <p:nvPr/>
          </p:nvCxnSpPr>
          <p:spPr>
            <a:xfrm>
              <a:off x="1548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03" name="Shape 503"/>
            <p:cNvCxnSpPr/>
            <p:nvPr/>
          </p:nvCxnSpPr>
          <p:spPr>
            <a:xfrm>
              <a:off x="888" y="970"/>
              <a:ext cx="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04" name="Shape 504"/>
            <p:cNvCxnSpPr/>
            <p:nvPr/>
          </p:nvCxnSpPr>
          <p:spPr>
            <a:xfrm>
              <a:off x="888" y="3610"/>
              <a:ext cx="6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505" name="Shape 505"/>
            <p:cNvSpPr/>
            <p:nvPr/>
          </p:nvSpPr>
          <p:spPr>
            <a:xfrm>
              <a:off x="1548" y="969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Shape 506"/>
            <p:cNvSpPr/>
            <p:nvPr/>
          </p:nvSpPr>
          <p:spPr>
            <a:xfrm>
              <a:off x="1920" y="2926"/>
              <a:ext cx="300" cy="6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Shape 507"/>
            <p:cNvSpPr/>
            <p:nvPr/>
          </p:nvSpPr>
          <p:spPr>
            <a:xfrm>
              <a:off x="1589" y="2983"/>
              <a:ext cx="299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Shape 508"/>
            <p:cNvSpPr/>
            <p:nvPr/>
          </p:nvSpPr>
          <p:spPr>
            <a:xfrm>
              <a:off x="1571" y="2762"/>
              <a:ext cx="299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24%</a:t>
              </a:r>
            </a:p>
          </p:txBody>
        </p:sp>
        <p:sp>
          <p:nvSpPr>
            <p:cNvPr id="509" name="Shape 509"/>
            <p:cNvSpPr/>
            <p:nvPr/>
          </p:nvSpPr>
          <p:spPr>
            <a:xfrm>
              <a:off x="1878" y="2718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510" name="Shape 510"/>
            <p:cNvCxnSpPr/>
            <p:nvPr/>
          </p:nvCxnSpPr>
          <p:spPr>
            <a:xfrm>
              <a:off x="1548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11" name="Shape 511"/>
            <p:cNvCxnSpPr/>
            <p:nvPr/>
          </p:nvCxnSpPr>
          <p:spPr>
            <a:xfrm>
              <a:off x="2208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12" name="Shape 512"/>
            <p:cNvCxnSpPr/>
            <p:nvPr/>
          </p:nvCxnSpPr>
          <p:spPr>
            <a:xfrm>
              <a:off x="887" y="970"/>
              <a:ext cx="12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13" name="Shape 513"/>
            <p:cNvCxnSpPr/>
            <p:nvPr/>
          </p:nvCxnSpPr>
          <p:spPr>
            <a:xfrm>
              <a:off x="887" y="3610"/>
              <a:ext cx="12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514" name="Shape 514"/>
            <p:cNvSpPr/>
            <p:nvPr/>
          </p:nvSpPr>
          <p:spPr>
            <a:xfrm>
              <a:off x="2208" y="969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Shape 515"/>
            <p:cNvSpPr/>
            <p:nvPr/>
          </p:nvSpPr>
          <p:spPr>
            <a:xfrm>
              <a:off x="2580" y="2725"/>
              <a:ext cx="300" cy="9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Shape 516"/>
            <p:cNvSpPr/>
            <p:nvPr/>
          </p:nvSpPr>
          <p:spPr>
            <a:xfrm>
              <a:off x="2250" y="2818"/>
              <a:ext cx="300" cy="9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Shape 517"/>
            <p:cNvSpPr/>
            <p:nvPr/>
          </p:nvSpPr>
          <p:spPr>
            <a:xfrm>
              <a:off x="2218" y="2610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30%</a:t>
              </a:r>
            </a:p>
          </p:txBody>
        </p:sp>
        <p:sp>
          <p:nvSpPr>
            <p:cNvPr id="518" name="Shape 518"/>
            <p:cNvSpPr/>
            <p:nvPr/>
          </p:nvSpPr>
          <p:spPr>
            <a:xfrm>
              <a:off x="2544" y="2506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33%</a:t>
              </a:r>
            </a:p>
          </p:txBody>
        </p:sp>
        <p:cxnSp>
          <p:nvCxnSpPr>
            <p:cNvPr id="519" name="Shape 519"/>
            <p:cNvCxnSpPr/>
            <p:nvPr/>
          </p:nvCxnSpPr>
          <p:spPr>
            <a:xfrm>
              <a:off x="2208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20" name="Shape 520"/>
            <p:cNvCxnSpPr/>
            <p:nvPr/>
          </p:nvCxnSpPr>
          <p:spPr>
            <a:xfrm>
              <a:off x="2868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21" name="Shape 521"/>
            <p:cNvCxnSpPr/>
            <p:nvPr/>
          </p:nvCxnSpPr>
          <p:spPr>
            <a:xfrm>
              <a:off x="888" y="970"/>
              <a:ext cx="2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22" name="Shape 522"/>
            <p:cNvCxnSpPr/>
            <p:nvPr/>
          </p:nvCxnSpPr>
          <p:spPr>
            <a:xfrm>
              <a:off x="888" y="3610"/>
              <a:ext cx="21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523" name="Shape 523"/>
            <p:cNvSpPr/>
            <p:nvPr/>
          </p:nvSpPr>
          <p:spPr>
            <a:xfrm>
              <a:off x="2880" y="1033"/>
              <a:ext cx="599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3246" y="2583"/>
              <a:ext cx="300" cy="9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Shape 525"/>
            <p:cNvSpPr/>
            <p:nvPr/>
          </p:nvSpPr>
          <p:spPr>
            <a:xfrm>
              <a:off x="2910" y="2762"/>
              <a:ext cx="300" cy="9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Shape 526"/>
            <p:cNvSpPr/>
            <p:nvPr/>
          </p:nvSpPr>
          <p:spPr>
            <a:xfrm>
              <a:off x="2887" y="2516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32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527" name="Shape 527"/>
            <p:cNvSpPr/>
            <p:nvPr/>
          </p:nvSpPr>
          <p:spPr>
            <a:xfrm>
              <a:off x="3207" y="2385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38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528" name="Shape 528"/>
            <p:cNvCxnSpPr/>
            <p:nvPr/>
          </p:nvCxnSpPr>
          <p:spPr>
            <a:xfrm>
              <a:off x="2868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29" name="Shape 529"/>
            <p:cNvCxnSpPr/>
            <p:nvPr/>
          </p:nvCxnSpPr>
          <p:spPr>
            <a:xfrm>
              <a:off x="3534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30" name="Shape 530"/>
            <p:cNvCxnSpPr/>
            <p:nvPr/>
          </p:nvCxnSpPr>
          <p:spPr>
            <a:xfrm>
              <a:off x="888" y="970"/>
              <a:ext cx="27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31" name="Shape 531"/>
            <p:cNvCxnSpPr/>
            <p:nvPr/>
          </p:nvCxnSpPr>
          <p:spPr>
            <a:xfrm>
              <a:off x="888" y="3610"/>
              <a:ext cx="27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532" name="Shape 532"/>
            <p:cNvSpPr/>
            <p:nvPr/>
          </p:nvSpPr>
          <p:spPr>
            <a:xfrm>
              <a:off x="3534" y="969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Shape 533"/>
            <p:cNvSpPr/>
            <p:nvPr/>
          </p:nvSpPr>
          <p:spPr>
            <a:xfrm>
              <a:off x="3906" y="2880"/>
              <a:ext cx="300" cy="6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Shape 534"/>
            <p:cNvSpPr/>
            <p:nvPr/>
          </p:nvSpPr>
          <p:spPr>
            <a:xfrm>
              <a:off x="3576" y="3046"/>
              <a:ext cx="300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3540" y="2845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21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536" name="Shape 536"/>
            <p:cNvSpPr/>
            <p:nvPr/>
          </p:nvSpPr>
          <p:spPr>
            <a:xfrm>
              <a:off x="3863" y="2677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27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537" name="Shape 537"/>
            <p:cNvCxnSpPr/>
            <p:nvPr/>
          </p:nvCxnSpPr>
          <p:spPr>
            <a:xfrm>
              <a:off x="3534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38" name="Shape 538"/>
            <p:cNvCxnSpPr/>
            <p:nvPr/>
          </p:nvCxnSpPr>
          <p:spPr>
            <a:xfrm>
              <a:off x="4194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39" name="Shape 539"/>
            <p:cNvCxnSpPr/>
            <p:nvPr/>
          </p:nvCxnSpPr>
          <p:spPr>
            <a:xfrm>
              <a:off x="888" y="970"/>
              <a:ext cx="33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40" name="Shape 540"/>
            <p:cNvCxnSpPr/>
            <p:nvPr/>
          </p:nvCxnSpPr>
          <p:spPr>
            <a:xfrm>
              <a:off x="888" y="3610"/>
              <a:ext cx="33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541" name="Shape 541"/>
            <p:cNvSpPr/>
            <p:nvPr/>
          </p:nvSpPr>
          <p:spPr>
            <a:xfrm>
              <a:off x="4194" y="969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Shape 542"/>
            <p:cNvSpPr/>
            <p:nvPr/>
          </p:nvSpPr>
          <p:spPr>
            <a:xfrm>
              <a:off x="4566" y="2901"/>
              <a:ext cx="300" cy="6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Shape 543"/>
            <p:cNvSpPr/>
            <p:nvPr/>
          </p:nvSpPr>
          <p:spPr>
            <a:xfrm>
              <a:off x="4236" y="2998"/>
              <a:ext cx="300" cy="600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Shape 544"/>
            <p:cNvSpPr/>
            <p:nvPr/>
          </p:nvSpPr>
          <p:spPr>
            <a:xfrm>
              <a:off x="4186" y="2804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22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545" name="Shape 545"/>
            <p:cNvSpPr/>
            <p:nvPr/>
          </p:nvSpPr>
          <p:spPr>
            <a:xfrm>
              <a:off x="4530" y="2707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26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546" name="Shape 546"/>
            <p:cNvCxnSpPr/>
            <p:nvPr/>
          </p:nvCxnSpPr>
          <p:spPr>
            <a:xfrm>
              <a:off x="4194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47" name="Shape 547"/>
            <p:cNvCxnSpPr/>
            <p:nvPr/>
          </p:nvCxnSpPr>
          <p:spPr>
            <a:xfrm>
              <a:off x="4854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48" name="Shape 548"/>
            <p:cNvCxnSpPr/>
            <p:nvPr/>
          </p:nvCxnSpPr>
          <p:spPr>
            <a:xfrm>
              <a:off x="888" y="970"/>
              <a:ext cx="39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49" name="Shape 549"/>
            <p:cNvCxnSpPr/>
            <p:nvPr/>
          </p:nvCxnSpPr>
          <p:spPr>
            <a:xfrm>
              <a:off x="888" y="3610"/>
              <a:ext cx="39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550" name="Shape 550"/>
            <p:cNvSpPr/>
            <p:nvPr/>
          </p:nvSpPr>
          <p:spPr>
            <a:xfrm>
              <a:off x="4854" y="969"/>
              <a:ext cx="600" cy="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Shape 551"/>
            <p:cNvSpPr/>
            <p:nvPr/>
          </p:nvSpPr>
          <p:spPr>
            <a:xfrm>
              <a:off x="5226" y="2293"/>
              <a:ext cx="300" cy="1200"/>
            </a:xfrm>
            <a:prstGeom prst="rect">
              <a:avLst/>
            </a:prstGeom>
            <a:solidFill>
              <a:srgbClr val="2C69B0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Shape 552"/>
            <p:cNvSpPr/>
            <p:nvPr/>
          </p:nvSpPr>
          <p:spPr>
            <a:xfrm>
              <a:off x="4896" y="2516"/>
              <a:ext cx="300" cy="1199"/>
            </a:xfrm>
            <a:prstGeom prst="rect">
              <a:avLst/>
            </a:prstGeom>
            <a:solidFill>
              <a:srgbClr val="AC8763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Shape 553"/>
            <p:cNvSpPr/>
            <p:nvPr/>
          </p:nvSpPr>
          <p:spPr>
            <a:xfrm>
              <a:off x="4852" y="2305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39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sp>
          <p:nvSpPr>
            <p:cNvPr id="554" name="Shape 554"/>
            <p:cNvSpPr/>
            <p:nvPr/>
          </p:nvSpPr>
          <p:spPr>
            <a:xfrm>
              <a:off x="5193" y="2109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48</a:t>
              </a:r>
              <a:r>
                <a:rPr lang="en-US" sz="18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%</a:t>
              </a:r>
            </a:p>
          </p:txBody>
        </p:sp>
        <p:cxnSp>
          <p:nvCxnSpPr>
            <p:cNvPr id="555" name="Shape 555"/>
            <p:cNvCxnSpPr/>
            <p:nvPr/>
          </p:nvCxnSpPr>
          <p:spPr>
            <a:xfrm>
              <a:off x="4854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56" name="Shape 556"/>
            <p:cNvCxnSpPr/>
            <p:nvPr/>
          </p:nvCxnSpPr>
          <p:spPr>
            <a:xfrm>
              <a:off x="5514" y="969"/>
              <a:ext cx="0" cy="270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57" name="Shape 557"/>
            <p:cNvCxnSpPr/>
            <p:nvPr/>
          </p:nvCxnSpPr>
          <p:spPr>
            <a:xfrm>
              <a:off x="888" y="970"/>
              <a:ext cx="45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cxnSp>
          <p:nvCxnSpPr>
            <p:cNvPr id="558" name="Shape 558"/>
            <p:cNvCxnSpPr/>
            <p:nvPr/>
          </p:nvCxnSpPr>
          <p:spPr>
            <a:xfrm>
              <a:off x="888" y="3610"/>
              <a:ext cx="4500" cy="0"/>
            </a:xfrm>
            <a:prstGeom prst="straightConnector1">
              <a:avLst/>
            </a:prstGeom>
            <a:noFill/>
            <a:ln w="9525" cap="sq" cmpd="sng">
              <a:solidFill>
                <a:srgbClr val="D7D7D7"/>
              </a:solidFill>
              <a:prstDash val="solid"/>
              <a:bevel/>
              <a:headEnd type="none" w="med" len="med"/>
              <a:tailEnd type="none" w="med" len="med"/>
            </a:ln>
          </p:spPr>
        </p:cxnSp>
        <p:sp>
          <p:nvSpPr>
            <p:cNvPr id="559" name="Shape 559"/>
            <p:cNvSpPr/>
            <p:nvPr/>
          </p:nvSpPr>
          <p:spPr>
            <a:xfrm>
              <a:off x="216" y="3664"/>
              <a:ext cx="5400" cy="9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Shape 560"/>
            <p:cNvSpPr/>
            <p:nvPr/>
          </p:nvSpPr>
          <p:spPr>
            <a:xfrm>
              <a:off x="984" y="3694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3</a:t>
              </a:r>
            </a:p>
          </p:txBody>
        </p:sp>
        <p:sp>
          <p:nvSpPr>
            <p:cNvPr id="561" name="Shape 561"/>
            <p:cNvSpPr/>
            <p:nvPr/>
          </p:nvSpPr>
          <p:spPr>
            <a:xfrm>
              <a:off x="1638" y="3694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4</a:t>
              </a:r>
            </a:p>
          </p:txBody>
        </p:sp>
        <p:sp>
          <p:nvSpPr>
            <p:cNvPr id="562" name="Shape 562"/>
            <p:cNvSpPr/>
            <p:nvPr/>
          </p:nvSpPr>
          <p:spPr>
            <a:xfrm>
              <a:off x="2298" y="3694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5</a:t>
              </a:r>
            </a:p>
          </p:txBody>
        </p:sp>
        <p:sp>
          <p:nvSpPr>
            <p:cNvPr id="563" name="Shape 563"/>
            <p:cNvSpPr/>
            <p:nvPr/>
          </p:nvSpPr>
          <p:spPr>
            <a:xfrm>
              <a:off x="2958" y="3694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6</a:t>
              </a:r>
            </a:p>
          </p:txBody>
        </p:sp>
        <p:sp>
          <p:nvSpPr>
            <p:cNvPr id="564" name="Shape 564"/>
            <p:cNvSpPr/>
            <p:nvPr/>
          </p:nvSpPr>
          <p:spPr>
            <a:xfrm>
              <a:off x="3618" y="3694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7</a:t>
              </a:r>
            </a:p>
          </p:txBody>
        </p:sp>
        <p:sp>
          <p:nvSpPr>
            <p:cNvPr id="565" name="Shape 565"/>
            <p:cNvSpPr/>
            <p:nvPr/>
          </p:nvSpPr>
          <p:spPr>
            <a:xfrm>
              <a:off x="4272" y="3694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8</a:t>
              </a:r>
            </a:p>
          </p:txBody>
        </p:sp>
        <p:sp>
          <p:nvSpPr>
            <p:cNvPr id="566" name="Shape 566"/>
            <p:cNvSpPr/>
            <p:nvPr/>
          </p:nvSpPr>
          <p:spPr>
            <a:xfrm>
              <a:off x="4890" y="3694"/>
              <a:ext cx="600" cy="30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250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Grade 11</a:t>
              </a:r>
            </a:p>
          </p:txBody>
        </p:sp>
        <p:sp>
          <p:nvSpPr>
            <p:cNvPr id="567" name="Shape 567"/>
            <p:cNvSpPr/>
            <p:nvPr/>
          </p:nvSpPr>
          <p:spPr>
            <a:xfrm>
              <a:off x="251" y="4066"/>
              <a:ext cx="434" cy="12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200" b="1" i="0" u="none" strike="noStrike" cap="none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English</a:t>
              </a:r>
            </a:p>
          </p:txBody>
        </p:sp>
        <p:sp>
          <p:nvSpPr>
            <p:cNvPr id="568" name="Shape 568"/>
            <p:cNvSpPr/>
            <p:nvPr/>
          </p:nvSpPr>
          <p:spPr>
            <a:xfrm>
              <a:off x="251" y="4174"/>
              <a:ext cx="600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200" b="1" i="0" u="none" strike="noStrike" cap="none" dirty="0" smtClean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Language</a:t>
              </a:r>
              <a:endParaRPr lang="en-US" sz="1200" b="1" i="0" u="none" strike="noStrike" cap="none" dirty="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Shape 569"/>
            <p:cNvSpPr/>
            <p:nvPr/>
          </p:nvSpPr>
          <p:spPr>
            <a:xfrm>
              <a:off x="251" y="4288"/>
              <a:ext cx="299" cy="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55555"/>
                </a:buClr>
                <a:buSzPct val="25000"/>
                <a:buFont typeface="Arial"/>
                <a:buNone/>
              </a:pPr>
              <a:r>
                <a:rPr lang="en-US" sz="1200" b="1" i="0" u="none" strike="noStrike" cap="none" dirty="0">
                  <a:solidFill>
                    <a:srgbClr val="555555"/>
                  </a:solidFill>
                  <a:latin typeface="Arial"/>
                  <a:ea typeface="Arial"/>
                  <a:cs typeface="Arial"/>
                  <a:sym typeface="Arial"/>
                </a:rPr>
                <a:t>Arts</a:t>
              </a:r>
            </a:p>
          </p:txBody>
        </p:sp>
        <p:sp>
          <p:nvSpPr>
            <p:cNvPr id="570" name="Shape 570"/>
            <p:cNvSpPr/>
            <p:nvPr/>
          </p:nvSpPr>
          <p:spPr>
            <a:xfrm>
              <a:off x="911" y="3880"/>
              <a:ext cx="45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Shape 571"/>
            <p:cNvSpPr/>
            <p:nvPr/>
          </p:nvSpPr>
          <p:spPr>
            <a:xfrm>
              <a:off x="911" y="3880"/>
              <a:ext cx="45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Shape 572"/>
            <p:cNvSpPr/>
            <p:nvPr/>
          </p:nvSpPr>
          <p:spPr>
            <a:xfrm>
              <a:off x="911" y="3880"/>
              <a:ext cx="45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Shape 573"/>
            <p:cNvSpPr/>
            <p:nvPr/>
          </p:nvSpPr>
          <p:spPr>
            <a:xfrm>
              <a:off x="911" y="3880"/>
              <a:ext cx="6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Shape 577"/>
            <p:cNvSpPr/>
            <p:nvPr/>
          </p:nvSpPr>
          <p:spPr>
            <a:xfrm>
              <a:off x="1571" y="3880"/>
              <a:ext cx="599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Shape 581"/>
            <p:cNvSpPr/>
            <p:nvPr/>
          </p:nvSpPr>
          <p:spPr>
            <a:xfrm>
              <a:off x="2226" y="3880"/>
              <a:ext cx="6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Shape 585"/>
            <p:cNvSpPr/>
            <p:nvPr/>
          </p:nvSpPr>
          <p:spPr>
            <a:xfrm>
              <a:off x="2886" y="3880"/>
              <a:ext cx="6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Shape 589"/>
            <p:cNvSpPr/>
            <p:nvPr/>
          </p:nvSpPr>
          <p:spPr>
            <a:xfrm>
              <a:off x="3546" y="3880"/>
              <a:ext cx="6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Shape 593"/>
            <p:cNvSpPr/>
            <p:nvPr/>
          </p:nvSpPr>
          <p:spPr>
            <a:xfrm>
              <a:off x="4206" y="3880"/>
              <a:ext cx="6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Shape 597"/>
            <p:cNvSpPr/>
            <p:nvPr/>
          </p:nvSpPr>
          <p:spPr>
            <a:xfrm>
              <a:off x="4860" y="3880"/>
              <a:ext cx="600" cy="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7F3"/>
        </a:solidFill>
        <a:effectLst/>
      </p:bgPr>
    </p:bg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Shape 861"/>
          <p:cNvSpPr txBox="1">
            <a:spLocks noGrp="1"/>
          </p:cNvSpPr>
          <p:nvPr>
            <p:ph type="body" idx="4294967295"/>
          </p:nvPr>
        </p:nvSpPr>
        <p:spPr>
          <a:xfrm>
            <a:off x="1" y="174625"/>
            <a:ext cx="9144000" cy="468313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accent5"/>
                </a:solidFill>
                <a:latin typeface="Droid Sans"/>
                <a:ea typeface="Droid Sans"/>
                <a:cs typeface="Droid Sans"/>
                <a:sym typeface="Droid Sans"/>
              </a:rPr>
              <a:t>Advanced Placement (AP)  </a:t>
            </a:r>
          </a:p>
        </p:txBody>
      </p:sp>
      <p:graphicFrame>
        <p:nvGraphicFramePr>
          <p:cNvPr id="862" name="Shape 862"/>
          <p:cNvGraphicFramePr/>
          <p:nvPr>
            <p:extLst>
              <p:ext uri="{D42A27DB-BD31-4B8C-83A1-F6EECF244321}">
                <p14:modId xmlns:p14="http://schemas.microsoft.com/office/powerpoint/2010/main" val="1162840669"/>
              </p:ext>
            </p:extLst>
          </p:nvPr>
        </p:nvGraphicFramePr>
        <p:xfrm>
          <a:off x="469234" y="631695"/>
          <a:ext cx="8230759" cy="5853327"/>
        </p:xfrm>
        <a:graphic>
          <a:graphicData uri="http://schemas.openxmlformats.org/drawingml/2006/table">
            <a:tbl>
              <a:tblPr>
                <a:noFill/>
                <a:tableStyleId>{6C749467-CEC0-485B-B82F-35A47067B812}</a:tableStyleId>
              </a:tblPr>
              <a:tblGrid>
                <a:gridCol w="721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9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82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82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94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0715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Year</a:t>
                      </a: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# AP Test Takers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# Exams Taken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# Exams Passed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 Exams Passed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82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LHS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2010</a:t>
                      </a: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303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669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134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089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2011</a:t>
                      </a: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424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902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169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18.7%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089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2012</a:t>
                      </a: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338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629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163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089">
                <a:tc rowSpan="3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2013</a:t>
                      </a: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387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807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168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4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2014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494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1044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204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19.5%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0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2015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606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1152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253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b="0" i="0" u="none" strike="noStrike" cap="none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089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2016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645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1310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302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24%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9350">
                <a:tc gridSpan="6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261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FHS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2013</a:t>
                      </a: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5626">
                <a:tc rowSpan="2"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2014</a:t>
                      </a: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86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32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2015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152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191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104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54%</a:t>
                      </a: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167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 sz="160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2016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134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161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300"/>
                        </a:spcAft>
                        <a:buNone/>
                      </a:pPr>
                      <a:r>
                        <a:rPr lang="en-US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44%</a:t>
                      </a:r>
                      <a:endParaRPr lang="en-US" sz="1600" dirty="0">
                        <a:solidFill>
                          <a:schemeClr val="tx1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5250" marR="9525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475528"/>
              </p:ext>
            </p:extLst>
          </p:nvPr>
        </p:nvGraphicFramePr>
        <p:xfrm>
          <a:off x="311150" y="1564107"/>
          <a:ext cx="8521699" cy="5053264"/>
        </p:xfrm>
        <a:graphic>
          <a:graphicData uri="http://schemas.openxmlformats.org/drawingml/2006/table">
            <a:tbl>
              <a:tblPr/>
              <a:tblGrid>
                <a:gridCol w="927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6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3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3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59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059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43469">
                <a:tc>
                  <a:txBody>
                    <a:bodyPr/>
                    <a:lstStyle/>
                    <a:p>
                      <a:pPr fontAlgn="ctr"/>
                      <a:r>
                        <a:rPr lang="en-US" sz="1100">
                          <a:effectLst/>
                        </a:rPr>
                        <a:t/>
                      </a:r>
                      <a:br>
                        <a:rPr lang="en-US" sz="1100">
                          <a:effectLst/>
                        </a:rPr>
                      </a:br>
                      <a:endParaRPr lang="en-US" sz="11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charset="0"/>
                        </a:rPr>
                        <a:t>IB Test takers</a:t>
                      </a:r>
                      <a:endParaRPr lang="en-US" sz="12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charset="0"/>
                        </a:rPr>
                        <a:t>% Change in Participation</a:t>
                      </a:r>
                      <a:endParaRPr lang="en-US" sz="12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charset="0"/>
                        </a:rPr>
                        <a:t>Exams taken</a:t>
                      </a:r>
                      <a:endParaRPr lang="en-US" sz="12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charset="0"/>
                        </a:rPr>
                        <a:t>% Change in Exams Taken</a:t>
                      </a:r>
                      <a:endParaRPr lang="en-US" sz="12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charset="0"/>
                        </a:rPr>
                        <a:t>Exams Passed</a:t>
                      </a:r>
                      <a:endParaRPr lang="en-US" sz="12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</a:rPr>
                        <a:t>Percentage</a:t>
                      </a:r>
                      <a:endParaRPr lang="en-US" sz="1200" dirty="0">
                        <a:effectLst/>
                      </a:endParaRPr>
                    </a:p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</a:rPr>
                        <a:t>Passed</a:t>
                      </a:r>
                      <a:endParaRPr lang="en-US" sz="1200" dirty="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2010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68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N/A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212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N/A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89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42%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2011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44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35%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148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30%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57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38.5%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2012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88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100%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213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44%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101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47%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2013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62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29.5%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147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31%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97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66%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2014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74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19%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168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14%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80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47.6%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2015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158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113.5%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333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98.2%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156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46.8%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568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2016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212</a:t>
                      </a:r>
                      <a:endParaRPr lang="en-US" sz="1400" dirty="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34%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516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charset="0"/>
                        <a:buChar char="•"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54%</a:t>
                      </a: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228</a:t>
                      </a:r>
                      <a:endParaRPr lang="en-US" sz="140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charset="0"/>
                        </a:rPr>
                        <a:t>44%</a:t>
                      </a:r>
                      <a:endParaRPr lang="en-US" sz="1400" dirty="0">
                        <a:effectLst/>
                      </a:endParaRPr>
                    </a:p>
                  </a:txBody>
                  <a:tcPr marL="95642" marR="95642" marT="47821" marB="4782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96950" y="588185"/>
            <a:ext cx="6940549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</a:rPr>
              <a:t>Marco Antonio Firebaugh High School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</a:rPr>
              <a:t>International Baccalaureate (IB) </a:t>
            </a:r>
            <a:r>
              <a:rPr kumimoji="0" lang="en-US" altLang="en-US" sz="2800" b="0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latin typeface="Arial" charset="0"/>
              </a:rPr>
              <a:t>Diploma</a:t>
            </a:r>
            <a:endParaRPr kumimoji="0" lang="en-US" altLang="en-US" sz="5500" b="0" i="0" u="none" strike="noStrike" cap="none" normalizeH="0" baseline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latin typeface="Arial" charset="0"/>
            </a:endParaRPr>
          </a:p>
        </p:txBody>
      </p:sp>
      <p:pic>
        <p:nvPicPr>
          <p:cNvPr id="1027" name="Picture 3" descr="oatOfArms_FHS_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104517"/>
            <a:ext cx="685800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le:International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499" y="104517"/>
            <a:ext cx="89535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41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Shape 76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07866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-US" b="1" dirty="0">
                <a:solidFill>
                  <a:schemeClr val="accent5"/>
                </a:solidFill>
              </a:rPr>
              <a:t>LCAP </a:t>
            </a:r>
            <a:r>
              <a:rPr lang="en-US" b="1" dirty="0" smtClean="0">
                <a:solidFill>
                  <a:schemeClr val="accent5"/>
                </a:solidFill>
              </a:rPr>
              <a:t>Tentative Dates</a:t>
            </a:r>
            <a:endParaRPr lang="en-US" b="1" dirty="0">
              <a:solidFill>
                <a:schemeClr val="accent5"/>
              </a:solidFill>
            </a:endParaRPr>
          </a:p>
        </p:txBody>
      </p:sp>
      <p:sp>
        <p:nvSpPr>
          <p:cNvPr id="767" name="Shape 7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08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800" b="1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DATES			</a:t>
            </a:r>
            <a:r>
              <a:rPr lang="en-US" sz="2800" b="1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ACTIVITY</a:t>
            </a:r>
            <a:endParaRPr lang="en-US" sz="2800" b="1" dirty="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November-March 2017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Bargaining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Unit Meetings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March 8, 201		            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Parent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Council Officer Group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November 4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Stakeholder Committee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January 20 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Stakeholder Committee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January 26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Stakeholder Committee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February 10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Stakeholder Committee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March 9 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Presentation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DELAC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March 24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Stakeholder Committee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March 31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Stakeholder Committee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April 5	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Stakeholder Committee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May 23 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Public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Hearing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June 27 			</a:t>
            </a:r>
            <a:r>
              <a:rPr lang="en-US" sz="2400" dirty="0" smtClean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LCAP </a:t>
            </a:r>
            <a:r>
              <a:rPr lang="en-US" sz="2400" dirty="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Update for Board Approval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444</Words>
  <Application>Microsoft Office PowerPoint</Application>
  <PresentationFormat>On-screen Show (4:3)</PresentationFormat>
  <Paragraphs>256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Alfa Slab One</vt:lpstr>
      <vt:lpstr>Arial</vt:lpstr>
      <vt:lpstr>Calibri</vt:lpstr>
      <vt:lpstr>Cambria</vt:lpstr>
      <vt:lpstr>Droid Sans</vt:lpstr>
      <vt:lpstr>Muli</vt:lpstr>
      <vt:lpstr>Proxima Nova</vt:lpstr>
      <vt:lpstr>Quattrocento</vt:lpstr>
      <vt:lpstr>Times New Roman</vt:lpstr>
      <vt:lpstr>gameday</vt:lpstr>
      <vt:lpstr>LCAP Achievement Indicators</vt:lpstr>
      <vt:lpstr>2015-16 SBAC All Grades</vt:lpstr>
      <vt:lpstr>2015-16 Math Results, by Grade</vt:lpstr>
      <vt:lpstr>2015-16 ELA Results, by Grade</vt:lpstr>
      <vt:lpstr>PowerPoint Presentation</vt:lpstr>
      <vt:lpstr>PowerPoint Presentation</vt:lpstr>
      <vt:lpstr>LCAP Tentative Dates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LCAP Achievement Indicators</dc:title>
  <dc:creator>Ormeo, Geraldine T (Superintendent)</dc:creator>
  <cp:lastModifiedBy>Windows User</cp:lastModifiedBy>
  <cp:revision>15</cp:revision>
  <dcterms:modified xsi:type="dcterms:W3CDTF">2016-10-21T18:35:43Z</dcterms:modified>
</cp:coreProperties>
</file>