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76" r:id="rId4"/>
    <p:sldId id="258" r:id="rId5"/>
    <p:sldId id="283" r:id="rId6"/>
    <p:sldId id="277" r:id="rId7"/>
    <p:sldId id="279" r:id="rId8"/>
    <p:sldId id="278" r:id="rId9"/>
    <p:sldId id="280" r:id="rId10"/>
    <p:sldId id="281" r:id="rId11"/>
    <p:sldId id="282" r:id="rId12"/>
    <p:sldId id="265" r:id="rId13"/>
    <p:sldId id="266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67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652875073784093"/>
          <c:y val="0.12627018037961421"/>
          <c:w val="0.88639911347715195"/>
          <c:h val="0.748293538458571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84D-412B-A945-03F0567578D5}"/>
              </c:ext>
            </c:extLst>
          </c:dPt>
          <c:cat>
            <c:strRef>
              <c:f>Sheet1!$A$2:$A$9</c:f>
              <c:strCache>
                <c:ptCount val="8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  <c:pt idx="7">
                  <c:v>2020-21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9531</c:v>
                </c:pt>
                <c:pt idx="1">
                  <c:v>9605.36</c:v>
                </c:pt>
                <c:pt idx="2">
                  <c:v>9695.0499999999993</c:v>
                </c:pt>
                <c:pt idx="3">
                  <c:v>9695.0499999999993</c:v>
                </c:pt>
                <c:pt idx="4">
                  <c:v>9800.2199999999993</c:v>
                </c:pt>
                <c:pt idx="5">
                  <c:v>10032.07</c:v>
                </c:pt>
                <c:pt idx="6">
                  <c:v>10294.049999999999</c:v>
                </c:pt>
                <c:pt idx="7">
                  <c:v>10552.79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4D-412B-A945-03F0567578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Transition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84D-412B-A945-03F0567578D5}"/>
              </c:ext>
            </c:extLst>
          </c:dPt>
          <c:cat>
            <c:strRef>
              <c:f>Sheet1!$A$2:$A$9</c:f>
              <c:strCache>
                <c:ptCount val="8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  <c:pt idx="6">
                  <c:v>2019-20</c:v>
                </c:pt>
                <c:pt idx="7">
                  <c:v>2020-21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6903.05</c:v>
                </c:pt>
                <c:pt idx="1">
                  <c:v>7715.53</c:v>
                </c:pt>
                <c:pt idx="2">
                  <c:v>8762.51</c:v>
                </c:pt>
                <c:pt idx="3">
                  <c:v>9267.76</c:v>
                </c:pt>
                <c:pt idx="4">
                  <c:v>9656.41</c:v>
                </c:pt>
                <c:pt idx="5">
                  <c:v>9808.02</c:v>
                </c:pt>
                <c:pt idx="6">
                  <c:v>10167.58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4D-412B-A945-03F0567578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8441472"/>
        <c:axId val="91992448"/>
      </c:barChart>
      <c:catAx>
        <c:axId val="984414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 smtClean="0">
                    <a:solidFill>
                      <a:schemeClr val="tx1"/>
                    </a:solidFill>
                  </a:rPr>
                  <a:t>Fiscal Year</a:t>
                </a:r>
                <a:endParaRPr lang="en-US" sz="1400" b="1" i="0" baseline="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992448"/>
        <c:crosses val="autoZero"/>
        <c:auto val="1"/>
        <c:lblAlgn val="ctr"/>
        <c:lblOffset val="100"/>
        <c:noMultiLvlLbl val="0"/>
      </c:catAx>
      <c:valAx>
        <c:axId val="91992448"/>
        <c:scaling>
          <c:orientation val="minMax"/>
          <c:min val="6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i="0" baseline="0" dirty="0" smtClean="0">
                    <a:solidFill>
                      <a:schemeClr val="tx1"/>
                    </a:solidFill>
                  </a:rPr>
                  <a:t>Average Per-Pupil Amount</a:t>
                </a:r>
                <a:endParaRPr lang="en-US" sz="1400" b="1" i="0" baseline="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&quot;$&quot;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44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1079628907772667"/>
          <c:y val="0.12914923736328374"/>
          <c:w val="0.10734833888338215"/>
          <c:h val="0.10286722625872052"/>
        </c:manualLayout>
      </c:layout>
      <c:overlay val="1"/>
      <c:spPr>
        <a:noFill/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813586-B467-4EFB-AE0F-8655B88F9CE9}" type="doc">
      <dgm:prSet loTypeId="urn:microsoft.com/office/officeart/2005/8/layout/hProcess11" loCatId="process" qsTypeId="urn:microsoft.com/office/officeart/2005/8/quickstyle/3d3" qsCatId="3D" csTypeId="urn:microsoft.com/office/officeart/2005/8/colors/colorful3" csCatId="colorful" phldr="1"/>
      <dgm:spPr/>
    </dgm:pt>
    <dgm:pt modelId="{62BEB6A8-6161-4177-86FF-BF831CB96D4E}">
      <dgm:prSet phldrT="[Text]"/>
      <dgm:spPr/>
      <dgm:t>
        <a:bodyPr/>
        <a:lstStyle/>
        <a:p>
          <a:r>
            <a:rPr lang="en-US" dirty="0" smtClean="0"/>
            <a:t>FEBRUARY Budget Preparation Starts</a:t>
          </a:r>
          <a:endParaRPr lang="en-US" dirty="0"/>
        </a:p>
      </dgm:t>
    </dgm:pt>
    <dgm:pt modelId="{47BF748B-923C-427D-8598-C5334E0063D3}" type="parTrans" cxnId="{14F1C12D-50C8-4CBF-8CDE-7A361A774914}">
      <dgm:prSet/>
      <dgm:spPr/>
      <dgm:t>
        <a:bodyPr/>
        <a:lstStyle/>
        <a:p>
          <a:endParaRPr lang="en-US"/>
        </a:p>
      </dgm:t>
    </dgm:pt>
    <dgm:pt modelId="{41891B8D-43CB-43E1-B943-DB3B023386B6}" type="sibTrans" cxnId="{14F1C12D-50C8-4CBF-8CDE-7A361A774914}">
      <dgm:prSet/>
      <dgm:spPr/>
      <dgm:t>
        <a:bodyPr/>
        <a:lstStyle/>
        <a:p>
          <a:endParaRPr lang="en-US"/>
        </a:p>
      </dgm:t>
    </dgm:pt>
    <dgm:pt modelId="{27886EEA-CD17-4D01-ADBD-EE32662A184C}">
      <dgm:prSet phldrT="[Text]"/>
      <dgm:spPr/>
      <dgm:t>
        <a:bodyPr/>
        <a:lstStyle/>
        <a:p>
          <a:r>
            <a:rPr lang="en-US" dirty="0" smtClean="0"/>
            <a:t>JUNE      LCAP and Budget Adoption</a:t>
          </a:r>
          <a:endParaRPr lang="en-US" dirty="0"/>
        </a:p>
      </dgm:t>
    </dgm:pt>
    <dgm:pt modelId="{BE90EA83-90A1-4854-A50F-B4AE7F33E6C3}" type="parTrans" cxnId="{036EE9D7-2C80-45FD-9AC0-75E4E48FF3DD}">
      <dgm:prSet/>
      <dgm:spPr/>
      <dgm:t>
        <a:bodyPr/>
        <a:lstStyle/>
        <a:p>
          <a:endParaRPr lang="en-US"/>
        </a:p>
      </dgm:t>
    </dgm:pt>
    <dgm:pt modelId="{82CA4504-3C0E-4743-8AB9-91E6E02F1915}" type="sibTrans" cxnId="{036EE9D7-2C80-45FD-9AC0-75E4E48FF3DD}">
      <dgm:prSet/>
      <dgm:spPr/>
      <dgm:t>
        <a:bodyPr/>
        <a:lstStyle/>
        <a:p>
          <a:endParaRPr lang="en-US"/>
        </a:p>
      </dgm:t>
    </dgm:pt>
    <dgm:pt modelId="{626557E4-8A82-41FC-989C-DAE69BFD42EB}">
      <dgm:prSet phldrT="[Text]"/>
      <dgm:spPr/>
      <dgm:t>
        <a:bodyPr/>
        <a:lstStyle/>
        <a:p>
          <a:r>
            <a:rPr lang="en-US" dirty="0" smtClean="0"/>
            <a:t>MAY             LCAP and Budget Public Hearings</a:t>
          </a:r>
          <a:endParaRPr lang="en-US" dirty="0"/>
        </a:p>
      </dgm:t>
    </dgm:pt>
    <dgm:pt modelId="{C5E9842D-F0A5-4386-B6F5-26773557597A}" type="parTrans" cxnId="{33F14292-4A70-4B7C-8651-18809DE4646A}">
      <dgm:prSet/>
      <dgm:spPr/>
      <dgm:t>
        <a:bodyPr/>
        <a:lstStyle/>
        <a:p>
          <a:endParaRPr lang="en-US"/>
        </a:p>
      </dgm:t>
    </dgm:pt>
    <dgm:pt modelId="{572A8C70-637F-4EAE-A14C-4C8C085C3A80}" type="sibTrans" cxnId="{33F14292-4A70-4B7C-8651-18809DE4646A}">
      <dgm:prSet/>
      <dgm:spPr/>
      <dgm:t>
        <a:bodyPr/>
        <a:lstStyle/>
        <a:p>
          <a:endParaRPr lang="en-US"/>
        </a:p>
      </dgm:t>
    </dgm:pt>
    <dgm:pt modelId="{669BFE31-455E-40B5-9C46-6F3AA8CB89D5}">
      <dgm:prSet phldrT="[Text]"/>
      <dgm:spPr/>
      <dgm:t>
        <a:bodyPr/>
        <a:lstStyle/>
        <a:p>
          <a:r>
            <a:rPr lang="en-US" dirty="0" smtClean="0"/>
            <a:t>MAY           Governor’s May Revision to the Budget Proposal</a:t>
          </a:r>
          <a:endParaRPr lang="en-US" dirty="0"/>
        </a:p>
      </dgm:t>
    </dgm:pt>
    <dgm:pt modelId="{53E74B90-984F-42E3-B7AF-CC5EC4356921}" type="parTrans" cxnId="{AC311E4E-209D-4BBA-8BA1-1478708EE5B0}">
      <dgm:prSet/>
      <dgm:spPr/>
      <dgm:t>
        <a:bodyPr/>
        <a:lstStyle/>
        <a:p>
          <a:endParaRPr lang="en-US"/>
        </a:p>
      </dgm:t>
    </dgm:pt>
    <dgm:pt modelId="{4CE63205-321C-4E0A-97B2-6285A620AE9C}" type="sibTrans" cxnId="{AC311E4E-209D-4BBA-8BA1-1478708EE5B0}">
      <dgm:prSet/>
      <dgm:spPr/>
      <dgm:t>
        <a:bodyPr/>
        <a:lstStyle/>
        <a:p>
          <a:endParaRPr lang="en-US"/>
        </a:p>
      </dgm:t>
    </dgm:pt>
    <dgm:pt modelId="{38A287D2-3C9D-4B07-9D95-A90A5F3E108D}">
      <dgm:prSet phldrT="[Text]"/>
      <dgm:spPr/>
      <dgm:t>
        <a:bodyPr/>
        <a:lstStyle/>
        <a:p>
          <a:r>
            <a:rPr lang="en-US" dirty="0" smtClean="0"/>
            <a:t>JUNE        LCAP and Budget Adoption</a:t>
          </a:r>
          <a:endParaRPr lang="en-US" dirty="0"/>
        </a:p>
      </dgm:t>
    </dgm:pt>
    <dgm:pt modelId="{E5B19A87-D723-408A-B8B4-94E977296B0C}" type="parTrans" cxnId="{B386DC42-A401-4D16-9431-39F8DEE5DA0A}">
      <dgm:prSet/>
      <dgm:spPr/>
      <dgm:t>
        <a:bodyPr/>
        <a:lstStyle/>
        <a:p>
          <a:endParaRPr lang="en-US"/>
        </a:p>
      </dgm:t>
    </dgm:pt>
    <dgm:pt modelId="{0E326262-8C9C-4BE0-A348-365E24D35798}" type="sibTrans" cxnId="{B386DC42-A401-4D16-9431-39F8DEE5DA0A}">
      <dgm:prSet/>
      <dgm:spPr/>
      <dgm:t>
        <a:bodyPr/>
        <a:lstStyle/>
        <a:p>
          <a:endParaRPr lang="en-US"/>
        </a:p>
      </dgm:t>
    </dgm:pt>
    <dgm:pt modelId="{F65EEE07-0F3E-48C0-BCE8-9FC0003BC1C6}">
      <dgm:prSet phldrT="[Text]"/>
      <dgm:spPr/>
      <dgm:t>
        <a:bodyPr/>
        <a:lstStyle/>
        <a:p>
          <a:r>
            <a:rPr lang="en-US" dirty="0" smtClean="0"/>
            <a:t>JUNE        State Budget Adoption</a:t>
          </a:r>
          <a:endParaRPr lang="en-US" dirty="0"/>
        </a:p>
      </dgm:t>
    </dgm:pt>
    <dgm:pt modelId="{BDF6ECD0-FE5A-4425-96BD-5EDEC2265DBB}" type="parTrans" cxnId="{B0FD269E-5910-4715-B939-791751064AFC}">
      <dgm:prSet/>
      <dgm:spPr/>
      <dgm:t>
        <a:bodyPr/>
        <a:lstStyle/>
        <a:p>
          <a:endParaRPr lang="en-US"/>
        </a:p>
      </dgm:t>
    </dgm:pt>
    <dgm:pt modelId="{53DF2914-02D2-41F5-AD4D-86DE3FA55B78}" type="sibTrans" cxnId="{B0FD269E-5910-4715-B939-791751064AFC}">
      <dgm:prSet/>
      <dgm:spPr/>
      <dgm:t>
        <a:bodyPr/>
        <a:lstStyle/>
        <a:p>
          <a:endParaRPr lang="en-US"/>
        </a:p>
      </dgm:t>
    </dgm:pt>
    <dgm:pt modelId="{04569D02-D807-45CD-A048-D2F3B977E132}">
      <dgm:prSet phldrT="[Text]"/>
      <dgm:spPr/>
      <dgm:t>
        <a:bodyPr/>
        <a:lstStyle/>
        <a:p>
          <a:r>
            <a:rPr lang="en-US" dirty="0" smtClean="0"/>
            <a:t>DECEMBER First Interim Adoption</a:t>
          </a:r>
          <a:endParaRPr lang="en-US" dirty="0"/>
        </a:p>
      </dgm:t>
    </dgm:pt>
    <dgm:pt modelId="{325321FB-ABE6-4B30-AA09-2B7FA753B352}" type="parTrans" cxnId="{31265FC8-B339-4B69-B1DB-76B3A606C42D}">
      <dgm:prSet/>
      <dgm:spPr/>
      <dgm:t>
        <a:bodyPr/>
        <a:lstStyle/>
        <a:p>
          <a:endParaRPr lang="en-US"/>
        </a:p>
      </dgm:t>
    </dgm:pt>
    <dgm:pt modelId="{EB4A5772-4F3F-495C-88E6-39C7463EEE1C}" type="sibTrans" cxnId="{31265FC8-B339-4B69-B1DB-76B3A606C42D}">
      <dgm:prSet/>
      <dgm:spPr/>
      <dgm:t>
        <a:bodyPr/>
        <a:lstStyle/>
        <a:p>
          <a:endParaRPr lang="en-US"/>
        </a:p>
      </dgm:t>
    </dgm:pt>
    <dgm:pt modelId="{18F68B6B-4CA8-4476-BD3D-290667C21A2F}">
      <dgm:prSet phldrT="[Text]"/>
      <dgm:spPr/>
      <dgm:t>
        <a:bodyPr/>
        <a:lstStyle/>
        <a:p>
          <a:r>
            <a:rPr lang="en-US" dirty="0" smtClean="0"/>
            <a:t>JANUARY Governor’s Budget Proposal</a:t>
          </a:r>
          <a:endParaRPr lang="en-US" dirty="0"/>
        </a:p>
      </dgm:t>
    </dgm:pt>
    <dgm:pt modelId="{CF53DC59-B4C5-4A3C-93BF-60687BFF61CB}" type="parTrans" cxnId="{8C670D8A-7633-4C51-91F5-1FC505BFCEAD}">
      <dgm:prSet/>
      <dgm:spPr/>
      <dgm:t>
        <a:bodyPr/>
        <a:lstStyle/>
        <a:p>
          <a:endParaRPr lang="en-US"/>
        </a:p>
      </dgm:t>
    </dgm:pt>
    <dgm:pt modelId="{7FE7648D-D7FD-4EB4-81AD-CE71C0A0A2D9}" type="sibTrans" cxnId="{8C670D8A-7633-4C51-91F5-1FC505BFCEAD}">
      <dgm:prSet/>
      <dgm:spPr/>
      <dgm:t>
        <a:bodyPr/>
        <a:lstStyle/>
        <a:p>
          <a:endParaRPr lang="en-US"/>
        </a:p>
      </dgm:t>
    </dgm:pt>
    <dgm:pt modelId="{28D052D0-1702-4CB3-BE50-7F8CC98A5F32}">
      <dgm:prSet phldrT="[Text]"/>
      <dgm:spPr/>
      <dgm:t>
        <a:bodyPr/>
        <a:lstStyle/>
        <a:p>
          <a:r>
            <a:rPr lang="en-US" dirty="0" smtClean="0"/>
            <a:t>MARCH Second Interim Adoption</a:t>
          </a:r>
          <a:endParaRPr lang="en-US" dirty="0"/>
        </a:p>
      </dgm:t>
    </dgm:pt>
    <dgm:pt modelId="{C5E714D8-9504-469C-8B63-EFB726E71AAF}" type="parTrans" cxnId="{780EC7F2-A0EB-44C1-B458-985D75794432}">
      <dgm:prSet/>
      <dgm:spPr/>
      <dgm:t>
        <a:bodyPr/>
        <a:lstStyle/>
        <a:p>
          <a:endParaRPr lang="en-US"/>
        </a:p>
      </dgm:t>
    </dgm:pt>
    <dgm:pt modelId="{B2B46FCD-29A1-46E6-AEB6-CF561A369EA7}" type="sibTrans" cxnId="{780EC7F2-A0EB-44C1-B458-985D75794432}">
      <dgm:prSet/>
      <dgm:spPr/>
      <dgm:t>
        <a:bodyPr/>
        <a:lstStyle/>
        <a:p>
          <a:endParaRPr lang="en-US"/>
        </a:p>
      </dgm:t>
    </dgm:pt>
    <dgm:pt modelId="{1A172D3F-7218-4E19-85B2-04C504DFDCAB}" type="pres">
      <dgm:prSet presAssocID="{8D813586-B467-4EFB-AE0F-8655B88F9CE9}" presName="Name0" presStyleCnt="0">
        <dgm:presLayoutVars>
          <dgm:dir/>
          <dgm:resizeHandles val="exact"/>
        </dgm:presLayoutVars>
      </dgm:prSet>
      <dgm:spPr/>
    </dgm:pt>
    <dgm:pt modelId="{1E9CB20C-A7A1-471C-B76A-BC6BA484C989}" type="pres">
      <dgm:prSet presAssocID="{8D813586-B467-4EFB-AE0F-8655B88F9CE9}" presName="arrow" presStyleLbl="bgShp" presStyleIdx="0" presStyleCnt="1" custLinFactNeighborX="933" custLinFactNeighborY="-174"/>
      <dgm:spPr/>
    </dgm:pt>
    <dgm:pt modelId="{85BFB996-BDBE-4314-8F3F-CE9CCB55C926}" type="pres">
      <dgm:prSet presAssocID="{8D813586-B467-4EFB-AE0F-8655B88F9CE9}" presName="points" presStyleCnt="0"/>
      <dgm:spPr/>
    </dgm:pt>
    <dgm:pt modelId="{55EDC145-4368-4C45-B3D3-F969200A0E23}" type="pres">
      <dgm:prSet presAssocID="{27886EEA-CD17-4D01-ADBD-EE32662A184C}" presName="compositeA" presStyleCnt="0"/>
      <dgm:spPr/>
    </dgm:pt>
    <dgm:pt modelId="{4990A43D-BFFB-4D47-814C-D8A9CCDFBABE}" type="pres">
      <dgm:prSet presAssocID="{27886EEA-CD17-4D01-ADBD-EE32662A184C}" presName="textA" presStyleLbl="revTx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7DA6F7-479B-44B2-BE51-74C61203A30F}" type="pres">
      <dgm:prSet presAssocID="{27886EEA-CD17-4D01-ADBD-EE32662A184C}" presName="circleA" presStyleLbl="node1" presStyleIdx="0" presStyleCnt="9"/>
      <dgm:spPr/>
    </dgm:pt>
    <dgm:pt modelId="{D3BED0FD-A345-4BBA-ACDF-3CFA56B48CBF}" type="pres">
      <dgm:prSet presAssocID="{27886EEA-CD17-4D01-ADBD-EE32662A184C}" presName="spaceA" presStyleCnt="0"/>
      <dgm:spPr/>
    </dgm:pt>
    <dgm:pt modelId="{D4FAA51E-D273-4F9F-9D19-A66967C87E6B}" type="pres">
      <dgm:prSet presAssocID="{82CA4504-3C0E-4743-8AB9-91E6E02F1915}" presName="space" presStyleCnt="0"/>
      <dgm:spPr/>
    </dgm:pt>
    <dgm:pt modelId="{5BEDA6FA-ABEE-47F0-8352-6AC535FD5907}" type="pres">
      <dgm:prSet presAssocID="{F65EEE07-0F3E-48C0-BCE8-9FC0003BC1C6}" presName="compositeB" presStyleCnt="0"/>
      <dgm:spPr/>
    </dgm:pt>
    <dgm:pt modelId="{BD1D732A-548B-401E-A0FA-3FB96C1C7520}" type="pres">
      <dgm:prSet presAssocID="{F65EEE07-0F3E-48C0-BCE8-9FC0003BC1C6}" presName="textB" presStyleLbl="revTx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A99545-EF66-49C9-AB53-9E7096C15AD1}" type="pres">
      <dgm:prSet presAssocID="{F65EEE07-0F3E-48C0-BCE8-9FC0003BC1C6}" presName="circleB" presStyleLbl="node1" presStyleIdx="1" presStyleCnt="9"/>
      <dgm:spPr/>
    </dgm:pt>
    <dgm:pt modelId="{0F6050A7-183F-4876-ACDA-CC785FBCC74C}" type="pres">
      <dgm:prSet presAssocID="{F65EEE07-0F3E-48C0-BCE8-9FC0003BC1C6}" presName="spaceB" presStyleCnt="0"/>
      <dgm:spPr/>
    </dgm:pt>
    <dgm:pt modelId="{EBEC208B-0BB5-4BD2-808E-F771D30DFCD0}" type="pres">
      <dgm:prSet presAssocID="{53DF2914-02D2-41F5-AD4D-86DE3FA55B78}" presName="space" presStyleCnt="0"/>
      <dgm:spPr/>
    </dgm:pt>
    <dgm:pt modelId="{6DFCEEC4-DA1B-4CCC-B309-7F93E2931B74}" type="pres">
      <dgm:prSet presAssocID="{04569D02-D807-45CD-A048-D2F3B977E132}" presName="compositeA" presStyleCnt="0"/>
      <dgm:spPr/>
    </dgm:pt>
    <dgm:pt modelId="{2C56C1D6-0ADD-4CF4-8763-36A5CA3D19BF}" type="pres">
      <dgm:prSet presAssocID="{04569D02-D807-45CD-A048-D2F3B977E132}" presName="textA" presStyleLbl="revTx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858AC-2854-4283-8AE3-4C53AABB8593}" type="pres">
      <dgm:prSet presAssocID="{04569D02-D807-45CD-A048-D2F3B977E132}" presName="circleA" presStyleLbl="node1" presStyleIdx="2" presStyleCnt="9"/>
      <dgm:spPr/>
    </dgm:pt>
    <dgm:pt modelId="{0E3646F5-B3F8-4ADF-AAB5-8BDF5EA13DC8}" type="pres">
      <dgm:prSet presAssocID="{04569D02-D807-45CD-A048-D2F3B977E132}" presName="spaceA" presStyleCnt="0"/>
      <dgm:spPr/>
    </dgm:pt>
    <dgm:pt modelId="{BF0EFD90-FADE-477E-B5BC-788CE0AE43AA}" type="pres">
      <dgm:prSet presAssocID="{EB4A5772-4F3F-495C-88E6-39C7463EEE1C}" presName="space" presStyleCnt="0"/>
      <dgm:spPr/>
    </dgm:pt>
    <dgm:pt modelId="{9D30C5E1-9DC5-46BC-8801-B6FC9B959F80}" type="pres">
      <dgm:prSet presAssocID="{18F68B6B-4CA8-4476-BD3D-290667C21A2F}" presName="compositeB" presStyleCnt="0"/>
      <dgm:spPr/>
    </dgm:pt>
    <dgm:pt modelId="{4C52F87D-F78B-4F72-8EC0-A806124F93CD}" type="pres">
      <dgm:prSet presAssocID="{18F68B6B-4CA8-4476-BD3D-290667C21A2F}" presName="textB" presStyleLbl="revTx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DECF2D-123E-4872-AB91-41AE1A686D7A}" type="pres">
      <dgm:prSet presAssocID="{18F68B6B-4CA8-4476-BD3D-290667C21A2F}" presName="circleB" presStyleLbl="node1" presStyleIdx="3" presStyleCnt="9"/>
      <dgm:spPr/>
    </dgm:pt>
    <dgm:pt modelId="{4932BCD3-2DB8-436B-BB82-07F4E66EBDF6}" type="pres">
      <dgm:prSet presAssocID="{18F68B6B-4CA8-4476-BD3D-290667C21A2F}" presName="spaceB" presStyleCnt="0"/>
      <dgm:spPr/>
    </dgm:pt>
    <dgm:pt modelId="{3246A2E9-9AE0-465D-951B-66CEA8A4D9BD}" type="pres">
      <dgm:prSet presAssocID="{7FE7648D-D7FD-4EB4-81AD-CE71C0A0A2D9}" presName="space" presStyleCnt="0"/>
      <dgm:spPr/>
    </dgm:pt>
    <dgm:pt modelId="{6AC80444-1F74-41DC-BB97-32327AF37B77}" type="pres">
      <dgm:prSet presAssocID="{62BEB6A8-6161-4177-86FF-BF831CB96D4E}" presName="compositeA" presStyleCnt="0"/>
      <dgm:spPr/>
    </dgm:pt>
    <dgm:pt modelId="{A53547CA-8B3A-4358-A237-1C8181BB85F1}" type="pres">
      <dgm:prSet presAssocID="{62BEB6A8-6161-4177-86FF-BF831CB96D4E}" presName="textA" presStyleLbl="revTx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EFC5F-D133-44C2-BE30-62DE7E078225}" type="pres">
      <dgm:prSet presAssocID="{62BEB6A8-6161-4177-86FF-BF831CB96D4E}" presName="circleA" presStyleLbl="node1" presStyleIdx="4" presStyleCnt="9"/>
      <dgm:spPr/>
    </dgm:pt>
    <dgm:pt modelId="{6A62E547-BDA1-481B-8A85-C8CC700F5181}" type="pres">
      <dgm:prSet presAssocID="{62BEB6A8-6161-4177-86FF-BF831CB96D4E}" presName="spaceA" presStyleCnt="0"/>
      <dgm:spPr/>
    </dgm:pt>
    <dgm:pt modelId="{83927DA4-D461-4FA5-A6A9-D2F6019DD713}" type="pres">
      <dgm:prSet presAssocID="{41891B8D-43CB-43E1-B943-DB3B023386B6}" presName="space" presStyleCnt="0"/>
      <dgm:spPr/>
    </dgm:pt>
    <dgm:pt modelId="{0C9427E5-54BD-49A8-B6FA-4518598307E5}" type="pres">
      <dgm:prSet presAssocID="{28D052D0-1702-4CB3-BE50-7F8CC98A5F32}" presName="compositeB" presStyleCnt="0"/>
      <dgm:spPr/>
    </dgm:pt>
    <dgm:pt modelId="{FF6B8665-5C47-4AF6-A73A-50BD0D52152B}" type="pres">
      <dgm:prSet presAssocID="{28D052D0-1702-4CB3-BE50-7F8CC98A5F32}" presName="textB" presStyleLbl="revTx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E33C68-74BF-4385-8D98-0F01775DE4DB}" type="pres">
      <dgm:prSet presAssocID="{28D052D0-1702-4CB3-BE50-7F8CC98A5F32}" presName="circleB" presStyleLbl="node1" presStyleIdx="5" presStyleCnt="9"/>
      <dgm:spPr/>
    </dgm:pt>
    <dgm:pt modelId="{7EF19201-EA76-463D-A8CF-46A5FD883414}" type="pres">
      <dgm:prSet presAssocID="{28D052D0-1702-4CB3-BE50-7F8CC98A5F32}" presName="spaceB" presStyleCnt="0"/>
      <dgm:spPr/>
    </dgm:pt>
    <dgm:pt modelId="{BEE447BF-8D8A-46AD-947C-628191323E3B}" type="pres">
      <dgm:prSet presAssocID="{B2B46FCD-29A1-46E6-AEB6-CF561A369EA7}" presName="space" presStyleCnt="0"/>
      <dgm:spPr/>
    </dgm:pt>
    <dgm:pt modelId="{E75E7E22-108A-456B-9DA4-DE185142BE92}" type="pres">
      <dgm:prSet presAssocID="{626557E4-8A82-41FC-989C-DAE69BFD42EB}" presName="compositeA" presStyleCnt="0"/>
      <dgm:spPr/>
    </dgm:pt>
    <dgm:pt modelId="{510A4D6F-5BF8-4D9F-B258-A339A6F28434}" type="pres">
      <dgm:prSet presAssocID="{626557E4-8A82-41FC-989C-DAE69BFD42EB}" presName="textA" presStyleLbl="revTx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02C04C-074E-4BD3-BF41-BE4D4980DA2A}" type="pres">
      <dgm:prSet presAssocID="{626557E4-8A82-41FC-989C-DAE69BFD42EB}" presName="circleA" presStyleLbl="node1" presStyleIdx="6" presStyleCnt="9"/>
      <dgm:spPr/>
    </dgm:pt>
    <dgm:pt modelId="{B7671AA7-01AF-4028-BD54-9A47884E648E}" type="pres">
      <dgm:prSet presAssocID="{626557E4-8A82-41FC-989C-DAE69BFD42EB}" presName="spaceA" presStyleCnt="0"/>
      <dgm:spPr/>
    </dgm:pt>
    <dgm:pt modelId="{E957B5E5-0AFE-420D-BAE6-DD7A5262F59E}" type="pres">
      <dgm:prSet presAssocID="{572A8C70-637F-4EAE-A14C-4C8C085C3A80}" presName="space" presStyleCnt="0"/>
      <dgm:spPr/>
    </dgm:pt>
    <dgm:pt modelId="{25278027-9A56-490A-8B39-9532ACEEA6E2}" type="pres">
      <dgm:prSet presAssocID="{669BFE31-455E-40B5-9C46-6F3AA8CB89D5}" presName="compositeB" presStyleCnt="0"/>
      <dgm:spPr/>
    </dgm:pt>
    <dgm:pt modelId="{15BE89A5-5C82-44D6-94C2-6A1A277CEDE1}" type="pres">
      <dgm:prSet presAssocID="{669BFE31-455E-40B5-9C46-6F3AA8CB89D5}" presName="textB" presStyleLbl="revTx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4FED72-F6EA-408D-A56F-B54B4BE5CB57}" type="pres">
      <dgm:prSet presAssocID="{669BFE31-455E-40B5-9C46-6F3AA8CB89D5}" presName="circleB" presStyleLbl="node1" presStyleIdx="7" presStyleCnt="9"/>
      <dgm:spPr/>
    </dgm:pt>
    <dgm:pt modelId="{E3F9DDEC-BB77-40E1-8DE5-275C49ADE946}" type="pres">
      <dgm:prSet presAssocID="{669BFE31-455E-40B5-9C46-6F3AA8CB89D5}" presName="spaceB" presStyleCnt="0"/>
      <dgm:spPr/>
    </dgm:pt>
    <dgm:pt modelId="{0A8FA2BF-3D19-41A3-AAFC-2D92DEA15CE5}" type="pres">
      <dgm:prSet presAssocID="{4CE63205-321C-4E0A-97B2-6285A620AE9C}" presName="space" presStyleCnt="0"/>
      <dgm:spPr/>
    </dgm:pt>
    <dgm:pt modelId="{003DFFBA-1720-4D9B-98A8-EC2B46582A09}" type="pres">
      <dgm:prSet presAssocID="{38A287D2-3C9D-4B07-9D95-A90A5F3E108D}" presName="compositeA" presStyleCnt="0"/>
      <dgm:spPr/>
    </dgm:pt>
    <dgm:pt modelId="{855ECB58-4923-4D12-9904-088675FE59B1}" type="pres">
      <dgm:prSet presAssocID="{38A287D2-3C9D-4B07-9D95-A90A5F3E108D}" presName="textA" presStyleLbl="revTx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0BD6ED-22B8-446F-B12E-3F0DE2969630}" type="pres">
      <dgm:prSet presAssocID="{38A287D2-3C9D-4B07-9D95-A90A5F3E108D}" presName="circleA" presStyleLbl="node1" presStyleIdx="8" presStyleCnt="9"/>
      <dgm:spPr/>
    </dgm:pt>
    <dgm:pt modelId="{4B4A2334-8990-4FBF-875D-CF37CDD04846}" type="pres">
      <dgm:prSet presAssocID="{38A287D2-3C9D-4B07-9D95-A90A5F3E108D}" presName="spaceA" presStyleCnt="0"/>
      <dgm:spPr/>
    </dgm:pt>
  </dgm:ptLst>
  <dgm:cxnLst>
    <dgm:cxn modelId="{B0FD269E-5910-4715-B939-791751064AFC}" srcId="{8D813586-B467-4EFB-AE0F-8655B88F9CE9}" destId="{F65EEE07-0F3E-48C0-BCE8-9FC0003BC1C6}" srcOrd="1" destOrd="0" parTransId="{BDF6ECD0-FE5A-4425-96BD-5EDEC2265DBB}" sibTransId="{53DF2914-02D2-41F5-AD4D-86DE3FA55B78}"/>
    <dgm:cxn modelId="{31265FC8-B339-4B69-B1DB-76B3A606C42D}" srcId="{8D813586-B467-4EFB-AE0F-8655B88F9CE9}" destId="{04569D02-D807-45CD-A048-D2F3B977E132}" srcOrd="2" destOrd="0" parTransId="{325321FB-ABE6-4B30-AA09-2B7FA753B352}" sibTransId="{EB4A5772-4F3F-495C-88E6-39C7463EEE1C}"/>
    <dgm:cxn modelId="{B386DC42-A401-4D16-9431-39F8DEE5DA0A}" srcId="{8D813586-B467-4EFB-AE0F-8655B88F9CE9}" destId="{38A287D2-3C9D-4B07-9D95-A90A5F3E108D}" srcOrd="8" destOrd="0" parTransId="{E5B19A87-D723-408A-B8B4-94E977296B0C}" sibTransId="{0E326262-8C9C-4BE0-A348-365E24D35798}"/>
    <dgm:cxn modelId="{5D27CBE9-4CE2-49EF-89E7-ECBEFB71C222}" type="presOf" srcId="{8D813586-B467-4EFB-AE0F-8655B88F9CE9}" destId="{1A172D3F-7218-4E19-85B2-04C504DFDCAB}" srcOrd="0" destOrd="0" presId="urn:microsoft.com/office/officeart/2005/8/layout/hProcess11"/>
    <dgm:cxn modelId="{8D0C345B-F295-4FA6-8BEE-79BCDD454BB4}" type="presOf" srcId="{F65EEE07-0F3E-48C0-BCE8-9FC0003BC1C6}" destId="{BD1D732A-548B-401E-A0FA-3FB96C1C7520}" srcOrd="0" destOrd="0" presId="urn:microsoft.com/office/officeart/2005/8/layout/hProcess11"/>
    <dgm:cxn modelId="{539593A6-8AB6-4C75-B719-80AD7E37417C}" type="presOf" srcId="{62BEB6A8-6161-4177-86FF-BF831CB96D4E}" destId="{A53547CA-8B3A-4358-A237-1C8181BB85F1}" srcOrd="0" destOrd="0" presId="urn:microsoft.com/office/officeart/2005/8/layout/hProcess11"/>
    <dgm:cxn modelId="{780EC7F2-A0EB-44C1-B458-985D75794432}" srcId="{8D813586-B467-4EFB-AE0F-8655B88F9CE9}" destId="{28D052D0-1702-4CB3-BE50-7F8CC98A5F32}" srcOrd="5" destOrd="0" parTransId="{C5E714D8-9504-469C-8B63-EFB726E71AAF}" sibTransId="{B2B46FCD-29A1-46E6-AEB6-CF561A369EA7}"/>
    <dgm:cxn modelId="{AC311E4E-209D-4BBA-8BA1-1478708EE5B0}" srcId="{8D813586-B467-4EFB-AE0F-8655B88F9CE9}" destId="{669BFE31-455E-40B5-9C46-6F3AA8CB89D5}" srcOrd="7" destOrd="0" parTransId="{53E74B90-984F-42E3-B7AF-CC5EC4356921}" sibTransId="{4CE63205-321C-4E0A-97B2-6285A620AE9C}"/>
    <dgm:cxn modelId="{7034885E-D028-4C99-AEE6-0C4DF476703C}" type="presOf" srcId="{38A287D2-3C9D-4B07-9D95-A90A5F3E108D}" destId="{855ECB58-4923-4D12-9904-088675FE59B1}" srcOrd="0" destOrd="0" presId="urn:microsoft.com/office/officeart/2005/8/layout/hProcess11"/>
    <dgm:cxn modelId="{E0E5ACCA-F246-4287-8997-2CBA10084FC0}" type="presOf" srcId="{669BFE31-455E-40B5-9C46-6F3AA8CB89D5}" destId="{15BE89A5-5C82-44D6-94C2-6A1A277CEDE1}" srcOrd="0" destOrd="0" presId="urn:microsoft.com/office/officeart/2005/8/layout/hProcess11"/>
    <dgm:cxn modelId="{A8D0A566-1C24-4298-AE81-33460B63C0BF}" type="presOf" srcId="{28D052D0-1702-4CB3-BE50-7F8CC98A5F32}" destId="{FF6B8665-5C47-4AF6-A73A-50BD0D52152B}" srcOrd="0" destOrd="0" presId="urn:microsoft.com/office/officeart/2005/8/layout/hProcess11"/>
    <dgm:cxn modelId="{8094A3E4-C718-4E4B-A87C-E6B964BC891C}" type="presOf" srcId="{27886EEA-CD17-4D01-ADBD-EE32662A184C}" destId="{4990A43D-BFFB-4D47-814C-D8A9CCDFBABE}" srcOrd="0" destOrd="0" presId="urn:microsoft.com/office/officeart/2005/8/layout/hProcess11"/>
    <dgm:cxn modelId="{126D88F5-CC0D-4E31-A117-8D06D33CA995}" type="presOf" srcId="{04569D02-D807-45CD-A048-D2F3B977E132}" destId="{2C56C1D6-0ADD-4CF4-8763-36A5CA3D19BF}" srcOrd="0" destOrd="0" presId="urn:microsoft.com/office/officeart/2005/8/layout/hProcess11"/>
    <dgm:cxn modelId="{14F1C12D-50C8-4CBF-8CDE-7A361A774914}" srcId="{8D813586-B467-4EFB-AE0F-8655B88F9CE9}" destId="{62BEB6A8-6161-4177-86FF-BF831CB96D4E}" srcOrd="4" destOrd="0" parTransId="{47BF748B-923C-427D-8598-C5334E0063D3}" sibTransId="{41891B8D-43CB-43E1-B943-DB3B023386B6}"/>
    <dgm:cxn modelId="{8C670D8A-7633-4C51-91F5-1FC505BFCEAD}" srcId="{8D813586-B467-4EFB-AE0F-8655B88F9CE9}" destId="{18F68B6B-4CA8-4476-BD3D-290667C21A2F}" srcOrd="3" destOrd="0" parTransId="{CF53DC59-B4C5-4A3C-93BF-60687BFF61CB}" sibTransId="{7FE7648D-D7FD-4EB4-81AD-CE71C0A0A2D9}"/>
    <dgm:cxn modelId="{DFEA4747-CA6E-4F78-9C0F-F1D732686D01}" type="presOf" srcId="{626557E4-8A82-41FC-989C-DAE69BFD42EB}" destId="{510A4D6F-5BF8-4D9F-B258-A339A6F28434}" srcOrd="0" destOrd="0" presId="urn:microsoft.com/office/officeart/2005/8/layout/hProcess11"/>
    <dgm:cxn modelId="{ADC771EA-BE97-40E5-813A-056DA9D77F6B}" type="presOf" srcId="{18F68B6B-4CA8-4476-BD3D-290667C21A2F}" destId="{4C52F87D-F78B-4F72-8EC0-A806124F93CD}" srcOrd="0" destOrd="0" presId="urn:microsoft.com/office/officeart/2005/8/layout/hProcess11"/>
    <dgm:cxn modelId="{036EE9D7-2C80-45FD-9AC0-75E4E48FF3DD}" srcId="{8D813586-B467-4EFB-AE0F-8655B88F9CE9}" destId="{27886EEA-CD17-4D01-ADBD-EE32662A184C}" srcOrd="0" destOrd="0" parTransId="{BE90EA83-90A1-4854-A50F-B4AE7F33E6C3}" sibTransId="{82CA4504-3C0E-4743-8AB9-91E6E02F1915}"/>
    <dgm:cxn modelId="{33F14292-4A70-4B7C-8651-18809DE4646A}" srcId="{8D813586-B467-4EFB-AE0F-8655B88F9CE9}" destId="{626557E4-8A82-41FC-989C-DAE69BFD42EB}" srcOrd="6" destOrd="0" parTransId="{C5E9842D-F0A5-4386-B6F5-26773557597A}" sibTransId="{572A8C70-637F-4EAE-A14C-4C8C085C3A80}"/>
    <dgm:cxn modelId="{4ABB405E-96F8-4A3D-87A6-6C83236D5848}" type="presParOf" srcId="{1A172D3F-7218-4E19-85B2-04C504DFDCAB}" destId="{1E9CB20C-A7A1-471C-B76A-BC6BA484C989}" srcOrd="0" destOrd="0" presId="urn:microsoft.com/office/officeart/2005/8/layout/hProcess11"/>
    <dgm:cxn modelId="{0DD8F293-9ED2-4F39-A275-04648D15E06A}" type="presParOf" srcId="{1A172D3F-7218-4E19-85B2-04C504DFDCAB}" destId="{85BFB996-BDBE-4314-8F3F-CE9CCB55C926}" srcOrd="1" destOrd="0" presId="urn:microsoft.com/office/officeart/2005/8/layout/hProcess11"/>
    <dgm:cxn modelId="{9E90B02D-99A2-4CAD-8196-039D5EEB940D}" type="presParOf" srcId="{85BFB996-BDBE-4314-8F3F-CE9CCB55C926}" destId="{55EDC145-4368-4C45-B3D3-F969200A0E23}" srcOrd="0" destOrd="0" presId="urn:microsoft.com/office/officeart/2005/8/layout/hProcess11"/>
    <dgm:cxn modelId="{8A409322-456A-4615-B1E6-9052EFF821BF}" type="presParOf" srcId="{55EDC145-4368-4C45-B3D3-F969200A0E23}" destId="{4990A43D-BFFB-4D47-814C-D8A9CCDFBABE}" srcOrd="0" destOrd="0" presId="urn:microsoft.com/office/officeart/2005/8/layout/hProcess11"/>
    <dgm:cxn modelId="{FD559A72-733D-4D32-94D6-CBE7E3BE12F8}" type="presParOf" srcId="{55EDC145-4368-4C45-B3D3-F969200A0E23}" destId="{4D7DA6F7-479B-44B2-BE51-74C61203A30F}" srcOrd="1" destOrd="0" presId="urn:microsoft.com/office/officeart/2005/8/layout/hProcess11"/>
    <dgm:cxn modelId="{319A6BB5-46EE-40FB-AEB8-AE53A7914818}" type="presParOf" srcId="{55EDC145-4368-4C45-B3D3-F969200A0E23}" destId="{D3BED0FD-A345-4BBA-ACDF-3CFA56B48CBF}" srcOrd="2" destOrd="0" presId="urn:microsoft.com/office/officeart/2005/8/layout/hProcess11"/>
    <dgm:cxn modelId="{B9905BDD-9CF4-4E87-95D8-F5F2DC56F644}" type="presParOf" srcId="{85BFB996-BDBE-4314-8F3F-CE9CCB55C926}" destId="{D4FAA51E-D273-4F9F-9D19-A66967C87E6B}" srcOrd="1" destOrd="0" presId="urn:microsoft.com/office/officeart/2005/8/layout/hProcess11"/>
    <dgm:cxn modelId="{542F5B3B-8F5F-4A0F-AB41-B39C0423D217}" type="presParOf" srcId="{85BFB996-BDBE-4314-8F3F-CE9CCB55C926}" destId="{5BEDA6FA-ABEE-47F0-8352-6AC535FD5907}" srcOrd="2" destOrd="0" presId="urn:microsoft.com/office/officeart/2005/8/layout/hProcess11"/>
    <dgm:cxn modelId="{7E3CDE87-B4A7-4E7E-B55F-0D6C10CABF55}" type="presParOf" srcId="{5BEDA6FA-ABEE-47F0-8352-6AC535FD5907}" destId="{BD1D732A-548B-401E-A0FA-3FB96C1C7520}" srcOrd="0" destOrd="0" presId="urn:microsoft.com/office/officeart/2005/8/layout/hProcess11"/>
    <dgm:cxn modelId="{AEAFE2DD-D4E7-46F0-BD42-0FB69E31BD41}" type="presParOf" srcId="{5BEDA6FA-ABEE-47F0-8352-6AC535FD5907}" destId="{11A99545-EF66-49C9-AB53-9E7096C15AD1}" srcOrd="1" destOrd="0" presId="urn:microsoft.com/office/officeart/2005/8/layout/hProcess11"/>
    <dgm:cxn modelId="{C7696542-1343-47C4-A136-39EFC8C60A29}" type="presParOf" srcId="{5BEDA6FA-ABEE-47F0-8352-6AC535FD5907}" destId="{0F6050A7-183F-4876-ACDA-CC785FBCC74C}" srcOrd="2" destOrd="0" presId="urn:microsoft.com/office/officeart/2005/8/layout/hProcess11"/>
    <dgm:cxn modelId="{FD78DFD2-5363-4A7B-9AFD-20628FC571A4}" type="presParOf" srcId="{85BFB996-BDBE-4314-8F3F-CE9CCB55C926}" destId="{EBEC208B-0BB5-4BD2-808E-F771D30DFCD0}" srcOrd="3" destOrd="0" presId="urn:microsoft.com/office/officeart/2005/8/layout/hProcess11"/>
    <dgm:cxn modelId="{6C9431FD-BFA1-4DD7-9323-175F740EF2E3}" type="presParOf" srcId="{85BFB996-BDBE-4314-8F3F-CE9CCB55C926}" destId="{6DFCEEC4-DA1B-4CCC-B309-7F93E2931B74}" srcOrd="4" destOrd="0" presId="urn:microsoft.com/office/officeart/2005/8/layout/hProcess11"/>
    <dgm:cxn modelId="{80E52C34-0339-4056-B4E9-48E9758BF707}" type="presParOf" srcId="{6DFCEEC4-DA1B-4CCC-B309-7F93E2931B74}" destId="{2C56C1D6-0ADD-4CF4-8763-36A5CA3D19BF}" srcOrd="0" destOrd="0" presId="urn:microsoft.com/office/officeart/2005/8/layout/hProcess11"/>
    <dgm:cxn modelId="{4D532B05-E4E8-471D-901C-2EC8099B8A75}" type="presParOf" srcId="{6DFCEEC4-DA1B-4CCC-B309-7F93E2931B74}" destId="{AF1858AC-2854-4283-8AE3-4C53AABB8593}" srcOrd="1" destOrd="0" presId="urn:microsoft.com/office/officeart/2005/8/layout/hProcess11"/>
    <dgm:cxn modelId="{E1460BCB-D639-48D4-8A11-F103EC71C2EA}" type="presParOf" srcId="{6DFCEEC4-DA1B-4CCC-B309-7F93E2931B74}" destId="{0E3646F5-B3F8-4ADF-AAB5-8BDF5EA13DC8}" srcOrd="2" destOrd="0" presId="urn:microsoft.com/office/officeart/2005/8/layout/hProcess11"/>
    <dgm:cxn modelId="{CF11E3A1-A9ED-443E-BAC1-B5F95BFB4265}" type="presParOf" srcId="{85BFB996-BDBE-4314-8F3F-CE9CCB55C926}" destId="{BF0EFD90-FADE-477E-B5BC-788CE0AE43AA}" srcOrd="5" destOrd="0" presId="urn:microsoft.com/office/officeart/2005/8/layout/hProcess11"/>
    <dgm:cxn modelId="{D7E33E84-E46D-4707-9658-19395A64E8CC}" type="presParOf" srcId="{85BFB996-BDBE-4314-8F3F-CE9CCB55C926}" destId="{9D30C5E1-9DC5-46BC-8801-B6FC9B959F80}" srcOrd="6" destOrd="0" presId="urn:microsoft.com/office/officeart/2005/8/layout/hProcess11"/>
    <dgm:cxn modelId="{789F3396-7E49-47B8-92DF-E1982E130ACA}" type="presParOf" srcId="{9D30C5E1-9DC5-46BC-8801-B6FC9B959F80}" destId="{4C52F87D-F78B-4F72-8EC0-A806124F93CD}" srcOrd="0" destOrd="0" presId="urn:microsoft.com/office/officeart/2005/8/layout/hProcess11"/>
    <dgm:cxn modelId="{117404B8-4470-4D60-BB16-C7F8FEBFA22A}" type="presParOf" srcId="{9D30C5E1-9DC5-46BC-8801-B6FC9B959F80}" destId="{40DECF2D-123E-4872-AB91-41AE1A686D7A}" srcOrd="1" destOrd="0" presId="urn:microsoft.com/office/officeart/2005/8/layout/hProcess11"/>
    <dgm:cxn modelId="{D70EEA4E-F480-4DC0-BE28-D090796E99AB}" type="presParOf" srcId="{9D30C5E1-9DC5-46BC-8801-B6FC9B959F80}" destId="{4932BCD3-2DB8-436B-BB82-07F4E66EBDF6}" srcOrd="2" destOrd="0" presId="urn:microsoft.com/office/officeart/2005/8/layout/hProcess11"/>
    <dgm:cxn modelId="{B2BB7D49-3BBF-4DF1-9E2C-7E3F0686CB5D}" type="presParOf" srcId="{85BFB996-BDBE-4314-8F3F-CE9CCB55C926}" destId="{3246A2E9-9AE0-465D-951B-66CEA8A4D9BD}" srcOrd="7" destOrd="0" presId="urn:microsoft.com/office/officeart/2005/8/layout/hProcess11"/>
    <dgm:cxn modelId="{5B180742-9BD8-4032-B8C4-4561E4815A5F}" type="presParOf" srcId="{85BFB996-BDBE-4314-8F3F-CE9CCB55C926}" destId="{6AC80444-1F74-41DC-BB97-32327AF37B77}" srcOrd="8" destOrd="0" presId="urn:microsoft.com/office/officeart/2005/8/layout/hProcess11"/>
    <dgm:cxn modelId="{2DAA5429-BA08-403F-8702-65B3E88D93E0}" type="presParOf" srcId="{6AC80444-1F74-41DC-BB97-32327AF37B77}" destId="{A53547CA-8B3A-4358-A237-1C8181BB85F1}" srcOrd="0" destOrd="0" presId="urn:microsoft.com/office/officeart/2005/8/layout/hProcess11"/>
    <dgm:cxn modelId="{BC216396-E1CF-46B1-A62B-1DE374048E5D}" type="presParOf" srcId="{6AC80444-1F74-41DC-BB97-32327AF37B77}" destId="{DD2EFC5F-D133-44C2-BE30-62DE7E078225}" srcOrd="1" destOrd="0" presId="urn:microsoft.com/office/officeart/2005/8/layout/hProcess11"/>
    <dgm:cxn modelId="{E12AC19A-A753-4FBE-BD2C-8EEBC3069D59}" type="presParOf" srcId="{6AC80444-1F74-41DC-BB97-32327AF37B77}" destId="{6A62E547-BDA1-481B-8A85-C8CC700F5181}" srcOrd="2" destOrd="0" presId="urn:microsoft.com/office/officeart/2005/8/layout/hProcess11"/>
    <dgm:cxn modelId="{A9BE22AE-8C78-46A4-8927-1BFB61777AA0}" type="presParOf" srcId="{85BFB996-BDBE-4314-8F3F-CE9CCB55C926}" destId="{83927DA4-D461-4FA5-A6A9-D2F6019DD713}" srcOrd="9" destOrd="0" presId="urn:microsoft.com/office/officeart/2005/8/layout/hProcess11"/>
    <dgm:cxn modelId="{21252B10-CA73-46C6-8728-C477255A9AF4}" type="presParOf" srcId="{85BFB996-BDBE-4314-8F3F-CE9CCB55C926}" destId="{0C9427E5-54BD-49A8-B6FA-4518598307E5}" srcOrd="10" destOrd="0" presId="urn:microsoft.com/office/officeart/2005/8/layout/hProcess11"/>
    <dgm:cxn modelId="{D875E221-3CC0-43AB-BF69-D18F11485B18}" type="presParOf" srcId="{0C9427E5-54BD-49A8-B6FA-4518598307E5}" destId="{FF6B8665-5C47-4AF6-A73A-50BD0D52152B}" srcOrd="0" destOrd="0" presId="urn:microsoft.com/office/officeart/2005/8/layout/hProcess11"/>
    <dgm:cxn modelId="{DE053BC8-33B2-4553-AA66-B32C132511E1}" type="presParOf" srcId="{0C9427E5-54BD-49A8-B6FA-4518598307E5}" destId="{82E33C68-74BF-4385-8D98-0F01775DE4DB}" srcOrd="1" destOrd="0" presId="urn:microsoft.com/office/officeart/2005/8/layout/hProcess11"/>
    <dgm:cxn modelId="{69027399-31A5-4DCA-BD99-65ECA2E6994D}" type="presParOf" srcId="{0C9427E5-54BD-49A8-B6FA-4518598307E5}" destId="{7EF19201-EA76-463D-A8CF-46A5FD883414}" srcOrd="2" destOrd="0" presId="urn:microsoft.com/office/officeart/2005/8/layout/hProcess11"/>
    <dgm:cxn modelId="{92866958-CBCF-40DB-BEBC-DA9F69064D7A}" type="presParOf" srcId="{85BFB996-BDBE-4314-8F3F-CE9CCB55C926}" destId="{BEE447BF-8D8A-46AD-947C-628191323E3B}" srcOrd="11" destOrd="0" presId="urn:microsoft.com/office/officeart/2005/8/layout/hProcess11"/>
    <dgm:cxn modelId="{2EDEB4F7-313E-4117-8B81-D9D7FD192D09}" type="presParOf" srcId="{85BFB996-BDBE-4314-8F3F-CE9CCB55C926}" destId="{E75E7E22-108A-456B-9DA4-DE185142BE92}" srcOrd="12" destOrd="0" presId="urn:microsoft.com/office/officeart/2005/8/layout/hProcess11"/>
    <dgm:cxn modelId="{732CC180-C622-449D-9D13-D88D8F27B876}" type="presParOf" srcId="{E75E7E22-108A-456B-9DA4-DE185142BE92}" destId="{510A4D6F-5BF8-4D9F-B258-A339A6F28434}" srcOrd="0" destOrd="0" presId="urn:microsoft.com/office/officeart/2005/8/layout/hProcess11"/>
    <dgm:cxn modelId="{E4C1DF57-E727-4802-B1EA-86B16EAF9FE0}" type="presParOf" srcId="{E75E7E22-108A-456B-9DA4-DE185142BE92}" destId="{9B02C04C-074E-4BD3-BF41-BE4D4980DA2A}" srcOrd="1" destOrd="0" presId="urn:microsoft.com/office/officeart/2005/8/layout/hProcess11"/>
    <dgm:cxn modelId="{F14C62C0-63DE-44D6-8CE6-4DB299AF176C}" type="presParOf" srcId="{E75E7E22-108A-456B-9DA4-DE185142BE92}" destId="{B7671AA7-01AF-4028-BD54-9A47884E648E}" srcOrd="2" destOrd="0" presId="urn:microsoft.com/office/officeart/2005/8/layout/hProcess11"/>
    <dgm:cxn modelId="{6F3C7A28-C896-44F8-9C10-2A47E733B4EF}" type="presParOf" srcId="{85BFB996-BDBE-4314-8F3F-CE9CCB55C926}" destId="{E957B5E5-0AFE-420D-BAE6-DD7A5262F59E}" srcOrd="13" destOrd="0" presId="urn:microsoft.com/office/officeart/2005/8/layout/hProcess11"/>
    <dgm:cxn modelId="{35F72A5E-13DC-4B76-9BBE-1D36AA5DD730}" type="presParOf" srcId="{85BFB996-BDBE-4314-8F3F-CE9CCB55C926}" destId="{25278027-9A56-490A-8B39-9532ACEEA6E2}" srcOrd="14" destOrd="0" presId="urn:microsoft.com/office/officeart/2005/8/layout/hProcess11"/>
    <dgm:cxn modelId="{0DC68492-777F-4D16-9FC4-BA40A44063FF}" type="presParOf" srcId="{25278027-9A56-490A-8B39-9532ACEEA6E2}" destId="{15BE89A5-5C82-44D6-94C2-6A1A277CEDE1}" srcOrd="0" destOrd="0" presId="urn:microsoft.com/office/officeart/2005/8/layout/hProcess11"/>
    <dgm:cxn modelId="{020AF5DC-A70A-4F9D-AF18-C68F5A78FF38}" type="presParOf" srcId="{25278027-9A56-490A-8B39-9532ACEEA6E2}" destId="{F74FED72-F6EA-408D-A56F-B54B4BE5CB57}" srcOrd="1" destOrd="0" presId="urn:microsoft.com/office/officeart/2005/8/layout/hProcess11"/>
    <dgm:cxn modelId="{F14EDF95-75E1-4700-9640-96F5C4BE9CE2}" type="presParOf" srcId="{25278027-9A56-490A-8B39-9532ACEEA6E2}" destId="{E3F9DDEC-BB77-40E1-8DE5-275C49ADE946}" srcOrd="2" destOrd="0" presId="urn:microsoft.com/office/officeart/2005/8/layout/hProcess11"/>
    <dgm:cxn modelId="{569FE1DA-4C04-408E-B252-502A6BB9AA5D}" type="presParOf" srcId="{85BFB996-BDBE-4314-8F3F-CE9CCB55C926}" destId="{0A8FA2BF-3D19-41A3-AAFC-2D92DEA15CE5}" srcOrd="15" destOrd="0" presId="urn:microsoft.com/office/officeart/2005/8/layout/hProcess11"/>
    <dgm:cxn modelId="{A5841C0C-3FBF-4782-85BD-2CB2C5E29C88}" type="presParOf" srcId="{85BFB996-BDBE-4314-8F3F-CE9CCB55C926}" destId="{003DFFBA-1720-4D9B-98A8-EC2B46582A09}" srcOrd="16" destOrd="0" presId="urn:microsoft.com/office/officeart/2005/8/layout/hProcess11"/>
    <dgm:cxn modelId="{2DF7F239-D131-48E6-84D2-6CA97257251E}" type="presParOf" srcId="{003DFFBA-1720-4D9B-98A8-EC2B46582A09}" destId="{855ECB58-4923-4D12-9904-088675FE59B1}" srcOrd="0" destOrd="0" presId="urn:microsoft.com/office/officeart/2005/8/layout/hProcess11"/>
    <dgm:cxn modelId="{478DF026-B063-45BA-A146-749D43B9A9FB}" type="presParOf" srcId="{003DFFBA-1720-4D9B-98A8-EC2B46582A09}" destId="{FE0BD6ED-22B8-446F-B12E-3F0DE2969630}" srcOrd="1" destOrd="0" presId="urn:microsoft.com/office/officeart/2005/8/layout/hProcess11"/>
    <dgm:cxn modelId="{4BA5770F-B653-4C4D-83E3-EC88026EC033}" type="presParOf" srcId="{003DFFBA-1720-4D9B-98A8-EC2B46582A09}" destId="{4B4A2334-8990-4FBF-875D-CF37CDD04846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CB20C-A7A1-471C-B76A-BC6BA484C989}">
      <dsp:nvSpPr>
        <dsp:cNvPr id="0" name=""/>
        <dsp:cNvSpPr/>
      </dsp:nvSpPr>
      <dsp:spPr>
        <a:xfrm>
          <a:off x="0" y="1368417"/>
          <a:ext cx="8504239" cy="1828800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90A43D-BFFB-4D47-814C-D8A9CCDFBABE}">
      <dsp:nvSpPr>
        <dsp:cNvPr id="0" name=""/>
        <dsp:cNvSpPr/>
      </dsp:nvSpPr>
      <dsp:spPr>
        <a:xfrm>
          <a:off x="2148" y="0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JUNE      LCAP and Budget Adoption</a:t>
          </a:r>
          <a:endParaRPr lang="en-US" sz="900" kern="1200" dirty="0"/>
        </a:p>
      </dsp:txBody>
      <dsp:txXfrm>
        <a:off x="2148" y="0"/>
        <a:ext cx="813778" cy="1828800"/>
      </dsp:txXfrm>
    </dsp:sp>
    <dsp:sp modelId="{4D7DA6F7-479B-44B2-BE51-74C61203A30F}">
      <dsp:nvSpPr>
        <dsp:cNvPr id="0" name=""/>
        <dsp:cNvSpPr/>
      </dsp:nvSpPr>
      <dsp:spPr>
        <a:xfrm>
          <a:off x="180438" y="2057400"/>
          <a:ext cx="457200" cy="4572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1D732A-548B-401E-A0FA-3FB96C1C7520}">
      <dsp:nvSpPr>
        <dsp:cNvPr id="0" name=""/>
        <dsp:cNvSpPr/>
      </dsp:nvSpPr>
      <dsp:spPr>
        <a:xfrm>
          <a:off x="856616" y="2743199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JUNE        State Budget Adoption</a:t>
          </a:r>
          <a:endParaRPr lang="en-US" sz="900" kern="1200" dirty="0"/>
        </a:p>
      </dsp:txBody>
      <dsp:txXfrm>
        <a:off x="856616" y="2743199"/>
        <a:ext cx="813778" cy="1828800"/>
      </dsp:txXfrm>
    </dsp:sp>
    <dsp:sp modelId="{11A99545-EF66-49C9-AB53-9E7096C15AD1}">
      <dsp:nvSpPr>
        <dsp:cNvPr id="0" name=""/>
        <dsp:cNvSpPr/>
      </dsp:nvSpPr>
      <dsp:spPr>
        <a:xfrm>
          <a:off x="1034905" y="2057400"/>
          <a:ext cx="457200" cy="457200"/>
        </a:xfrm>
        <a:prstGeom prst="ellipse">
          <a:avLst/>
        </a:prstGeom>
        <a:solidFill>
          <a:schemeClr val="accent3">
            <a:hueOff val="-859042"/>
            <a:satOff val="-7296"/>
            <a:lumOff val="24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56C1D6-0ADD-4CF4-8763-36A5CA3D19BF}">
      <dsp:nvSpPr>
        <dsp:cNvPr id="0" name=""/>
        <dsp:cNvSpPr/>
      </dsp:nvSpPr>
      <dsp:spPr>
        <a:xfrm>
          <a:off x="1711083" y="0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DECEMBER First Interim Adoption</a:t>
          </a:r>
          <a:endParaRPr lang="en-US" sz="900" kern="1200" dirty="0"/>
        </a:p>
      </dsp:txBody>
      <dsp:txXfrm>
        <a:off x="1711083" y="0"/>
        <a:ext cx="813778" cy="1828800"/>
      </dsp:txXfrm>
    </dsp:sp>
    <dsp:sp modelId="{AF1858AC-2854-4283-8AE3-4C53AABB8593}">
      <dsp:nvSpPr>
        <dsp:cNvPr id="0" name=""/>
        <dsp:cNvSpPr/>
      </dsp:nvSpPr>
      <dsp:spPr>
        <a:xfrm>
          <a:off x="1889372" y="2057400"/>
          <a:ext cx="457200" cy="457200"/>
        </a:xfrm>
        <a:prstGeom prst="ellipse">
          <a:avLst/>
        </a:prstGeom>
        <a:solidFill>
          <a:schemeClr val="accent3">
            <a:hueOff val="-1718084"/>
            <a:satOff val="-14593"/>
            <a:lumOff val="4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52F87D-F78B-4F72-8EC0-A806124F93CD}">
      <dsp:nvSpPr>
        <dsp:cNvPr id="0" name=""/>
        <dsp:cNvSpPr/>
      </dsp:nvSpPr>
      <dsp:spPr>
        <a:xfrm>
          <a:off x="2565550" y="2743199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JANUARY Governor’s Budget Proposal</a:t>
          </a:r>
          <a:endParaRPr lang="en-US" sz="900" kern="1200" dirty="0"/>
        </a:p>
      </dsp:txBody>
      <dsp:txXfrm>
        <a:off x="2565550" y="2743199"/>
        <a:ext cx="813778" cy="1828800"/>
      </dsp:txXfrm>
    </dsp:sp>
    <dsp:sp modelId="{40DECF2D-123E-4872-AB91-41AE1A686D7A}">
      <dsp:nvSpPr>
        <dsp:cNvPr id="0" name=""/>
        <dsp:cNvSpPr/>
      </dsp:nvSpPr>
      <dsp:spPr>
        <a:xfrm>
          <a:off x="2743840" y="2057400"/>
          <a:ext cx="457200" cy="457200"/>
        </a:xfrm>
        <a:prstGeom prst="ellipse">
          <a:avLst/>
        </a:prstGeom>
        <a:solidFill>
          <a:schemeClr val="accent3">
            <a:hueOff val="-2577126"/>
            <a:satOff val="-21889"/>
            <a:lumOff val="73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3547CA-8B3A-4358-A237-1C8181BB85F1}">
      <dsp:nvSpPr>
        <dsp:cNvPr id="0" name=""/>
        <dsp:cNvSpPr/>
      </dsp:nvSpPr>
      <dsp:spPr>
        <a:xfrm>
          <a:off x="3420018" y="0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FEBRUARY Budget Preparation Starts</a:t>
          </a:r>
          <a:endParaRPr lang="en-US" sz="900" kern="1200" dirty="0"/>
        </a:p>
      </dsp:txBody>
      <dsp:txXfrm>
        <a:off x="3420018" y="0"/>
        <a:ext cx="813778" cy="1828800"/>
      </dsp:txXfrm>
    </dsp:sp>
    <dsp:sp modelId="{DD2EFC5F-D133-44C2-BE30-62DE7E078225}">
      <dsp:nvSpPr>
        <dsp:cNvPr id="0" name=""/>
        <dsp:cNvSpPr/>
      </dsp:nvSpPr>
      <dsp:spPr>
        <a:xfrm>
          <a:off x="3598307" y="2057400"/>
          <a:ext cx="457200" cy="457200"/>
        </a:xfrm>
        <a:prstGeom prst="ellipse">
          <a:avLst/>
        </a:prstGeom>
        <a:solidFill>
          <a:schemeClr val="accent3">
            <a:hueOff val="-3436168"/>
            <a:satOff val="-29185"/>
            <a:lumOff val="97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F6B8665-5C47-4AF6-A73A-50BD0D52152B}">
      <dsp:nvSpPr>
        <dsp:cNvPr id="0" name=""/>
        <dsp:cNvSpPr/>
      </dsp:nvSpPr>
      <dsp:spPr>
        <a:xfrm>
          <a:off x="4274485" y="2743199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MARCH Second Interim Adoption</a:t>
          </a:r>
          <a:endParaRPr lang="en-US" sz="900" kern="1200" dirty="0"/>
        </a:p>
      </dsp:txBody>
      <dsp:txXfrm>
        <a:off x="4274485" y="2743199"/>
        <a:ext cx="813778" cy="1828800"/>
      </dsp:txXfrm>
    </dsp:sp>
    <dsp:sp modelId="{82E33C68-74BF-4385-8D98-0F01775DE4DB}">
      <dsp:nvSpPr>
        <dsp:cNvPr id="0" name=""/>
        <dsp:cNvSpPr/>
      </dsp:nvSpPr>
      <dsp:spPr>
        <a:xfrm>
          <a:off x="4452774" y="2057400"/>
          <a:ext cx="457200" cy="457200"/>
        </a:xfrm>
        <a:prstGeom prst="ellipse">
          <a:avLst/>
        </a:prstGeom>
        <a:solidFill>
          <a:schemeClr val="accent3">
            <a:hueOff val="-4295209"/>
            <a:satOff val="-36482"/>
            <a:lumOff val="122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0A4D6F-5BF8-4D9F-B258-A339A6F28434}">
      <dsp:nvSpPr>
        <dsp:cNvPr id="0" name=""/>
        <dsp:cNvSpPr/>
      </dsp:nvSpPr>
      <dsp:spPr>
        <a:xfrm>
          <a:off x="5128953" y="0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MAY             LCAP and Budget Public Hearings</a:t>
          </a:r>
          <a:endParaRPr lang="en-US" sz="900" kern="1200" dirty="0"/>
        </a:p>
      </dsp:txBody>
      <dsp:txXfrm>
        <a:off x="5128953" y="0"/>
        <a:ext cx="813778" cy="1828800"/>
      </dsp:txXfrm>
    </dsp:sp>
    <dsp:sp modelId="{9B02C04C-074E-4BD3-BF41-BE4D4980DA2A}">
      <dsp:nvSpPr>
        <dsp:cNvPr id="0" name=""/>
        <dsp:cNvSpPr/>
      </dsp:nvSpPr>
      <dsp:spPr>
        <a:xfrm>
          <a:off x="5307242" y="2057400"/>
          <a:ext cx="457200" cy="457200"/>
        </a:xfrm>
        <a:prstGeom prst="ellipse">
          <a:avLst/>
        </a:prstGeom>
        <a:solidFill>
          <a:schemeClr val="accent3">
            <a:hueOff val="-5154251"/>
            <a:satOff val="-43778"/>
            <a:lumOff val="146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BE89A5-5C82-44D6-94C2-6A1A277CEDE1}">
      <dsp:nvSpPr>
        <dsp:cNvPr id="0" name=""/>
        <dsp:cNvSpPr/>
      </dsp:nvSpPr>
      <dsp:spPr>
        <a:xfrm>
          <a:off x="5983420" y="2743199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MAY           Governor’s May Revision to the Budget Proposal</a:t>
          </a:r>
          <a:endParaRPr lang="en-US" sz="900" kern="1200" dirty="0"/>
        </a:p>
      </dsp:txBody>
      <dsp:txXfrm>
        <a:off x="5983420" y="2743199"/>
        <a:ext cx="813778" cy="1828800"/>
      </dsp:txXfrm>
    </dsp:sp>
    <dsp:sp modelId="{F74FED72-F6EA-408D-A56F-B54B4BE5CB57}">
      <dsp:nvSpPr>
        <dsp:cNvPr id="0" name=""/>
        <dsp:cNvSpPr/>
      </dsp:nvSpPr>
      <dsp:spPr>
        <a:xfrm>
          <a:off x="6161709" y="2057400"/>
          <a:ext cx="457200" cy="457200"/>
        </a:xfrm>
        <a:prstGeom prst="ellipse">
          <a:avLst/>
        </a:prstGeom>
        <a:solidFill>
          <a:schemeClr val="accent3">
            <a:hueOff val="-6013293"/>
            <a:satOff val="-51075"/>
            <a:lumOff val="171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5ECB58-4923-4D12-9904-088675FE59B1}">
      <dsp:nvSpPr>
        <dsp:cNvPr id="0" name=""/>
        <dsp:cNvSpPr/>
      </dsp:nvSpPr>
      <dsp:spPr>
        <a:xfrm>
          <a:off x="6837887" y="0"/>
          <a:ext cx="813778" cy="18288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JUNE        LCAP and Budget Adoption</a:t>
          </a:r>
          <a:endParaRPr lang="en-US" sz="900" kern="1200" dirty="0"/>
        </a:p>
      </dsp:txBody>
      <dsp:txXfrm>
        <a:off x="6837887" y="0"/>
        <a:ext cx="813778" cy="1828800"/>
      </dsp:txXfrm>
    </dsp:sp>
    <dsp:sp modelId="{FE0BD6ED-22B8-446F-B12E-3F0DE2969630}">
      <dsp:nvSpPr>
        <dsp:cNvPr id="0" name=""/>
        <dsp:cNvSpPr/>
      </dsp:nvSpPr>
      <dsp:spPr>
        <a:xfrm>
          <a:off x="7016176" y="2057400"/>
          <a:ext cx="457200" cy="457200"/>
        </a:xfrm>
        <a:prstGeom prst="ellipse">
          <a:avLst/>
        </a:prstGeom>
        <a:solidFill>
          <a:schemeClr val="accent3">
            <a:hueOff val="-6872335"/>
            <a:satOff val="-58371"/>
            <a:lumOff val="19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0.57164</cdr:x>
      <cdr:y>0.1722</cdr:y>
    </cdr:from>
    <cdr:to>
      <cdr:x>0.93108</cdr:x>
      <cdr:y>0.29158</cdr:y>
    </cdr:to>
    <cdr:cxnSp macro="">
      <cdr:nvCxnSpPr>
        <cdr:cNvPr id="4" name="Straight Arrow Connector 3"/>
        <cdr:cNvCxnSpPr/>
      </cdr:nvCxnSpPr>
      <cdr:spPr>
        <a:xfrm xmlns:a="http://schemas.openxmlformats.org/drawingml/2006/main" flipV="1">
          <a:off x="5132676" y="886522"/>
          <a:ext cx="3227408" cy="614619"/>
        </a:xfrm>
        <a:prstGeom xmlns:a="http://schemas.openxmlformats.org/drawingml/2006/main" prst="straightConnector1">
          <a:avLst/>
        </a:prstGeom>
        <a:ln xmlns:a="http://schemas.openxmlformats.org/drawingml/2006/main" w="25400">
          <a:tailEnd type="triangle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0.47791</cdr:x>
      <cdr:y>0.21234</cdr:y>
    </cdr:from>
    <cdr:to>
      <cdr:x>0.7049</cdr:x>
      <cdr:y>0.27363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291146" y="1145105"/>
          <a:ext cx="2038121" cy="3305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0.58277</cdr:x>
      <cdr:y>0.1794</cdr:y>
    </cdr:from>
    <cdr:to>
      <cdr:x>0.83324</cdr:x>
      <cdr:y>0.23686</cdr:y>
    </cdr:to>
    <cdr:sp macro="" textlink="">
      <cdr:nvSpPr>
        <cdr:cNvPr id="15" name="TextBox 14"/>
        <cdr:cNvSpPr txBox="1"/>
      </cdr:nvSpPr>
      <cdr:spPr>
        <a:xfrm xmlns:a="http://schemas.openxmlformats.org/drawingml/2006/main" rot="21040848">
          <a:off x="5232604" y="923584"/>
          <a:ext cx="2248945" cy="2958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/>
            <a:t>Gap Closure Slows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0.1648</cdr:x>
      <cdr:y>0.33476</cdr:y>
    </cdr:from>
    <cdr:to>
      <cdr:x>0.52057</cdr:x>
      <cdr:y>0.71722</cdr:y>
    </cdr:to>
    <cdr:cxnSp macro="">
      <cdr:nvCxnSpPr>
        <cdr:cNvPr id="18" name="Straight Arrow Connector 17"/>
        <cdr:cNvCxnSpPr/>
      </cdr:nvCxnSpPr>
      <cdr:spPr>
        <a:xfrm xmlns:a="http://schemas.openxmlformats.org/drawingml/2006/main" flipV="1">
          <a:off x="1479757" y="1723450"/>
          <a:ext cx="3194365" cy="1968994"/>
        </a:xfrm>
        <a:prstGeom xmlns:a="http://schemas.openxmlformats.org/drawingml/2006/main" prst="straightConnector1">
          <a:avLst/>
        </a:prstGeom>
        <a:ln xmlns:a="http://schemas.openxmlformats.org/drawingml/2006/main" w="25400">
          <a:tailEnd type="triangle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0.24539</cdr:x>
      <cdr:y>0.41236</cdr:y>
    </cdr:from>
    <cdr:to>
      <cdr:x>0.49586</cdr:x>
      <cdr:y>0.47947</cdr:y>
    </cdr:to>
    <cdr:sp macro="" textlink="">
      <cdr:nvSpPr>
        <cdr:cNvPr id="22" name="TextBox 1"/>
        <cdr:cNvSpPr txBox="1"/>
      </cdr:nvSpPr>
      <cdr:spPr>
        <a:xfrm xmlns:a="http://schemas.openxmlformats.org/drawingml/2006/main" rot="19718375">
          <a:off x="2203332" y="2122914"/>
          <a:ext cx="2248945" cy="345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 smtClean="0"/>
            <a:t>Gap Closes Rapidly</a:t>
          </a:r>
          <a:endParaRPr lang="en-US" sz="16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1AA3F162-532F-4509-96EC-97A9EC72144D}" type="datetimeFigureOut">
              <a:rPr lang="en-US" smtClean="0"/>
              <a:t>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C52C617E-9F83-48C3-AD4B-6829376B27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F18840A9-FB73-4DC0-856E-62EBE415A84C}" type="datetimeFigureOut">
              <a:rPr lang="en-US" smtClean="0"/>
              <a:t>1/20/2017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DC365B4-B9FF-4F2B-9518-1A579A1A40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12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367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455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In January, the Governor acknowledged the $80.4 billion shortfall within  CalSTRS, but did not provide a proposal to address the shortfall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CalSTRS is projected to run out of money in 2046</a:t>
            </a:r>
          </a:p>
          <a:p>
            <a:pPr lvl="0">
              <a:spcAft>
                <a:spcPts val="1200"/>
              </a:spcAft>
            </a:pPr>
            <a:r>
              <a:rPr lang="en-US" dirty="0" smtClean="0"/>
              <a:t>Difference</a:t>
            </a:r>
            <a:r>
              <a:rPr lang="en-US" baseline="0" dirty="0" smtClean="0"/>
              <a:t> for employee rates is for employees in plan prior to reform and after (benefits are slightly different)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94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In January, the Governor acknowledged the $80.4 billion shortfall within  CalSTRS, but did not provide a proposal to address the shortfall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CalSTRS is projected to run out of money in 2046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094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Funded ADA is the greater of current of prior year ADA – in this case, 2016-17 is funded based on 2015-16 ADA</a:t>
            </a:r>
          </a:p>
          <a:p>
            <a:r>
              <a:rPr lang="en-US" dirty="0" smtClean="0"/>
              <a:t>Auditors confirmed ADA data – will be presented in January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50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269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Revenues</a:t>
            </a:r>
            <a:r>
              <a:rPr lang="en-US" baseline="0" dirty="0" smtClean="0"/>
              <a:t> are less $17 million in contributions to restricted programs</a:t>
            </a:r>
          </a:p>
          <a:p>
            <a:r>
              <a:rPr lang="en-US" baseline="0" dirty="0" smtClean="0"/>
              <a:t>Government Finance Officers Association recommends reserves equal to two months of operating costs – about 17%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23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365B4-B9FF-4F2B-9518-1A579A1A407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18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4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1" name="Picture 20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031" y="4648202"/>
            <a:ext cx="2742565" cy="1453515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2CA25-4EC9-4D41-85B1-79F837C629BE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6"/>
            <a:ext cx="457200" cy="441325"/>
          </a:xfrm>
        </p:spPr>
        <p:txBody>
          <a:bodyPr/>
          <a:lstStyle/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30" y="2743202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4CE65-0C19-4560-BB7B-25C5253955D0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4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0" name="Picture 19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00601"/>
            <a:ext cx="2743200" cy="1454150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79A86F7-7BB6-4A18-86D9-D4EF5F316E7F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5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5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5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4634B-2982-45BA-8740-CC0CBFBA826F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5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20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pic>
        <p:nvPicPr>
          <p:cNvPr id="28" name="Picture 27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638804"/>
            <a:ext cx="1161288" cy="574675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388DB-3A40-4651-8216-7563415432C5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4"/>
            <a:ext cx="457200" cy="441325"/>
          </a:xfrm>
        </p:spPr>
        <p:txBody>
          <a:bodyPr/>
          <a:lstStyle/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4527C-872A-496C-9E91-9DC28A901C58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38801"/>
            <a:ext cx="1371600" cy="61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4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42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2795A-8C4C-4F80-BC67-33F6059E0CAC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2" name="Picture 21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791200"/>
            <a:ext cx="1066800" cy="498474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42"/>
            <a:ext cx="457200" cy="441325"/>
          </a:xfrm>
        </p:spPr>
        <p:txBody>
          <a:bodyPr/>
          <a:lstStyle/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8E7BDE8-4F37-464B-9246-2D4A2B594BBC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3" name="Picture 22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715000"/>
            <a:ext cx="1143000" cy="61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38805-86CB-434F-82F1-D7249B3FF694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60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5"/>
            <a:ext cx="457200" cy="441325"/>
          </a:xfrm>
        </p:spPr>
        <p:txBody>
          <a:bodyPr/>
          <a:lstStyle/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3C8EA-F86D-4781-B575-373EBD41B76E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4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2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9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556E38E-62B2-45B7-BC6C-86DEEEC9A6C7}" type="datetime1">
              <a:rPr lang="en-US" smtClean="0"/>
              <a:t>1/20/2017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8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EB39263-CA3C-411C-A950-4C5939D3F23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pic>
        <p:nvPicPr>
          <p:cNvPr id="20" name="Picture 19"/>
          <p:cNvPicPr/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427" y="5562601"/>
            <a:ext cx="1333836" cy="6921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1.xlsx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1371600"/>
          </a:xfrm>
        </p:spPr>
        <p:txBody>
          <a:bodyPr/>
          <a:lstStyle/>
          <a:p>
            <a:r>
              <a:rPr lang="en-US" sz="2000" b="0" cap="none" spc="0" dirty="0" smtClean="0">
                <a:solidFill>
                  <a:schemeClr val="tx1"/>
                </a:solidFill>
                <a:ea typeface="+mj-ea"/>
                <a:cs typeface="+mj-cs"/>
              </a:rPr>
              <a:t>December 13, 2016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2016-17 </a:t>
            </a:r>
            <a:br>
              <a:rPr lang="en-US" dirty="0" smtClean="0"/>
            </a:br>
            <a:r>
              <a:rPr lang="en-US" dirty="0" smtClean="0"/>
              <a:t>First Interim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65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Statutory Requirements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Public </a:t>
            </a:r>
            <a:r>
              <a:rPr lang="en-US" dirty="0"/>
              <a:t>Disclosure of Financial Status:</a:t>
            </a:r>
          </a:p>
          <a:p>
            <a:pPr lvl="1"/>
            <a:r>
              <a:rPr lang="en-US" dirty="0"/>
              <a:t>Budget by July 1</a:t>
            </a:r>
          </a:p>
          <a:p>
            <a:pPr lvl="1"/>
            <a:r>
              <a:rPr lang="en-US" dirty="0"/>
              <a:t>Two Interim Updates by Dec 15 and March 15</a:t>
            </a:r>
          </a:p>
          <a:p>
            <a:pPr lvl="1"/>
            <a:r>
              <a:rPr lang="en-US" dirty="0"/>
              <a:t>Interims provide opportunity to reflect changes since Budget Adoption and revised projections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Must Certify Financial Condition</a:t>
            </a:r>
          </a:p>
          <a:p>
            <a:pPr lvl="1"/>
            <a:r>
              <a:rPr lang="en-US" dirty="0"/>
              <a:t>Positive = Will meet financial obligations in current and two subsequent fiscal years</a:t>
            </a:r>
          </a:p>
          <a:p>
            <a:pPr lvl="1"/>
            <a:r>
              <a:rPr lang="en-US" dirty="0"/>
              <a:t>Qualified = May not meet financial obligations in current and two subsequent fiscal years</a:t>
            </a:r>
          </a:p>
          <a:p>
            <a:pPr lvl="1"/>
            <a:r>
              <a:rPr lang="en-US" dirty="0"/>
              <a:t>Negative = Will not meet financial obligations in current and one subsequent fiscal year</a:t>
            </a:r>
          </a:p>
          <a:p>
            <a:pPr lvl="1"/>
            <a:r>
              <a:rPr lang="en-US" dirty="0"/>
              <a:t>Qualified and Negative require additional reporting and results in LACOE oversight interventions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3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Lynwood USD First Interim Details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Positive Certification</a:t>
            </a:r>
          </a:p>
          <a:p>
            <a:r>
              <a:rPr lang="en-US" dirty="0"/>
              <a:t>We will have sufficient funds to meet financial obligations and maintain minimum 3% reserves in </a:t>
            </a:r>
            <a:r>
              <a:rPr lang="en-US" dirty="0" smtClean="0"/>
              <a:t>2016-17 </a:t>
            </a:r>
            <a:r>
              <a:rPr lang="en-US" dirty="0"/>
              <a:t>through </a:t>
            </a:r>
            <a:r>
              <a:rPr lang="en-US" dirty="0" smtClean="0"/>
              <a:t>2018-19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40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Preparation Timeline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778834468"/>
              </p:ext>
            </p:extLst>
          </p:nvPr>
        </p:nvGraphicFramePr>
        <p:xfrm>
          <a:off x="301629" y="1527175"/>
          <a:ext cx="8504239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1981200" y="2286000"/>
            <a:ext cx="914400" cy="3048000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65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Areas of Significant Budget Impact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STRS and PERS Increases</a:t>
            </a:r>
          </a:p>
          <a:p>
            <a:r>
              <a:rPr lang="en-US" dirty="0" smtClean="0"/>
              <a:t>Proposition 55 – Extension of Temporary Taxes</a:t>
            </a:r>
          </a:p>
          <a:p>
            <a:r>
              <a:rPr lang="en-US" dirty="0" smtClean="0"/>
              <a:t>Average Daily Attendance</a:t>
            </a:r>
          </a:p>
          <a:p>
            <a:r>
              <a:rPr lang="en-US" dirty="0" smtClean="0"/>
              <a:t>Multi-year Considerations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77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STRS and PERS Increases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Both PERS and STRS were significantly underfunded </a:t>
            </a:r>
          </a:p>
          <a:p>
            <a:pPr lvl="1"/>
            <a:r>
              <a:rPr lang="en-US" sz="1900" dirty="0" smtClean="0"/>
              <a:t>$80.4 billion shortfall</a:t>
            </a:r>
          </a:p>
          <a:p>
            <a:r>
              <a:rPr lang="en-US" sz="2400" dirty="0" smtClean="0"/>
              <a:t>State’s solution was to increase the State, employee, and employer contribution beginning in 2014-15</a:t>
            </a:r>
          </a:p>
          <a:p>
            <a:pPr lvl="1"/>
            <a:r>
              <a:rPr lang="en-US" sz="1900" dirty="0" smtClean="0"/>
              <a:t>Employer contribution increases by the largest amount over 8 years and funds most of the shortfall</a:t>
            </a:r>
          </a:p>
          <a:p>
            <a:pPr lvl="2"/>
            <a:r>
              <a:rPr lang="en-US" sz="1700" dirty="0" smtClean="0"/>
              <a:t>State total increase is 4.311% over 3 years</a:t>
            </a:r>
          </a:p>
          <a:p>
            <a:pPr lvl="2"/>
            <a:r>
              <a:rPr lang="en-US" sz="1700" dirty="0" smtClean="0"/>
              <a:t>Employee total increase is between 2.10% and 1.105% over 3 years </a:t>
            </a:r>
          </a:p>
          <a:p>
            <a:pPr lvl="1"/>
            <a:r>
              <a:rPr lang="en-US" sz="2100" dirty="0" smtClean="0"/>
              <a:t>Will restore STRS and PERS shortfalls within 30 years</a:t>
            </a:r>
          </a:p>
        </p:txBody>
      </p:sp>
    </p:spTree>
    <p:extLst>
      <p:ext uri="{BB962C8B-B14F-4D97-AF65-F5344CB8AC3E}">
        <p14:creationId xmlns:p14="http://schemas.microsoft.com/office/powerpoint/2010/main" val="2025343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STRS and PERS Increases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dirty="0" smtClean="0"/>
              <a:t>General Fund Impact </a:t>
            </a:r>
            <a:r>
              <a:rPr lang="en-US" sz="1600" dirty="0" smtClean="0"/>
              <a:t>(millions)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0180579"/>
              </p:ext>
            </p:extLst>
          </p:nvPr>
        </p:nvGraphicFramePr>
        <p:xfrm>
          <a:off x="76200" y="1981200"/>
          <a:ext cx="8915400" cy="2849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3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68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13-14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14-15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15-16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16-17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17-18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18-19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19-20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20-21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STRS 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8.25%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8.88%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10.73%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12.58%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14.43%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16.28%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18.13%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19.20%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PERS % (est.)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11.442%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11.771%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11.85%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13.89%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15.5%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17.1%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18.6%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20.4%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Annual</a:t>
                      </a:r>
                      <a:r>
                        <a:rPr lang="en-US" sz="1600" baseline="0" dirty="0" smtClean="0"/>
                        <a:t> Increase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-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$1.3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$1.8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$1.7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$1.7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$1.7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$1.3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Cumulative </a:t>
                      </a:r>
                      <a:r>
                        <a:rPr lang="en-US" sz="1600" baseline="0" dirty="0" smtClean="0"/>
                        <a:t>Increase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$0.5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$1.8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$3.6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$5.3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$7.0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$8.7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$10.0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Compounded Increase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$0.5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$2.3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$5.9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$11.2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$18.2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$26.9</a:t>
                      </a:r>
                      <a:endParaRPr lang="en-US" sz="16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i="1" dirty="0" smtClean="0"/>
                        <a:t>$36.9</a:t>
                      </a:r>
                      <a:endParaRPr lang="en-US" sz="16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277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Proposition 55 – Extension of Temporary Taxes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Prop 30 (Education Protection Act - November 2012) temporarily increased taxes</a:t>
            </a:r>
          </a:p>
          <a:p>
            <a:pPr lvl="1"/>
            <a:r>
              <a:rPr lang="en-US" dirty="0" smtClean="0"/>
              <a:t>Sales tax increase of 0.25% through 2016</a:t>
            </a:r>
          </a:p>
          <a:p>
            <a:pPr lvl="1"/>
            <a:r>
              <a:rPr lang="en-US" dirty="0" smtClean="0"/>
              <a:t>Income tax increase to wealthiest residents through 2018</a:t>
            </a:r>
          </a:p>
          <a:p>
            <a:r>
              <a:rPr lang="en-US" dirty="0" smtClean="0"/>
              <a:t>Generates $7+ billion statewide annually</a:t>
            </a:r>
          </a:p>
          <a:p>
            <a:r>
              <a:rPr lang="en-US" dirty="0" smtClean="0"/>
              <a:t>$19 million est. for Lynwood in 2016-17</a:t>
            </a:r>
          </a:p>
          <a:p>
            <a:pPr marL="0" indent="0" algn="ctr">
              <a:buNone/>
            </a:pP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Zero net increase for Lynwood USD</a:t>
            </a:r>
          </a:p>
          <a:p>
            <a:pPr marL="0" indent="0" algn="ctr">
              <a:buNone/>
            </a:pP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Each dollar from Prop 30 replaces a dollar we lost from the State’s General Fund</a:t>
            </a:r>
          </a:p>
          <a:p>
            <a:r>
              <a:rPr lang="en-US" dirty="0" smtClean="0"/>
              <a:t>Prop </a:t>
            </a:r>
            <a:r>
              <a:rPr lang="en-US" dirty="0"/>
              <a:t>55 passed in November and extends the </a:t>
            </a:r>
            <a:r>
              <a:rPr lang="en-US" dirty="0" smtClean="0"/>
              <a:t>income tax increase through 2030</a:t>
            </a:r>
          </a:p>
          <a:p>
            <a:pPr lvl="1"/>
            <a:r>
              <a:rPr lang="en-US" dirty="0" smtClean="0"/>
              <a:t>Prevents potential revenue cuts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84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Average Daily Attendance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 projected 2016-17 funded ADA of </a:t>
            </a:r>
            <a:r>
              <a:rPr lang="en-US" dirty="0"/>
              <a:t>14,198</a:t>
            </a:r>
            <a:endParaRPr lang="en-US" dirty="0" smtClean="0"/>
          </a:p>
          <a:p>
            <a:r>
              <a:rPr lang="en-US" dirty="0" smtClean="0"/>
              <a:t>Actual 2016-17 funded ADA is 13,987</a:t>
            </a:r>
          </a:p>
          <a:p>
            <a:r>
              <a:rPr lang="en-US" dirty="0" smtClean="0"/>
              <a:t>Budget set aside $2 million to address shortfall, pending finalized data</a:t>
            </a:r>
          </a:p>
          <a:p>
            <a:r>
              <a:rPr lang="en-US" dirty="0" smtClean="0"/>
              <a:t>First Interim reflects loss in related LCFF funding</a:t>
            </a:r>
          </a:p>
          <a:p>
            <a:r>
              <a:rPr lang="en-US" dirty="0" smtClean="0"/>
              <a:t>Expenditures reduced to reflect current staffing levels post-SERP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199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Multi-year Considerations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2016-17 One-time </a:t>
            </a:r>
            <a:r>
              <a:rPr lang="en-US" dirty="0"/>
              <a:t>funds that will not recur</a:t>
            </a:r>
            <a:endParaRPr lang="en-US" dirty="0" smtClean="0"/>
          </a:p>
          <a:p>
            <a:pPr lvl="1"/>
            <a:r>
              <a:rPr lang="en-US" dirty="0" smtClean="0"/>
              <a:t>Discretionary funds </a:t>
            </a:r>
            <a:r>
              <a:rPr lang="en-US" smtClean="0"/>
              <a:t>- $2.9 </a:t>
            </a:r>
            <a:r>
              <a:rPr lang="en-US" dirty="0" smtClean="0"/>
              <a:t>million</a:t>
            </a:r>
          </a:p>
          <a:p>
            <a:pPr lvl="1"/>
            <a:r>
              <a:rPr lang="en-US" dirty="0" smtClean="0"/>
              <a:t>ERP - $5.5 million</a:t>
            </a:r>
          </a:p>
          <a:p>
            <a:pPr lvl="1"/>
            <a:r>
              <a:rPr lang="en-US" dirty="0" smtClean="0"/>
              <a:t>Educator Effectiveness Grant - $100,000</a:t>
            </a:r>
          </a:p>
          <a:p>
            <a:r>
              <a:rPr lang="en-US" dirty="0" smtClean="0"/>
              <a:t>Increases in Special Education costs</a:t>
            </a:r>
          </a:p>
          <a:p>
            <a:r>
              <a:rPr lang="pt-BR" dirty="0" smtClean="0"/>
              <a:t>COLAs</a:t>
            </a:r>
            <a:r>
              <a:rPr lang="pt-BR" dirty="0"/>
              <a:t>: 2016-17 – zero</a:t>
            </a:r>
          </a:p>
          <a:p>
            <a:pPr marL="0" indent="0">
              <a:buNone/>
            </a:pPr>
            <a:r>
              <a:rPr lang="pt-BR" dirty="0"/>
              <a:t>               </a:t>
            </a:r>
            <a:r>
              <a:rPr lang="pt-BR" dirty="0" smtClean="0"/>
              <a:t>    2017-18 </a:t>
            </a:r>
            <a:r>
              <a:rPr lang="pt-BR" dirty="0"/>
              <a:t>– 1.11%</a:t>
            </a:r>
          </a:p>
          <a:p>
            <a:pPr marL="0" indent="0">
              <a:buNone/>
            </a:pPr>
            <a:r>
              <a:rPr lang="pt-BR" dirty="0"/>
              <a:t>               </a:t>
            </a:r>
            <a:r>
              <a:rPr lang="pt-BR" dirty="0" smtClean="0"/>
              <a:t>    2018-19 </a:t>
            </a:r>
            <a:r>
              <a:rPr lang="pt-BR" dirty="0"/>
              <a:t>– 2.42%</a:t>
            </a:r>
          </a:p>
          <a:p>
            <a:r>
              <a:rPr lang="en-US" dirty="0" smtClean="0"/>
              <a:t>Increase in LCFF to slow considerably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4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LCFF Increases - Implementation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56980"/>
              </p:ext>
            </p:extLst>
          </p:nvPr>
        </p:nvGraphicFramePr>
        <p:xfrm>
          <a:off x="9970" y="1066800"/>
          <a:ext cx="8978900" cy="514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313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2016-17 First Interim</a:t>
            </a:r>
            <a:br>
              <a:rPr lang="en-US" dirty="0" smtClean="0"/>
            </a:br>
            <a:r>
              <a:rPr lang="en-US" dirty="0" smtClean="0"/>
              <a:t>Unrestricted General Fund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6562024"/>
              </p:ext>
            </p:extLst>
          </p:nvPr>
        </p:nvGraphicFramePr>
        <p:xfrm>
          <a:off x="304803" y="1798641"/>
          <a:ext cx="8504239" cy="333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Worksheet" r:id="rId4" imgW="8610487" imgH="3371760" progId="Excel.Sheet.12">
                  <p:embed/>
                </p:oleObj>
              </mc:Choice>
              <mc:Fallback>
                <p:oleObj name="Worksheet" r:id="rId4" imgW="8610487" imgH="3371760" progId="Excel.Sheet.12">
                  <p:embed/>
                  <p:pic>
                    <p:nvPicPr>
                      <p:cNvPr id="0" name="Content Placeholder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3" y="1798641"/>
                        <a:ext cx="8504239" cy="333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5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Preparation of Second Interim for Spring adoption</a:t>
            </a:r>
          </a:p>
          <a:p>
            <a:pPr lvl="1"/>
            <a:r>
              <a:rPr lang="en-US" dirty="0" smtClean="0"/>
              <a:t>Year-to-date actuals as of January 31, 2017</a:t>
            </a:r>
          </a:p>
          <a:p>
            <a:pPr lvl="1"/>
            <a:r>
              <a:rPr lang="en-US" dirty="0" smtClean="0"/>
              <a:t>Governor’s January Proposal for the 2017-18 State Budget</a:t>
            </a:r>
          </a:p>
          <a:p>
            <a:pPr lvl="1"/>
            <a:endParaRPr lang="en-US" dirty="0"/>
          </a:p>
          <a:p>
            <a:pPr marL="274320" lvl="1" indent="0" algn="ctr">
              <a:buNone/>
            </a:pPr>
            <a:r>
              <a:rPr lang="en-US" sz="4800" b="1" dirty="0" smtClean="0">
                <a:solidFill>
                  <a:schemeClr val="tx1"/>
                </a:solidFill>
              </a:rPr>
              <a:t>QUESTIONS?</a:t>
            </a:r>
            <a:endParaRPr lang="en-US" sz="4800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9263-CA3C-411C-A950-4C5939D3F2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09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31">
    <a:dk1>
      <a:srgbClr val="000000"/>
    </a:dk1>
    <a:lt1>
      <a:srgbClr val="FFFFFF"/>
    </a:lt1>
    <a:dk2>
      <a:srgbClr val="FFFFFF"/>
    </a:dk2>
    <a:lt2>
      <a:srgbClr val="C0C0C0"/>
    </a:lt2>
    <a:accent1>
      <a:srgbClr val="1E548A"/>
    </a:accent1>
    <a:accent2>
      <a:srgbClr val="E57200"/>
    </a:accent2>
    <a:accent3>
      <a:srgbClr val="6DAA2D"/>
    </a:accent3>
    <a:accent4>
      <a:srgbClr val="0066FF"/>
    </a:accent4>
    <a:accent5>
      <a:srgbClr val="660033"/>
    </a:accent5>
    <a:accent6>
      <a:srgbClr val="FFFF00"/>
    </a:accent6>
    <a:hlink>
      <a:srgbClr val="595959"/>
    </a:hlink>
    <a:folHlink>
      <a:srgbClr val="0C0C0C"/>
    </a:folHlink>
  </a:clrScheme>
  <a:fontScheme name="SSC">
    <a:majorFont>
      <a:latin typeface="Arial Narrow"/>
      <a:ea typeface=""/>
      <a:cs typeface=""/>
    </a:majorFont>
    <a:minorFont>
      <a:latin typeface="Arial Narrow"/>
      <a:ea typeface=""/>
      <a:cs typeface=""/>
    </a:minorFont>
  </a:fontScheme>
  <a:fmtScheme name="Office 2007-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2052</TotalTime>
  <Words>775</Words>
  <Application>Microsoft Office PowerPoint</Application>
  <PresentationFormat>On-screen Show (4:3)</PresentationFormat>
  <Paragraphs>159</Paragraphs>
  <Slides>13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 Narrow</vt:lpstr>
      <vt:lpstr>Calibri</vt:lpstr>
      <vt:lpstr>Georgia</vt:lpstr>
      <vt:lpstr>Wingdings</vt:lpstr>
      <vt:lpstr>Wingdings 2</vt:lpstr>
      <vt:lpstr>Civic</vt:lpstr>
      <vt:lpstr>Worksheet</vt:lpstr>
      <vt:lpstr>2016-17  First Interim </vt:lpstr>
      <vt:lpstr>Statutory Requirements</vt:lpstr>
      <vt:lpstr>Lynwood USD First Interim Details</vt:lpstr>
      <vt:lpstr>Budget Preparation Timeline</vt:lpstr>
      <vt:lpstr>Areas of Significant Budget Impact</vt:lpstr>
      <vt:lpstr>STRS and PERS Increases</vt:lpstr>
      <vt:lpstr>STRS and PERS Increases</vt:lpstr>
      <vt:lpstr>Proposition 55 – Extension of Temporary Taxes</vt:lpstr>
      <vt:lpstr>Average Daily Attendance</vt:lpstr>
      <vt:lpstr>Multi-year Considerations</vt:lpstr>
      <vt:lpstr>LCFF Increases - Implementation</vt:lpstr>
      <vt:lpstr>2016-17 First Interim Unrestricted General Fund</vt:lpstr>
      <vt:lpstr>Next Steps</vt:lpstr>
    </vt:vector>
  </TitlesOfParts>
  <Company>Lynwood Unified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2016-17 Preliminary Budget</dc:title>
  <dc:creator>Marlene Dunn</dc:creator>
  <cp:lastModifiedBy>Windows User</cp:lastModifiedBy>
  <cp:revision>54</cp:revision>
  <cp:lastPrinted>2016-12-07T20:31:09Z</cp:lastPrinted>
  <dcterms:created xsi:type="dcterms:W3CDTF">2016-05-19T22:11:58Z</dcterms:created>
  <dcterms:modified xsi:type="dcterms:W3CDTF">2017-01-20T21:55:09Z</dcterms:modified>
</cp:coreProperties>
</file>