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20" r:id="rId1"/>
  </p:sldMasterIdLst>
  <p:notesMasterIdLst>
    <p:notesMasterId r:id="rId16"/>
  </p:notesMasterIdLst>
  <p:handoutMasterIdLst>
    <p:handoutMasterId r:id="rId17"/>
  </p:handoutMasterIdLst>
  <p:sldIdLst>
    <p:sldId id="256" r:id="rId2"/>
    <p:sldId id="257" r:id="rId3"/>
    <p:sldId id="276" r:id="rId4"/>
    <p:sldId id="258" r:id="rId5"/>
    <p:sldId id="283" r:id="rId6"/>
    <p:sldId id="277" r:id="rId7"/>
    <p:sldId id="284" r:id="rId8"/>
    <p:sldId id="286" r:id="rId9"/>
    <p:sldId id="285" r:id="rId10"/>
    <p:sldId id="287" r:id="rId11"/>
    <p:sldId id="290" r:id="rId12"/>
    <p:sldId id="288" r:id="rId13"/>
    <p:sldId id="281" r:id="rId14"/>
    <p:sldId id="266" r:id="rId15"/>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4" d="100"/>
          <a:sy n="94" d="100"/>
        </p:scale>
        <p:origin x="1138" y="8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D813586-B467-4EFB-AE0F-8655B88F9CE9}" type="doc">
      <dgm:prSet loTypeId="urn:microsoft.com/office/officeart/2005/8/layout/hProcess11" loCatId="process" qsTypeId="urn:microsoft.com/office/officeart/2005/8/quickstyle/3d3" qsCatId="3D" csTypeId="urn:microsoft.com/office/officeart/2005/8/colors/colorful3" csCatId="colorful" phldr="1"/>
      <dgm:spPr/>
    </dgm:pt>
    <dgm:pt modelId="{62BEB6A8-6161-4177-86FF-BF831CB96D4E}">
      <dgm:prSet phldrT="[Text]"/>
      <dgm:spPr/>
      <dgm:t>
        <a:bodyPr/>
        <a:lstStyle/>
        <a:p>
          <a:r>
            <a:rPr lang="en-US" dirty="0" smtClean="0"/>
            <a:t>FEBRUARY Budget Preparation Starts</a:t>
          </a:r>
          <a:endParaRPr lang="en-US" dirty="0"/>
        </a:p>
      </dgm:t>
    </dgm:pt>
    <dgm:pt modelId="{47BF748B-923C-427D-8598-C5334E0063D3}" type="parTrans" cxnId="{14F1C12D-50C8-4CBF-8CDE-7A361A774914}">
      <dgm:prSet/>
      <dgm:spPr/>
      <dgm:t>
        <a:bodyPr/>
        <a:lstStyle/>
        <a:p>
          <a:endParaRPr lang="en-US"/>
        </a:p>
      </dgm:t>
    </dgm:pt>
    <dgm:pt modelId="{41891B8D-43CB-43E1-B943-DB3B023386B6}" type="sibTrans" cxnId="{14F1C12D-50C8-4CBF-8CDE-7A361A774914}">
      <dgm:prSet/>
      <dgm:spPr/>
      <dgm:t>
        <a:bodyPr/>
        <a:lstStyle/>
        <a:p>
          <a:endParaRPr lang="en-US"/>
        </a:p>
      </dgm:t>
    </dgm:pt>
    <dgm:pt modelId="{27886EEA-CD17-4D01-ADBD-EE32662A184C}">
      <dgm:prSet phldrT="[Text]"/>
      <dgm:spPr/>
      <dgm:t>
        <a:bodyPr/>
        <a:lstStyle/>
        <a:p>
          <a:r>
            <a:rPr lang="en-US" dirty="0" smtClean="0"/>
            <a:t>JUNE      LCAP and Budget Adoption</a:t>
          </a:r>
          <a:endParaRPr lang="en-US" dirty="0"/>
        </a:p>
      </dgm:t>
    </dgm:pt>
    <dgm:pt modelId="{BE90EA83-90A1-4854-A50F-B4AE7F33E6C3}" type="parTrans" cxnId="{036EE9D7-2C80-45FD-9AC0-75E4E48FF3DD}">
      <dgm:prSet/>
      <dgm:spPr/>
      <dgm:t>
        <a:bodyPr/>
        <a:lstStyle/>
        <a:p>
          <a:endParaRPr lang="en-US"/>
        </a:p>
      </dgm:t>
    </dgm:pt>
    <dgm:pt modelId="{82CA4504-3C0E-4743-8AB9-91E6E02F1915}" type="sibTrans" cxnId="{036EE9D7-2C80-45FD-9AC0-75E4E48FF3DD}">
      <dgm:prSet/>
      <dgm:spPr/>
      <dgm:t>
        <a:bodyPr/>
        <a:lstStyle/>
        <a:p>
          <a:endParaRPr lang="en-US"/>
        </a:p>
      </dgm:t>
    </dgm:pt>
    <dgm:pt modelId="{626557E4-8A82-41FC-989C-DAE69BFD42EB}">
      <dgm:prSet phldrT="[Text]"/>
      <dgm:spPr/>
      <dgm:t>
        <a:bodyPr/>
        <a:lstStyle/>
        <a:p>
          <a:r>
            <a:rPr lang="en-US" dirty="0" smtClean="0"/>
            <a:t>MAY             LCAP and Budget Public Hearings</a:t>
          </a:r>
          <a:endParaRPr lang="en-US" dirty="0"/>
        </a:p>
      </dgm:t>
    </dgm:pt>
    <dgm:pt modelId="{C5E9842D-F0A5-4386-B6F5-26773557597A}" type="parTrans" cxnId="{33F14292-4A70-4B7C-8651-18809DE4646A}">
      <dgm:prSet/>
      <dgm:spPr/>
      <dgm:t>
        <a:bodyPr/>
        <a:lstStyle/>
        <a:p>
          <a:endParaRPr lang="en-US"/>
        </a:p>
      </dgm:t>
    </dgm:pt>
    <dgm:pt modelId="{572A8C70-637F-4EAE-A14C-4C8C085C3A80}" type="sibTrans" cxnId="{33F14292-4A70-4B7C-8651-18809DE4646A}">
      <dgm:prSet/>
      <dgm:spPr/>
      <dgm:t>
        <a:bodyPr/>
        <a:lstStyle/>
        <a:p>
          <a:endParaRPr lang="en-US"/>
        </a:p>
      </dgm:t>
    </dgm:pt>
    <dgm:pt modelId="{669BFE31-455E-40B5-9C46-6F3AA8CB89D5}">
      <dgm:prSet phldrT="[Text]"/>
      <dgm:spPr/>
      <dgm:t>
        <a:bodyPr/>
        <a:lstStyle/>
        <a:p>
          <a:r>
            <a:rPr lang="en-US" dirty="0" smtClean="0"/>
            <a:t>MAY           Governor’s May Revision to the Budget Proposal</a:t>
          </a:r>
          <a:endParaRPr lang="en-US" dirty="0"/>
        </a:p>
      </dgm:t>
    </dgm:pt>
    <dgm:pt modelId="{53E74B90-984F-42E3-B7AF-CC5EC4356921}" type="parTrans" cxnId="{AC311E4E-209D-4BBA-8BA1-1478708EE5B0}">
      <dgm:prSet/>
      <dgm:spPr/>
      <dgm:t>
        <a:bodyPr/>
        <a:lstStyle/>
        <a:p>
          <a:endParaRPr lang="en-US"/>
        </a:p>
      </dgm:t>
    </dgm:pt>
    <dgm:pt modelId="{4CE63205-321C-4E0A-97B2-6285A620AE9C}" type="sibTrans" cxnId="{AC311E4E-209D-4BBA-8BA1-1478708EE5B0}">
      <dgm:prSet/>
      <dgm:spPr/>
      <dgm:t>
        <a:bodyPr/>
        <a:lstStyle/>
        <a:p>
          <a:endParaRPr lang="en-US"/>
        </a:p>
      </dgm:t>
    </dgm:pt>
    <dgm:pt modelId="{38A287D2-3C9D-4B07-9D95-A90A5F3E108D}">
      <dgm:prSet phldrT="[Text]"/>
      <dgm:spPr/>
      <dgm:t>
        <a:bodyPr/>
        <a:lstStyle/>
        <a:p>
          <a:r>
            <a:rPr lang="en-US" dirty="0" smtClean="0"/>
            <a:t>JUNE        LCAP and Budget Adoption</a:t>
          </a:r>
          <a:endParaRPr lang="en-US" dirty="0"/>
        </a:p>
      </dgm:t>
    </dgm:pt>
    <dgm:pt modelId="{E5B19A87-D723-408A-B8B4-94E977296B0C}" type="parTrans" cxnId="{B386DC42-A401-4D16-9431-39F8DEE5DA0A}">
      <dgm:prSet/>
      <dgm:spPr/>
      <dgm:t>
        <a:bodyPr/>
        <a:lstStyle/>
        <a:p>
          <a:endParaRPr lang="en-US"/>
        </a:p>
      </dgm:t>
    </dgm:pt>
    <dgm:pt modelId="{0E326262-8C9C-4BE0-A348-365E24D35798}" type="sibTrans" cxnId="{B386DC42-A401-4D16-9431-39F8DEE5DA0A}">
      <dgm:prSet/>
      <dgm:spPr/>
      <dgm:t>
        <a:bodyPr/>
        <a:lstStyle/>
        <a:p>
          <a:endParaRPr lang="en-US"/>
        </a:p>
      </dgm:t>
    </dgm:pt>
    <dgm:pt modelId="{F65EEE07-0F3E-48C0-BCE8-9FC0003BC1C6}">
      <dgm:prSet phldrT="[Text]"/>
      <dgm:spPr/>
      <dgm:t>
        <a:bodyPr/>
        <a:lstStyle/>
        <a:p>
          <a:r>
            <a:rPr lang="en-US" dirty="0" smtClean="0"/>
            <a:t>JUNE        State Budget Adoption</a:t>
          </a:r>
          <a:endParaRPr lang="en-US" dirty="0"/>
        </a:p>
      </dgm:t>
    </dgm:pt>
    <dgm:pt modelId="{BDF6ECD0-FE5A-4425-96BD-5EDEC2265DBB}" type="parTrans" cxnId="{B0FD269E-5910-4715-B939-791751064AFC}">
      <dgm:prSet/>
      <dgm:spPr/>
      <dgm:t>
        <a:bodyPr/>
        <a:lstStyle/>
        <a:p>
          <a:endParaRPr lang="en-US"/>
        </a:p>
      </dgm:t>
    </dgm:pt>
    <dgm:pt modelId="{53DF2914-02D2-41F5-AD4D-86DE3FA55B78}" type="sibTrans" cxnId="{B0FD269E-5910-4715-B939-791751064AFC}">
      <dgm:prSet/>
      <dgm:spPr/>
      <dgm:t>
        <a:bodyPr/>
        <a:lstStyle/>
        <a:p>
          <a:endParaRPr lang="en-US"/>
        </a:p>
      </dgm:t>
    </dgm:pt>
    <dgm:pt modelId="{04569D02-D807-45CD-A048-D2F3B977E132}">
      <dgm:prSet phldrT="[Text]"/>
      <dgm:spPr/>
      <dgm:t>
        <a:bodyPr/>
        <a:lstStyle/>
        <a:p>
          <a:r>
            <a:rPr lang="en-US" dirty="0" smtClean="0"/>
            <a:t>DECEMBER First Interim Adoption</a:t>
          </a:r>
          <a:endParaRPr lang="en-US" dirty="0"/>
        </a:p>
      </dgm:t>
    </dgm:pt>
    <dgm:pt modelId="{325321FB-ABE6-4B30-AA09-2B7FA753B352}" type="parTrans" cxnId="{31265FC8-B339-4B69-B1DB-76B3A606C42D}">
      <dgm:prSet/>
      <dgm:spPr/>
      <dgm:t>
        <a:bodyPr/>
        <a:lstStyle/>
        <a:p>
          <a:endParaRPr lang="en-US"/>
        </a:p>
      </dgm:t>
    </dgm:pt>
    <dgm:pt modelId="{EB4A5772-4F3F-495C-88E6-39C7463EEE1C}" type="sibTrans" cxnId="{31265FC8-B339-4B69-B1DB-76B3A606C42D}">
      <dgm:prSet/>
      <dgm:spPr/>
      <dgm:t>
        <a:bodyPr/>
        <a:lstStyle/>
        <a:p>
          <a:endParaRPr lang="en-US"/>
        </a:p>
      </dgm:t>
    </dgm:pt>
    <dgm:pt modelId="{18F68B6B-4CA8-4476-BD3D-290667C21A2F}">
      <dgm:prSet phldrT="[Text]"/>
      <dgm:spPr/>
      <dgm:t>
        <a:bodyPr/>
        <a:lstStyle/>
        <a:p>
          <a:r>
            <a:rPr lang="en-US" dirty="0" smtClean="0"/>
            <a:t>JANUARY Governor’s Budget Proposal</a:t>
          </a:r>
          <a:endParaRPr lang="en-US" dirty="0"/>
        </a:p>
      </dgm:t>
    </dgm:pt>
    <dgm:pt modelId="{CF53DC59-B4C5-4A3C-93BF-60687BFF61CB}" type="parTrans" cxnId="{8C670D8A-7633-4C51-91F5-1FC505BFCEAD}">
      <dgm:prSet/>
      <dgm:spPr/>
      <dgm:t>
        <a:bodyPr/>
        <a:lstStyle/>
        <a:p>
          <a:endParaRPr lang="en-US"/>
        </a:p>
      </dgm:t>
    </dgm:pt>
    <dgm:pt modelId="{7FE7648D-D7FD-4EB4-81AD-CE71C0A0A2D9}" type="sibTrans" cxnId="{8C670D8A-7633-4C51-91F5-1FC505BFCEAD}">
      <dgm:prSet/>
      <dgm:spPr/>
      <dgm:t>
        <a:bodyPr/>
        <a:lstStyle/>
        <a:p>
          <a:endParaRPr lang="en-US"/>
        </a:p>
      </dgm:t>
    </dgm:pt>
    <dgm:pt modelId="{28D052D0-1702-4CB3-BE50-7F8CC98A5F32}">
      <dgm:prSet phldrT="[Text]"/>
      <dgm:spPr/>
      <dgm:t>
        <a:bodyPr/>
        <a:lstStyle/>
        <a:p>
          <a:r>
            <a:rPr lang="en-US" dirty="0" smtClean="0"/>
            <a:t>MARCH Second Interim Adoption</a:t>
          </a:r>
          <a:endParaRPr lang="en-US" dirty="0"/>
        </a:p>
      </dgm:t>
    </dgm:pt>
    <dgm:pt modelId="{C5E714D8-9504-469C-8B63-EFB726E71AAF}" type="parTrans" cxnId="{780EC7F2-A0EB-44C1-B458-985D75794432}">
      <dgm:prSet/>
      <dgm:spPr/>
      <dgm:t>
        <a:bodyPr/>
        <a:lstStyle/>
        <a:p>
          <a:endParaRPr lang="en-US"/>
        </a:p>
      </dgm:t>
    </dgm:pt>
    <dgm:pt modelId="{B2B46FCD-29A1-46E6-AEB6-CF561A369EA7}" type="sibTrans" cxnId="{780EC7F2-A0EB-44C1-B458-985D75794432}">
      <dgm:prSet/>
      <dgm:spPr/>
      <dgm:t>
        <a:bodyPr/>
        <a:lstStyle/>
        <a:p>
          <a:endParaRPr lang="en-US"/>
        </a:p>
      </dgm:t>
    </dgm:pt>
    <dgm:pt modelId="{1A172D3F-7218-4E19-85B2-04C504DFDCAB}" type="pres">
      <dgm:prSet presAssocID="{8D813586-B467-4EFB-AE0F-8655B88F9CE9}" presName="Name0" presStyleCnt="0">
        <dgm:presLayoutVars>
          <dgm:dir/>
          <dgm:resizeHandles val="exact"/>
        </dgm:presLayoutVars>
      </dgm:prSet>
      <dgm:spPr/>
    </dgm:pt>
    <dgm:pt modelId="{1E9CB20C-A7A1-471C-B76A-BC6BA484C989}" type="pres">
      <dgm:prSet presAssocID="{8D813586-B467-4EFB-AE0F-8655B88F9CE9}" presName="arrow" presStyleLbl="bgShp" presStyleIdx="0" presStyleCnt="1" custLinFactNeighborX="933" custLinFactNeighborY="-174"/>
      <dgm:spPr/>
    </dgm:pt>
    <dgm:pt modelId="{85BFB996-BDBE-4314-8F3F-CE9CCB55C926}" type="pres">
      <dgm:prSet presAssocID="{8D813586-B467-4EFB-AE0F-8655B88F9CE9}" presName="points" presStyleCnt="0"/>
      <dgm:spPr/>
    </dgm:pt>
    <dgm:pt modelId="{55EDC145-4368-4C45-B3D3-F969200A0E23}" type="pres">
      <dgm:prSet presAssocID="{27886EEA-CD17-4D01-ADBD-EE32662A184C}" presName="compositeA" presStyleCnt="0"/>
      <dgm:spPr/>
    </dgm:pt>
    <dgm:pt modelId="{4990A43D-BFFB-4D47-814C-D8A9CCDFBABE}" type="pres">
      <dgm:prSet presAssocID="{27886EEA-CD17-4D01-ADBD-EE32662A184C}" presName="textA" presStyleLbl="revTx" presStyleIdx="0" presStyleCnt="9">
        <dgm:presLayoutVars>
          <dgm:bulletEnabled val="1"/>
        </dgm:presLayoutVars>
      </dgm:prSet>
      <dgm:spPr/>
      <dgm:t>
        <a:bodyPr/>
        <a:lstStyle/>
        <a:p>
          <a:endParaRPr lang="en-US"/>
        </a:p>
      </dgm:t>
    </dgm:pt>
    <dgm:pt modelId="{4D7DA6F7-479B-44B2-BE51-74C61203A30F}" type="pres">
      <dgm:prSet presAssocID="{27886EEA-CD17-4D01-ADBD-EE32662A184C}" presName="circleA" presStyleLbl="node1" presStyleIdx="0" presStyleCnt="9"/>
      <dgm:spPr/>
    </dgm:pt>
    <dgm:pt modelId="{D3BED0FD-A345-4BBA-ACDF-3CFA56B48CBF}" type="pres">
      <dgm:prSet presAssocID="{27886EEA-CD17-4D01-ADBD-EE32662A184C}" presName="spaceA" presStyleCnt="0"/>
      <dgm:spPr/>
    </dgm:pt>
    <dgm:pt modelId="{D4FAA51E-D273-4F9F-9D19-A66967C87E6B}" type="pres">
      <dgm:prSet presAssocID="{82CA4504-3C0E-4743-8AB9-91E6E02F1915}" presName="space" presStyleCnt="0"/>
      <dgm:spPr/>
    </dgm:pt>
    <dgm:pt modelId="{5BEDA6FA-ABEE-47F0-8352-6AC535FD5907}" type="pres">
      <dgm:prSet presAssocID="{F65EEE07-0F3E-48C0-BCE8-9FC0003BC1C6}" presName="compositeB" presStyleCnt="0"/>
      <dgm:spPr/>
    </dgm:pt>
    <dgm:pt modelId="{BD1D732A-548B-401E-A0FA-3FB96C1C7520}" type="pres">
      <dgm:prSet presAssocID="{F65EEE07-0F3E-48C0-BCE8-9FC0003BC1C6}" presName="textB" presStyleLbl="revTx" presStyleIdx="1" presStyleCnt="9">
        <dgm:presLayoutVars>
          <dgm:bulletEnabled val="1"/>
        </dgm:presLayoutVars>
      </dgm:prSet>
      <dgm:spPr/>
      <dgm:t>
        <a:bodyPr/>
        <a:lstStyle/>
        <a:p>
          <a:endParaRPr lang="en-US"/>
        </a:p>
      </dgm:t>
    </dgm:pt>
    <dgm:pt modelId="{11A99545-EF66-49C9-AB53-9E7096C15AD1}" type="pres">
      <dgm:prSet presAssocID="{F65EEE07-0F3E-48C0-BCE8-9FC0003BC1C6}" presName="circleB" presStyleLbl="node1" presStyleIdx="1" presStyleCnt="9"/>
      <dgm:spPr/>
    </dgm:pt>
    <dgm:pt modelId="{0F6050A7-183F-4876-ACDA-CC785FBCC74C}" type="pres">
      <dgm:prSet presAssocID="{F65EEE07-0F3E-48C0-BCE8-9FC0003BC1C6}" presName="spaceB" presStyleCnt="0"/>
      <dgm:spPr/>
    </dgm:pt>
    <dgm:pt modelId="{EBEC208B-0BB5-4BD2-808E-F771D30DFCD0}" type="pres">
      <dgm:prSet presAssocID="{53DF2914-02D2-41F5-AD4D-86DE3FA55B78}" presName="space" presStyleCnt="0"/>
      <dgm:spPr/>
    </dgm:pt>
    <dgm:pt modelId="{6DFCEEC4-DA1B-4CCC-B309-7F93E2931B74}" type="pres">
      <dgm:prSet presAssocID="{04569D02-D807-45CD-A048-D2F3B977E132}" presName="compositeA" presStyleCnt="0"/>
      <dgm:spPr/>
    </dgm:pt>
    <dgm:pt modelId="{2C56C1D6-0ADD-4CF4-8763-36A5CA3D19BF}" type="pres">
      <dgm:prSet presAssocID="{04569D02-D807-45CD-A048-D2F3B977E132}" presName="textA" presStyleLbl="revTx" presStyleIdx="2" presStyleCnt="9">
        <dgm:presLayoutVars>
          <dgm:bulletEnabled val="1"/>
        </dgm:presLayoutVars>
      </dgm:prSet>
      <dgm:spPr/>
      <dgm:t>
        <a:bodyPr/>
        <a:lstStyle/>
        <a:p>
          <a:endParaRPr lang="en-US"/>
        </a:p>
      </dgm:t>
    </dgm:pt>
    <dgm:pt modelId="{AF1858AC-2854-4283-8AE3-4C53AABB8593}" type="pres">
      <dgm:prSet presAssocID="{04569D02-D807-45CD-A048-D2F3B977E132}" presName="circleA" presStyleLbl="node1" presStyleIdx="2" presStyleCnt="9"/>
      <dgm:spPr/>
    </dgm:pt>
    <dgm:pt modelId="{0E3646F5-B3F8-4ADF-AAB5-8BDF5EA13DC8}" type="pres">
      <dgm:prSet presAssocID="{04569D02-D807-45CD-A048-D2F3B977E132}" presName="spaceA" presStyleCnt="0"/>
      <dgm:spPr/>
    </dgm:pt>
    <dgm:pt modelId="{BF0EFD90-FADE-477E-B5BC-788CE0AE43AA}" type="pres">
      <dgm:prSet presAssocID="{EB4A5772-4F3F-495C-88E6-39C7463EEE1C}" presName="space" presStyleCnt="0"/>
      <dgm:spPr/>
    </dgm:pt>
    <dgm:pt modelId="{9D30C5E1-9DC5-46BC-8801-B6FC9B959F80}" type="pres">
      <dgm:prSet presAssocID="{18F68B6B-4CA8-4476-BD3D-290667C21A2F}" presName="compositeB" presStyleCnt="0"/>
      <dgm:spPr/>
    </dgm:pt>
    <dgm:pt modelId="{4C52F87D-F78B-4F72-8EC0-A806124F93CD}" type="pres">
      <dgm:prSet presAssocID="{18F68B6B-4CA8-4476-BD3D-290667C21A2F}" presName="textB" presStyleLbl="revTx" presStyleIdx="3" presStyleCnt="9">
        <dgm:presLayoutVars>
          <dgm:bulletEnabled val="1"/>
        </dgm:presLayoutVars>
      </dgm:prSet>
      <dgm:spPr/>
      <dgm:t>
        <a:bodyPr/>
        <a:lstStyle/>
        <a:p>
          <a:endParaRPr lang="en-US"/>
        </a:p>
      </dgm:t>
    </dgm:pt>
    <dgm:pt modelId="{40DECF2D-123E-4872-AB91-41AE1A686D7A}" type="pres">
      <dgm:prSet presAssocID="{18F68B6B-4CA8-4476-BD3D-290667C21A2F}" presName="circleB" presStyleLbl="node1" presStyleIdx="3" presStyleCnt="9"/>
      <dgm:spPr/>
    </dgm:pt>
    <dgm:pt modelId="{4932BCD3-2DB8-436B-BB82-07F4E66EBDF6}" type="pres">
      <dgm:prSet presAssocID="{18F68B6B-4CA8-4476-BD3D-290667C21A2F}" presName="spaceB" presStyleCnt="0"/>
      <dgm:spPr/>
    </dgm:pt>
    <dgm:pt modelId="{3246A2E9-9AE0-465D-951B-66CEA8A4D9BD}" type="pres">
      <dgm:prSet presAssocID="{7FE7648D-D7FD-4EB4-81AD-CE71C0A0A2D9}" presName="space" presStyleCnt="0"/>
      <dgm:spPr/>
    </dgm:pt>
    <dgm:pt modelId="{6AC80444-1F74-41DC-BB97-32327AF37B77}" type="pres">
      <dgm:prSet presAssocID="{62BEB6A8-6161-4177-86FF-BF831CB96D4E}" presName="compositeA" presStyleCnt="0"/>
      <dgm:spPr/>
    </dgm:pt>
    <dgm:pt modelId="{A53547CA-8B3A-4358-A237-1C8181BB85F1}" type="pres">
      <dgm:prSet presAssocID="{62BEB6A8-6161-4177-86FF-BF831CB96D4E}" presName="textA" presStyleLbl="revTx" presStyleIdx="4" presStyleCnt="9">
        <dgm:presLayoutVars>
          <dgm:bulletEnabled val="1"/>
        </dgm:presLayoutVars>
      </dgm:prSet>
      <dgm:spPr/>
      <dgm:t>
        <a:bodyPr/>
        <a:lstStyle/>
        <a:p>
          <a:endParaRPr lang="en-US"/>
        </a:p>
      </dgm:t>
    </dgm:pt>
    <dgm:pt modelId="{DD2EFC5F-D133-44C2-BE30-62DE7E078225}" type="pres">
      <dgm:prSet presAssocID="{62BEB6A8-6161-4177-86FF-BF831CB96D4E}" presName="circleA" presStyleLbl="node1" presStyleIdx="4" presStyleCnt="9"/>
      <dgm:spPr/>
    </dgm:pt>
    <dgm:pt modelId="{6A62E547-BDA1-481B-8A85-C8CC700F5181}" type="pres">
      <dgm:prSet presAssocID="{62BEB6A8-6161-4177-86FF-BF831CB96D4E}" presName="spaceA" presStyleCnt="0"/>
      <dgm:spPr/>
    </dgm:pt>
    <dgm:pt modelId="{83927DA4-D461-4FA5-A6A9-D2F6019DD713}" type="pres">
      <dgm:prSet presAssocID="{41891B8D-43CB-43E1-B943-DB3B023386B6}" presName="space" presStyleCnt="0"/>
      <dgm:spPr/>
    </dgm:pt>
    <dgm:pt modelId="{0C9427E5-54BD-49A8-B6FA-4518598307E5}" type="pres">
      <dgm:prSet presAssocID="{28D052D0-1702-4CB3-BE50-7F8CC98A5F32}" presName="compositeB" presStyleCnt="0"/>
      <dgm:spPr/>
    </dgm:pt>
    <dgm:pt modelId="{FF6B8665-5C47-4AF6-A73A-50BD0D52152B}" type="pres">
      <dgm:prSet presAssocID="{28D052D0-1702-4CB3-BE50-7F8CC98A5F32}" presName="textB" presStyleLbl="revTx" presStyleIdx="5" presStyleCnt="9">
        <dgm:presLayoutVars>
          <dgm:bulletEnabled val="1"/>
        </dgm:presLayoutVars>
      </dgm:prSet>
      <dgm:spPr/>
      <dgm:t>
        <a:bodyPr/>
        <a:lstStyle/>
        <a:p>
          <a:endParaRPr lang="en-US"/>
        </a:p>
      </dgm:t>
    </dgm:pt>
    <dgm:pt modelId="{82E33C68-74BF-4385-8D98-0F01775DE4DB}" type="pres">
      <dgm:prSet presAssocID="{28D052D0-1702-4CB3-BE50-7F8CC98A5F32}" presName="circleB" presStyleLbl="node1" presStyleIdx="5" presStyleCnt="9"/>
      <dgm:spPr/>
    </dgm:pt>
    <dgm:pt modelId="{7EF19201-EA76-463D-A8CF-46A5FD883414}" type="pres">
      <dgm:prSet presAssocID="{28D052D0-1702-4CB3-BE50-7F8CC98A5F32}" presName="spaceB" presStyleCnt="0"/>
      <dgm:spPr/>
    </dgm:pt>
    <dgm:pt modelId="{BEE447BF-8D8A-46AD-947C-628191323E3B}" type="pres">
      <dgm:prSet presAssocID="{B2B46FCD-29A1-46E6-AEB6-CF561A369EA7}" presName="space" presStyleCnt="0"/>
      <dgm:spPr/>
    </dgm:pt>
    <dgm:pt modelId="{E75E7E22-108A-456B-9DA4-DE185142BE92}" type="pres">
      <dgm:prSet presAssocID="{626557E4-8A82-41FC-989C-DAE69BFD42EB}" presName="compositeA" presStyleCnt="0"/>
      <dgm:spPr/>
    </dgm:pt>
    <dgm:pt modelId="{510A4D6F-5BF8-4D9F-B258-A339A6F28434}" type="pres">
      <dgm:prSet presAssocID="{626557E4-8A82-41FC-989C-DAE69BFD42EB}" presName="textA" presStyleLbl="revTx" presStyleIdx="6" presStyleCnt="9">
        <dgm:presLayoutVars>
          <dgm:bulletEnabled val="1"/>
        </dgm:presLayoutVars>
      </dgm:prSet>
      <dgm:spPr/>
      <dgm:t>
        <a:bodyPr/>
        <a:lstStyle/>
        <a:p>
          <a:endParaRPr lang="en-US"/>
        </a:p>
      </dgm:t>
    </dgm:pt>
    <dgm:pt modelId="{9B02C04C-074E-4BD3-BF41-BE4D4980DA2A}" type="pres">
      <dgm:prSet presAssocID="{626557E4-8A82-41FC-989C-DAE69BFD42EB}" presName="circleA" presStyleLbl="node1" presStyleIdx="6" presStyleCnt="9"/>
      <dgm:spPr/>
    </dgm:pt>
    <dgm:pt modelId="{B7671AA7-01AF-4028-BD54-9A47884E648E}" type="pres">
      <dgm:prSet presAssocID="{626557E4-8A82-41FC-989C-DAE69BFD42EB}" presName="spaceA" presStyleCnt="0"/>
      <dgm:spPr/>
    </dgm:pt>
    <dgm:pt modelId="{E957B5E5-0AFE-420D-BAE6-DD7A5262F59E}" type="pres">
      <dgm:prSet presAssocID="{572A8C70-637F-4EAE-A14C-4C8C085C3A80}" presName="space" presStyleCnt="0"/>
      <dgm:spPr/>
    </dgm:pt>
    <dgm:pt modelId="{25278027-9A56-490A-8B39-9532ACEEA6E2}" type="pres">
      <dgm:prSet presAssocID="{669BFE31-455E-40B5-9C46-6F3AA8CB89D5}" presName="compositeB" presStyleCnt="0"/>
      <dgm:spPr/>
    </dgm:pt>
    <dgm:pt modelId="{15BE89A5-5C82-44D6-94C2-6A1A277CEDE1}" type="pres">
      <dgm:prSet presAssocID="{669BFE31-455E-40B5-9C46-6F3AA8CB89D5}" presName="textB" presStyleLbl="revTx" presStyleIdx="7" presStyleCnt="9">
        <dgm:presLayoutVars>
          <dgm:bulletEnabled val="1"/>
        </dgm:presLayoutVars>
      </dgm:prSet>
      <dgm:spPr/>
      <dgm:t>
        <a:bodyPr/>
        <a:lstStyle/>
        <a:p>
          <a:endParaRPr lang="en-US"/>
        </a:p>
      </dgm:t>
    </dgm:pt>
    <dgm:pt modelId="{F74FED72-F6EA-408D-A56F-B54B4BE5CB57}" type="pres">
      <dgm:prSet presAssocID="{669BFE31-455E-40B5-9C46-6F3AA8CB89D5}" presName="circleB" presStyleLbl="node1" presStyleIdx="7" presStyleCnt="9"/>
      <dgm:spPr/>
    </dgm:pt>
    <dgm:pt modelId="{E3F9DDEC-BB77-40E1-8DE5-275C49ADE946}" type="pres">
      <dgm:prSet presAssocID="{669BFE31-455E-40B5-9C46-6F3AA8CB89D5}" presName="spaceB" presStyleCnt="0"/>
      <dgm:spPr/>
    </dgm:pt>
    <dgm:pt modelId="{0A8FA2BF-3D19-41A3-AAFC-2D92DEA15CE5}" type="pres">
      <dgm:prSet presAssocID="{4CE63205-321C-4E0A-97B2-6285A620AE9C}" presName="space" presStyleCnt="0"/>
      <dgm:spPr/>
    </dgm:pt>
    <dgm:pt modelId="{003DFFBA-1720-4D9B-98A8-EC2B46582A09}" type="pres">
      <dgm:prSet presAssocID="{38A287D2-3C9D-4B07-9D95-A90A5F3E108D}" presName="compositeA" presStyleCnt="0"/>
      <dgm:spPr/>
    </dgm:pt>
    <dgm:pt modelId="{855ECB58-4923-4D12-9904-088675FE59B1}" type="pres">
      <dgm:prSet presAssocID="{38A287D2-3C9D-4B07-9D95-A90A5F3E108D}" presName="textA" presStyleLbl="revTx" presStyleIdx="8" presStyleCnt="9">
        <dgm:presLayoutVars>
          <dgm:bulletEnabled val="1"/>
        </dgm:presLayoutVars>
      </dgm:prSet>
      <dgm:spPr/>
      <dgm:t>
        <a:bodyPr/>
        <a:lstStyle/>
        <a:p>
          <a:endParaRPr lang="en-US"/>
        </a:p>
      </dgm:t>
    </dgm:pt>
    <dgm:pt modelId="{FE0BD6ED-22B8-446F-B12E-3F0DE2969630}" type="pres">
      <dgm:prSet presAssocID="{38A287D2-3C9D-4B07-9D95-A90A5F3E108D}" presName="circleA" presStyleLbl="node1" presStyleIdx="8" presStyleCnt="9"/>
      <dgm:spPr/>
    </dgm:pt>
    <dgm:pt modelId="{4B4A2334-8990-4FBF-875D-CF37CDD04846}" type="pres">
      <dgm:prSet presAssocID="{38A287D2-3C9D-4B07-9D95-A90A5F3E108D}" presName="spaceA" presStyleCnt="0"/>
      <dgm:spPr/>
    </dgm:pt>
  </dgm:ptLst>
  <dgm:cxnLst>
    <dgm:cxn modelId="{B0FD269E-5910-4715-B939-791751064AFC}" srcId="{8D813586-B467-4EFB-AE0F-8655B88F9CE9}" destId="{F65EEE07-0F3E-48C0-BCE8-9FC0003BC1C6}" srcOrd="1" destOrd="0" parTransId="{BDF6ECD0-FE5A-4425-96BD-5EDEC2265DBB}" sibTransId="{53DF2914-02D2-41F5-AD4D-86DE3FA55B78}"/>
    <dgm:cxn modelId="{31265FC8-B339-4B69-B1DB-76B3A606C42D}" srcId="{8D813586-B467-4EFB-AE0F-8655B88F9CE9}" destId="{04569D02-D807-45CD-A048-D2F3B977E132}" srcOrd="2" destOrd="0" parTransId="{325321FB-ABE6-4B30-AA09-2B7FA753B352}" sibTransId="{EB4A5772-4F3F-495C-88E6-39C7463EEE1C}"/>
    <dgm:cxn modelId="{B386DC42-A401-4D16-9431-39F8DEE5DA0A}" srcId="{8D813586-B467-4EFB-AE0F-8655B88F9CE9}" destId="{38A287D2-3C9D-4B07-9D95-A90A5F3E108D}" srcOrd="8" destOrd="0" parTransId="{E5B19A87-D723-408A-B8B4-94E977296B0C}" sibTransId="{0E326262-8C9C-4BE0-A348-365E24D35798}"/>
    <dgm:cxn modelId="{5D27CBE9-4CE2-49EF-89E7-ECBEFB71C222}" type="presOf" srcId="{8D813586-B467-4EFB-AE0F-8655B88F9CE9}" destId="{1A172D3F-7218-4E19-85B2-04C504DFDCAB}" srcOrd="0" destOrd="0" presId="urn:microsoft.com/office/officeart/2005/8/layout/hProcess11"/>
    <dgm:cxn modelId="{8D0C345B-F295-4FA6-8BEE-79BCDD454BB4}" type="presOf" srcId="{F65EEE07-0F3E-48C0-BCE8-9FC0003BC1C6}" destId="{BD1D732A-548B-401E-A0FA-3FB96C1C7520}" srcOrd="0" destOrd="0" presId="urn:microsoft.com/office/officeart/2005/8/layout/hProcess11"/>
    <dgm:cxn modelId="{539593A6-8AB6-4C75-B719-80AD7E37417C}" type="presOf" srcId="{62BEB6A8-6161-4177-86FF-BF831CB96D4E}" destId="{A53547CA-8B3A-4358-A237-1C8181BB85F1}" srcOrd="0" destOrd="0" presId="urn:microsoft.com/office/officeart/2005/8/layout/hProcess11"/>
    <dgm:cxn modelId="{780EC7F2-A0EB-44C1-B458-985D75794432}" srcId="{8D813586-B467-4EFB-AE0F-8655B88F9CE9}" destId="{28D052D0-1702-4CB3-BE50-7F8CC98A5F32}" srcOrd="5" destOrd="0" parTransId="{C5E714D8-9504-469C-8B63-EFB726E71AAF}" sibTransId="{B2B46FCD-29A1-46E6-AEB6-CF561A369EA7}"/>
    <dgm:cxn modelId="{AC311E4E-209D-4BBA-8BA1-1478708EE5B0}" srcId="{8D813586-B467-4EFB-AE0F-8655B88F9CE9}" destId="{669BFE31-455E-40B5-9C46-6F3AA8CB89D5}" srcOrd="7" destOrd="0" parTransId="{53E74B90-984F-42E3-B7AF-CC5EC4356921}" sibTransId="{4CE63205-321C-4E0A-97B2-6285A620AE9C}"/>
    <dgm:cxn modelId="{7034885E-D028-4C99-AEE6-0C4DF476703C}" type="presOf" srcId="{38A287D2-3C9D-4B07-9D95-A90A5F3E108D}" destId="{855ECB58-4923-4D12-9904-088675FE59B1}" srcOrd="0" destOrd="0" presId="urn:microsoft.com/office/officeart/2005/8/layout/hProcess11"/>
    <dgm:cxn modelId="{E0E5ACCA-F246-4287-8997-2CBA10084FC0}" type="presOf" srcId="{669BFE31-455E-40B5-9C46-6F3AA8CB89D5}" destId="{15BE89A5-5C82-44D6-94C2-6A1A277CEDE1}" srcOrd="0" destOrd="0" presId="urn:microsoft.com/office/officeart/2005/8/layout/hProcess11"/>
    <dgm:cxn modelId="{A8D0A566-1C24-4298-AE81-33460B63C0BF}" type="presOf" srcId="{28D052D0-1702-4CB3-BE50-7F8CC98A5F32}" destId="{FF6B8665-5C47-4AF6-A73A-50BD0D52152B}" srcOrd="0" destOrd="0" presId="urn:microsoft.com/office/officeart/2005/8/layout/hProcess11"/>
    <dgm:cxn modelId="{8094A3E4-C718-4E4B-A87C-E6B964BC891C}" type="presOf" srcId="{27886EEA-CD17-4D01-ADBD-EE32662A184C}" destId="{4990A43D-BFFB-4D47-814C-D8A9CCDFBABE}" srcOrd="0" destOrd="0" presId="urn:microsoft.com/office/officeart/2005/8/layout/hProcess11"/>
    <dgm:cxn modelId="{126D88F5-CC0D-4E31-A117-8D06D33CA995}" type="presOf" srcId="{04569D02-D807-45CD-A048-D2F3B977E132}" destId="{2C56C1D6-0ADD-4CF4-8763-36A5CA3D19BF}" srcOrd="0" destOrd="0" presId="urn:microsoft.com/office/officeart/2005/8/layout/hProcess11"/>
    <dgm:cxn modelId="{14F1C12D-50C8-4CBF-8CDE-7A361A774914}" srcId="{8D813586-B467-4EFB-AE0F-8655B88F9CE9}" destId="{62BEB6A8-6161-4177-86FF-BF831CB96D4E}" srcOrd="4" destOrd="0" parTransId="{47BF748B-923C-427D-8598-C5334E0063D3}" sibTransId="{41891B8D-43CB-43E1-B943-DB3B023386B6}"/>
    <dgm:cxn modelId="{8C670D8A-7633-4C51-91F5-1FC505BFCEAD}" srcId="{8D813586-B467-4EFB-AE0F-8655B88F9CE9}" destId="{18F68B6B-4CA8-4476-BD3D-290667C21A2F}" srcOrd="3" destOrd="0" parTransId="{CF53DC59-B4C5-4A3C-93BF-60687BFF61CB}" sibTransId="{7FE7648D-D7FD-4EB4-81AD-CE71C0A0A2D9}"/>
    <dgm:cxn modelId="{DFEA4747-CA6E-4F78-9C0F-F1D732686D01}" type="presOf" srcId="{626557E4-8A82-41FC-989C-DAE69BFD42EB}" destId="{510A4D6F-5BF8-4D9F-B258-A339A6F28434}" srcOrd="0" destOrd="0" presId="urn:microsoft.com/office/officeart/2005/8/layout/hProcess11"/>
    <dgm:cxn modelId="{ADC771EA-BE97-40E5-813A-056DA9D77F6B}" type="presOf" srcId="{18F68B6B-4CA8-4476-BD3D-290667C21A2F}" destId="{4C52F87D-F78B-4F72-8EC0-A806124F93CD}" srcOrd="0" destOrd="0" presId="urn:microsoft.com/office/officeart/2005/8/layout/hProcess11"/>
    <dgm:cxn modelId="{036EE9D7-2C80-45FD-9AC0-75E4E48FF3DD}" srcId="{8D813586-B467-4EFB-AE0F-8655B88F9CE9}" destId="{27886EEA-CD17-4D01-ADBD-EE32662A184C}" srcOrd="0" destOrd="0" parTransId="{BE90EA83-90A1-4854-A50F-B4AE7F33E6C3}" sibTransId="{82CA4504-3C0E-4743-8AB9-91E6E02F1915}"/>
    <dgm:cxn modelId="{33F14292-4A70-4B7C-8651-18809DE4646A}" srcId="{8D813586-B467-4EFB-AE0F-8655B88F9CE9}" destId="{626557E4-8A82-41FC-989C-DAE69BFD42EB}" srcOrd="6" destOrd="0" parTransId="{C5E9842D-F0A5-4386-B6F5-26773557597A}" sibTransId="{572A8C70-637F-4EAE-A14C-4C8C085C3A80}"/>
    <dgm:cxn modelId="{4ABB405E-96F8-4A3D-87A6-6C83236D5848}" type="presParOf" srcId="{1A172D3F-7218-4E19-85B2-04C504DFDCAB}" destId="{1E9CB20C-A7A1-471C-B76A-BC6BA484C989}" srcOrd="0" destOrd="0" presId="urn:microsoft.com/office/officeart/2005/8/layout/hProcess11"/>
    <dgm:cxn modelId="{0DD8F293-9ED2-4F39-A275-04648D15E06A}" type="presParOf" srcId="{1A172D3F-7218-4E19-85B2-04C504DFDCAB}" destId="{85BFB996-BDBE-4314-8F3F-CE9CCB55C926}" srcOrd="1" destOrd="0" presId="urn:microsoft.com/office/officeart/2005/8/layout/hProcess11"/>
    <dgm:cxn modelId="{9E90B02D-99A2-4CAD-8196-039D5EEB940D}" type="presParOf" srcId="{85BFB996-BDBE-4314-8F3F-CE9CCB55C926}" destId="{55EDC145-4368-4C45-B3D3-F969200A0E23}" srcOrd="0" destOrd="0" presId="urn:microsoft.com/office/officeart/2005/8/layout/hProcess11"/>
    <dgm:cxn modelId="{8A409322-456A-4615-B1E6-9052EFF821BF}" type="presParOf" srcId="{55EDC145-4368-4C45-B3D3-F969200A0E23}" destId="{4990A43D-BFFB-4D47-814C-D8A9CCDFBABE}" srcOrd="0" destOrd="0" presId="urn:microsoft.com/office/officeart/2005/8/layout/hProcess11"/>
    <dgm:cxn modelId="{FD559A72-733D-4D32-94D6-CBE7E3BE12F8}" type="presParOf" srcId="{55EDC145-4368-4C45-B3D3-F969200A0E23}" destId="{4D7DA6F7-479B-44B2-BE51-74C61203A30F}" srcOrd="1" destOrd="0" presId="urn:microsoft.com/office/officeart/2005/8/layout/hProcess11"/>
    <dgm:cxn modelId="{319A6BB5-46EE-40FB-AEB8-AE53A7914818}" type="presParOf" srcId="{55EDC145-4368-4C45-B3D3-F969200A0E23}" destId="{D3BED0FD-A345-4BBA-ACDF-3CFA56B48CBF}" srcOrd="2" destOrd="0" presId="urn:microsoft.com/office/officeart/2005/8/layout/hProcess11"/>
    <dgm:cxn modelId="{B9905BDD-9CF4-4E87-95D8-F5F2DC56F644}" type="presParOf" srcId="{85BFB996-BDBE-4314-8F3F-CE9CCB55C926}" destId="{D4FAA51E-D273-4F9F-9D19-A66967C87E6B}" srcOrd="1" destOrd="0" presId="urn:microsoft.com/office/officeart/2005/8/layout/hProcess11"/>
    <dgm:cxn modelId="{542F5B3B-8F5F-4A0F-AB41-B39C0423D217}" type="presParOf" srcId="{85BFB996-BDBE-4314-8F3F-CE9CCB55C926}" destId="{5BEDA6FA-ABEE-47F0-8352-6AC535FD5907}" srcOrd="2" destOrd="0" presId="urn:microsoft.com/office/officeart/2005/8/layout/hProcess11"/>
    <dgm:cxn modelId="{7E3CDE87-B4A7-4E7E-B55F-0D6C10CABF55}" type="presParOf" srcId="{5BEDA6FA-ABEE-47F0-8352-6AC535FD5907}" destId="{BD1D732A-548B-401E-A0FA-3FB96C1C7520}" srcOrd="0" destOrd="0" presId="urn:microsoft.com/office/officeart/2005/8/layout/hProcess11"/>
    <dgm:cxn modelId="{AEAFE2DD-D4E7-46F0-BD42-0FB69E31BD41}" type="presParOf" srcId="{5BEDA6FA-ABEE-47F0-8352-6AC535FD5907}" destId="{11A99545-EF66-49C9-AB53-9E7096C15AD1}" srcOrd="1" destOrd="0" presId="urn:microsoft.com/office/officeart/2005/8/layout/hProcess11"/>
    <dgm:cxn modelId="{C7696542-1343-47C4-A136-39EFC8C60A29}" type="presParOf" srcId="{5BEDA6FA-ABEE-47F0-8352-6AC535FD5907}" destId="{0F6050A7-183F-4876-ACDA-CC785FBCC74C}" srcOrd="2" destOrd="0" presId="urn:microsoft.com/office/officeart/2005/8/layout/hProcess11"/>
    <dgm:cxn modelId="{FD78DFD2-5363-4A7B-9AFD-20628FC571A4}" type="presParOf" srcId="{85BFB996-BDBE-4314-8F3F-CE9CCB55C926}" destId="{EBEC208B-0BB5-4BD2-808E-F771D30DFCD0}" srcOrd="3" destOrd="0" presId="urn:microsoft.com/office/officeart/2005/8/layout/hProcess11"/>
    <dgm:cxn modelId="{6C9431FD-BFA1-4DD7-9323-175F740EF2E3}" type="presParOf" srcId="{85BFB996-BDBE-4314-8F3F-CE9CCB55C926}" destId="{6DFCEEC4-DA1B-4CCC-B309-7F93E2931B74}" srcOrd="4" destOrd="0" presId="urn:microsoft.com/office/officeart/2005/8/layout/hProcess11"/>
    <dgm:cxn modelId="{80E52C34-0339-4056-B4E9-48E9758BF707}" type="presParOf" srcId="{6DFCEEC4-DA1B-4CCC-B309-7F93E2931B74}" destId="{2C56C1D6-0ADD-4CF4-8763-36A5CA3D19BF}" srcOrd="0" destOrd="0" presId="urn:microsoft.com/office/officeart/2005/8/layout/hProcess11"/>
    <dgm:cxn modelId="{4D532B05-E4E8-471D-901C-2EC8099B8A75}" type="presParOf" srcId="{6DFCEEC4-DA1B-4CCC-B309-7F93E2931B74}" destId="{AF1858AC-2854-4283-8AE3-4C53AABB8593}" srcOrd="1" destOrd="0" presId="urn:microsoft.com/office/officeart/2005/8/layout/hProcess11"/>
    <dgm:cxn modelId="{E1460BCB-D639-48D4-8A11-F103EC71C2EA}" type="presParOf" srcId="{6DFCEEC4-DA1B-4CCC-B309-7F93E2931B74}" destId="{0E3646F5-B3F8-4ADF-AAB5-8BDF5EA13DC8}" srcOrd="2" destOrd="0" presId="urn:microsoft.com/office/officeart/2005/8/layout/hProcess11"/>
    <dgm:cxn modelId="{CF11E3A1-A9ED-443E-BAC1-B5F95BFB4265}" type="presParOf" srcId="{85BFB996-BDBE-4314-8F3F-CE9CCB55C926}" destId="{BF0EFD90-FADE-477E-B5BC-788CE0AE43AA}" srcOrd="5" destOrd="0" presId="urn:microsoft.com/office/officeart/2005/8/layout/hProcess11"/>
    <dgm:cxn modelId="{D7E33E84-E46D-4707-9658-19395A64E8CC}" type="presParOf" srcId="{85BFB996-BDBE-4314-8F3F-CE9CCB55C926}" destId="{9D30C5E1-9DC5-46BC-8801-B6FC9B959F80}" srcOrd="6" destOrd="0" presId="urn:microsoft.com/office/officeart/2005/8/layout/hProcess11"/>
    <dgm:cxn modelId="{789F3396-7E49-47B8-92DF-E1982E130ACA}" type="presParOf" srcId="{9D30C5E1-9DC5-46BC-8801-B6FC9B959F80}" destId="{4C52F87D-F78B-4F72-8EC0-A806124F93CD}" srcOrd="0" destOrd="0" presId="urn:microsoft.com/office/officeart/2005/8/layout/hProcess11"/>
    <dgm:cxn modelId="{117404B8-4470-4D60-BB16-C7F8FEBFA22A}" type="presParOf" srcId="{9D30C5E1-9DC5-46BC-8801-B6FC9B959F80}" destId="{40DECF2D-123E-4872-AB91-41AE1A686D7A}" srcOrd="1" destOrd="0" presId="urn:microsoft.com/office/officeart/2005/8/layout/hProcess11"/>
    <dgm:cxn modelId="{D70EEA4E-F480-4DC0-BE28-D090796E99AB}" type="presParOf" srcId="{9D30C5E1-9DC5-46BC-8801-B6FC9B959F80}" destId="{4932BCD3-2DB8-436B-BB82-07F4E66EBDF6}" srcOrd="2" destOrd="0" presId="urn:microsoft.com/office/officeart/2005/8/layout/hProcess11"/>
    <dgm:cxn modelId="{B2BB7D49-3BBF-4DF1-9E2C-7E3F0686CB5D}" type="presParOf" srcId="{85BFB996-BDBE-4314-8F3F-CE9CCB55C926}" destId="{3246A2E9-9AE0-465D-951B-66CEA8A4D9BD}" srcOrd="7" destOrd="0" presId="urn:microsoft.com/office/officeart/2005/8/layout/hProcess11"/>
    <dgm:cxn modelId="{5B180742-9BD8-4032-B8C4-4561E4815A5F}" type="presParOf" srcId="{85BFB996-BDBE-4314-8F3F-CE9CCB55C926}" destId="{6AC80444-1F74-41DC-BB97-32327AF37B77}" srcOrd="8" destOrd="0" presId="urn:microsoft.com/office/officeart/2005/8/layout/hProcess11"/>
    <dgm:cxn modelId="{2DAA5429-BA08-403F-8702-65B3E88D93E0}" type="presParOf" srcId="{6AC80444-1F74-41DC-BB97-32327AF37B77}" destId="{A53547CA-8B3A-4358-A237-1C8181BB85F1}" srcOrd="0" destOrd="0" presId="urn:microsoft.com/office/officeart/2005/8/layout/hProcess11"/>
    <dgm:cxn modelId="{BC216396-E1CF-46B1-A62B-1DE374048E5D}" type="presParOf" srcId="{6AC80444-1F74-41DC-BB97-32327AF37B77}" destId="{DD2EFC5F-D133-44C2-BE30-62DE7E078225}" srcOrd="1" destOrd="0" presId="urn:microsoft.com/office/officeart/2005/8/layout/hProcess11"/>
    <dgm:cxn modelId="{E12AC19A-A753-4FBE-BD2C-8EEBC3069D59}" type="presParOf" srcId="{6AC80444-1F74-41DC-BB97-32327AF37B77}" destId="{6A62E547-BDA1-481B-8A85-C8CC700F5181}" srcOrd="2" destOrd="0" presId="urn:microsoft.com/office/officeart/2005/8/layout/hProcess11"/>
    <dgm:cxn modelId="{A9BE22AE-8C78-46A4-8927-1BFB61777AA0}" type="presParOf" srcId="{85BFB996-BDBE-4314-8F3F-CE9CCB55C926}" destId="{83927DA4-D461-4FA5-A6A9-D2F6019DD713}" srcOrd="9" destOrd="0" presId="urn:microsoft.com/office/officeart/2005/8/layout/hProcess11"/>
    <dgm:cxn modelId="{21252B10-CA73-46C6-8728-C477255A9AF4}" type="presParOf" srcId="{85BFB996-BDBE-4314-8F3F-CE9CCB55C926}" destId="{0C9427E5-54BD-49A8-B6FA-4518598307E5}" srcOrd="10" destOrd="0" presId="urn:microsoft.com/office/officeart/2005/8/layout/hProcess11"/>
    <dgm:cxn modelId="{D875E221-3CC0-43AB-BF69-D18F11485B18}" type="presParOf" srcId="{0C9427E5-54BD-49A8-B6FA-4518598307E5}" destId="{FF6B8665-5C47-4AF6-A73A-50BD0D52152B}" srcOrd="0" destOrd="0" presId="urn:microsoft.com/office/officeart/2005/8/layout/hProcess11"/>
    <dgm:cxn modelId="{DE053BC8-33B2-4553-AA66-B32C132511E1}" type="presParOf" srcId="{0C9427E5-54BD-49A8-B6FA-4518598307E5}" destId="{82E33C68-74BF-4385-8D98-0F01775DE4DB}" srcOrd="1" destOrd="0" presId="urn:microsoft.com/office/officeart/2005/8/layout/hProcess11"/>
    <dgm:cxn modelId="{69027399-31A5-4DCA-BD99-65ECA2E6994D}" type="presParOf" srcId="{0C9427E5-54BD-49A8-B6FA-4518598307E5}" destId="{7EF19201-EA76-463D-A8CF-46A5FD883414}" srcOrd="2" destOrd="0" presId="urn:microsoft.com/office/officeart/2005/8/layout/hProcess11"/>
    <dgm:cxn modelId="{92866958-CBCF-40DB-BEBC-DA9F69064D7A}" type="presParOf" srcId="{85BFB996-BDBE-4314-8F3F-CE9CCB55C926}" destId="{BEE447BF-8D8A-46AD-947C-628191323E3B}" srcOrd="11" destOrd="0" presId="urn:microsoft.com/office/officeart/2005/8/layout/hProcess11"/>
    <dgm:cxn modelId="{2EDEB4F7-313E-4117-8B81-D9D7FD192D09}" type="presParOf" srcId="{85BFB996-BDBE-4314-8F3F-CE9CCB55C926}" destId="{E75E7E22-108A-456B-9DA4-DE185142BE92}" srcOrd="12" destOrd="0" presId="urn:microsoft.com/office/officeart/2005/8/layout/hProcess11"/>
    <dgm:cxn modelId="{732CC180-C622-449D-9D13-D88D8F27B876}" type="presParOf" srcId="{E75E7E22-108A-456B-9DA4-DE185142BE92}" destId="{510A4D6F-5BF8-4D9F-B258-A339A6F28434}" srcOrd="0" destOrd="0" presId="urn:microsoft.com/office/officeart/2005/8/layout/hProcess11"/>
    <dgm:cxn modelId="{E4C1DF57-E727-4802-B1EA-86B16EAF9FE0}" type="presParOf" srcId="{E75E7E22-108A-456B-9DA4-DE185142BE92}" destId="{9B02C04C-074E-4BD3-BF41-BE4D4980DA2A}" srcOrd="1" destOrd="0" presId="urn:microsoft.com/office/officeart/2005/8/layout/hProcess11"/>
    <dgm:cxn modelId="{F14C62C0-63DE-44D6-8CE6-4DB299AF176C}" type="presParOf" srcId="{E75E7E22-108A-456B-9DA4-DE185142BE92}" destId="{B7671AA7-01AF-4028-BD54-9A47884E648E}" srcOrd="2" destOrd="0" presId="urn:microsoft.com/office/officeart/2005/8/layout/hProcess11"/>
    <dgm:cxn modelId="{6F3C7A28-C896-44F8-9C10-2A47E733B4EF}" type="presParOf" srcId="{85BFB996-BDBE-4314-8F3F-CE9CCB55C926}" destId="{E957B5E5-0AFE-420D-BAE6-DD7A5262F59E}" srcOrd="13" destOrd="0" presId="urn:microsoft.com/office/officeart/2005/8/layout/hProcess11"/>
    <dgm:cxn modelId="{35F72A5E-13DC-4B76-9BBE-1D36AA5DD730}" type="presParOf" srcId="{85BFB996-BDBE-4314-8F3F-CE9CCB55C926}" destId="{25278027-9A56-490A-8B39-9532ACEEA6E2}" srcOrd="14" destOrd="0" presId="urn:microsoft.com/office/officeart/2005/8/layout/hProcess11"/>
    <dgm:cxn modelId="{0DC68492-777F-4D16-9FC4-BA40A44063FF}" type="presParOf" srcId="{25278027-9A56-490A-8B39-9532ACEEA6E2}" destId="{15BE89A5-5C82-44D6-94C2-6A1A277CEDE1}" srcOrd="0" destOrd="0" presId="urn:microsoft.com/office/officeart/2005/8/layout/hProcess11"/>
    <dgm:cxn modelId="{020AF5DC-A70A-4F9D-AF18-C68F5A78FF38}" type="presParOf" srcId="{25278027-9A56-490A-8B39-9532ACEEA6E2}" destId="{F74FED72-F6EA-408D-A56F-B54B4BE5CB57}" srcOrd="1" destOrd="0" presId="urn:microsoft.com/office/officeart/2005/8/layout/hProcess11"/>
    <dgm:cxn modelId="{F14EDF95-75E1-4700-9640-96F5C4BE9CE2}" type="presParOf" srcId="{25278027-9A56-490A-8B39-9532ACEEA6E2}" destId="{E3F9DDEC-BB77-40E1-8DE5-275C49ADE946}" srcOrd="2" destOrd="0" presId="urn:microsoft.com/office/officeart/2005/8/layout/hProcess11"/>
    <dgm:cxn modelId="{569FE1DA-4C04-408E-B252-502A6BB9AA5D}" type="presParOf" srcId="{85BFB996-BDBE-4314-8F3F-CE9CCB55C926}" destId="{0A8FA2BF-3D19-41A3-AAFC-2D92DEA15CE5}" srcOrd="15" destOrd="0" presId="urn:microsoft.com/office/officeart/2005/8/layout/hProcess11"/>
    <dgm:cxn modelId="{A5841C0C-3FBF-4782-85BD-2CB2C5E29C88}" type="presParOf" srcId="{85BFB996-BDBE-4314-8F3F-CE9CCB55C926}" destId="{003DFFBA-1720-4D9B-98A8-EC2B46582A09}" srcOrd="16" destOrd="0" presId="urn:microsoft.com/office/officeart/2005/8/layout/hProcess11"/>
    <dgm:cxn modelId="{2DF7F239-D131-48E6-84D2-6CA97257251E}" type="presParOf" srcId="{003DFFBA-1720-4D9B-98A8-EC2B46582A09}" destId="{855ECB58-4923-4D12-9904-088675FE59B1}" srcOrd="0" destOrd="0" presId="urn:microsoft.com/office/officeart/2005/8/layout/hProcess11"/>
    <dgm:cxn modelId="{478DF026-B063-45BA-A146-749D43B9A9FB}" type="presParOf" srcId="{003DFFBA-1720-4D9B-98A8-EC2B46582A09}" destId="{FE0BD6ED-22B8-446F-B12E-3F0DE2969630}" srcOrd="1" destOrd="0" presId="urn:microsoft.com/office/officeart/2005/8/layout/hProcess11"/>
    <dgm:cxn modelId="{4BA5770F-B653-4C4D-83E3-EC88026EC033}" type="presParOf" srcId="{003DFFBA-1720-4D9B-98A8-EC2B46582A09}" destId="{4B4A2334-8990-4FBF-875D-CF37CDD04846}" srcOrd="2" destOrd="0" presId="urn:microsoft.com/office/officeart/2005/8/layout/hProcess1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9CB20C-A7A1-471C-B76A-BC6BA484C989}">
      <dsp:nvSpPr>
        <dsp:cNvPr id="0" name=""/>
        <dsp:cNvSpPr/>
      </dsp:nvSpPr>
      <dsp:spPr>
        <a:xfrm>
          <a:off x="0" y="1368417"/>
          <a:ext cx="8504239" cy="1828800"/>
        </a:xfrm>
        <a:prstGeom prst="notchedRightArrow">
          <a:avLst/>
        </a:prstGeom>
        <a:solidFill>
          <a:schemeClr val="accent3">
            <a:tint val="40000"/>
            <a:hueOff val="0"/>
            <a:satOff val="0"/>
            <a:lumOff val="0"/>
            <a:alphaOff val="0"/>
          </a:schemeClr>
        </a:solidFill>
        <a:ln w="9525" cap="flat" cmpd="sng" algn="ctr">
          <a:solidFill>
            <a:schemeClr val="dk1">
              <a:hueOff val="0"/>
              <a:satOff val="0"/>
              <a:lumOff val="0"/>
              <a:alphaOff val="0"/>
            </a:schemeClr>
          </a:solidFill>
          <a:prstDash val="solid"/>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sp>
    <dsp:sp modelId="{4990A43D-BFFB-4D47-814C-D8A9CCDFBABE}">
      <dsp:nvSpPr>
        <dsp:cNvPr id="0" name=""/>
        <dsp:cNvSpPr/>
      </dsp:nvSpPr>
      <dsp:spPr>
        <a:xfrm>
          <a:off x="2148" y="0"/>
          <a:ext cx="813778" cy="1828800"/>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64008" tIns="64008" rIns="64008" bIns="64008" numCol="1" spcCol="1270" anchor="b" anchorCtr="0">
          <a:noAutofit/>
        </a:bodyPr>
        <a:lstStyle/>
        <a:p>
          <a:pPr lvl="0" algn="ctr" defTabSz="400050">
            <a:lnSpc>
              <a:spcPct val="90000"/>
            </a:lnSpc>
            <a:spcBef>
              <a:spcPct val="0"/>
            </a:spcBef>
            <a:spcAft>
              <a:spcPct val="35000"/>
            </a:spcAft>
          </a:pPr>
          <a:r>
            <a:rPr lang="en-US" sz="900" kern="1200" dirty="0" smtClean="0"/>
            <a:t>JUNE      LCAP and Budget Adoption</a:t>
          </a:r>
          <a:endParaRPr lang="en-US" sz="900" kern="1200" dirty="0"/>
        </a:p>
      </dsp:txBody>
      <dsp:txXfrm>
        <a:off x="2148" y="0"/>
        <a:ext cx="813778" cy="1828800"/>
      </dsp:txXfrm>
    </dsp:sp>
    <dsp:sp modelId="{4D7DA6F7-479B-44B2-BE51-74C61203A30F}">
      <dsp:nvSpPr>
        <dsp:cNvPr id="0" name=""/>
        <dsp:cNvSpPr/>
      </dsp:nvSpPr>
      <dsp:spPr>
        <a:xfrm>
          <a:off x="180438" y="2057400"/>
          <a:ext cx="457200" cy="457200"/>
        </a:xfrm>
        <a:prstGeom prst="ellipse">
          <a:avLst/>
        </a:prstGeom>
        <a:solidFill>
          <a:schemeClr val="accent3">
            <a:hueOff val="0"/>
            <a:satOff val="0"/>
            <a:lumOff val="0"/>
            <a:alphaOff val="0"/>
          </a:schemeClr>
        </a:solidFill>
        <a:ln>
          <a:noFill/>
        </a:ln>
        <a:effectLst>
          <a:outerShdw blurRad="508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BD1D732A-548B-401E-A0FA-3FB96C1C7520}">
      <dsp:nvSpPr>
        <dsp:cNvPr id="0" name=""/>
        <dsp:cNvSpPr/>
      </dsp:nvSpPr>
      <dsp:spPr>
        <a:xfrm>
          <a:off x="856616" y="2743199"/>
          <a:ext cx="813778" cy="1828800"/>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64008" tIns="64008" rIns="64008" bIns="64008" numCol="1" spcCol="1270" anchor="t" anchorCtr="0">
          <a:noAutofit/>
        </a:bodyPr>
        <a:lstStyle/>
        <a:p>
          <a:pPr lvl="0" algn="ctr" defTabSz="400050">
            <a:lnSpc>
              <a:spcPct val="90000"/>
            </a:lnSpc>
            <a:spcBef>
              <a:spcPct val="0"/>
            </a:spcBef>
            <a:spcAft>
              <a:spcPct val="35000"/>
            </a:spcAft>
          </a:pPr>
          <a:r>
            <a:rPr lang="en-US" sz="900" kern="1200" dirty="0" smtClean="0"/>
            <a:t>JUNE        State Budget Adoption</a:t>
          </a:r>
          <a:endParaRPr lang="en-US" sz="900" kern="1200" dirty="0"/>
        </a:p>
      </dsp:txBody>
      <dsp:txXfrm>
        <a:off x="856616" y="2743199"/>
        <a:ext cx="813778" cy="1828800"/>
      </dsp:txXfrm>
    </dsp:sp>
    <dsp:sp modelId="{11A99545-EF66-49C9-AB53-9E7096C15AD1}">
      <dsp:nvSpPr>
        <dsp:cNvPr id="0" name=""/>
        <dsp:cNvSpPr/>
      </dsp:nvSpPr>
      <dsp:spPr>
        <a:xfrm>
          <a:off x="1034905" y="2057400"/>
          <a:ext cx="457200" cy="457200"/>
        </a:xfrm>
        <a:prstGeom prst="ellipse">
          <a:avLst/>
        </a:prstGeom>
        <a:solidFill>
          <a:schemeClr val="accent3">
            <a:hueOff val="-859042"/>
            <a:satOff val="-7296"/>
            <a:lumOff val="24"/>
            <a:alphaOff val="0"/>
          </a:schemeClr>
        </a:solidFill>
        <a:ln>
          <a:noFill/>
        </a:ln>
        <a:effectLst>
          <a:outerShdw blurRad="508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2C56C1D6-0ADD-4CF4-8763-36A5CA3D19BF}">
      <dsp:nvSpPr>
        <dsp:cNvPr id="0" name=""/>
        <dsp:cNvSpPr/>
      </dsp:nvSpPr>
      <dsp:spPr>
        <a:xfrm>
          <a:off x="1711083" y="0"/>
          <a:ext cx="813778" cy="1828800"/>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64008" tIns="64008" rIns="64008" bIns="64008" numCol="1" spcCol="1270" anchor="b" anchorCtr="0">
          <a:noAutofit/>
        </a:bodyPr>
        <a:lstStyle/>
        <a:p>
          <a:pPr lvl="0" algn="ctr" defTabSz="400050">
            <a:lnSpc>
              <a:spcPct val="90000"/>
            </a:lnSpc>
            <a:spcBef>
              <a:spcPct val="0"/>
            </a:spcBef>
            <a:spcAft>
              <a:spcPct val="35000"/>
            </a:spcAft>
          </a:pPr>
          <a:r>
            <a:rPr lang="en-US" sz="900" kern="1200" dirty="0" smtClean="0"/>
            <a:t>DECEMBER First Interim Adoption</a:t>
          </a:r>
          <a:endParaRPr lang="en-US" sz="900" kern="1200" dirty="0"/>
        </a:p>
      </dsp:txBody>
      <dsp:txXfrm>
        <a:off x="1711083" y="0"/>
        <a:ext cx="813778" cy="1828800"/>
      </dsp:txXfrm>
    </dsp:sp>
    <dsp:sp modelId="{AF1858AC-2854-4283-8AE3-4C53AABB8593}">
      <dsp:nvSpPr>
        <dsp:cNvPr id="0" name=""/>
        <dsp:cNvSpPr/>
      </dsp:nvSpPr>
      <dsp:spPr>
        <a:xfrm>
          <a:off x="1889372" y="2057400"/>
          <a:ext cx="457200" cy="457200"/>
        </a:xfrm>
        <a:prstGeom prst="ellipse">
          <a:avLst/>
        </a:prstGeom>
        <a:solidFill>
          <a:schemeClr val="accent3">
            <a:hueOff val="-1718084"/>
            <a:satOff val="-14593"/>
            <a:lumOff val="49"/>
            <a:alphaOff val="0"/>
          </a:schemeClr>
        </a:solidFill>
        <a:ln>
          <a:noFill/>
        </a:ln>
        <a:effectLst>
          <a:outerShdw blurRad="508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4C52F87D-F78B-4F72-8EC0-A806124F93CD}">
      <dsp:nvSpPr>
        <dsp:cNvPr id="0" name=""/>
        <dsp:cNvSpPr/>
      </dsp:nvSpPr>
      <dsp:spPr>
        <a:xfrm>
          <a:off x="2565550" y="2743199"/>
          <a:ext cx="813778" cy="1828800"/>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64008" tIns="64008" rIns="64008" bIns="64008" numCol="1" spcCol="1270" anchor="t" anchorCtr="0">
          <a:noAutofit/>
        </a:bodyPr>
        <a:lstStyle/>
        <a:p>
          <a:pPr lvl="0" algn="ctr" defTabSz="400050">
            <a:lnSpc>
              <a:spcPct val="90000"/>
            </a:lnSpc>
            <a:spcBef>
              <a:spcPct val="0"/>
            </a:spcBef>
            <a:spcAft>
              <a:spcPct val="35000"/>
            </a:spcAft>
          </a:pPr>
          <a:r>
            <a:rPr lang="en-US" sz="900" kern="1200" dirty="0" smtClean="0"/>
            <a:t>JANUARY Governor’s Budget Proposal</a:t>
          </a:r>
          <a:endParaRPr lang="en-US" sz="900" kern="1200" dirty="0"/>
        </a:p>
      </dsp:txBody>
      <dsp:txXfrm>
        <a:off x="2565550" y="2743199"/>
        <a:ext cx="813778" cy="1828800"/>
      </dsp:txXfrm>
    </dsp:sp>
    <dsp:sp modelId="{40DECF2D-123E-4872-AB91-41AE1A686D7A}">
      <dsp:nvSpPr>
        <dsp:cNvPr id="0" name=""/>
        <dsp:cNvSpPr/>
      </dsp:nvSpPr>
      <dsp:spPr>
        <a:xfrm>
          <a:off x="2743840" y="2057400"/>
          <a:ext cx="457200" cy="457200"/>
        </a:xfrm>
        <a:prstGeom prst="ellipse">
          <a:avLst/>
        </a:prstGeom>
        <a:solidFill>
          <a:schemeClr val="accent3">
            <a:hueOff val="-2577126"/>
            <a:satOff val="-21889"/>
            <a:lumOff val="73"/>
            <a:alphaOff val="0"/>
          </a:schemeClr>
        </a:solidFill>
        <a:ln>
          <a:noFill/>
        </a:ln>
        <a:effectLst>
          <a:outerShdw blurRad="508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A53547CA-8B3A-4358-A237-1C8181BB85F1}">
      <dsp:nvSpPr>
        <dsp:cNvPr id="0" name=""/>
        <dsp:cNvSpPr/>
      </dsp:nvSpPr>
      <dsp:spPr>
        <a:xfrm>
          <a:off x="3420018" y="0"/>
          <a:ext cx="813778" cy="1828800"/>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64008" tIns="64008" rIns="64008" bIns="64008" numCol="1" spcCol="1270" anchor="b" anchorCtr="0">
          <a:noAutofit/>
        </a:bodyPr>
        <a:lstStyle/>
        <a:p>
          <a:pPr lvl="0" algn="ctr" defTabSz="400050">
            <a:lnSpc>
              <a:spcPct val="90000"/>
            </a:lnSpc>
            <a:spcBef>
              <a:spcPct val="0"/>
            </a:spcBef>
            <a:spcAft>
              <a:spcPct val="35000"/>
            </a:spcAft>
          </a:pPr>
          <a:r>
            <a:rPr lang="en-US" sz="900" kern="1200" dirty="0" smtClean="0"/>
            <a:t>FEBRUARY Budget Preparation Starts</a:t>
          </a:r>
          <a:endParaRPr lang="en-US" sz="900" kern="1200" dirty="0"/>
        </a:p>
      </dsp:txBody>
      <dsp:txXfrm>
        <a:off x="3420018" y="0"/>
        <a:ext cx="813778" cy="1828800"/>
      </dsp:txXfrm>
    </dsp:sp>
    <dsp:sp modelId="{DD2EFC5F-D133-44C2-BE30-62DE7E078225}">
      <dsp:nvSpPr>
        <dsp:cNvPr id="0" name=""/>
        <dsp:cNvSpPr/>
      </dsp:nvSpPr>
      <dsp:spPr>
        <a:xfrm>
          <a:off x="3598307" y="2057400"/>
          <a:ext cx="457200" cy="457200"/>
        </a:xfrm>
        <a:prstGeom prst="ellipse">
          <a:avLst/>
        </a:prstGeom>
        <a:solidFill>
          <a:schemeClr val="accent3">
            <a:hueOff val="-3436168"/>
            <a:satOff val="-29185"/>
            <a:lumOff val="97"/>
            <a:alphaOff val="0"/>
          </a:schemeClr>
        </a:solidFill>
        <a:ln>
          <a:noFill/>
        </a:ln>
        <a:effectLst>
          <a:outerShdw blurRad="508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FF6B8665-5C47-4AF6-A73A-50BD0D52152B}">
      <dsp:nvSpPr>
        <dsp:cNvPr id="0" name=""/>
        <dsp:cNvSpPr/>
      </dsp:nvSpPr>
      <dsp:spPr>
        <a:xfrm>
          <a:off x="4274485" y="2743199"/>
          <a:ext cx="813778" cy="1828800"/>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64008" tIns="64008" rIns="64008" bIns="64008" numCol="1" spcCol="1270" anchor="t" anchorCtr="0">
          <a:noAutofit/>
        </a:bodyPr>
        <a:lstStyle/>
        <a:p>
          <a:pPr lvl="0" algn="ctr" defTabSz="400050">
            <a:lnSpc>
              <a:spcPct val="90000"/>
            </a:lnSpc>
            <a:spcBef>
              <a:spcPct val="0"/>
            </a:spcBef>
            <a:spcAft>
              <a:spcPct val="35000"/>
            </a:spcAft>
          </a:pPr>
          <a:r>
            <a:rPr lang="en-US" sz="900" kern="1200" dirty="0" smtClean="0"/>
            <a:t>MARCH Second Interim Adoption</a:t>
          </a:r>
          <a:endParaRPr lang="en-US" sz="900" kern="1200" dirty="0"/>
        </a:p>
      </dsp:txBody>
      <dsp:txXfrm>
        <a:off x="4274485" y="2743199"/>
        <a:ext cx="813778" cy="1828800"/>
      </dsp:txXfrm>
    </dsp:sp>
    <dsp:sp modelId="{82E33C68-74BF-4385-8D98-0F01775DE4DB}">
      <dsp:nvSpPr>
        <dsp:cNvPr id="0" name=""/>
        <dsp:cNvSpPr/>
      </dsp:nvSpPr>
      <dsp:spPr>
        <a:xfrm>
          <a:off x="4452774" y="2057400"/>
          <a:ext cx="457200" cy="457200"/>
        </a:xfrm>
        <a:prstGeom prst="ellipse">
          <a:avLst/>
        </a:prstGeom>
        <a:solidFill>
          <a:schemeClr val="accent3">
            <a:hueOff val="-4295209"/>
            <a:satOff val="-36482"/>
            <a:lumOff val="122"/>
            <a:alphaOff val="0"/>
          </a:schemeClr>
        </a:solidFill>
        <a:ln>
          <a:noFill/>
        </a:ln>
        <a:effectLst>
          <a:outerShdw blurRad="508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510A4D6F-5BF8-4D9F-B258-A339A6F28434}">
      <dsp:nvSpPr>
        <dsp:cNvPr id="0" name=""/>
        <dsp:cNvSpPr/>
      </dsp:nvSpPr>
      <dsp:spPr>
        <a:xfrm>
          <a:off x="5128953" y="0"/>
          <a:ext cx="813778" cy="1828800"/>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64008" tIns="64008" rIns="64008" bIns="64008" numCol="1" spcCol="1270" anchor="b" anchorCtr="0">
          <a:noAutofit/>
        </a:bodyPr>
        <a:lstStyle/>
        <a:p>
          <a:pPr lvl="0" algn="ctr" defTabSz="400050">
            <a:lnSpc>
              <a:spcPct val="90000"/>
            </a:lnSpc>
            <a:spcBef>
              <a:spcPct val="0"/>
            </a:spcBef>
            <a:spcAft>
              <a:spcPct val="35000"/>
            </a:spcAft>
          </a:pPr>
          <a:r>
            <a:rPr lang="en-US" sz="900" kern="1200" dirty="0" smtClean="0"/>
            <a:t>MAY             LCAP and Budget Public Hearings</a:t>
          </a:r>
          <a:endParaRPr lang="en-US" sz="900" kern="1200" dirty="0"/>
        </a:p>
      </dsp:txBody>
      <dsp:txXfrm>
        <a:off x="5128953" y="0"/>
        <a:ext cx="813778" cy="1828800"/>
      </dsp:txXfrm>
    </dsp:sp>
    <dsp:sp modelId="{9B02C04C-074E-4BD3-BF41-BE4D4980DA2A}">
      <dsp:nvSpPr>
        <dsp:cNvPr id="0" name=""/>
        <dsp:cNvSpPr/>
      </dsp:nvSpPr>
      <dsp:spPr>
        <a:xfrm>
          <a:off x="5307242" y="2057400"/>
          <a:ext cx="457200" cy="457200"/>
        </a:xfrm>
        <a:prstGeom prst="ellipse">
          <a:avLst/>
        </a:prstGeom>
        <a:solidFill>
          <a:schemeClr val="accent3">
            <a:hueOff val="-5154251"/>
            <a:satOff val="-43778"/>
            <a:lumOff val="146"/>
            <a:alphaOff val="0"/>
          </a:schemeClr>
        </a:solidFill>
        <a:ln>
          <a:noFill/>
        </a:ln>
        <a:effectLst>
          <a:outerShdw blurRad="508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15BE89A5-5C82-44D6-94C2-6A1A277CEDE1}">
      <dsp:nvSpPr>
        <dsp:cNvPr id="0" name=""/>
        <dsp:cNvSpPr/>
      </dsp:nvSpPr>
      <dsp:spPr>
        <a:xfrm>
          <a:off x="5983420" y="2743199"/>
          <a:ext cx="813778" cy="1828800"/>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64008" tIns="64008" rIns="64008" bIns="64008" numCol="1" spcCol="1270" anchor="t" anchorCtr="0">
          <a:noAutofit/>
        </a:bodyPr>
        <a:lstStyle/>
        <a:p>
          <a:pPr lvl="0" algn="ctr" defTabSz="400050">
            <a:lnSpc>
              <a:spcPct val="90000"/>
            </a:lnSpc>
            <a:spcBef>
              <a:spcPct val="0"/>
            </a:spcBef>
            <a:spcAft>
              <a:spcPct val="35000"/>
            </a:spcAft>
          </a:pPr>
          <a:r>
            <a:rPr lang="en-US" sz="900" kern="1200" dirty="0" smtClean="0"/>
            <a:t>MAY           Governor’s May Revision to the Budget Proposal</a:t>
          </a:r>
          <a:endParaRPr lang="en-US" sz="900" kern="1200" dirty="0"/>
        </a:p>
      </dsp:txBody>
      <dsp:txXfrm>
        <a:off x="5983420" y="2743199"/>
        <a:ext cx="813778" cy="1828800"/>
      </dsp:txXfrm>
    </dsp:sp>
    <dsp:sp modelId="{F74FED72-F6EA-408D-A56F-B54B4BE5CB57}">
      <dsp:nvSpPr>
        <dsp:cNvPr id="0" name=""/>
        <dsp:cNvSpPr/>
      </dsp:nvSpPr>
      <dsp:spPr>
        <a:xfrm>
          <a:off x="6161709" y="2057400"/>
          <a:ext cx="457200" cy="457200"/>
        </a:xfrm>
        <a:prstGeom prst="ellipse">
          <a:avLst/>
        </a:prstGeom>
        <a:solidFill>
          <a:schemeClr val="accent3">
            <a:hueOff val="-6013293"/>
            <a:satOff val="-51075"/>
            <a:lumOff val="171"/>
            <a:alphaOff val="0"/>
          </a:schemeClr>
        </a:solidFill>
        <a:ln>
          <a:noFill/>
        </a:ln>
        <a:effectLst>
          <a:outerShdw blurRad="508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855ECB58-4923-4D12-9904-088675FE59B1}">
      <dsp:nvSpPr>
        <dsp:cNvPr id="0" name=""/>
        <dsp:cNvSpPr/>
      </dsp:nvSpPr>
      <dsp:spPr>
        <a:xfrm>
          <a:off x="6837887" y="0"/>
          <a:ext cx="813778" cy="1828800"/>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64008" tIns="64008" rIns="64008" bIns="64008" numCol="1" spcCol="1270" anchor="b" anchorCtr="0">
          <a:noAutofit/>
        </a:bodyPr>
        <a:lstStyle/>
        <a:p>
          <a:pPr lvl="0" algn="ctr" defTabSz="400050">
            <a:lnSpc>
              <a:spcPct val="90000"/>
            </a:lnSpc>
            <a:spcBef>
              <a:spcPct val="0"/>
            </a:spcBef>
            <a:spcAft>
              <a:spcPct val="35000"/>
            </a:spcAft>
          </a:pPr>
          <a:r>
            <a:rPr lang="en-US" sz="900" kern="1200" dirty="0" smtClean="0"/>
            <a:t>JUNE        LCAP and Budget Adoption</a:t>
          </a:r>
          <a:endParaRPr lang="en-US" sz="900" kern="1200" dirty="0"/>
        </a:p>
      </dsp:txBody>
      <dsp:txXfrm>
        <a:off x="6837887" y="0"/>
        <a:ext cx="813778" cy="1828800"/>
      </dsp:txXfrm>
    </dsp:sp>
    <dsp:sp modelId="{FE0BD6ED-22B8-446F-B12E-3F0DE2969630}">
      <dsp:nvSpPr>
        <dsp:cNvPr id="0" name=""/>
        <dsp:cNvSpPr/>
      </dsp:nvSpPr>
      <dsp:spPr>
        <a:xfrm>
          <a:off x="7016176" y="2057400"/>
          <a:ext cx="457200" cy="457200"/>
        </a:xfrm>
        <a:prstGeom prst="ellipse">
          <a:avLst/>
        </a:prstGeom>
        <a:solidFill>
          <a:schemeClr val="accent3">
            <a:hueOff val="-6872335"/>
            <a:satOff val="-58371"/>
            <a:lumOff val="195"/>
            <a:alphaOff val="0"/>
          </a:schemeClr>
        </a:solidFill>
        <a:ln>
          <a:noFill/>
        </a:ln>
        <a:effectLst>
          <a:outerShdw blurRad="508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583" cy="480388"/>
          </a:xfrm>
          <a:prstGeom prst="rect">
            <a:avLst/>
          </a:prstGeom>
        </p:spPr>
        <p:txBody>
          <a:bodyPr vert="horz" lIns="94851" tIns="47425" rIns="94851" bIns="47425" rtlCol="0"/>
          <a:lstStyle>
            <a:lvl1pPr algn="l">
              <a:defRPr sz="1200"/>
            </a:lvl1pPr>
          </a:lstStyle>
          <a:p>
            <a:endParaRPr lang="en-US" dirty="0"/>
          </a:p>
        </p:txBody>
      </p:sp>
      <p:sp>
        <p:nvSpPr>
          <p:cNvPr id="3" name="Date Placeholder 2"/>
          <p:cNvSpPr>
            <a:spLocks noGrp="1"/>
          </p:cNvSpPr>
          <p:nvPr>
            <p:ph type="dt" sz="quarter" idx="1"/>
          </p:nvPr>
        </p:nvSpPr>
        <p:spPr>
          <a:xfrm>
            <a:off x="4142962" y="0"/>
            <a:ext cx="3170583" cy="480388"/>
          </a:xfrm>
          <a:prstGeom prst="rect">
            <a:avLst/>
          </a:prstGeom>
        </p:spPr>
        <p:txBody>
          <a:bodyPr vert="horz" lIns="94851" tIns="47425" rIns="94851" bIns="47425" rtlCol="0"/>
          <a:lstStyle>
            <a:lvl1pPr algn="r">
              <a:defRPr sz="1200"/>
            </a:lvl1pPr>
          </a:lstStyle>
          <a:p>
            <a:fld id="{1AA3F162-532F-4509-96EC-97A9EC72144D}" type="datetimeFigureOut">
              <a:rPr lang="en-US" smtClean="0"/>
              <a:t>3/24/2017</a:t>
            </a:fld>
            <a:endParaRPr lang="en-US" dirty="0"/>
          </a:p>
        </p:txBody>
      </p:sp>
      <p:sp>
        <p:nvSpPr>
          <p:cNvPr id="4" name="Footer Placeholder 3"/>
          <p:cNvSpPr>
            <a:spLocks noGrp="1"/>
          </p:cNvSpPr>
          <p:nvPr>
            <p:ph type="ftr" sz="quarter" idx="2"/>
          </p:nvPr>
        </p:nvSpPr>
        <p:spPr>
          <a:xfrm>
            <a:off x="0" y="9119173"/>
            <a:ext cx="3170583" cy="480388"/>
          </a:xfrm>
          <a:prstGeom prst="rect">
            <a:avLst/>
          </a:prstGeom>
        </p:spPr>
        <p:txBody>
          <a:bodyPr vert="horz" lIns="94851" tIns="47425" rIns="94851" bIns="47425" rtlCol="0" anchor="b"/>
          <a:lstStyle>
            <a:lvl1pPr algn="l">
              <a:defRPr sz="1200"/>
            </a:lvl1pPr>
          </a:lstStyle>
          <a:p>
            <a:endParaRPr lang="en-US" dirty="0"/>
          </a:p>
        </p:txBody>
      </p:sp>
      <p:sp>
        <p:nvSpPr>
          <p:cNvPr id="5" name="Slide Number Placeholder 4"/>
          <p:cNvSpPr>
            <a:spLocks noGrp="1"/>
          </p:cNvSpPr>
          <p:nvPr>
            <p:ph type="sldNum" sz="quarter" idx="3"/>
          </p:nvPr>
        </p:nvSpPr>
        <p:spPr>
          <a:xfrm>
            <a:off x="4142962" y="9119173"/>
            <a:ext cx="3170583" cy="480388"/>
          </a:xfrm>
          <a:prstGeom prst="rect">
            <a:avLst/>
          </a:prstGeom>
        </p:spPr>
        <p:txBody>
          <a:bodyPr vert="horz" lIns="94851" tIns="47425" rIns="94851" bIns="47425" rtlCol="0" anchor="b"/>
          <a:lstStyle>
            <a:lvl1pPr algn="r">
              <a:defRPr sz="1200"/>
            </a:lvl1pPr>
          </a:lstStyle>
          <a:p>
            <a:fld id="{C52C617E-9F83-48C3-AD4B-6829376B277C}" type="slidenum">
              <a:rPr lang="en-US" smtClean="0"/>
              <a:t>‹#›</a:t>
            </a:fld>
            <a:endParaRPr lang="en-US" dirty="0"/>
          </a:p>
        </p:txBody>
      </p:sp>
    </p:spTree>
    <p:extLst>
      <p:ext uri="{BB962C8B-B14F-4D97-AF65-F5344CB8AC3E}">
        <p14:creationId xmlns:p14="http://schemas.microsoft.com/office/powerpoint/2010/main" val="3320761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53" tIns="48327" rIns="96653" bIns="48327" rtlCol="0"/>
          <a:lstStyle>
            <a:lvl1pPr algn="l">
              <a:defRPr sz="1200"/>
            </a:lvl1pPr>
          </a:lstStyle>
          <a:p>
            <a:endParaRPr lang="en-US" dirty="0"/>
          </a:p>
        </p:txBody>
      </p:sp>
      <p:sp>
        <p:nvSpPr>
          <p:cNvPr id="3" name="Date Placeholder 2"/>
          <p:cNvSpPr>
            <a:spLocks noGrp="1"/>
          </p:cNvSpPr>
          <p:nvPr>
            <p:ph type="dt" idx="1"/>
          </p:nvPr>
        </p:nvSpPr>
        <p:spPr>
          <a:xfrm>
            <a:off x="4143587" y="0"/>
            <a:ext cx="3169920" cy="480060"/>
          </a:xfrm>
          <a:prstGeom prst="rect">
            <a:avLst/>
          </a:prstGeom>
        </p:spPr>
        <p:txBody>
          <a:bodyPr vert="horz" lIns="96653" tIns="48327" rIns="96653" bIns="48327" rtlCol="0"/>
          <a:lstStyle>
            <a:lvl1pPr algn="r">
              <a:defRPr sz="1200"/>
            </a:lvl1pPr>
          </a:lstStyle>
          <a:p>
            <a:fld id="{F18840A9-FB73-4DC0-856E-62EBE415A84C}" type="datetimeFigureOut">
              <a:rPr lang="en-US" smtClean="0"/>
              <a:t>3/24/2017</a:t>
            </a:fld>
            <a:endParaRPr lang="en-US" dirty="0"/>
          </a:p>
        </p:txBody>
      </p:sp>
      <p:sp>
        <p:nvSpPr>
          <p:cNvPr id="4" name="Slide Image Placeholder 3"/>
          <p:cNvSpPr>
            <a:spLocks noGrp="1" noRot="1" noChangeAspect="1"/>
          </p:cNvSpPr>
          <p:nvPr>
            <p:ph type="sldImg" idx="2"/>
          </p:nvPr>
        </p:nvSpPr>
        <p:spPr>
          <a:xfrm>
            <a:off x="1257300" y="719138"/>
            <a:ext cx="4800600" cy="3600450"/>
          </a:xfrm>
          <a:prstGeom prst="rect">
            <a:avLst/>
          </a:prstGeom>
          <a:noFill/>
          <a:ln w="12700">
            <a:solidFill>
              <a:prstClr val="black"/>
            </a:solidFill>
          </a:ln>
        </p:spPr>
        <p:txBody>
          <a:bodyPr vert="horz" lIns="96653" tIns="48327" rIns="96653" bIns="48327" rtlCol="0" anchor="ctr"/>
          <a:lstStyle/>
          <a:p>
            <a:endParaRPr lang="en-US" dirty="0"/>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53" tIns="48327" rIns="96653" bIns="48327"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4"/>
            <a:ext cx="3169920" cy="480060"/>
          </a:xfrm>
          <a:prstGeom prst="rect">
            <a:avLst/>
          </a:prstGeom>
        </p:spPr>
        <p:txBody>
          <a:bodyPr vert="horz" lIns="96653" tIns="48327" rIns="96653" bIns="48327" rtlCol="0" anchor="b"/>
          <a:lstStyle>
            <a:lvl1pPr algn="l">
              <a:defRPr sz="1200"/>
            </a:lvl1pPr>
          </a:lstStyle>
          <a:p>
            <a:endParaRPr lang="en-US" dirty="0"/>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53" tIns="48327" rIns="96653" bIns="48327" rtlCol="0" anchor="b"/>
          <a:lstStyle>
            <a:lvl1pPr algn="r">
              <a:defRPr sz="1200"/>
            </a:lvl1pPr>
          </a:lstStyle>
          <a:p>
            <a:fld id="{3DC365B4-B9FF-4F2B-9518-1A579A1A4074}" type="slidenum">
              <a:rPr lang="en-US" smtClean="0"/>
              <a:t>‹#›</a:t>
            </a:fld>
            <a:endParaRPr lang="en-US" dirty="0"/>
          </a:p>
        </p:txBody>
      </p:sp>
    </p:spTree>
    <p:extLst>
      <p:ext uri="{BB962C8B-B14F-4D97-AF65-F5344CB8AC3E}">
        <p14:creationId xmlns:p14="http://schemas.microsoft.com/office/powerpoint/2010/main" val="10039124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7300" y="719138"/>
            <a:ext cx="4800600" cy="36004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DC365B4-B9FF-4F2B-9518-1A579A1A4074}" type="slidenum">
              <a:rPr lang="en-US" smtClean="0"/>
              <a:t>1</a:t>
            </a:fld>
            <a:endParaRPr lang="en-US" dirty="0"/>
          </a:p>
        </p:txBody>
      </p:sp>
    </p:spTree>
    <p:extLst>
      <p:ext uri="{BB962C8B-B14F-4D97-AF65-F5344CB8AC3E}">
        <p14:creationId xmlns:p14="http://schemas.microsoft.com/office/powerpoint/2010/main" val="3282195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7300" y="719138"/>
            <a:ext cx="4800600" cy="36004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DC365B4-B9FF-4F2B-9518-1A579A1A4074}" type="slidenum">
              <a:rPr lang="en-US" smtClean="0"/>
              <a:t>2</a:t>
            </a:fld>
            <a:endParaRPr lang="en-US" dirty="0"/>
          </a:p>
        </p:txBody>
      </p:sp>
    </p:spTree>
    <p:extLst>
      <p:ext uri="{BB962C8B-B14F-4D97-AF65-F5344CB8AC3E}">
        <p14:creationId xmlns:p14="http://schemas.microsoft.com/office/powerpoint/2010/main" val="33423677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7300" y="719138"/>
            <a:ext cx="4800600" cy="36004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DC365B4-B9FF-4F2B-9518-1A579A1A4074}" type="slidenum">
              <a:rPr lang="en-US" smtClean="0"/>
              <a:t>4</a:t>
            </a:fld>
            <a:endParaRPr lang="en-US" dirty="0"/>
          </a:p>
        </p:txBody>
      </p:sp>
    </p:spTree>
    <p:extLst>
      <p:ext uri="{BB962C8B-B14F-4D97-AF65-F5344CB8AC3E}">
        <p14:creationId xmlns:p14="http://schemas.microsoft.com/office/powerpoint/2010/main" val="17734552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7300" y="719138"/>
            <a:ext cx="4800600" cy="3600450"/>
          </a:xfrm>
        </p:spPr>
      </p:sp>
      <p:sp>
        <p:nvSpPr>
          <p:cNvPr id="3" name="Notes Placeholder 2"/>
          <p:cNvSpPr>
            <a:spLocks noGrp="1"/>
          </p:cNvSpPr>
          <p:nvPr>
            <p:ph type="body" idx="1"/>
          </p:nvPr>
        </p:nvSpPr>
        <p:spPr/>
        <p:txBody>
          <a:bodyPr/>
          <a:lstStyle/>
          <a:p>
            <a:pPr>
              <a:spcAft>
                <a:spcPts val="1200"/>
              </a:spcAft>
            </a:pPr>
            <a:r>
              <a:rPr lang="en-US" dirty="0" smtClean="0"/>
              <a:t>In January, the Governor acknowledged the $80.4 billion shortfall within  CalSTRS, but did not provide a proposal to address the shortfall</a:t>
            </a:r>
          </a:p>
          <a:p>
            <a:pPr lvl="1">
              <a:spcAft>
                <a:spcPts val="1200"/>
              </a:spcAft>
            </a:pPr>
            <a:r>
              <a:rPr lang="en-US" dirty="0" smtClean="0"/>
              <a:t>CalSTRS is projected to run out of money in 2046</a:t>
            </a:r>
          </a:p>
          <a:p>
            <a:pPr lvl="0">
              <a:spcAft>
                <a:spcPts val="1200"/>
              </a:spcAft>
            </a:pPr>
            <a:r>
              <a:rPr lang="en-US" dirty="0" smtClean="0"/>
              <a:t>Difference</a:t>
            </a:r>
            <a:r>
              <a:rPr lang="en-US" baseline="0" dirty="0" smtClean="0"/>
              <a:t> for employee rates is for employees in plan prior to reform and after (benefits are slightly different)</a:t>
            </a:r>
            <a:endParaRPr lang="en-US" dirty="0" smtClean="0"/>
          </a:p>
          <a:p>
            <a:endParaRPr lang="en-US" dirty="0"/>
          </a:p>
        </p:txBody>
      </p:sp>
      <p:sp>
        <p:nvSpPr>
          <p:cNvPr id="4" name="Slide Number Placeholder 3"/>
          <p:cNvSpPr>
            <a:spLocks noGrp="1"/>
          </p:cNvSpPr>
          <p:nvPr>
            <p:ph type="sldNum" sz="quarter" idx="10"/>
          </p:nvPr>
        </p:nvSpPr>
        <p:spPr/>
        <p:txBody>
          <a:bodyPr/>
          <a:lstStyle/>
          <a:p>
            <a:fld id="{3DC365B4-B9FF-4F2B-9518-1A579A1A4074}" type="slidenum">
              <a:rPr lang="en-US" smtClean="0"/>
              <a:t>6</a:t>
            </a:fld>
            <a:endParaRPr lang="en-US" dirty="0"/>
          </a:p>
        </p:txBody>
      </p:sp>
    </p:spTree>
    <p:extLst>
      <p:ext uri="{BB962C8B-B14F-4D97-AF65-F5344CB8AC3E}">
        <p14:creationId xmlns:p14="http://schemas.microsoft.com/office/powerpoint/2010/main" val="30830940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1200"/>
              </a:spcAft>
            </a:pPr>
            <a:r>
              <a:rPr lang="en-US" dirty="0" smtClean="0"/>
              <a:t>In January, the Governor acknowledged the $80.4 billion shortfall within  CalSTRS, but did not provide a proposal to address the shortfall</a:t>
            </a:r>
          </a:p>
          <a:p>
            <a:pPr lvl="1">
              <a:spcAft>
                <a:spcPts val="1200"/>
              </a:spcAft>
            </a:pPr>
            <a:r>
              <a:rPr lang="en-US" dirty="0" smtClean="0"/>
              <a:t>CalSTRS is projected to run out of money in 2046</a:t>
            </a:r>
          </a:p>
          <a:p>
            <a:endParaRPr lang="en-US" dirty="0"/>
          </a:p>
        </p:txBody>
      </p:sp>
      <p:sp>
        <p:nvSpPr>
          <p:cNvPr id="4" name="Slide Number Placeholder 3"/>
          <p:cNvSpPr>
            <a:spLocks noGrp="1"/>
          </p:cNvSpPr>
          <p:nvPr>
            <p:ph type="sldNum" sz="quarter" idx="10"/>
          </p:nvPr>
        </p:nvSpPr>
        <p:spPr/>
        <p:txBody>
          <a:bodyPr/>
          <a:lstStyle/>
          <a:p>
            <a:fld id="{3DC365B4-B9FF-4F2B-9518-1A579A1A4074}" type="slidenum">
              <a:rPr lang="en-US" smtClean="0"/>
              <a:t>7</a:t>
            </a:fld>
            <a:endParaRPr lang="en-US" dirty="0"/>
          </a:p>
        </p:txBody>
      </p:sp>
    </p:spTree>
    <p:extLst>
      <p:ext uri="{BB962C8B-B14F-4D97-AF65-F5344CB8AC3E}">
        <p14:creationId xmlns:p14="http://schemas.microsoft.com/office/powerpoint/2010/main" val="30830940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EE0EA1-EFAB-4C5A-9614-1D68462DB3E1}" type="slidenum">
              <a:rPr lang="en-US" smtClean="0"/>
              <a:t>10</a:t>
            </a:fld>
            <a:endParaRPr lang="en-US" dirty="0"/>
          </a:p>
        </p:txBody>
      </p:sp>
    </p:spTree>
    <p:extLst>
      <p:ext uri="{BB962C8B-B14F-4D97-AF65-F5344CB8AC3E}">
        <p14:creationId xmlns:p14="http://schemas.microsoft.com/office/powerpoint/2010/main" val="20957616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EE0EA1-EFAB-4C5A-9614-1D68462DB3E1}" type="slidenum">
              <a:rPr lang="en-US" smtClean="0"/>
              <a:t>11</a:t>
            </a:fld>
            <a:endParaRPr lang="en-US" dirty="0"/>
          </a:p>
        </p:txBody>
      </p:sp>
    </p:spTree>
    <p:extLst>
      <p:ext uri="{BB962C8B-B14F-4D97-AF65-F5344CB8AC3E}">
        <p14:creationId xmlns:p14="http://schemas.microsoft.com/office/powerpoint/2010/main" val="20957616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Salaries</a:t>
            </a:r>
            <a:r>
              <a:rPr lang="en-US" baseline="0" dirty="0" smtClean="0"/>
              <a:t> costs were scrubbed in 2016-17 - $250 thousand in savings from budgeted but unfilled positions – added back in 017-18</a:t>
            </a:r>
            <a:endParaRPr lang="en-US" dirty="0"/>
          </a:p>
        </p:txBody>
      </p:sp>
      <p:sp>
        <p:nvSpPr>
          <p:cNvPr id="4" name="Slide Number Placeholder 3"/>
          <p:cNvSpPr>
            <a:spLocks noGrp="1"/>
          </p:cNvSpPr>
          <p:nvPr>
            <p:ph type="sldNum" sz="quarter" idx="10"/>
          </p:nvPr>
        </p:nvSpPr>
        <p:spPr/>
        <p:txBody>
          <a:bodyPr/>
          <a:lstStyle/>
          <a:p>
            <a:fld id="{3DC365B4-B9FF-4F2B-9518-1A579A1A4074}" type="slidenum">
              <a:rPr lang="en-US" smtClean="0"/>
              <a:t>12</a:t>
            </a:fld>
            <a:endParaRPr lang="en-US" dirty="0"/>
          </a:p>
        </p:txBody>
      </p:sp>
    </p:spTree>
    <p:extLst>
      <p:ext uri="{BB962C8B-B14F-4D97-AF65-F5344CB8AC3E}">
        <p14:creationId xmlns:p14="http://schemas.microsoft.com/office/powerpoint/2010/main" val="24563417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7300" y="719138"/>
            <a:ext cx="4800600" cy="3600450"/>
          </a:xfrm>
        </p:spPr>
      </p:sp>
      <p:sp>
        <p:nvSpPr>
          <p:cNvPr id="3" name="Notes Placeholder 2"/>
          <p:cNvSpPr>
            <a:spLocks noGrp="1"/>
          </p:cNvSpPr>
          <p:nvPr>
            <p:ph type="body" idx="1"/>
          </p:nvPr>
        </p:nvSpPr>
        <p:spPr/>
        <p:txBody>
          <a:bodyPr/>
          <a:lstStyle/>
          <a:p>
            <a:r>
              <a:rPr lang="en-US" dirty="0" smtClean="0"/>
              <a:t>Contributions</a:t>
            </a:r>
            <a:r>
              <a:rPr lang="en-US" baseline="0" dirty="0" smtClean="0"/>
              <a:t> to restrict programs dropped $500K for 2016-17 from First Interim</a:t>
            </a:r>
          </a:p>
          <a:p>
            <a:r>
              <a:rPr lang="en-US" baseline="0" dirty="0" smtClean="0"/>
              <a:t>Salaries budgeted for 2016-17 were adjusted for salaries savings from positions that were budgeted but not yet filled. These costs savings were reversed in the out years to reflect the assumption that they would eventually be filled.</a:t>
            </a:r>
          </a:p>
          <a:p>
            <a:r>
              <a:rPr lang="en-US" baseline="0" dirty="0" smtClean="0"/>
              <a:t>Restricted revenues were adjusted to reflect up-to-date state and federal rates and factors resulting in a decrease in revenues. This created deficit spending of $2 million in restricted programs.</a:t>
            </a:r>
          </a:p>
          <a:p>
            <a:r>
              <a:rPr lang="en-US" baseline="0" dirty="0" smtClean="0"/>
              <a:t>The net impact on the available reserves is a decrease of a little more than $1 million ($1.2 million) with the % reserves dropping from 9.23% to8.46%</a:t>
            </a:r>
            <a:endParaRPr lang="en-US" dirty="0"/>
          </a:p>
        </p:txBody>
      </p:sp>
      <p:sp>
        <p:nvSpPr>
          <p:cNvPr id="4" name="Slide Number Placeholder 3"/>
          <p:cNvSpPr>
            <a:spLocks noGrp="1"/>
          </p:cNvSpPr>
          <p:nvPr>
            <p:ph type="sldNum" sz="quarter" idx="10"/>
          </p:nvPr>
        </p:nvSpPr>
        <p:spPr/>
        <p:txBody>
          <a:bodyPr/>
          <a:lstStyle/>
          <a:p>
            <a:fld id="{3DC365B4-B9FF-4F2B-9518-1A579A1A4074}" type="slidenum">
              <a:rPr lang="en-US" smtClean="0"/>
              <a:t>13</a:t>
            </a:fld>
            <a:endParaRPr lang="en-US" dirty="0"/>
          </a:p>
        </p:txBody>
      </p:sp>
    </p:spTree>
    <p:extLst>
      <p:ext uri="{BB962C8B-B14F-4D97-AF65-F5344CB8AC3E}">
        <p14:creationId xmlns:p14="http://schemas.microsoft.com/office/powerpoint/2010/main" val="40368269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7300" y="719138"/>
            <a:ext cx="4800600" cy="36004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DC365B4-B9FF-4F2B-9518-1A579A1A4074}" type="slidenum">
              <a:rPr lang="en-US" smtClean="0"/>
              <a:t>14</a:t>
            </a:fld>
            <a:endParaRPr lang="en-US" dirty="0"/>
          </a:p>
        </p:txBody>
      </p:sp>
    </p:spTree>
    <p:extLst>
      <p:ext uri="{BB962C8B-B14F-4D97-AF65-F5344CB8AC3E}">
        <p14:creationId xmlns:p14="http://schemas.microsoft.com/office/powerpoint/2010/main" val="389951853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Rectangle 11"/>
          <p:cNvSpPr>
            <a:spLocks noChangeArrowheads="1"/>
          </p:cNvSpPr>
          <p:nvPr/>
        </p:nvSpPr>
        <p:spPr bwMode="auto">
          <a:xfrm>
            <a:off x="146304" y="6391661"/>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endParaRPr lang="en-US" dirty="0"/>
          </a:p>
        </p:txBody>
      </p:sp>
      <p:sp>
        <p:nvSpPr>
          <p:cNvPr id="17" name="Footer Placeholder 16"/>
          <p:cNvSpPr>
            <a:spLocks noGrp="1"/>
          </p:cNvSpPr>
          <p:nvPr>
            <p:ph type="ftr" sz="quarter" idx="11"/>
          </p:nvPr>
        </p:nvSpPr>
        <p:spPr/>
        <p:txBody>
          <a:bodyPr/>
          <a:lstStyle/>
          <a:p>
            <a:endParaRPr lang="en-US" dirty="0"/>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a:xfrm>
            <a:off x="4343400" y="2199455"/>
            <a:ext cx="457200" cy="441325"/>
          </a:xfrm>
        </p:spPr>
        <p:txBody>
          <a:bodyPr/>
          <a:lstStyle>
            <a:lvl1pPr>
              <a:defRPr>
                <a:solidFill>
                  <a:schemeClr val="accent3">
                    <a:shade val="75000"/>
                  </a:schemeClr>
                </a:solidFill>
              </a:defRPr>
            </a:lvl1pPr>
          </a:lstStyle>
          <a:p>
            <a:fld id="{2EB39263-CA3C-411C-A950-4C5939D3F238}" type="slidenum">
              <a:rPr lang="en-US" smtClean="0"/>
              <a:t>‹#›</a:t>
            </a:fld>
            <a:endParaRPr lang="en-US" dirty="0"/>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pic>
        <p:nvPicPr>
          <p:cNvPr id="21" name="Picture 20"/>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411031" y="4648202"/>
            <a:ext cx="2742565" cy="1453515"/>
          </a:xfrm>
          <a:prstGeom prst="rect">
            <a:avLst/>
          </a:prstGeom>
          <a:noFill/>
          <a:ln>
            <a:noFill/>
          </a:ln>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2A12CA25-4EC9-4D41-85B1-79F837C629BE}" type="datetime1">
              <a:rPr lang="en-US" smtClean="0"/>
              <a:t>3/24/2017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4361688" y="1026377"/>
            <a:ext cx="457200" cy="441325"/>
          </a:xfrm>
        </p:spPr>
        <p:txBody>
          <a:bodyPr/>
          <a:lstStyle/>
          <a:p>
            <a:fld id="{2EB39263-CA3C-411C-A950-4C5939D3F238}" type="slidenum">
              <a:rPr lang="en-US" smtClean="0"/>
              <a:t>‹#›</a:t>
            </a:fld>
            <a:endParaRPr lang="en-US" dirty="0"/>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3" name="Text Placeholder 2"/>
          <p:cNvSpPr>
            <a:spLocks noGrp="1"/>
          </p:cNvSpPr>
          <p:nvPr>
            <p:ph type="body" idx="1"/>
          </p:nvPr>
        </p:nvSpPr>
        <p:spPr>
          <a:xfrm>
            <a:off x="1368431" y="2743203"/>
            <a:ext cx="6480175"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61"/>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dirty="0"/>
          </a:p>
        </p:txBody>
      </p:sp>
      <p:sp>
        <p:nvSpPr>
          <p:cNvPr id="4" name="Date Placeholder 3"/>
          <p:cNvSpPr>
            <a:spLocks noGrp="1"/>
          </p:cNvSpPr>
          <p:nvPr>
            <p:ph type="dt" sz="half" idx="10"/>
          </p:nvPr>
        </p:nvSpPr>
        <p:spPr/>
        <p:txBody>
          <a:bodyPr/>
          <a:lstStyle/>
          <a:p>
            <a:fld id="{A684CE65-0C19-4560-BB7B-25C5253955D0}" type="datetime1">
              <a:rPr lang="en-US" smtClean="0"/>
              <a:t>3/24/2017</a:t>
            </a:fld>
            <a:endParaRPr lang="en-US" dirty="0"/>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6" name="Slide Number Placeholder 5"/>
          <p:cNvSpPr>
            <a:spLocks noGrp="1"/>
          </p:cNvSpPr>
          <p:nvPr>
            <p:ph type="sldNum" sz="quarter" idx="12"/>
          </p:nvPr>
        </p:nvSpPr>
        <p:spPr>
          <a:xfrm>
            <a:off x="4343400" y="2199455"/>
            <a:ext cx="457200" cy="441325"/>
          </a:xfrm>
        </p:spPr>
        <p:txBody>
          <a:bodyPr/>
          <a:lstStyle>
            <a:lvl1pPr>
              <a:defRPr>
                <a:solidFill>
                  <a:schemeClr val="accent3">
                    <a:shade val="75000"/>
                  </a:schemeClr>
                </a:solidFill>
              </a:defRPr>
            </a:lvl1pPr>
          </a:lstStyle>
          <a:p>
            <a:fld id="{2EB39263-CA3C-411C-A950-4C5939D3F238}" type="slidenum">
              <a:rPr lang="en-US" smtClean="0"/>
              <a:t>‹#›</a:t>
            </a:fld>
            <a:endParaRPr lang="en-US" dirty="0"/>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pic>
        <p:nvPicPr>
          <p:cNvPr id="20" name="Picture 19"/>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276600" y="4800601"/>
            <a:ext cx="2743200" cy="1454150"/>
          </a:xfrm>
          <a:prstGeom prst="rect">
            <a:avLst/>
          </a:prstGeom>
          <a:noFill/>
          <a:ln>
            <a:noFill/>
          </a:ln>
        </p:spPr>
      </p:pic>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279A86F7-7BB6-4A18-86D9-D4EF5F316E7F}" type="datetime1">
              <a:rPr lang="en-US" smtClean="0"/>
              <a:t>3/24/2017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EB39263-CA3C-411C-A950-4C5939D3F238}" type="slidenum">
              <a:rPr lang="en-US" smtClean="0"/>
              <a:t>‹#›</a:t>
            </a:fld>
            <a:endParaRPr lang="en-US" dirty="0"/>
          </a:p>
        </p:txBody>
      </p:sp>
      <p:sp>
        <p:nvSpPr>
          <p:cNvPr id="8" name="Straight Connector 7"/>
          <p:cNvSpPr>
            <a:spLocks noChangeShapeType="1"/>
          </p:cNvSpPr>
          <p:nvPr/>
        </p:nvSpPr>
        <p:spPr bwMode="auto">
          <a:xfrm flipV="1">
            <a:off x="4563086" y="1575653"/>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3" name="Text Placeholder 2"/>
          <p:cNvSpPr>
            <a:spLocks noGrp="1"/>
          </p:cNvSpPr>
          <p:nvPr>
            <p:ph type="body" idx="1"/>
          </p:nvPr>
        </p:nvSpPr>
        <p:spPr>
          <a:xfrm>
            <a:off x="301755" y="1524001"/>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7"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CC74634B-2982-45BA-8740-CC0CBFBA826F}" type="datetime1">
              <a:rPr lang="en-US" smtClean="0"/>
              <a:t>3/24/2017</a:t>
            </a:fld>
            <a:endParaRPr lang="en-US" dirty="0"/>
          </a:p>
        </p:txBody>
      </p:sp>
      <p:sp>
        <p:nvSpPr>
          <p:cNvPr id="8" name="Footer Placeholder 7"/>
          <p:cNvSpPr>
            <a:spLocks noGrp="1"/>
          </p:cNvSpPr>
          <p:nvPr>
            <p:ph type="ftr" sz="quarter" idx="11"/>
          </p:nvPr>
        </p:nvSpPr>
        <p:spPr>
          <a:xfrm>
            <a:off x="304800" y="6409944"/>
            <a:ext cx="3581400" cy="365760"/>
          </a:xfrm>
        </p:spPr>
        <p:txBody>
          <a:bodyPr/>
          <a:lstStyle/>
          <a:p>
            <a:endParaRPr lang="en-US" dirty="0"/>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5"/>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Slide Number Placeholder 8"/>
          <p:cNvSpPr>
            <a:spLocks noGrp="1"/>
          </p:cNvSpPr>
          <p:nvPr>
            <p:ph type="sldNum" sz="quarter" idx="12"/>
          </p:nvPr>
        </p:nvSpPr>
        <p:spPr>
          <a:xfrm>
            <a:off x="4343400" y="1042421"/>
            <a:ext cx="457200" cy="441325"/>
          </a:xfrm>
        </p:spPr>
        <p:txBody>
          <a:bodyPr/>
          <a:lstStyle>
            <a:lvl1pPr algn="ctr">
              <a:defRPr/>
            </a:lvl1pPr>
          </a:lstStyle>
          <a:p>
            <a:fld id="{2EB39263-CA3C-411C-A950-4C5939D3F238}" type="slidenum">
              <a:rPr lang="en-US" smtClean="0"/>
              <a:t>‹#›</a:t>
            </a:fld>
            <a:endParaRPr lang="en-US" dirty="0"/>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pic>
        <p:nvPicPr>
          <p:cNvPr id="28" name="Picture 27"/>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696200" y="5638805"/>
            <a:ext cx="1161288" cy="574675"/>
          </a:xfrm>
          <a:prstGeom prst="rect">
            <a:avLst/>
          </a:prstGeom>
          <a:noFill/>
          <a:ln>
            <a:noFill/>
          </a:ln>
        </p:spPr>
      </p:pic>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981388DB-3A40-4651-8216-7563415432C5}" type="datetime1">
              <a:rPr lang="en-US" smtClean="0"/>
              <a:t>3/24/2017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a:xfrm>
            <a:off x="4343400" y="1036025"/>
            <a:ext cx="457200" cy="441325"/>
          </a:xfrm>
        </p:spPr>
        <p:txBody>
          <a:bodyPr/>
          <a:lstStyle/>
          <a:p>
            <a:fld id="{2EB39263-CA3C-411C-A950-4C5939D3F238}"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Rectangle 4"/>
          <p:cNvSpPr>
            <a:spLocks noChangeArrowheads="1"/>
          </p:cNvSpPr>
          <p:nvPr/>
        </p:nvSpPr>
        <p:spPr bwMode="auto">
          <a:xfrm>
            <a:off x="146304" y="6391661"/>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7C54527C-872A-496C-9E91-9DC28A901C58}" type="datetime1">
              <a:rPr lang="en-US" smtClean="0"/>
              <a:t>3/24/2017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2EB39263-CA3C-411C-A950-4C5939D3F238}" type="slidenum">
              <a:rPr lang="en-US" smtClean="0"/>
              <a:t>‹#›</a:t>
            </a:fld>
            <a:endParaRPr lang="en-US" dirty="0"/>
          </a:p>
        </p:txBody>
      </p:sp>
      <p:pic>
        <p:nvPicPr>
          <p:cNvPr id="11" name="Picture 10"/>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467600" y="5638801"/>
            <a:ext cx="1371600" cy="615950"/>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5"/>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7" name="Slide Number Placeholder 6"/>
          <p:cNvSpPr>
            <a:spLocks noGrp="1"/>
          </p:cNvSpPr>
          <p:nvPr>
            <p:ph type="sldNum" sz="quarter" idx="12"/>
          </p:nvPr>
        </p:nvSpPr>
        <p:spPr>
          <a:xfrm>
            <a:off x="1371600" y="312743"/>
            <a:ext cx="457200" cy="441325"/>
          </a:xfrm>
        </p:spPr>
        <p:txBody>
          <a:bodyPr/>
          <a:lstStyle>
            <a:lvl1pPr>
              <a:defRPr>
                <a:solidFill>
                  <a:schemeClr val="accent3">
                    <a:shade val="75000"/>
                  </a:schemeClr>
                </a:solidFill>
              </a:defRPr>
            </a:lvl1pPr>
          </a:lstStyle>
          <a:p>
            <a:fld id="{2EB39263-CA3C-411C-A950-4C5939D3F238}" type="slidenum">
              <a:rPr lang="en-US" smtClean="0"/>
              <a:t>‹#›</a:t>
            </a:fld>
            <a:endParaRPr lang="en-US" dirty="0"/>
          </a:p>
        </p:txBody>
      </p:sp>
      <p:sp>
        <p:nvSpPr>
          <p:cNvPr id="21" name="Rectangle 20"/>
          <p:cNvSpPr>
            <a:spLocks noChangeArrowheads="1"/>
          </p:cNvSpPr>
          <p:nvPr/>
        </p:nvSpPr>
        <p:spPr bwMode="auto">
          <a:xfrm>
            <a:off x="149352" y="6388390"/>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Date Placeholder 4"/>
          <p:cNvSpPr>
            <a:spLocks noGrp="1"/>
          </p:cNvSpPr>
          <p:nvPr>
            <p:ph type="dt" sz="half" idx="10"/>
          </p:nvPr>
        </p:nvSpPr>
        <p:spPr/>
        <p:txBody>
          <a:bodyPr/>
          <a:lstStyle/>
          <a:p>
            <a:fld id="{72B2795A-8C4C-4F80-BC67-33F6059E0CAC}" type="datetime1">
              <a:rPr lang="en-US" smtClean="0"/>
              <a:t>3/24/2017</a:t>
            </a:fld>
            <a:endParaRPr lang="en-US" dirty="0"/>
          </a:p>
        </p:txBody>
      </p:sp>
      <p:sp>
        <p:nvSpPr>
          <p:cNvPr id="6" name="Footer Placeholder 5"/>
          <p:cNvSpPr>
            <a:spLocks noGrp="1"/>
          </p:cNvSpPr>
          <p:nvPr>
            <p:ph type="ftr" sz="quarter" idx="11"/>
          </p:nvPr>
        </p:nvSpPr>
        <p:spPr>
          <a:xfrm>
            <a:off x="301752" y="6410848"/>
            <a:ext cx="3383280" cy="365760"/>
          </a:xfrm>
        </p:spPr>
        <p:txBody>
          <a:bodyPr/>
          <a:lstStyle/>
          <a:p>
            <a:endParaRPr lang="en-US" dirty="0"/>
          </a:p>
        </p:txBody>
      </p:sp>
      <p:pic>
        <p:nvPicPr>
          <p:cNvPr id="22" name="Picture 2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848600" y="5791200"/>
            <a:ext cx="1066800" cy="498474"/>
          </a:xfrm>
          <a:prstGeom prst="rect">
            <a:avLst/>
          </a:prstGeom>
          <a:noFill/>
          <a:ln>
            <a:noFill/>
          </a:ln>
        </p:spPr>
      </p:pic>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7" name="Slide Number Placeholder 6"/>
          <p:cNvSpPr>
            <a:spLocks noGrp="1"/>
          </p:cNvSpPr>
          <p:nvPr>
            <p:ph type="sldNum" sz="quarter" idx="12"/>
          </p:nvPr>
        </p:nvSpPr>
        <p:spPr>
          <a:xfrm>
            <a:off x="1371600" y="312743"/>
            <a:ext cx="457200" cy="441325"/>
          </a:xfrm>
        </p:spPr>
        <p:txBody>
          <a:bodyPr/>
          <a:lstStyle/>
          <a:p>
            <a:fld id="{2EB39263-CA3C-411C-A950-4C5939D3F238}" type="slidenum">
              <a:rPr lang="en-US" smtClean="0"/>
              <a:t>‹#›</a:t>
            </a:fld>
            <a:endParaRPr lang="en-US" dirty="0"/>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dirty="0"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90"/>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Date Placeholder 4"/>
          <p:cNvSpPr>
            <a:spLocks noGrp="1"/>
          </p:cNvSpPr>
          <p:nvPr>
            <p:ph type="dt" sz="half" idx="10"/>
          </p:nvPr>
        </p:nvSpPr>
        <p:spPr>
          <a:xfrm>
            <a:off x="5788152" y="6404984"/>
            <a:ext cx="3044952" cy="365760"/>
          </a:xfrm>
        </p:spPr>
        <p:txBody>
          <a:bodyPr/>
          <a:lstStyle/>
          <a:p>
            <a:fld id="{F8E7BDE8-4F37-464B-9246-2D4A2B594BBC}" type="datetime1">
              <a:rPr lang="en-US" smtClean="0"/>
              <a:t>3/24/2017</a:t>
            </a:fld>
            <a:endParaRPr lang="en-US" dirty="0"/>
          </a:p>
        </p:txBody>
      </p:sp>
      <p:sp>
        <p:nvSpPr>
          <p:cNvPr id="6" name="Footer Placeholder 5"/>
          <p:cNvSpPr>
            <a:spLocks noGrp="1"/>
          </p:cNvSpPr>
          <p:nvPr>
            <p:ph type="ftr" sz="quarter" idx="11"/>
          </p:nvPr>
        </p:nvSpPr>
        <p:spPr>
          <a:xfrm>
            <a:off x="301752" y="6410848"/>
            <a:ext cx="3584448" cy="365760"/>
          </a:xfrm>
        </p:spPr>
        <p:txBody>
          <a:bodyPr/>
          <a:lstStyle/>
          <a:p>
            <a:endParaRPr lang="en-US" dirty="0"/>
          </a:p>
        </p:txBody>
      </p:sp>
      <p:pic>
        <p:nvPicPr>
          <p:cNvPr id="23" name="Picture 22"/>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696200" y="5715000"/>
            <a:ext cx="1143000" cy="612774"/>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8338805-86CB-434F-82F1-D7249B3FF694}" type="datetime1">
              <a:rPr lang="en-US" smtClean="0"/>
              <a:t>3/24/2017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EB39263-CA3C-411C-A950-4C5939D3F238}" type="slidenum">
              <a:rPr lang="en-US" smtClean="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1" name="Rectangle 10"/>
          <p:cNvSpPr>
            <a:spLocks noChangeArrowheads="1"/>
          </p:cNvSpPr>
          <p:nvPr/>
        </p:nvSpPr>
        <p:spPr bwMode="auto">
          <a:xfrm>
            <a:off x="146304" y="6391661"/>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6" name="Slide Number Placeholder 5"/>
          <p:cNvSpPr>
            <a:spLocks noGrp="1"/>
          </p:cNvSpPr>
          <p:nvPr>
            <p:ph type="sldNum" sz="quarter" idx="12"/>
          </p:nvPr>
        </p:nvSpPr>
        <p:spPr>
          <a:xfrm>
            <a:off x="6915912" y="3009906"/>
            <a:ext cx="457200" cy="441325"/>
          </a:xfrm>
        </p:spPr>
        <p:txBody>
          <a:bodyPr/>
          <a:lstStyle/>
          <a:p>
            <a:fld id="{2EB39263-CA3C-411C-A950-4C5939D3F238}" type="slidenum">
              <a:rPr lang="en-US" smtClean="0"/>
              <a:t>‹#›</a:t>
            </a:fld>
            <a:endParaRPr lang="en-US" dirty="0"/>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B03C8EA-F86D-4781-B575-373EBD41B76E}" type="datetime1">
              <a:rPr lang="en-US" smtClean="0"/>
              <a:t>3/24/2017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2" name="Vertical Title 1"/>
          <p:cNvSpPr>
            <a:spLocks noGrp="1"/>
          </p:cNvSpPr>
          <p:nvPr>
            <p:ph type="title" orient="vert"/>
          </p:nvPr>
        </p:nvSpPr>
        <p:spPr>
          <a:xfrm>
            <a:off x="7391400" y="304805"/>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2"/>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Rectangle 8"/>
          <p:cNvSpPr>
            <a:spLocks noChangeArrowheads="1"/>
          </p:cNvSpPr>
          <p:nvPr/>
        </p:nvSpPr>
        <p:spPr bwMode="auto">
          <a:xfrm>
            <a:off x="149352" y="6388390"/>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1556E38E-62B2-45B7-BC6C-86DEEEC9A6C7}" type="datetime1">
              <a:rPr lang="en-US" smtClean="0"/>
              <a:t>3/24/2017</a:t>
            </a:fld>
            <a:endParaRPr lang="en-US" dirty="0"/>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dirty="0"/>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4343400" y="1040179"/>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2EB39263-CA3C-411C-A950-4C5939D3F238}" type="slidenum">
              <a:rPr lang="en-US" smtClean="0"/>
              <a:t>‹#›</a:t>
            </a:fld>
            <a:endParaRPr lang="en-US"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pic>
        <p:nvPicPr>
          <p:cNvPr id="20" name="Picture 19"/>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7569427" y="5562601"/>
            <a:ext cx="1333836" cy="692150"/>
          </a:xfrm>
          <a:prstGeom prst="rect">
            <a:avLst/>
          </a:prstGeom>
          <a:noFill/>
          <a:ln>
            <a:noFill/>
          </a:ln>
        </p:spPr>
      </p:pic>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hdr="0" ftr="0" dt="0"/>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3200400"/>
            <a:ext cx="6400800" cy="1371600"/>
          </a:xfrm>
        </p:spPr>
        <p:txBody>
          <a:bodyPr/>
          <a:lstStyle/>
          <a:p>
            <a:r>
              <a:rPr lang="en-US" sz="2000" b="0" cap="none" spc="0" dirty="0" smtClean="0">
                <a:solidFill>
                  <a:schemeClr val="tx1"/>
                </a:solidFill>
                <a:ea typeface="+mj-ea"/>
                <a:cs typeface="+mj-cs"/>
              </a:rPr>
              <a:t>March 14, 2017</a:t>
            </a:r>
            <a:endParaRPr lang="en-US" sz="2000" dirty="0" smtClean="0">
              <a:solidFill>
                <a:schemeClr val="tx1"/>
              </a:solidFill>
            </a:endParaRPr>
          </a:p>
          <a:p>
            <a:endParaRPr lang="en-US" dirty="0"/>
          </a:p>
          <a:p>
            <a:endParaRPr lang="en-US" dirty="0"/>
          </a:p>
        </p:txBody>
      </p:sp>
      <p:sp>
        <p:nvSpPr>
          <p:cNvPr id="2" name="Title 1"/>
          <p:cNvSpPr>
            <a:spLocks noGrp="1"/>
          </p:cNvSpPr>
          <p:nvPr>
            <p:ph type="ctrTitle"/>
          </p:nvPr>
        </p:nvSpPr>
        <p:spPr>
          <a:xfrm>
            <a:off x="685800" y="838200"/>
            <a:ext cx="7772400" cy="1524000"/>
          </a:xfrm>
        </p:spPr>
        <p:txBody>
          <a:bodyPr>
            <a:normAutofit fontScale="90000"/>
          </a:bodyPr>
          <a:lstStyle/>
          <a:p>
            <a:r>
              <a:rPr lang="en-US" dirty="0" smtClean="0"/>
              <a:t>2016-17 </a:t>
            </a:r>
            <a:br>
              <a:rPr lang="en-US" dirty="0" smtClean="0"/>
            </a:br>
            <a:r>
              <a:rPr lang="en-US" dirty="0" smtClean="0"/>
              <a:t>Second Interim</a:t>
            </a:r>
            <a:br>
              <a:rPr lang="en-US" dirty="0" smtClean="0"/>
            </a:br>
            <a:endParaRPr lang="en-US" dirty="0"/>
          </a:p>
        </p:txBody>
      </p:sp>
    </p:spTree>
    <p:extLst>
      <p:ext uri="{BB962C8B-B14F-4D97-AF65-F5344CB8AC3E}">
        <p14:creationId xmlns:p14="http://schemas.microsoft.com/office/powerpoint/2010/main" val="12826505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Statutory Requirements</a:t>
            </a:r>
            <a:endParaRPr lang="en-US" dirty="0"/>
          </a:p>
        </p:txBody>
      </p:sp>
      <p:sp>
        <p:nvSpPr>
          <p:cNvPr id="5" name="Slide Number Placeholder 4"/>
          <p:cNvSpPr>
            <a:spLocks noGrp="1"/>
          </p:cNvSpPr>
          <p:nvPr>
            <p:ph type="sldNum" sz="quarter" idx="12"/>
          </p:nvPr>
        </p:nvSpPr>
        <p:spPr/>
        <p:txBody>
          <a:bodyPr/>
          <a:lstStyle/>
          <a:p>
            <a:fld id="{2EB39263-CA3C-411C-A950-4C5939D3F238}" type="slidenum">
              <a:rPr lang="en-US" smtClean="0"/>
              <a:t>2</a:t>
            </a:fld>
            <a:endParaRPr lang="en-US" dirty="0"/>
          </a:p>
        </p:txBody>
      </p:sp>
      <p:sp>
        <p:nvSpPr>
          <p:cNvPr id="3" name="Content Placeholder 2"/>
          <p:cNvSpPr>
            <a:spLocks noGrp="1"/>
          </p:cNvSpPr>
          <p:nvPr>
            <p:ph sz="half" idx="1"/>
          </p:nvPr>
        </p:nvSpPr>
        <p:spPr/>
        <p:txBody>
          <a:bodyPr>
            <a:normAutofit fontScale="92500" lnSpcReduction="20000"/>
          </a:bodyPr>
          <a:lstStyle/>
          <a:p>
            <a:r>
              <a:rPr lang="en-US" dirty="0" smtClean="0"/>
              <a:t>Public </a:t>
            </a:r>
            <a:r>
              <a:rPr lang="en-US" dirty="0"/>
              <a:t>Disclosure of Financial Status:</a:t>
            </a:r>
          </a:p>
          <a:p>
            <a:pPr lvl="1"/>
            <a:r>
              <a:rPr lang="en-US" dirty="0"/>
              <a:t>Budget by July 1</a:t>
            </a:r>
          </a:p>
          <a:p>
            <a:pPr lvl="1"/>
            <a:r>
              <a:rPr lang="en-US" dirty="0"/>
              <a:t>Two Interim Updates by Dec 15 and March 15</a:t>
            </a:r>
          </a:p>
          <a:p>
            <a:pPr lvl="1"/>
            <a:r>
              <a:rPr lang="en-US" dirty="0"/>
              <a:t>Interims provide opportunity to reflect changes since Budget Adoption and revised projections</a:t>
            </a:r>
          </a:p>
          <a:p>
            <a:endParaRPr lang="en-US" dirty="0"/>
          </a:p>
          <a:p>
            <a:endParaRPr lang="en-US" dirty="0"/>
          </a:p>
        </p:txBody>
      </p:sp>
      <p:sp>
        <p:nvSpPr>
          <p:cNvPr id="6" name="Content Placeholder 5"/>
          <p:cNvSpPr>
            <a:spLocks noGrp="1"/>
          </p:cNvSpPr>
          <p:nvPr>
            <p:ph sz="half" idx="2"/>
          </p:nvPr>
        </p:nvSpPr>
        <p:spPr/>
        <p:txBody>
          <a:bodyPr>
            <a:normAutofit fontScale="92500" lnSpcReduction="20000"/>
          </a:bodyPr>
          <a:lstStyle/>
          <a:p>
            <a:r>
              <a:rPr lang="en-US" dirty="0"/>
              <a:t>Must Certify Financial Condition</a:t>
            </a:r>
          </a:p>
          <a:p>
            <a:pPr lvl="1"/>
            <a:r>
              <a:rPr lang="en-US" dirty="0"/>
              <a:t>Positive = Will meet financial obligations in current and two subsequent fiscal years</a:t>
            </a:r>
          </a:p>
          <a:p>
            <a:pPr lvl="1"/>
            <a:r>
              <a:rPr lang="en-US" dirty="0"/>
              <a:t>Qualified = May not meet financial obligations in current and two subsequent fiscal years</a:t>
            </a:r>
          </a:p>
          <a:p>
            <a:pPr lvl="1"/>
            <a:r>
              <a:rPr lang="en-US" dirty="0"/>
              <a:t>Negative = Will not meet financial obligations in current and one subsequent fiscal year</a:t>
            </a:r>
          </a:p>
          <a:p>
            <a:pPr lvl="1"/>
            <a:r>
              <a:rPr lang="en-US" dirty="0"/>
              <a:t>Qualified and Negative require additional reporting and results in LACOE oversight interventions</a:t>
            </a:r>
          </a:p>
          <a:p>
            <a:endParaRPr lang="en-US" dirty="0"/>
          </a:p>
        </p:txBody>
      </p:sp>
    </p:spTree>
    <p:extLst>
      <p:ext uri="{BB962C8B-B14F-4D97-AF65-F5344CB8AC3E}">
        <p14:creationId xmlns:p14="http://schemas.microsoft.com/office/powerpoint/2010/main" val="3381337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n-US" dirty="0"/>
              <a:t>Lynwood USD </a:t>
            </a:r>
            <a:r>
              <a:rPr lang="en-US" dirty="0" smtClean="0"/>
              <a:t>Second </a:t>
            </a:r>
            <a:r>
              <a:rPr lang="en-US" dirty="0"/>
              <a:t>Interim Details</a:t>
            </a:r>
          </a:p>
        </p:txBody>
      </p:sp>
      <p:sp>
        <p:nvSpPr>
          <p:cNvPr id="3" name="Slide Number Placeholder 2"/>
          <p:cNvSpPr>
            <a:spLocks noGrp="1"/>
          </p:cNvSpPr>
          <p:nvPr>
            <p:ph type="sldNum" sz="quarter" idx="12"/>
          </p:nvPr>
        </p:nvSpPr>
        <p:spPr/>
        <p:txBody>
          <a:bodyPr/>
          <a:lstStyle/>
          <a:p>
            <a:fld id="{2EB39263-CA3C-411C-A950-4C5939D3F238}" type="slidenum">
              <a:rPr lang="en-US" smtClean="0"/>
              <a:t>3</a:t>
            </a:fld>
            <a:endParaRPr lang="en-US" dirty="0"/>
          </a:p>
        </p:txBody>
      </p:sp>
      <p:sp>
        <p:nvSpPr>
          <p:cNvPr id="7" name="Content Placeholder 6"/>
          <p:cNvSpPr>
            <a:spLocks noGrp="1"/>
          </p:cNvSpPr>
          <p:nvPr>
            <p:ph sz="quarter" idx="1"/>
          </p:nvPr>
        </p:nvSpPr>
        <p:spPr/>
        <p:txBody>
          <a:bodyPr/>
          <a:lstStyle/>
          <a:p>
            <a:r>
              <a:rPr lang="en-US" dirty="0"/>
              <a:t>Positive Certification</a:t>
            </a:r>
          </a:p>
          <a:p>
            <a:r>
              <a:rPr lang="en-US" dirty="0"/>
              <a:t>We will have sufficient funds to meet financial obligations and maintain minimum 3% reserves in </a:t>
            </a:r>
            <a:r>
              <a:rPr lang="en-US" dirty="0" smtClean="0"/>
              <a:t>2016-17 </a:t>
            </a:r>
            <a:r>
              <a:rPr lang="en-US" dirty="0"/>
              <a:t>through </a:t>
            </a:r>
            <a:r>
              <a:rPr lang="en-US" dirty="0" smtClean="0"/>
              <a:t>2018-19</a:t>
            </a:r>
            <a:endParaRPr lang="en-US" dirty="0"/>
          </a:p>
          <a:p>
            <a:endParaRPr lang="en-US" dirty="0"/>
          </a:p>
        </p:txBody>
      </p:sp>
    </p:spTree>
    <p:extLst>
      <p:ext uri="{BB962C8B-B14F-4D97-AF65-F5344CB8AC3E}">
        <p14:creationId xmlns:p14="http://schemas.microsoft.com/office/powerpoint/2010/main" val="22164026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Budget Preparation Timeline</a:t>
            </a:r>
          </a:p>
        </p:txBody>
      </p:sp>
      <p:graphicFrame>
        <p:nvGraphicFramePr>
          <p:cNvPr id="6" name="Content Placeholder 4"/>
          <p:cNvGraphicFramePr>
            <a:graphicFrameLocks noGrp="1"/>
          </p:cNvGraphicFramePr>
          <p:nvPr>
            <p:ph sz="quarter" idx="1"/>
            <p:extLst>
              <p:ext uri="{D42A27DB-BD31-4B8C-83A1-F6EECF244321}">
                <p14:modId xmlns:p14="http://schemas.microsoft.com/office/powerpoint/2010/main" val="2778834468"/>
              </p:ext>
            </p:extLst>
          </p:nvPr>
        </p:nvGraphicFramePr>
        <p:xfrm>
          <a:off x="301630" y="1527175"/>
          <a:ext cx="8504239" cy="457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Oval 4"/>
          <p:cNvSpPr/>
          <p:nvPr/>
        </p:nvSpPr>
        <p:spPr>
          <a:xfrm>
            <a:off x="4495800" y="2301240"/>
            <a:ext cx="914400" cy="3048000"/>
          </a:xfrm>
          <a:prstGeom prst="ellipse">
            <a:avLst/>
          </a:prstGeom>
          <a:noFill/>
          <a:ln w="22225">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lide Number Placeholder 2"/>
          <p:cNvSpPr>
            <a:spLocks noGrp="1"/>
          </p:cNvSpPr>
          <p:nvPr>
            <p:ph type="sldNum" sz="quarter" idx="12"/>
          </p:nvPr>
        </p:nvSpPr>
        <p:spPr/>
        <p:txBody>
          <a:bodyPr/>
          <a:lstStyle/>
          <a:p>
            <a:fld id="{2EB39263-CA3C-411C-A950-4C5939D3F238}" type="slidenum">
              <a:rPr lang="en-US" smtClean="0"/>
              <a:t>4</a:t>
            </a:fld>
            <a:endParaRPr lang="en-US" dirty="0"/>
          </a:p>
        </p:txBody>
      </p:sp>
    </p:spTree>
    <p:extLst>
      <p:ext uri="{BB962C8B-B14F-4D97-AF65-F5344CB8AC3E}">
        <p14:creationId xmlns:p14="http://schemas.microsoft.com/office/powerpoint/2010/main" val="2479665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Areas of Significant Change from First Interim</a:t>
            </a:r>
            <a:endParaRPr lang="en-US" dirty="0"/>
          </a:p>
        </p:txBody>
      </p:sp>
      <p:sp>
        <p:nvSpPr>
          <p:cNvPr id="3" name="Slide Number Placeholder 2"/>
          <p:cNvSpPr>
            <a:spLocks noGrp="1"/>
          </p:cNvSpPr>
          <p:nvPr>
            <p:ph type="sldNum" sz="quarter" idx="12"/>
          </p:nvPr>
        </p:nvSpPr>
        <p:spPr/>
        <p:txBody>
          <a:bodyPr/>
          <a:lstStyle/>
          <a:p>
            <a:fld id="{2EB39263-CA3C-411C-A950-4C5939D3F238}" type="slidenum">
              <a:rPr lang="en-US" smtClean="0"/>
              <a:t>5</a:t>
            </a:fld>
            <a:endParaRPr lang="en-US" dirty="0"/>
          </a:p>
        </p:txBody>
      </p:sp>
      <p:sp>
        <p:nvSpPr>
          <p:cNvPr id="4" name="Content Placeholder 3"/>
          <p:cNvSpPr>
            <a:spLocks noGrp="1"/>
          </p:cNvSpPr>
          <p:nvPr>
            <p:ph sz="quarter" idx="1"/>
          </p:nvPr>
        </p:nvSpPr>
        <p:spPr/>
        <p:txBody>
          <a:bodyPr/>
          <a:lstStyle/>
          <a:p>
            <a:r>
              <a:rPr lang="en-US" dirty="0" smtClean="0"/>
              <a:t>STRS and PERS Increases</a:t>
            </a:r>
          </a:p>
          <a:p>
            <a:r>
              <a:rPr lang="en-US" dirty="0" smtClean="0"/>
              <a:t>Average Daily Attendance</a:t>
            </a:r>
          </a:p>
          <a:p>
            <a:r>
              <a:rPr lang="en-US" dirty="0" smtClean="0"/>
              <a:t>2017-18 Proposed Funding - 1.48% COLA </a:t>
            </a:r>
          </a:p>
          <a:p>
            <a:r>
              <a:rPr lang="en-US" dirty="0" smtClean="0"/>
              <a:t>Other Multi-year </a:t>
            </a:r>
            <a:r>
              <a:rPr lang="en-US" dirty="0"/>
              <a:t>Considerations</a:t>
            </a:r>
          </a:p>
          <a:p>
            <a:pPr lvl="2"/>
            <a:endParaRPr lang="en-US" dirty="0" smtClean="0"/>
          </a:p>
          <a:p>
            <a:pPr lvl="2"/>
            <a:endParaRPr lang="en-US" dirty="0" smtClean="0"/>
          </a:p>
        </p:txBody>
      </p:sp>
    </p:spTree>
    <p:extLst>
      <p:ext uri="{BB962C8B-B14F-4D97-AF65-F5344CB8AC3E}">
        <p14:creationId xmlns:p14="http://schemas.microsoft.com/office/powerpoint/2010/main" val="21404777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STRS and PERS Increases</a:t>
            </a:r>
            <a:endParaRPr lang="en-US" dirty="0"/>
          </a:p>
        </p:txBody>
      </p:sp>
      <p:sp>
        <p:nvSpPr>
          <p:cNvPr id="3" name="Slide Number Placeholder 2"/>
          <p:cNvSpPr>
            <a:spLocks noGrp="1"/>
          </p:cNvSpPr>
          <p:nvPr>
            <p:ph type="sldNum" sz="quarter" idx="12"/>
          </p:nvPr>
        </p:nvSpPr>
        <p:spPr/>
        <p:txBody>
          <a:bodyPr/>
          <a:lstStyle/>
          <a:p>
            <a:fld id="{2EB39263-CA3C-411C-A950-4C5939D3F238}" type="slidenum">
              <a:rPr lang="en-US" smtClean="0"/>
              <a:t>6</a:t>
            </a:fld>
            <a:endParaRPr lang="en-US" dirty="0"/>
          </a:p>
        </p:txBody>
      </p:sp>
      <p:sp>
        <p:nvSpPr>
          <p:cNvPr id="4" name="Content Placeholder 3"/>
          <p:cNvSpPr>
            <a:spLocks noGrp="1"/>
          </p:cNvSpPr>
          <p:nvPr>
            <p:ph sz="quarter" idx="1"/>
          </p:nvPr>
        </p:nvSpPr>
        <p:spPr/>
        <p:txBody>
          <a:bodyPr/>
          <a:lstStyle/>
          <a:p>
            <a:r>
              <a:rPr lang="en-US" sz="2400" dirty="0" smtClean="0"/>
              <a:t>Both PERS and STRS were significantly underfunded </a:t>
            </a:r>
          </a:p>
          <a:p>
            <a:pPr lvl="1"/>
            <a:r>
              <a:rPr lang="en-US" sz="1900" dirty="0" smtClean="0"/>
              <a:t>$80.4 billion shortfall</a:t>
            </a:r>
          </a:p>
          <a:p>
            <a:r>
              <a:rPr lang="en-US" sz="2400" dirty="0" smtClean="0"/>
              <a:t>State’s solution was to increase the State, employee, and employer contribution beginning in 2014-15</a:t>
            </a:r>
          </a:p>
          <a:p>
            <a:pPr lvl="1"/>
            <a:r>
              <a:rPr lang="en-US" sz="1900" dirty="0" smtClean="0"/>
              <a:t>Employer contribution increases by the largest amount over 8 years and funds most of the shortfall</a:t>
            </a:r>
          </a:p>
          <a:p>
            <a:pPr lvl="2"/>
            <a:r>
              <a:rPr lang="en-US" sz="1700" dirty="0" smtClean="0"/>
              <a:t>State total increase is 4.311% over 3 years</a:t>
            </a:r>
          </a:p>
          <a:p>
            <a:pPr lvl="2"/>
            <a:r>
              <a:rPr lang="en-US" sz="1700" dirty="0" smtClean="0"/>
              <a:t>Employee total increase is between 2.10% and 1.105% over 3 years </a:t>
            </a:r>
          </a:p>
          <a:p>
            <a:pPr lvl="1"/>
            <a:r>
              <a:rPr lang="en-US" sz="2100" dirty="0" smtClean="0"/>
              <a:t>Will restore STRS and PERS shortfalls within 30 years</a:t>
            </a:r>
          </a:p>
        </p:txBody>
      </p:sp>
    </p:spTree>
    <p:extLst>
      <p:ext uri="{BB962C8B-B14F-4D97-AF65-F5344CB8AC3E}">
        <p14:creationId xmlns:p14="http://schemas.microsoft.com/office/powerpoint/2010/main" val="20253432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STRS and PERS Increases</a:t>
            </a:r>
            <a:endParaRPr lang="en-US" dirty="0"/>
          </a:p>
        </p:txBody>
      </p:sp>
      <p:sp>
        <p:nvSpPr>
          <p:cNvPr id="3" name="Slide Number Placeholder 2"/>
          <p:cNvSpPr>
            <a:spLocks noGrp="1"/>
          </p:cNvSpPr>
          <p:nvPr>
            <p:ph type="sldNum" sz="quarter" idx="12"/>
          </p:nvPr>
        </p:nvSpPr>
        <p:spPr/>
        <p:txBody>
          <a:bodyPr/>
          <a:lstStyle/>
          <a:p>
            <a:fld id="{2EB39263-CA3C-411C-A950-4C5939D3F238}" type="slidenum">
              <a:rPr lang="en-US" smtClean="0"/>
              <a:t>7</a:t>
            </a:fld>
            <a:endParaRPr lang="en-US" dirty="0"/>
          </a:p>
        </p:txBody>
      </p:sp>
      <p:sp>
        <p:nvSpPr>
          <p:cNvPr id="4" name="Content Placeholder 3"/>
          <p:cNvSpPr>
            <a:spLocks noGrp="1"/>
          </p:cNvSpPr>
          <p:nvPr>
            <p:ph sz="quarter" idx="1"/>
          </p:nvPr>
        </p:nvSpPr>
        <p:spPr/>
        <p:txBody>
          <a:bodyPr/>
          <a:lstStyle/>
          <a:p>
            <a:pPr marL="0" indent="0" algn="ctr">
              <a:buNone/>
            </a:pPr>
            <a:r>
              <a:rPr lang="en-US" sz="2400" dirty="0" smtClean="0"/>
              <a:t>General Fund Impact </a:t>
            </a:r>
            <a:r>
              <a:rPr lang="en-US" sz="1600" dirty="0" smtClean="0"/>
              <a:t>(millions)</a:t>
            </a:r>
          </a:p>
        </p:txBody>
      </p:sp>
      <p:graphicFrame>
        <p:nvGraphicFramePr>
          <p:cNvPr id="5" name="Table 4"/>
          <p:cNvGraphicFramePr>
            <a:graphicFrameLocks noGrp="1"/>
          </p:cNvGraphicFramePr>
          <p:nvPr>
            <p:extLst>
              <p:ext uri="{D42A27DB-BD31-4B8C-83A1-F6EECF244321}">
                <p14:modId xmlns:p14="http://schemas.microsoft.com/office/powerpoint/2010/main" val="3862138192"/>
              </p:ext>
            </p:extLst>
          </p:nvPr>
        </p:nvGraphicFramePr>
        <p:xfrm>
          <a:off x="76200" y="1981200"/>
          <a:ext cx="8915400" cy="3302000"/>
        </p:xfrm>
        <a:graphic>
          <a:graphicData uri="http://schemas.openxmlformats.org/drawingml/2006/table">
            <a:tbl>
              <a:tblPr firstRow="1" bandRow="1">
                <a:tableStyleId>{F5AB1C69-6EDB-4FF4-983F-18BD219EF322}</a:tableStyleId>
              </a:tblPr>
              <a:tblGrid>
                <a:gridCol w="1613996">
                  <a:extLst>
                    <a:ext uri="{9D8B030D-6E8A-4147-A177-3AD203B41FA5}">
                      <a16:colId xmlns:a16="http://schemas.microsoft.com/office/drawing/2014/main" val="20000"/>
                    </a:ext>
                  </a:extLst>
                </a:gridCol>
                <a:gridCol w="976804">
                  <a:extLst>
                    <a:ext uri="{9D8B030D-6E8A-4147-A177-3AD203B41FA5}">
                      <a16:colId xmlns:a16="http://schemas.microsoft.com/office/drawing/2014/main" val="20001"/>
                    </a:ext>
                  </a:extLst>
                </a:gridCol>
                <a:gridCol w="914400">
                  <a:extLst>
                    <a:ext uri="{9D8B030D-6E8A-4147-A177-3AD203B41FA5}">
                      <a16:colId xmlns:a16="http://schemas.microsoft.com/office/drawing/2014/main" val="20002"/>
                    </a:ext>
                  </a:extLst>
                </a:gridCol>
                <a:gridCol w="914400">
                  <a:extLst>
                    <a:ext uri="{9D8B030D-6E8A-4147-A177-3AD203B41FA5}">
                      <a16:colId xmlns:a16="http://schemas.microsoft.com/office/drawing/2014/main" val="20003"/>
                    </a:ext>
                  </a:extLst>
                </a:gridCol>
                <a:gridCol w="990600">
                  <a:extLst>
                    <a:ext uri="{9D8B030D-6E8A-4147-A177-3AD203B41FA5}">
                      <a16:colId xmlns:a16="http://schemas.microsoft.com/office/drawing/2014/main" val="20004"/>
                    </a:ext>
                  </a:extLst>
                </a:gridCol>
                <a:gridCol w="838200">
                  <a:extLst>
                    <a:ext uri="{9D8B030D-6E8A-4147-A177-3AD203B41FA5}">
                      <a16:colId xmlns:a16="http://schemas.microsoft.com/office/drawing/2014/main" val="20005"/>
                    </a:ext>
                  </a:extLst>
                </a:gridCol>
                <a:gridCol w="914400">
                  <a:extLst>
                    <a:ext uri="{9D8B030D-6E8A-4147-A177-3AD203B41FA5}">
                      <a16:colId xmlns:a16="http://schemas.microsoft.com/office/drawing/2014/main" val="20006"/>
                    </a:ext>
                  </a:extLst>
                </a:gridCol>
                <a:gridCol w="838200">
                  <a:extLst>
                    <a:ext uri="{9D8B030D-6E8A-4147-A177-3AD203B41FA5}">
                      <a16:colId xmlns:a16="http://schemas.microsoft.com/office/drawing/2014/main" val="20007"/>
                    </a:ext>
                  </a:extLst>
                </a:gridCol>
                <a:gridCol w="914400">
                  <a:extLst>
                    <a:ext uri="{9D8B030D-6E8A-4147-A177-3AD203B41FA5}">
                      <a16:colId xmlns:a16="http://schemas.microsoft.com/office/drawing/2014/main" val="20008"/>
                    </a:ext>
                  </a:extLst>
                </a:gridCol>
              </a:tblGrid>
              <a:tr h="370840">
                <a:tc>
                  <a:txBody>
                    <a:bodyPr/>
                    <a:lstStyle/>
                    <a:p>
                      <a:endParaRPr lang="en-US" dirty="0"/>
                    </a:p>
                  </a:txBody>
                  <a:tcPr/>
                </a:tc>
                <a:tc>
                  <a:txBody>
                    <a:bodyPr/>
                    <a:lstStyle/>
                    <a:p>
                      <a:r>
                        <a:rPr lang="en-US" sz="1600" dirty="0" smtClean="0"/>
                        <a:t>13-14</a:t>
                      </a:r>
                      <a:endParaRPr lang="en-US" sz="1600" dirty="0"/>
                    </a:p>
                  </a:txBody>
                  <a:tcPr/>
                </a:tc>
                <a:tc>
                  <a:txBody>
                    <a:bodyPr/>
                    <a:lstStyle/>
                    <a:p>
                      <a:r>
                        <a:rPr lang="en-US" sz="1600" dirty="0" smtClean="0"/>
                        <a:t>14-15</a:t>
                      </a:r>
                      <a:endParaRPr lang="en-US" sz="1600" dirty="0"/>
                    </a:p>
                  </a:txBody>
                  <a:tcPr/>
                </a:tc>
                <a:tc>
                  <a:txBody>
                    <a:bodyPr/>
                    <a:lstStyle/>
                    <a:p>
                      <a:r>
                        <a:rPr lang="en-US" sz="1600" dirty="0" smtClean="0"/>
                        <a:t>15-16</a:t>
                      </a:r>
                      <a:endParaRPr lang="en-US" sz="1600" dirty="0"/>
                    </a:p>
                  </a:txBody>
                  <a:tcPr/>
                </a:tc>
                <a:tc>
                  <a:txBody>
                    <a:bodyPr/>
                    <a:lstStyle/>
                    <a:p>
                      <a:r>
                        <a:rPr lang="en-US" sz="1600" b="1" i="1" dirty="0" smtClean="0"/>
                        <a:t>16-17</a:t>
                      </a:r>
                      <a:endParaRPr lang="en-US" sz="1600" b="1" i="1" dirty="0"/>
                    </a:p>
                  </a:txBody>
                  <a:tcPr/>
                </a:tc>
                <a:tc>
                  <a:txBody>
                    <a:bodyPr/>
                    <a:lstStyle/>
                    <a:p>
                      <a:r>
                        <a:rPr lang="en-US" sz="1600" dirty="0" smtClean="0"/>
                        <a:t>17-18</a:t>
                      </a:r>
                      <a:endParaRPr lang="en-US" sz="1600" dirty="0"/>
                    </a:p>
                  </a:txBody>
                  <a:tcPr/>
                </a:tc>
                <a:tc>
                  <a:txBody>
                    <a:bodyPr/>
                    <a:lstStyle/>
                    <a:p>
                      <a:r>
                        <a:rPr lang="en-US" sz="1600" dirty="0" smtClean="0"/>
                        <a:t>18-19</a:t>
                      </a:r>
                      <a:endParaRPr lang="en-US" sz="1600" dirty="0"/>
                    </a:p>
                  </a:txBody>
                  <a:tcPr/>
                </a:tc>
                <a:tc>
                  <a:txBody>
                    <a:bodyPr/>
                    <a:lstStyle/>
                    <a:p>
                      <a:r>
                        <a:rPr lang="en-US" sz="1600" dirty="0" smtClean="0"/>
                        <a:t>19-20</a:t>
                      </a:r>
                      <a:endParaRPr lang="en-US" sz="1600" dirty="0"/>
                    </a:p>
                  </a:txBody>
                  <a:tcPr/>
                </a:tc>
                <a:tc>
                  <a:txBody>
                    <a:bodyPr/>
                    <a:lstStyle/>
                    <a:p>
                      <a:r>
                        <a:rPr lang="en-US" sz="1600" dirty="0" smtClean="0"/>
                        <a:t>20-21</a:t>
                      </a:r>
                      <a:endParaRPr lang="en-US" sz="1600" dirty="0"/>
                    </a:p>
                  </a:txBody>
                  <a:tcPr/>
                </a:tc>
                <a:extLst>
                  <a:ext uri="{0D108BD9-81ED-4DB2-BD59-A6C34878D82A}">
                    <a16:rowId xmlns:a16="http://schemas.microsoft.com/office/drawing/2014/main" val="10000"/>
                  </a:ext>
                </a:extLst>
              </a:tr>
              <a:tr h="370840">
                <a:tc>
                  <a:txBody>
                    <a:bodyPr/>
                    <a:lstStyle/>
                    <a:p>
                      <a:r>
                        <a:rPr lang="en-US" sz="1600" dirty="0" smtClean="0"/>
                        <a:t>STRS %</a:t>
                      </a:r>
                      <a:endParaRPr lang="en-US" sz="1600" dirty="0"/>
                    </a:p>
                  </a:txBody>
                  <a:tcPr/>
                </a:tc>
                <a:tc>
                  <a:txBody>
                    <a:bodyPr/>
                    <a:lstStyle/>
                    <a:p>
                      <a:r>
                        <a:rPr lang="en-US" sz="1600" dirty="0" smtClean="0"/>
                        <a:t>8.25%</a:t>
                      </a:r>
                      <a:endParaRPr lang="en-US" sz="1600" dirty="0"/>
                    </a:p>
                  </a:txBody>
                  <a:tcPr/>
                </a:tc>
                <a:tc>
                  <a:txBody>
                    <a:bodyPr/>
                    <a:lstStyle/>
                    <a:p>
                      <a:r>
                        <a:rPr lang="en-US" sz="1600" dirty="0" smtClean="0"/>
                        <a:t>8.88%</a:t>
                      </a:r>
                      <a:endParaRPr lang="en-US" sz="1600" dirty="0"/>
                    </a:p>
                  </a:txBody>
                  <a:tcPr/>
                </a:tc>
                <a:tc>
                  <a:txBody>
                    <a:bodyPr/>
                    <a:lstStyle/>
                    <a:p>
                      <a:r>
                        <a:rPr lang="en-US" sz="1600" dirty="0" smtClean="0"/>
                        <a:t>10.73%</a:t>
                      </a:r>
                      <a:endParaRPr lang="en-US" sz="1600" dirty="0"/>
                    </a:p>
                  </a:txBody>
                  <a:tcPr/>
                </a:tc>
                <a:tc>
                  <a:txBody>
                    <a:bodyPr/>
                    <a:lstStyle/>
                    <a:p>
                      <a:r>
                        <a:rPr lang="en-US" sz="1600" b="1" i="1" dirty="0" smtClean="0"/>
                        <a:t>12.58%</a:t>
                      </a:r>
                      <a:endParaRPr lang="en-US" sz="1600" b="1" i="1" dirty="0"/>
                    </a:p>
                  </a:txBody>
                  <a:tcPr/>
                </a:tc>
                <a:tc>
                  <a:txBody>
                    <a:bodyPr/>
                    <a:lstStyle/>
                    <a:p>
                      <a:r>
                        <a:rPr lang="en-US" sz="1600" dirty="0" smtClean="0"/>
                        <a:t>14.43%</a:t>
                      </a:r>
                      <a:endParaRPr lang="en-US" sz="1600" dirty="0"/>
                    </a:p>
                  </a:txBody>
                  <a:tcPr/>
                </a:tc>
                <a:tc>
                  <a:txBody>
                    <a:bodyPr/>
                    <a:lstStyle/>
                    <a:p>
                      <a:r>
                        <a:rPr lang="en-US" sz="1600" dirty="0" smtClean="0"/>
                        <a:t>16.28%</a:t>
                      </a:r>
                      <a:endParaRPr lang="en-US" sz="1600" dirty="0"/>
                    </a:p>
                  </a:txBody>
                  <a:tcPr/>
                </a:tc>
                <a:tc>
                  <a:txBody>
                    <a:bodyPr/>
                    <a:lstStyle/>
                    <a:p>
                      <a:r>
                        <a:rPr lang="en-US" sz="1600" dirty="0" smtClean="0"/>
                        <a:t>18.13%</a:t>
                      </a:r>
                      <a:endParaRPr lang="en-US" sz="1600" dirty="0"/>
                    </a:p>
                  </a:txBody>
                  <a:tcPr/>
                </a:tc>
                <a:tc>
                  <a:txBody>
                    <a:bodyPr/>
                    <a:lstStyle/>
                    <a:p>
                      <a:r>
                        <a:rPr lang="en-US" sz="1600" dirty="0" smtClean="0"/>
                        <a:t>19.20%</a:t>
                      </a:r>
                      <a:endParaRPr lang="en-US" sz="1600" dirty="0"/>
                    </a:p>
                  </a:txBody>
                  <a:tcPr/>
                </a:tc>
                <a:extLst>
                  <a:ext uri="{0D108BD9-81ED-4DB2-BD59-A6C34878D82A}">
                    <a16:rowId xmlns:a16="http://schemas.microsoft.com/office/drawing/2014/main" val="10001"/>
                  </a:ext>
                </a:extLst>
              </a:tr>
              <a:tr h="370840">
                <a:tc>
                  <a:txBody>
                    <a:bodyPr/>
                    <a:lstStyle/>
                    <a:p>
                      <a:r>
                        <a:rPr lang="en-US" sz="1600" dirty="0" smtClean="0"/>
                        <a:t>PERS % (est.)</a:t>
                      </a:r>
                      <a:endParaRPr lang="en-US" sz="1600" dirty="0"/>
                    </a:p>
                  </a:txBody>
                  <a:tcPr/>
                </a:tc>
                <a:tc>
                  <a:txBody>
                    <a:bodyPr/>
                    <a:lstStyle/>
                    <a:p>
                      <a:r>
                        <a:rPr lang="en-US" sz="1600" dirty="0" smtClean="0"/>
                        <a:t>11.442%</a:t>
                      </a:r>
                      <a:endParaRPr lang="en-US" sz="1600" dirty="0"/>
                    </a:p>
                  </a:txBody>
                  <a:tcPr/>
                </a:tc>
                <a:tc>
                  <a:txBody>
                    <a:bodyPr/>
                    <a:lstStyle/>
                    <a:p>
                      <a:r>
                        <a:rPr lang="en-US" sz="1600" dirty="0" smtClean="0"/>
                        <a:t>11.771%</a:t>
                      </a:r>
                      <a:endParaRPr lang="en-US" sz="1600" dirty="0"/>
                    </a:p>
                  </a:txBody>
                  <a:tcPr/>
                </a:tc>
                <a:tc>
                  <a:txBody>
                    <a:bodyPr/>
                    <a:lstStyle/>
                    <a:p>
                      <a:r>
                        <a:rPr lang="en-US" sz="1600" dirty="0" smtClean="0"/>
                        <a:t>11.85%</a:t>
                      </a:r>
                      <a:endParaRPr lang="en-US" sz="1600" dirty="0"/>
                    </a:p>
                  </a:txBody>
                  <a:tcPr/>
                </a:tc>
                <a:tc>
                  <a:txBody>
                    <a:bodyPr/>
                    <a:lstStyle/>
                    <a:p>
                      <a:r>
                        <a:rPr lang="en-US" sz="1600" b="1" i="1" dirty="0" smtClean="0"/>
                        <a:t>13.89%</a:t>
                      </a:r>
                      <a:endParaRPr lang="en-US" sz="1600" b="1" i="1" dirty="0"/>
                    </a:p>
                  </a:txBody>
                  <a:tcPr/>
                </a:tc>
                <a:tc>
                  <a:txBody>
                    <a:bodyPr/>
                    <a:lstStyle/>
                    <a:p>
                      <a:r>
                        <a:rPr lang="en-US" sz="1600" dirty="0" smtClean="0"/>
                        <a:t>15.5%</a:t>
                      </a:r>
                      <a:endParaRPr lang="en-US" sz="1600" dirty="0"/>
                    </a:p>
                  </a:txBody>
                  <a:tcPr/>
                </a:tc>
                <a:tc>
                  <a:txBody>
                    <a:bodyPr/>
                    <a:lstStyle/>
                    <a:p>
                      <a:r>
                        <a:rPr lang="en-US" sz="1600" strike="sngStrike" dirty="0" smtClean="0"/>
                        <a:t>17.1</a:t>
                      </a:r>
                      <a:r>
                        <a:rPr lang="en-US" sz="1600" dirty="0" smtClean="0"/>
                        <a:t>%</a:t>
                      </a:r>
                    </a:p>
                    <a:p>
                      <a:r>
                        <a:rPr lang="en-US" sz="1600" dirty="0" smtClean="0"/>
                        <a:t>17.7%</a:t>
                      </a:r>
                      <a:endParaRPr lang="en-US" sz="1600" dirty="0"/>
                    </a:p>
                  </a:txBody>
                  <a:tcPr/>
                </a:tc>
                <a:tc>
                  <a:txBody>
                    <a:bodyPr/>
                    <a:lstStyle/>
                    <a:p>
                      <a:r>
                        <a:rPr lang="en-US" sz="1600" strike="sngStrike" dirty="0" smtClean="0"/>
                        <a:t>18.6</a:t>
                      </a:r>
                      <a:r>
                        <a:rPr lang="en-US" sz="1600" dirty="0" smtClean="0"/>
                        <a:t>%</a:t>
                      </a:r>
                    </a:p>
                    <a:p>
                      <a:r>
                        <a:rPr lang="en-US" sz="1600" dirty="0" smtClean="0"/>
                        <a:t>19.7%</a:t>
                      </a:r>
                      <a:endParaRPr lang="en-US" sz="1600" dirty="0"/>
                    </a:p>
                  </a:txBody>
                  <a:tcPr/>
                </a:tc>
                <a:tc>
                  <a:txBody>
                    <a:bodyPr/>
                    <a:lstStyle/>
                    <a:p>
                      <a:r>
                        <a:rPr lang="en-US" sz="1600" u="none" strike="sngStrike" dirty="0" smtClean="0"/>
                        <a:t>20.4</a:t>
                      </a:r>
                      <a:r>
                        <a:rPr lang="en-US" sz="1600" dirty="0" smtClean="0"/>
                        <a:t>%</a:t>
                      </a:r>
                    </a:p>
                    <a:p>
                      <a:r>
                        <a:rPr lang="en-US" sz="1600" dirty="0" smtClean="0"/>
                        <a:t>21.10%</a:t>
                      </a:r>
                      <a:endParaRPr lang="en-US" sz="1600" dirty="0"/>
                    </a:p>
                  </a:txBody>
                  <a:tcPr/>
                </a:tc>
                <a:extLst>
                  <a:ext uri="{0D108BD9-81ED-4DB2-BD59-A6C34878D82A}">
                    <a16:rowId xmlns:a16="http://schemas.microsoft.com/office/drawing/2014/main" val="10002"/>
                  </a:ext>
                </a:extLst>
              </a:tr>
              <a:tr h="370840">
                <a:tc>
                  <a:txBody>
                    <a:bodyPr/>
                    <a:lstStyle/>
                    <a:p>
                      <a:r>
                        <a:rPr lang="en-US" sz="1600" dirty="0" smtClean="0"/>
                        <a:t>Annual</a:t>
                      </a:r>
                      <a:r>
                        <a:rPr lang="en-US" sz="1600" baseline="0" dirty="0" smtClean="0"/>
                        <a:t> Increase</a:t>
                      </a:r>
                      <a:endParaRPr lang="en-US" sz="1600" dirty="0"/>
                    </a:p>
                  </a:txBody>
                  <a:tcPr/>
                </a:tc>
                <a:tc>
                  <a:txBody>
                    <a:bodyPr/>
                    <a:lstStyle/>
                    <a:p>
                      <a:pPr algn="ctr"/>
                      <a:r>
                        <a:rPr lang="en-US" sz="1600" dirty="0" smtClean="0"/>
                        <a:t>-</a:t>
                      </a:r>
                      <a:endParaRPr lang="en-US" sz="1600" dirty="0"/>
                    </a:p>
                  </a:txBody>
                  <a:tcPr/>
                </a:tc>
                <a:tc>
                  <a:txBody>
                    <a:bodyPr/>
                    <a:lstStyle/>
                    <a:p>
                      <a:r>
                        <a:rPr lang="en-US" sz="1600" dirty="0" smtClean="0"/>
                        <a:t>$0.5</a:t>
                      </a:r>
                      <a:endParaRPr lang="en-US" sz="1600" dirty="0"/>
                    </a:p>
                  </a:txBody>
                  <a:tcPr/>
                </a:tc>
                <a:tc>
                  <a:txBody>
                    <a:bodyPr/>
                    <a:lstStyle/>
                    <a:p>
                      <a:r>
                        <a:rPr lang="en-US" sz="1600" dirty="0" smtClean="0"/>
                        <a:t>$1.3</a:t>
                      </a:r>
                      <a:endParaRPr lang="en-US" sz="1600" dirty="0"/>
                    </a:p>
                  </a:txBody>
                  <a:tcPr/>
                </a:tc>
                <a:tc>
                  <a:txBody>
                    <a:bodyPr/>
                    <a:lstStyle/>
                    <a:p>
                      <a:r>
                        <a:rPr lang="en-US" sz="1600" b="1" i="1" dirty="0" smtClean="0"/>
                        <a:t>$1.8</a:t>
                      </a:r>
                      <a:endParaRPr lang="en-US" sz="1600" b="1" i="1" dirty="0"/>
                    </a:p>
                  </a:txBody>
                  <a:tcPr/>
                </a:tc>
                <a:tc>
                  <a:txBody>
                    <a:bodyPr/>
                    <a:lstStyle/>
                    <a:p>
                      <a:r>
                        <a:rPr lang="en-US" sz="1600" dirty="0" smtClean="0"/>
                        <a:t>$1.7</a:t>
                      </a:r>
                      <a:endParaRPr lang="en-US" sz="1600" dirty="0"/>
                    </a:p>
                  </a:txBody>
                  <a:tcPr/>
                </a:tc>
                <a:tc>
                  <a:txBody>
                    <a:bodyPr/>
                    <a:lstStyle/>
                    <a:p>
                      <a:r>
                        <a:rPr lang="en-US" sz="1600" dirty="0" smtClean="0"/>
                        <a:t>$</a:t>
                      </a:r>
                      <a:r>
                        <a:rPr lang="en-US" sz="1600" strike="sngStrike" baseline="0" dirty="0" smtClean="0"/>
                        <a:t>1.7</a:t>
                      </a:r>
                    </a:p>
                    <a:p>
                      <a:r>
                        <a:rPr lang="en-US" sz="1600" strike="noStrike" baseline="0" dirty="0" smtClean="0"/>
                        <a:t>$1.9</a:t>
                      </a:r>
                      <a:endParaRPr lang="en-US" sz="1600" strike="noStrike" baseline="0" dirty="0"/>
                    </a:p>
                  </a:txBody>
                  <a:tcPr/>
                </a:tc>
                <a:tc>
                  <a:txBody>
                    <a:bodyPr/>
                    <a:lstStyle/>
                    <a:p>
                      <a:r>
                        <a:rPr lang="en-US" sz="1600" dirty="0" smtClean="0"/>
                        <a:t>$</a:t>
                      </a:r>
                      <a:r>
                        <a:rPr lang="en-US" sz="1600" strike="sngStrike" dirty="0" smtClean="0"/>
                        <a:t>1.7</a:t>
                      </a:r>
                    </a:p>
                    <a:p>
                      <a:r>
                        <a:rPr lang="en-US" sz="1600" dirty="0" smtClean="0"/>
                        <a:t>$1.8</a:t>
                      </a:r>
                      <a:endParaRPr lang="en-US" sz="1600" dirty="0"/>
                    </a:p>
                  </a:txBody>
                  <a:tcPr/>
                </a:tc>
                <a:tc>
                  <a:txBody>
                    <a:bodyPr/>
                    <a:lstStyle/>
                    <a:p>
                      <a:r>
                        <a:rPr lang="en-US" sz="1600" dirty="0" smtClean="0"/>
                        <a:t>$</a:t>
                      </a:r>
                      <a:r>
                        <a:rPr lang="en-US" sz="1600" strike="sngStrike" dirty="0" smtClean="0"/>
                        <a:t>1.3</a:t>
                      </a:r>
                    </a:p>
                    <a:p>
                      <a:r>
                        <a:rPr lang="en-US" sz="1600" dirty="0" smtClean="0"/>
                        <a:t>$1.2</a:t>
                      </a:r>
                      <a:endParaRPr lang="en-US" sz="1600" dirty="0"/>
                    </a:p>
                  </a:txBody>
                  <a:tcPr/>
                </a:tc>
                <a:extLst>
                  <a:ext uri="{0D108BD9-81ED-4DB2-BD59-A6C34878D82A}">
                    <a16:rowId xmlns:a16="http://schemas.microsoft.com/office/drawing/2014/main" val="10003"/>
                  </a:ext>
                </a:extLst>
              </a:tr>
              <a:tr h="370840">
                <a:tc>
                  <a:txBody>
                    <a:bodyPr/>
                    <a:lstStyle/>
                    <a:p>
                      <a:r>
                        <a:rPr lang="en-US" sz="1600" dirty="0" smtClean="0"/>
                        <a:t>Cumulative </a:t>
                      </a:r>
                      <a:r>
                        <a:rPr lang="en-US" sz="1600" baseline="0" dirty="0" smtClean="0"/>
                        <a:t>Increase</a:t>
                      </a:r>
                      <a:endParaRPr lang="en-US" sz="1600" dirty="0"/>
                    </a:p>
                  </a:txBody>
                  <a:tcPr/>
                </a:tc>
                <a:tc>
                  <a:txBody>
                    <a:bodyPr/>
                    <a:lstStyle/>
                    <a:p>
                      <a:pPr algn="ctr"/>
                      <a:endParaRPr lang="en-US" sz="1600" dirty="0"/>
                    </a:p>
                  </a:txBody>
                  <a:tcPr/>
                </a:tc>
                <a:tc>
                  <a:txBody>
                    <a:bodyPr/>
                    <a:lstStyle/>
                    <a:p>
                      <a:r>
                        <a:rPr lang="en-US" sz="1600" dirty="0" smtClean="0"/>
                        <a:t>$0.5</a:t>
                      </a:r>
                      <a:endParaRPr lang="en-US" sz="1600" dirty="0"/>
                    </a:p>
                  </a:txBody>
                  <a:tcPr/>
                </a:tc>
                <a:tc>
                  <a:txBody>
                    <a:bodyPr/>
                    <a:lstStyle/>
                    <a:p>
                      <a:r>
                        <a:rPr lang="en-US" sz="1600" dirty="0" smtClean="0"/>
                        <a:t>$1.8</a:t>
                      </a:r>
                      <a:endParaRPr lang="en-US" sz="1600" dirty="0"/>
                    </a:p>
                  </a:txBody>
                  <a:tcPr/>
                </a:tc>
                <a:tc>
                  <a:txBody>
                    <a:bodyPr/>
                    <a:lstStyle/>
                    <a:p>
                      <a:r>
                        <a:rPr lang="en-US" sz="1600" b="1" i="1" dirty="0" smtClean="0"/>
                        <a:t>$3.6</a:t>
                      </a:r>
                      <a:endParaRPr lang="en-US" sz="1600" b="1" i="1" dirty="0"/>
                    </a:p>
                  </a:txBody>
                  <a:tcPr/>
                </a:tc>
                <a:tc>
                  <a:txBody>
                    <a:bodyPr/>
                    <a:lstStyle/>
                    <a:p>
                      <a:r>
                        <a:rPr lang="en-US" sz="1600" dirty="0" smtClean="0"/>
                        <a:t>$5.3</a:t>
                      </a:r>
                      <a:endParaRPr lang="en-US" sz="1600" dirty="0"/>
                    </a:p>
                  </a:txBody>
                  <a:tcPr/>
                </a:tc>
                <a:tc>
                  <a:txBody>
                    <a:bodyPr/>
                    <a:lstStyle/>
                    <a:p>
                      <a:r>
                        <a:rPr lang="en-US" sz="1600" dirty="0" smtClean="0"/>
                        <a:t>$</a:t>
                      </a:r>
                      <a:r>
                        <a:rPr lang="en-US" sz="1600" strike="sngStrike" dirty="0" smtClean="0"/>
                        <a:t>7.0</a:t>
                      </a:r>
                    </a:p>
                    <a:p>
                      <a:r>
                        <a:rPr lang="en-US" sz="1600" dirty="0" smtClean="0"/>
                        <a:t>$7.2</a:t>
                      </a:r>
                      <a:endParaRPr lang="en-US" sz="1600" dirty="0"/>
                    </a:p>
                  </a:txBody>
                  <a:tcPr/>
                </a:tc>
                <a:tc>
                  <a:txBody>
                    <a:bodyPr/>
                    <a:lstStyle/>
                    <a:p>
                      <a:r>
                        <a:rPr lang="en-US" sz="1600" dirty="0" smtClean="0"/>
                        <a:t>$</a:t>
                      </a:r>
                      <a:r>
                        <a:rPr lang="en-US" sz="1600" strike="sngStrike" dirty="0" smtClean="0"/>
                        <a:t>8.7</a:t>
                      </a:r>
                    </a:p>
                    <a:p>
                      <a:r>
                        <a:rPr lang="en-US" sz="1600" dirty="0" smtClean="0"/>
                        <a:t>$9.0</a:t>
                      </a:r>
                      <a:endParaRPr lang="en-US" sz="1600" dirty="0"/>
                    </a:p>
                  </a:txBody>
                  <a:tcPr/>
                </a:tc>
                <a:tc>
                  <a:txBody>
                    <a:bodyPr/>
                    <a:lstStyle/>
                    <a:p>
                      <a:r>
                        <a:rPr lang="en-US" sz="1600" u="none" dirty="0" smtClean="0"/>
                        <a:t>$</a:t>
                      </a:r>
                      <a:r>
                        <a:rPr lang="en-US" sz="1600" u="none" strike="sngStrike" dirty="0" smtClean="0"/>
                        <a:t>10.0</a:t>
                      </a:r>
                    </a:p>
                    <a:p>
                      <a:r>
                        <a:rPr lang="en-US" sz="1600" u="none" dirty="0" smtClean="0"/>
                        <a:t>$10.2</a:t>
                      </a:r>
                    </a:p>
                    <a:p>
                      <a:endParaRPr lang="en-US" sz="1600" dirty="0"/>
                    </a:p>
                  </a:txBody>
                  <a:tcPr/>
                </a:tc>
                <a:extLst>
                  <a:ext uri="{0D108BD9-81ED-4DB2-BD59-A6C34878D82A}">
                    <a16:rowId xmlns:a16="http://schemas.microsoft.com/office/drawing/2014/main" val="10004"/>
                  </a:ext>
                </a:extLst>
              </a:tr>
              <a:tr h="370840">
                <a:tc>
                  <a:txBody>
                    <a:bodyPr/>
                    <a:lstStyle/>
                    <a:p>
                      <a:r>
                        <a:rPr lang="en-US" sz="1600" b="1" i="1" dirty="0" smtClean="0"/>
                        <a:t>Compounded Increase</a:t>
                      </a:r>
                      <a:endParaRPr lang="en-US" sz="1600" b="1" i="1" dirty="0"/>
                    </a:p>
                  </a:txBody>
                  <a:tcPr/>
                </a:tc>
                <a:tc>
                  <a:txBody>
                    <a:bodyPr/>
                    <a:lstStyle/>
                    <a:p>
                      <a:pPr algn="ctr"/>
                      <a:endParaRPr lang="en-US" sz="1600" b="1" i="1" dirty="0"/>
                    </a:p>
                  </a:txBody>
                  <a:tcPr/>
                </a:tc>
                <a:tc>
                  <a:txBody>
                    <a:bodyPr/>
                    <a:lstStyle/>
                    <a:p>
                      <a:r>
                        <a:rPr lang="en-US" sz="1600" b="1" i="1" dirty="0" smtClean="0"/>
                        <a:t>$0.5</a:t>
                      </a:r>
                      <a:endParaRPr lang="en-US" sz="1600" b="1" i="1" dirty="0"/>
                    </a:p>
                  </a:txBody>
                  <a:tcPr/>
                </a:tc>
                <a:tc>
                  <a:txBody>
                    <a:bodyPr/>
                    <a:lstStyle/>
                    <a:p>
                      <a:r>
                        <a:rPr lang="en-US" sz="1600" b="1" i="1" dirty="0" smtClean="0"/>
                        <a:t>$2.3</a:t>
                      </a:r>
                      <a:endParaRPr lang="en-US" sz="1600" b="1" i="1" dirty="0"/>
                    </a:p>
                  </a:txBody>
                  <a:tcPr/>
                </a:tc>
                <a:tc>
                  <a:txBody>
                    <a:bodyPr/>
                    <a:lstStyle/>
                    <a:p>
                      <a:r>
                        <a:rPr lang="en-US" sz="1600" b="1" i="1" dirty="0" smtClean="0"/>
                        <a:t>$5.9</a:t>
                      </a:r>
                      <a:endParaRPr lang="en-US" sz="1600" b="1" i="1" dirty="0"/>
                    </a:p>
                  </a:txBody>
                  <a:tcPr/>
                </a:tc>
                <a:tc>
                  <a:txBody>
                    <a:bodyPr/>
                    <a:lstStyle/>
                    <a:p>
                      <a:r>
                        <a:rPr lang="en-US" sz="1600" b="1" i="1" dirty="0" smtClean="0"/>
                        <a:t>$11.2</a:t>
                      </a:r>
                      <a:endParaRPr lang="en-US" sz="1600" b="1" i="1" dirty="0"/>
                    </a:p>
                  </a:txBody>
                  <a:tcPr/>
                </a:tc>
                <a:tc>
                  <a:txBody>
                    <a:bodyPr/>
                    <a:lstStyle/>
                    <a:p>
                      <a:r>
                        <a:rPr lang="en-US" sz="1600" b="1" i="1" dirty="0" smtClean="0"/>
                        <a:t>$</a:t>
                      </a:r>
                      <a:r>
                        <a:rPr lang="en-US" sz="1600" b="1" i="1" strike="sngStrike" dirty="0" smtClean="0"/>
                        <a:t>18.2</a:t>
                      </a:r>
                    </a:p>
                    <a:p>
                      <a:r>
                        <a:rPr lang="en-US" sz="1600" b="1" i="1" dirty="0" smtClean="0"/>
                        <a:t>$18.4</a:t>
                      </a:r>
                      <a:endParaRPr lang="en-US" sz="1600" b="1" i="1" dirty="0"/>
                    </a:p>
                  </a:txBody>
                  <a:tcPr/>
                </a:tc>
                <a:tc>
                  <a:txBody>
                    <a:bodyPr/>
                    <a:lstStyle/>
                    <a:p>
                      <a:r>
                        <a:rPr lang="en-US" sz="1600" b="1" i="1" dirty="0" smtClean="0"/>
                        <a:t>$</a:t>
                      </a:r>
                      <a:r>
                        <a:rPr lang="en-US" sz="1600" b="1" i="1" strike="sngStrike" dirty="0" smtClean="0"/>
                        <a:t>26.9</a:t>
                      </a:r>
                    </a:p>
                    <a:p>
                      <a:r>
                        <a:rPr lang="en-US" sz="1600" b="1" i="1" dirty="0" smtClean="0"/>
                        <a:t>$27.5</a:t>
                      </a:r>
                      <a:endParaRPr lang="en-US" sz="1600" b="1" i="1" dirty="0"/>
                    </a:p>
                  </a:txBody>
                  <a:tcPr/>
                </a:tc>
                <a:tc>
                  <a:txBody>
                    <a:bodyPr/>
                    <a:lstStyle/>
                    <a:p>
                      <a:r>
                        <a:rPr lang="en-US" sz="1600" b="1" i="1" dirty="0" smtClean="0"/>
                        <a:t>$</a:t>
                      </a:r>
                      <a:r>
                        <a:rPr lang="en-US" sz="1600" b="1" i="1" strike="sngStrike" dirty="0" smtClean="0"/>
                        <a:t>36.9</a:t>
                      </a:r>
                    </a:p>
                    <a:p>
                      <a:r>
                        <a:rPr lang="en-US" sz="1600" b="1" i="1" dirty="0" smtClean="0"/>
                        <a:t>$37.7</a:t>
                      </a:r>
                      <a:endParaRPr lang="en-US" sz="1600" b="1" i="1" dirty="0"/>
                    </a:p>
                  </a:txBody>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66788847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Average Daily Attendance</a:t>
            </a:r>
            <a:endParaRPr lang="en-US" dirty="0"/>
          </a:p>
        </p:txBody>
      </p:sp>
      <p:sp>
        <p:nvSpPr>
          <p:cNvPr id="3" name="Slide Number Placeholder 2"/>
          <p:cNvSpPr>
            <a:spLocks noGrp="1"/>
          </p:cNvSpPr>
          <p:nvPr>
            <p:ph type="sldNum" sz="quarter" idx="12"/>
          </p:nvPr>
        </p:nvSpPr>
        <p:spPr/>
        <p:txBody>
          <a:bodyPr/>
          <a:lstStyle/>
          <a:p>
            <a:fld id="{2EB39263-CA3C-411C-A950-4C5939D3F238}" type="slidenum">
              <a:rPr lang="en-US" smtClean="0"/>
              <a:t>8</a:t>
            </a:fld>
            <a:endParaRPr lang="en-US" dirty="0"/>
          </a:p>
        </p:txBody>
      </p:sp>
      <p:sp>
        <p:nvSpPr>
          <p:cNvPr id="4" name="Content Placeholder 3"/>
          <p:cNvSpPr>
            <a:spLocks noGrp="1"/>
          </p:cNvSpPr>
          <p:nvPr>
            <p:ph sz="quarter" idx="1"/>
          </p:nvPr>
        </p:nvSpPr>
        <p:spPr/>
        <p:txBody>
          <a:bodyPr>
            <a:normAutofit/>
          </a:bodyPr>
          <a:lstStyle/>
          <a:p>
            <a:r>
              <a:rPr lang="en-US" dirty="0"/>
              <a:t>Declining enrollment trend </a:t>
            </a:r>
            <a:r>
              <a:rPr lang="en-US" dirty="0" smtClean="0"/>
              <a:t>is </a:t>
            </a:r>
            <a:r>
              <a:rPr lang="en-US" dirty="0"/>
              <a:t>projected to continue </a:t>
            </a:r>
            <a:endParaRPr lang="en-US" dirty="0" smtClean="0"/>
          </a:p>
          <a:p>
            <a:r>
              <a:rPr lang="en-US" dirty="0" smtClean="0"/>
              <a:t>District is paid on greater of current or prior year’s ADA</a:t>
            </a:r>
          </a:p>
          <a:p>
            <a:endParaRPr lang="en-US" dirty="0"/>
          </a:p>
          <a:p>
            <a:endParaRPr lang="en-US" dirty="0"/>
          </a:p>
          <a:p>
            <a:pPr marL="0" indent="0">
              <a:buNone/>
            </a:pPr>
            <a:r>
              <a:rPr lang="en-US" sz="1900" i="1" dirty="0"/>
              <a:t>	</a:t>
            </a:r>
            <a:r>
              <a:rPr lang="en-US" sz="1900" i="1" dirty="0" smtClean="0"/>
              <a:t>  </a:t>
            </a:r>
          </a:p>
          <a:p>
            <a:pPr marL="0" indent="0">
              <a:buNone/>
            </a:pPr>
            <a:r>
              <a:rPr lang="en-US" sz="1900" i="1" dirty="0"/>
              <a:t> </a:t>
            </a:r>
            <a:r>
              <a:rPr lang="en-US" sz="1900" i="1" dirty="0" smtClean="0"/>
              <a:t>         </a:t>
            </a:r>
          </a:p>
          <a:p>
            <a:pPr marL="0" indent="0">
              <a:buNone/>
            </a:pPr>
            <a:r>
              <a:rPr lang="en-US" sz="1900" i="1" dirty="0"/>
              <a:t> </a:t>
            </a:r>
            <a:r>
              <a:rPr lang="en-US" sz="1900" i="1" dirty="0" smtClean="0"/>
              <a:t>         *funded based on prior year ADA</a:t>
            </a:r>
            <a:endParaRPr lang="en-US" sz="1900" i="1" dirty="0"/>
          </a:p>
          <a:p>
            <a:endParaRPr lang="en-US" dirty="0" smtClean="0"/>
          </a:p>
          <a:p>
            <a:pPr marL="0" indent="0">
              <a:buNone/>
            </a:pPr>
            <a:endParaRPr lang="en-US" sz="2000" dirty="0"/>
          </a:p>
          <a:p>
            <a:pPr marL="0" indent="0">
              <a:buNone/>
            </a:pPr>
            <a:endParaRPr lang="en-US" dirty="0" smtClean="0"/>
          </a:p>
          <a:p>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2463889295"/>
              </p:ext>
            </p:extLst>
          </p:nvPr>
        </p:nvGraphicFramePr>
        <p:xfrm>
          <a:off x="990600" y="3276600"/>
          <a:ext cx="6705600" cy="1122680"/>
        </p:xfrm>
        <a:graphic>
          <a:graphicData uri="http://schemas.openxmlformats.org/drawingml/2006/table">
            <a:tbl>
              <a:tblPr firstRow="1" bandRow="1">
                <a:tableStyleId>{EB344D84-9AFB-497E-A393-DC336BA19D2E}</a:tableStyleId>
              </a:tblPr>
              <a:tblGrid>
                <a:gridCol w="1676400">
                  <a:extLst>
                    <a:ext uri="{9D8B030D-6E8A-4147-A177-3AD203B41FA5}">
                      <a16:colId xmlns:a16="http://schemas.microsoft.com/office/drawing/2014/main" val="20000"/>
                    </a:ext>
                  </a:extLst>
                </a:gridCol>
                <a:gridCol w="1676400">
                  <a:extLst>
                    <a:ext uri="{9D8B030D-6E8A-4147-A177-3AD203B41FA5}">
                      <a16:colId xmlns:a16="http://schemas.microsoft.com/office/drawing/2014/main" val="20001"/>
                    </a:ext>
                  </a:extLst>
                </a:gridCol>
                <a:gridCol w="1676400">
                  <a:extLst>
                    <a:ext uri="{9D8B030D-6E8A-4147-A177-3AD203B41FA5}">
                      <a16:colId xmlns:a16="http://schemas.microsoft.com/office/drawing/2014/main" val="20002"/>
                    </a:ext>
                  </a:extLst>
                </a:gridCol>
                <a:gridCol w="1676400">
                  <a:extLst>
                    <a:ext uri="{9D8B030D-6E8A-4147-A177-3AD203B41FA5}">
                      <a16:colId xmlns:a16="http://schemas.microsoft.com/office/drawing/2014/main" val="20003"/>
                    </a:ext>
                  </a:extLst>
                </a:gridCol>
              </a:tblGrid>
              <a:tr h="561340">
                <a:tc>
                  <a:txBody>
                    <a:bodyPr/>
                    <a:lstStyle/>
                    <a:p>
                      <a:pPr algn="ctr"/>
                      <a:r>
                        <a:rPr lang="en-US" sz="2800" dirty="0" smtClean="0"/>
                        <a:t>2015-16</a:t>
                      </a:r>
                      <a:endParaRPr lang="en-US" sz="2800" dirty="0"/>
                    </a:p>
                  </a:txBody>
                  <a:tcPr/>
                </a:tc>
                <a:tc>
                  <a:txBody>
                    <a:bodyPr/>
                    <a:lstStyle/>
                    <a:p>
                      <a:pPr algn="ctr"/>
                      <a:r>
                        <a:rPr lang="en-US" sz="2800" dirty="0" smtClean="0"/>
                        <a:t>2016-17</a:t>
                      </a:r>
                      <a:endParaRPr lang="en-US" sz="2800" dirty="0"/>
                    </a:p>
                  </a:txBody>
                  <a:tcPr/>
                </a:tc>
                <a:tc>
                  <a:txBody>
                    <a:bodyPr/>
                    <a:lstStyle/>
                    <a:p>
                      <a:pPr algn="ctr"/>
                      <a:r>
                        <a:rPr lang="en-US" sz="2800" dirty="0" smtClean="0"/>
                        <a:t>2017-18</a:t>
                      </a:r>
                      <a:endParaRPr lang="en-US" sz="2800" dirty="0"/>
                    </a:p>
                  </a:txBody>
                  <a:tcPr/>
                </a:tc>
                <a:tc>
                  <a:txBody>
                    <a:bodyPr/>
                    <a:lstStyle/>
                    <a:p>
                      <a:pPr algn="ctr"/>
                      <a:r>
                        <a:rPr lang="en-US" sz="2800" dirty="0" smtClean="0"/>
                        <a:t>2018-19</a:t>
                      </a:r>
                      <a:endParaRPr lang="en-US" sz="2800" dirty="0"/>
                    </a:p>
                  </a:txBody>
                  <a:tcPr/>
                </a:tc>
                <a:extLst>
                  <a:ext uri="{0D108BD9-81ED-4DB2-BD59-A6C34878D82A}">
                    <a16:rowId xmlns:a16="http://schemas.microsoft.com/office/drawing/2014/main" val="10000"/>
                  </a:ext>
                </a:extLst>
              </a:tr>
              <a:tr h="561340">
                <a:tc>
                  <a:txBody>
                    <a:bodyPr/>
                    <a:lstStyle/>
                    <a:p>
                      <a:pPr algn="ctr"/>
                      <a:r>
                        <a:rPr lang="en-US" sz="2800" dirty="0" smtClean="0"/>
                        <a:t>14,022</a:t>
                      </a:r>
                      <a:endParaRPr lang="en-US" sz="2800" dirty="0"/>
                    </a:p>
                  </a:txBody>
                  <a:tcPr/>
                </a:tc>
                <a:tc>
                  <a:txBody>
                    <a:bodyPr/>
                    <a:lstStyle/>
                    <a:p>
                      <a:pPr algn="ctr"/>
                      <a:r>
                        <a:rPr lang="en-US" sz="2800" dirty="0" smtClean="0"/>
                        <a:t>14,022</a:t>
                      </a:r>
                      <a:endParaRPr lang="en-US" sz="2800" dirty="0"/>
                    </a:p>
                  </a:txBody>
                  <a:tcPr/>
                </a:tc>
                <a:tc>
                  <a:txBody>
                    <a:bodyPr/>
                    <a:lstStyle/>
                    <a:p>
                      <a:pPr algn="ctr"/>
                      <a:r>
                        <a:rPr lang="en-US" sz="2800" dirty="0" smtClean="0"/>
                        <a:t>13,648*</a:t>
                      </a:r>
                      <a:endParaRPr lang="en-US" sz="2800" dirty="0"/>
                    </a:p>
                  </a:txBody>
                  <a:tcPr/>
                </a:tc>
                <a:tc>
                  <a:txBody>
                    <a:bodyPr/>
                    <a:lstStyle/>
                    <a:p>
                      <a:pPr algn="ctr"/>
                      <a:r>
                        <a:rPr lang="en-US" sz="2800" dirty="0" smtClean="0"/>
                        <a:t>13,460*</a:t>
                      </a:r>
                      <a:endParaRPr lang="en-US" sz="2800" dirty="0"/>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69993622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Average Daily Attendance</a:t>
            </a:r>
            <a:endParaRPr lang="en-US" dirty="0"/>
          </a:p>
        </p:txBody>
      </p:sp>
      <p:sp>
        <p:nvSpPr>
          <p:cNvPr id="3" name="Slide Number Placeholder 2"/>
          <p:cNvSpPr>
            <a:spLocks noGrp="1"/>
          </p:cNvSpPr>
          <p:nvPr>
            <p:ph type="sldNum" sz="quarter" idx="12"/>
          </p:nvPr>
        </p:nvSpPr>
        <p:spPr/>
        <p:txBody>
          <a:bodyPr/>
          <a:lstStyle/>
          <a:p>
            <a:fld id="{2EB39263-CA3C-411C-A950-4C5939D3F238}" type="slidenum">
              <a:rPr lang="en-US" smtClean="0"/>
              <a:t>9</a:t>
            </a:fld>
            <a:endParaRPr lang="en-US" dirty="0"/>
          </a:p>
        </p:txBody>
      </p:sp>
      <p:sp>
        <p:nvSpPr>
          <p:cNvPr id="4" name="Content Placeholder 3"/>
          <p:cNvSpPr>
            <a:spLocks noGrp="1"/>
          </p:cNvSpPr>
          <p:nvPr>
            <p:ph sz="quarter" idx="1"/>
          </p:nvPr>
        </p:nvSpPr>
        <p:spPr/>
        <p:txBody>
          <a:bodyPr>
            <a:normAutofit/>
          </a:bodyPr>
          <a:lstStyle/>
          <a:p>
            <a:r>
              <a:rPr lang="en-US" dirty="0" smtClean="0"/>
              <a:t>Each ADA generates approximately $11,000 in unrestricted funding</a:t>
            </a:r>
          </a:p>
          <a:p>
            <a:r>
              <a:rPr lang="en-US" dirty="0" smtClean="0"/>
              <a:t>2017-18 loss in funding is $4.1 million</a:t>
            </a:r>
          </a:p>
          <a:p>
            <a:r>
              <a:rPr lang="en-US" dirty="0" smtClean="0"/>
              <a:t>2017-18 and 2018-19 projections assume staffing is aligned with staffing ratios</a:t>
            </a:r>
          </a:p>
          <a:p>
            <a:pPr lvl="1"/>
            <a:r>
              <a:rPr lang="en-US" dirty="0" smtClean="0"/>
              <a:t>2017-18 cost savings of $2.5 million</a:t>
            </a:r>
          </a:p>
          <a:p>
            <a:pPr lvl="1"/>
            <a:r>
              <a:rPr lang="en-US" dirty="0" smtClean="0"/>
              <a:t>2018-19 cost savings of $1.4 million</a:t>
            </a:r>
          </a:p>
          <a:p>
            <a:pPr marL="0" indent="0">
              <a:buNone/>
            </a:pPr>
            <a:endParaRPr lang="en-US" sz="2000" dirty="0"/>
          </a:p>
          <a:p>
            <a:pPr marL="0" indent="0">
              <a:buNone/>
            </a:pPr>
            <a:endParaRPr lang="en-US" dirty="0" smtClean="0"/>
          </a:p>
          <a:p>
            <a:endParaRPr lang="en-US" dirty="0"/>
          </a:p>
        </p:txBody>
      </p:sp>
    </p:spTree>
    <p:extLst>
      <p:ext uri="{BB962C8B-B14F-4D97-AF65-F5344CB8AC3E}">
        <p14:creationId xmlns:p14="http://schemas.microsoft.com/office/powerpoint/2010/main" val="206142544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2017-18 Governor’s Budget Proposal</a:t>
            </a:r>
          </a:p>
        </p:txBody>
      </p:sp>
      <p:sp>
        <p:nvSpPr>
          <p:cNvPr id="8" name="Content Placeholder 7"/>
          <p:cNvSpPr>
            <a:spLocks noGrp="1"/>
          </p:cNvSpPr>
          <p:nvPr>
            <p:ph idx="1"/>
          </p:nvPr>
        </p:nvSpPr>
        <p:spPr/>
        <p:txBody>
          <a:bodyPr>
            <a:noAutofit/>
          </a:bodyPr>
          <a:lstStyle/>
          <a:p>
            <a:pPr lvl="1">
              <a:spcBef>
                <a:spcPts val="0"/>
              </a:spcBef>
            </a:pPr>
            <a:endParaRPr lang="en-US" b="1" i="1" dirty="0" smtClean="0"/>
          </a:p>
          <a:p>
            <a:pPr>
              <a:spcBef>
                <a:spcPts val="0"/>
              </a:spcBef>
            </a:pPr>
            <a:r>
              <a:rPr lang="en-US" dirty="0" smtClean="0"/>
              <a:t>2017-18  projected Statewide revenues are now $953 million less than previously projected</a:t>
            </a:r>
          </a:p>
          <a:p>
            <a:pPr>
              <a:lnSpc>
                <a:spcPct val="150000"/>
              </a:lnSpc>
              <a:spcBef>
                <a:spcPts val="0"/>
              </a:spcBef>
            </a:pPr>
            <a:r>
              <a:rPr lang="en-US" dirty="0" smtClean="0"/>
              <a:t>1.48% COLA funded only</a:t>
            </a:r>
          </a:p>
          <a:p>
            <a:pPr>
              <a:spcBef>
                <a:spcPts val="0"/>
              </a:spcBef>
            </a:pPr>
            <a:r>
              <a:rPr lang="en-US" dirty="0" smtClean="0"/>
              <a:t>Additional increases in funding that were previously proposed are eliminated	</a:t>
            </a:r>
            <a:endParaRPr lang="en-US" dirty="0"/>
          </a:p>
          <a:p>
            <a:pPr lvl="1">
              <a:spcAft>
                <a:spcPts val="600"/>
              </a:spcAft>
            </a:pPr>
            <a:r>
              <a:rPr lang="en-US" dirty="0" smtClean="0"/>
              <a:t>$3.9 million decrease in District revenues from what was projected at First Interim</a:t>
            </a:r>
          </a:p>
          <a:p>
            <a:pPr lvl="1">
              <a:spcAft>
                <a:spcPts val="600"/>
              </a:spcAft>
            </a:pPr>
            <a:endParaRPr lang="en-US" dirty="0" smtClean="0"/>
          </a:p>
        </p:txBody>
      </p:sp>
      <p:sp>
        <p:nvSpPr>
          <p:cNvPr id="4" name="Slide Number Placeholder 3"/>
          <p:cNvSpPr>
            <a:spLocks noGrp="1"/>
          </p:cNvSpPr>
          <p:nvPr>
            <p:ph type="sldNum" sz="quarter" idx="12"/>
          </p:nvPr>
        </p:nvSpPr>
        <p:spPr/>
        <p:txBody>
          <a:bodyPr/>
          <a:lstStyle/>
          <a:p>
            <a:fld id="{2EB39263-CA3C-411C-A950-4C5939D3F238}" type="slidenum">
              <a:rPr lang="en-US" smtClean="0"/>
              <a:t>10</a:t>
            </a:fld>
            <a:endParaRPr lang="en-US" dirty="0"/>
          </a:p>
        </p:txBody>
      </p:sp>
    </p:spTree>
    <p:extLst>
      <p:ext uri="{BB962C8B-B14F-4D97-AF65-F5344CB8AC3E}">
        <p14:creationId xmlns:p14="http://schemas.microsoft.com/office/powerpoint/2010/main" val="39892701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2017-18 Governor’s Budget Proposal</a:t>
            </a:r>
          </a:p>
        </p:txBody>
      </p:sp>
      <p:sp>
        <p:nvSpPr>
          <p:cNvPr id="8" name="Content Placeholder 7"/>
          <p:cNvSpPr>
            <a:spLocks noGrp="1"/>
          </p:cNvSpPr>
          <p:nvPr>
            <p:ph idx="1"/>
          </p:nvPr>
        </p:nvSpPr>
        <p:spPr/>
        <p:txBody>
          <a:bodyPr>
            <a:noAutofit/>
          </a:bodyPr>
          <a:lstStyle/>
          <a:p>
            <a:pPr lvl="1">
              <a:spcBef>
                <a:spcPts val="0"/>
              </a:spcBef>
            </a:pPr>
            <a:r>
              <a:rPr lang="en-US" b="1" i="1" dirty="0" smtClean="0"/>
              <a:t>The 1.48% COLA is not sufficient to fund ongoing increases in salaries and benefits costs</a:t>
            </a:r>
            <a:endParaRPr lang="en-US" dirty="0" smtClean="0"/>
          </a:p>
          <a:p>
            <a:pPr lvl="1">
              <a:spcBef>
                <a:spcPts val="0"/>
              </a:spcBef>
            </a:pPr>
            <a:endParaRPr lang="en-US" dirty="0" smtClean="0"/>
          </a:p>
        </p:txBody>
      </p:sp>
      <p:sp>
        <p:nvSpPr>
          <p:cNvPr id="4" name="Slide Number Placeholder 3"/>
          <p:cNvSpPr>
            <a:spLocks noGrp="1"/>
          </p:cNvSpPr>
          <p:nvPr>
            <p:ph type="sldNum" sz="quarter" idx="12"/>
          </p:nvPr>
        </p:nvSpPr>
        <p:spPr/>
        <p:txBody>
          <a:bodyPr/>
          <a:lstStyle/>
          <a:p>
            <a:fld id="{2EB39263-CA3C-411C-A950-4C5939D3F238}" type="slidenum">
              <a:rPr lang="en-US" smtClean="0"/>
              <a:t>11</a:t>
            </a:fld>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533967963"/>
              </p:ext>
            </p:extLst>
          </p:nvPr>
        </p:nvGraphicFramePr>
        <p:xfrm>
          <a:off x="762000" y="2895600"/>
          <a:ext cx="7543800" cy="2159000"/>
        </p:xfrm>
        <a:graphic>
          <a:graphicData uri="http://schemas.openxmlformats.org/drawingml/2006/table">
            <a:tbl>
              <a:tblPr firstRow="1" bandRow="1">
                <a:tableStyleId>{EB344D84-9AFB-497E-A393-DC336BA19D2E}</a:tableStyleId>
              </a:tblPr>
              <a:tblGrid>
                <a:gridCol w="5544238">
                  <a:extLst>
                    <a:ext uri="{9D8B030D-6E8A-4147-A177-3AD203B41FA5}">
                      <a16:colId xmlns:a16="http://schemas.microsoft.com/office/drawing/2014/main" val="20000"/>
                    </a:ext>
                  </a:extLst>
                </a:gridCol>
                <a:gridCol w="1999562">
                  <a:extLst>
                    <a:ext uri="{9D8B030D-6E8A-4147-A177-3AD203B41FA5}">
                      <a16:colId xmlns:a16="http://schemas.microsoft.com/office/drawing/2014/main" val="20001"/>
                    </a:ext>
                  </a:extLst>
                </a:gridCol>
              </a:tblGrid>
              <a:tr h="431800">
                <a:tc>
                  <a:txBody>
                    <a:bodyPr/>
                    <a:lstStyle/>
                    <a:p>
                      <a:pPr algn="ctr"/>
                      <a:r>
                        <a:rPr lang="en-US" dirty="0" smtClean="0"/>
                        <a:t>Description</a:t>
                      </a:r>
                      <a:endParaRPr lang="en-US" dirty="0"/>
                    </a:p>
                  </a:txBody>
                  <a:tcPr/>
                </a:tc>
                <a:tc>
                  <a:txBody>
                    <a:bodyPr/>
                    <a:lstStyle/>
                    <a:p>
                      <a:pPr algn="ctr"/>
                      <a:r>
                        <a:rPr lang="en-US" dirty="0" smtClean="0"/>
                        <a:t>Amount</a:t>
                      </a:r>
                      <a:endParaRPr lang="en-US" dirty="0"/>
                    </a:p>
                  </a:txBody>
                  <a:tcPr/>
                </a:tc>
                <a:extLst>
                  <a:ext uri="{0D108BD9-81ED-4DB2-BD59-A6C34878D82A}">
                    <a16:rowId xmlns:a16="http://schemas.microsoft.com/office/drawing/2014/main" val="10000"/>
                  </a:ext>
                </a:extLst>
              </a:tr>
              <a:tr h="431800">
                <a:tc>
                  <a:txBody>
                    <a:bodyPr/>
                    <a:lstStyle/>
                    <a:p>
                      <a:r>
                        <a:rPr lang="en-US" dirty="0" smtClean="0"/>
                        <a:t>1.48% COLA- LCFF</a:t>
                      </a:r>
                      <a:r>
                        <a:rPr lang="en-US" baseline="0" dirty="0" smtClean="0"/>
                        <a:t> Increase</a:t>
                      </a:r>
                      <a:endParaRPr lang="en-US" dirty="0"/>
                    </a:p>
                  </a:txBody>
                  <a:tcPr/>
                </a:tc>
                <a:tc>
                  <a:txBody>
                    <a:bodyPr/>
                    <a:lstStyle/>
                    <a:p>
                      <a:pPr algn="r"/>
                      <a:r>
                        <a:rPr lang="en-US" dirty="0" smtClean="0"/>
                        <a:t>$2.0 million</a:t>
                      </a:r>
                      <a:endParaRPr lang="en-US" dirty="0"/>
                    </a:p>
                  </a:txBody>
                  <a:tcPr/>
                </a:tc>
                <a:extLst>
                  <a:ext uri="{0D108BD9-81ED-4DB2-BD59-A6C34878D82A}">
                    <a16:rowId xmlns:a16="http://schemas.microsoft.com/office/drawing/2014/main" val="10001"/>
                  </a:ext>
                </a:extLst>
              </a:tr>
              <a:tr h="431800">
                <a:tc>
                  <a:txBody>
                    <a:bodyPr/>
                    <a:lstStyle/>
                    <a:p>
                      <a:pPr algn="l" fontAlgn="b"/>
                      <a:r>
                        <a:rPr lang="en-US" sz="1800" b="0" i="0" u="none" strike="noStrike" dirty="0">
                          <a:solidFill>
                            <a:srgbClr val="000000"/>
                          </a:solidFill>
                          <a:effectLst/>
                          <a:latin typeface="Georgia"/>
                        </a:rPr>
                        <a:t>Step and Column salaries increases (1.5%)</a:t>
                      </a:r>
                    </a:p>
                  </a:txBody>
                  <a:tcPr marL="9525" marR="9525" marT="9525" marB="0" anchor="b"/>
                </a:tc>
                <a:tc>
                  <a:txBody>
                    <a:bodyPr/>
                    <a:lstStyle/>
                    <a:p>
                      <a:pPr algn="r"/>
                      <a:r>
                        <a:rPr lang="en-US" dirty="0" smtClean="0"/>
                        <a:t>$(1.5 million)</a:t>
                      </a:r>
                      <a:endParaRPr lang="en-US" dirty="0"/>
                    </a:p>
                  </a:txBody>
                  <a:tcPr/>
                </a:tc>
                <a:extLst>
                  <a:ext uri="{0D108BD9-81ED-4DB2-BD59-A6C34878D82A}">
                    <a16:rowId xmlns:a16="http://schemas.microsoft.com/office/drawing/2014/main" val="10002"/>
                  </a:ext>
                </a:extLst>
              </a:tr>
              <a:tr h="431800">
                <a:tc>
                  <a:txBody>
                    <a:bodyPr/>
                    <a:lstStyle/>
                    <a:p>
                      <a:pPr algn="l" fontAlgn="b"/>
                      <a:r>
                        <a:rPr lang="en-US" sz="1800" b="0" i="0" u="none" strike="noStrike" dirty="0">
                          <a:solidFill>
                            <a:srgbClr val="000000"/>
                          </a:solidFill>
                          <a:effectLst/>
                          <a:latin typeface="Georgia"/>
                        </a:rPr>
                        <a:t>STRS and PERS Increase</a:t>
                      </a:r>
                    </a:p>
                  </a:txBody>
                  <a:tcPr marL="9525" marR="9525" marT="9525" marB="0" anchor="b"/>
                </a:tc>
                <a:tc>
                  <a:txBody>
                    <a:bodyPr/>
                    <a:lstStyle/>
                    <a:p>
                      <a:pPr algn="r"/>
                      <a:r>
                        <a:rPr lang="en-US" u="sng" dirty="0" smtClean="0"/>
                        <a:t>$(1.7 million)</a:t>
                      </a:r>
                      <a:endParaRPr lang="en-US" u="sng" dirty="0"/>
                    </a:p>
                  </a:txBody>
                  <a:tcPr/>
                </a:tc>
                <a:extLst>
                  <a:ext uri="{0D108BD9-81ED-4DB2-BD59-A6C34878D82A}">
                    <a16:rowId xmlns:a16="http://schemas.microsoft.com/office/drawing/2014/main" val="10003"/>
                  </a:ext>
                </a:extLst>
              </a:tr>
              <a:tr h="431800">
                <a:tc>
                  <a:txBody>
                    <a:bodyPr/>
                    <a:lstStyle/>
                    <a:p>
                      <a:pPr algn="l" fontAlgn="b"/>
                      <a:r>
                        <a:rPr lang="en-US" sz="1800" b="0" i="0" u="none" strike="noStrike" dirty="0" smtClean="0">
                          <a:solidFill>
                            <a:srgbClr val="000000"/>
                          </a:solidFill>
                          <a:effectLst/>
                          <a:latin typeface="Georgia"/>
                        </a:rPr>
                        <a:t>Difference</a:t>
                      </a:r>
                      <a:endParaRPr lang="en-US" sz="1800" b="0" i="0" u="none" strike="noStrike" dirty="0">
                        <a:solidFill>
                          <a:srgbClr val="000000"/>
                        </a:solidFill>
                        <a:effectLst/>
                        <a:latin typeface="Georgia"/>
                      </a:endParaRPr>
                    </a:p>
                  </a:txBody>
                  <a:tcPr marL="9525" marR="9525" marT="9525" marB="0" anchor="b"/>
                </a:tc>
                <a:tc>
                  <a:txBody>
                    <a:bodyPr/>
                    <a:lstStyle/>
                    <a:p>
                      <a:pPr algn="r"/>
                      <a:r>
                        <a:rPr lang="en-US" dirty="0" smtClean="0"/>
                        <a:t>$(1.2 million)</a:t>
                      </a:r>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0272926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914400"/>
          </a:xfrm>
        </p:spPr>
        <p:txBody>
          <a:bodyPr>
            <a:normAutofit/>
          </a:bodyPr>
          <a:lstStyle/>
          <a:p>
            <a:r>
              <a:rPr lang="en-US" dirty="0" smtClean="0"/>
              <a:t>2016-17 Second Interim Projections</a:t>
            </a:r>
            <a:endParaRPr lang="en-US" dirty="0"/>
          </a:p>
        </p:txBody>
      </p:sp>
      <p:sp>
        <p:nvSpPr>
          <p:cNvPr id="3" name="Slide Number Placeholder 2"/>
          <p:cNvSpPr>
            <a:spLocks noGrp="1"/>
          </p:cNvSpPr>
          <p:nvPr>
            <p:ph type="sldNum" sz="quarter" idx="12"/>
          </p:nvPr>
        </p:nvSpPr>
        <p:spPr/>
        <p:txBody>
          <a:bodyPr/>
          <a:lstStyle/>
          <a:p>
            <a:fld id="{2EB39263-CA3C-411C-A950-4C5939D3F238}" type="slidenum">
              <a:rPr lang="en-US" smtClean="0"/>
              <a:t>12</a:t>
            </a:fld>
            <a:endParaRPr lang="en-US" dirty="0"/>
          </a:p>
        </p:txBody>
      </p:sp>
      <p:graphicFrame>
        <p:nvGraphicFramePr>
          <p:cNvPr id="6" name="Content Placeholder 5"/>
          <p:cNvGraphicFramePr>
            <a:graphicFrameLocks noGrp="1"/>
          </p:cNvGraphicFramePr>
          <p:nvPr>
            <p:ph sz="quarter" idx="1"/>
            <p:extLst>
              <p:ext uri="{D42A27DB-BD31-4B8C-83A1-F6EECF244321}">
                <p14:modId xmlns:p14="http://schemas.microsoft.com/office/powerpoint/2010/main" val="3221807391"/>
              </p:ext>
            </p:extLst>
          </p:nvPr>
        </p:nvGraphicFramePr>
        <p:xfrm>
          <a:off x="304800" y="1524000"/>
          <a:ext cx="8653464" cy="2595880"/>
        </p:xfrm>
        <a:graphic>
          <a:graphicData uri="http://schemas.openxmlformats.org/drawingml/2006/table">
            <a:tbl>
              <a:tblPr firstRow="1" bandRow="1">
                <a:tableStyleId>{F5AB1C69-6EDB-4FF4-983F-18BD219EF322}</a:tableStyleId>
              </a:tblPr>
              <a:tblGrid>
                <a:gridCol w="2514599">
                  <a:extLst>
                    <a:ext uri="{9D8B030D-6E8A-4147-A177-3AD203B41FA5}">
                      <a16:colId xmlns:a16="http://schemas.microsoft.com/office/drawing/2014/main" val="20000"/>
                    </a:ext>
                  </a:extLst>
                </a:gridCol>
                <a:gridCol w="1812133">
                  <a:extLst>
                    <a:ext uri="{9D8B030D-6E8A-4147-A177-3AD203B41FA5}">
                      <a16:colId xmlns:a16="http://schemas.microsoft.com/office/drawing/2014/main" val="20001"/>
                    </a:ext>
                  </a:extLst>
                </a:gridCol>
                <a:gridCol w="2163366">
                  <a:extLst>
                    <a:ext uri="{9D8B030D-6E8A-4147-A177-3AD203B41FA5}">
                      <a16:colId xmlns:a16="http://schemas.microsoft.com/office/drawing/2014/main" val="20002"/>
                    </a:ext>
                  </a:extLst>
                </a:gridCol>
                <a:gridCol w="2163366">
                  <a:extLst>
                    <a:ext uri="{9D8B030D-6E8A-4147-A177-3AD203B41FA5}">
                      <a16:colId xmlns:a16="http://schemas.microsoft.com/office/drawing/2014/main" val="20003"/>
                    </a:ext>
                  </a:extLst>
                </a:gridCol>
              </a:tblGrid>
              <a:tr h="370840">
                <a:tc>
                  <a:txBody>
                    <a:bodyPr/>
                    <a:lstStyle/>
                    <a:p>
                      <a:pPr marL="0" marR="0">
                        <a:spcBef>
                          <a:spcPts val="0"/>
                        </a:spcBef>
                        <a:spcAft>
                          <a:spcPts val="0"/>
                        </a:spcAft>
                      </a:pPr>
                      <a:r>
                        <a:rPr lang="en-US" sz="1800" dirty="0">
                          <a:effectLst/>
                          <a:latin typeface="+mn-lt"/>
                          <a:ea typeface="Calibri"/>
                          <a:cs typeface="Times New Roman"/>
                        </a:rPr>
                        <a:t> </a:t>
                      </a:r>
                    </a:p>
                  </a:txBody>
                  <a:tcPr marL="0" marR="0" marT="0" marB="0"/>
                </a:tc>
                <a:tc>
                  <a:txBody>
                    <a:bodyPr/>
                    <a:lstStyle/>
                    <a:p>
                      <a:pPr marL="268605" marR="0" algn="ctr">
                        <a:spcBef>
                          <a:spcPts val="5"/>
                        </a:spcBef>
                        <a:spcAft>
                          <a:spcPts val="0"/>
                        </a:spcAft>
                      </a:pPr>
                      <a:r>
                        <a:rPr lang="en-US" sz="1800" spc="-5" dirty="0">
                          <a:effectLst/>
                          <a:latin typeface="+mn-lt"/>
                          <a:ea typeface="Calibri"/>
                          <a:cs typeface="Times New Roman"/>
                        </a:rPr>
                        <a:t>2016-17</a:t>
                      </a:r>
                      <a:endParaRPr lang="en-US" sz="1800" dirty="0">
                        <a:effectLst/>
                        <a:latin typeface="+mn-lt"/>
                        <a:ea typeface="Calibri"/>
                        <a:cs typeface="Times New Roman"/>
                      </a:endParaRPr>
                    </a:p>
                  </a:txBody>
                  <a:tcPr marL="0" marR="0" marT="0" marB="0"/>
                </a:tc>
                <a:tc>
                  <a:txBody>
                    <a:bodyPr/>
                    <a:lstStyle/>
                    <a:p>
                      <a:pPr marL="187325" marR="0" algn="ctr">
                        <a:spcBef>
                          <a:spcPts val="5"/>
                        </a:spcBef>
                        <a:spcAft>
                          <a:spcPts val="0"/>
                        </a:spcAft>
                      </a:pPr>
                      <a:r>
                        <a:rPr lang="en-US" sz="1800" spc="-5" dirty="0">
                          <a:effectLst/>
                          <a:latin typeface="+mn-lt"/>
                          <a:ea typeface="Calibri"/>
                          <a:cs typeface="Times New Roman"/>
                        </a:rPr>
                        <a:t>2017-18</a:t>
                      </a:r>
                      <a:endParaRPr lang="en-US" sz="1800" dirty="0">
                        <a:effectLst/>
                        <a:latin typeface="+mn-lt"/>
                        <a:ea typeface="Calibri"/>
                        <a:cs typeface="Times New Roman"/>
                      </a:endParaRPr>
                    </a:p>
                  </a:txBody>
                  <a:tcPr marL="0" marR="0" marT="0" marB="0"/>
                </a:tc>
                <a:tc>
                  <a:txBody>
                    <a:bodyPr/>
                    <a:lstStyle/>
                    <a:p>
                      <a:pPr marL="187325" marR="0" algn="ctr">
                        <a:spcBef>
                          <a:spcPts val="5"/>
                        </a:spcBef>
                        <a:spcAft>
                          <a:spcPts val="0"/>
                        </a:spcAft>
                      </a:pPr>
                      <a:r>
                        <a:rPr lang="en-US" sz="1800" spc="-5" dirty="0">
                          <a:effectLst/>
                          <a:latin typeface="+mn-lt"/>
                          <a:ea typeface="Calibri"/>
                          <a:cs typeface="Times New Roman"/>
                        </a:rPr>
                        <a:t>2018-19</a:t>
                      </a:r>
                      <a:endParaRPr lang="en-US" sz="1800" dirty="0">
                        <a:effectLst/>
                        <a:latin typeface="+mn-lt"/>
                        <a:ea typeface="Calibri"/>
                        <a:cs typeface="Times New Roman"/>
                      </a:endParaRPr>
                    </a:p>
                  </a:txBody>
                  <a:tcPr marL="0" marR="0" marT="0" marB="0"/>
                </a:tc>
                <a:extLst>
                  <a:ext uri="{0D108BD9-81ED-4DB2-BD59-A6C34878D82A}">
                    <a16:rowId xmlns:a16="http://schemas.microsoft.com/office/drawing/2014/main" val="10000"/>
                  </a:ext>
                </a:extLst>
              </a:tr>
              <a:tr h="370840">
                <a:tc>
                  <a:txBody>
                    <a:bodyPr/>
                    <a:lstStyle/>
                    <a:p>
                      <a:pPr marL="19050" marR="0">
                        <a:spcBef>
                          <a:spcPts val="5"/>
                        </a:spcBef>
                        <a:spcAft>
                          <a:spcPts val="0"/>
                        </a:spcAft>
                      </a:pPr>
                      <a:r>
                        <a:rPr lang="en-US" sz="1800" spc="-10" dirty="0">
                          <a:effectLst/>
                          <a:latin typeface="+mn-lt"/>
                          <a:ea typeface="Calibri"/>
                          <a:cs typeface="Times New Roman"/>
                        </a:rPr>
                        <a:t>Revenues:</a:t>
                      </a:r>
                      <a:endParaRPr lang="en-US" sz="1800" dirty="0">
                        <a:effectLst/>
                        <a:latin typeface="+mn-lt"/>
                        <a:ea typeface="Calibri"/>
                        <a:cs typeface="Times New Roman"/>
                      </a:endParaRPr>
                    </a:p>
                  </a:txBody>
                  <a:tcPr marL="0" marR="0" marT="0" marB="0"/>
                </a:tc>
                <a:tc>
                  <a:txBody>
                    <a:bodyPr/>
                    <a:lstStyle/>
                    <a:p>
                      <a:pPr marL="202565" marR="0" algn="r">
                        <a:spcBef>
                          <a:spcPts val="5"/>
                        </a:spcBef>
                        <a:spcAft>
                          <a:spcPts val="0"/>
                        </a:spcAft>
                      </a:pPr>
                      <a:r>
                        <a:rPr lang="en-US" sz="1800" spc="-5" dirty="0">
                          <a:effectLst/>
                          <a:latin typeface="+mn-lt"/>
                          <a:ea typeface="Calibri"/>
                          <a:cs typeface="Times New Roman"/>
                        </a:rPr>
                        <a:t>134,106,250</a:t>
                      </a:r>
                      <a:endParaRPr lang="en-US" sz="1800" dirty="0">
                        <a:effectLst/>
                        <a:latin typeface="+mn-lt"/>
                        <a:ea typeface="Calibri"/>
                        <a:cs typeface="Times New Roman"/>
                      </a:endParaRPr>
                    </a:p>
                  </a:txBody>
                  <a:tcPr marL="0" marR="0" marT="0" marB="0"/>
                </a:tc>
                <a:tc>
                  <a:txBody>
                    <a:bodyPr/>
                    <a:lstStyle/>
                    <a:p>
                      <a:pPr marL="114300" marR="0" algn="r">
                        <a:spcBef>
                          <a:spcPts val="5"/>
                        </a:spcBef>
                        <a:spcAft>
                          <a:spcPts val="0"/>
                        </a:spcAft>
                      </a:pPr>
                      <a:r>
                        <a:rPr lang="en-US" sz="1800" spc="-5" dirty="0">
                          <a:effectLst/>
                          <a:latin typeface="+mn-lt"/>
                          <a:ea typeface="Calibri"/>
                          <a:cs typeface="Times New Roman"/>
                        </a:rPr>
                        <a:t>132,594,969</a:t>
                      </a:r>
                      <a:endParaRPr lang="en-US" sz="1800" dirty="0">
                        <a:effectLst/>
                        <a:latin typeface="+mn-lt"/>
                        <a:ea typeface="Calibri"/>
                        <a:cs typeface="Times New Roman"/>
                      </a:endParaRPr>
                    </a:p>
                  </a:txBody>
                  <a:tcPr marL="0" marR="0" marT="0" marB="0"/>
                </a:tc>
                <a:tc>
                  <a:txBody>
                    <a:bodyPr/>
                    <a:lstStyle/>
                    <a:p>
                      <a:pPr marL="114300" marR="0" algn="r">
                        <a:spcBef>
                          <a:spcPts val="5"/>
                        </a:spcBef>
                        <a:spcAft>
                          <a:spcPts val="0"/>
                        </a:spcAft>
                      </a:pPr>
                      <a:r>
                        <a:rPr lang="en-US" sz="1800" spc="-5" dirty="0">
                          <a:effectLst/>
                          <a:latin typeface="+mn-lt"/>
                          <a:ea typeface="Calibri"/>
                          <a:cs typeface="Times New Roman"/>
                        </a:rPr>
                        <a:t>132,369,362</a:t>
                      </a:r>
                      <a:endParaRPr lang="en-US" sz="1800" dirty="0">
                        <a:effectLst/>
                        <a:latin typeface="+mn-lt"/>
                        <a:ea typeface="Calibri"/>
                        <a:cs typeface="Times New Roman"/>
                      </a:endParaRPr>
                    </a:p>
                  </a:txBody>
                  <a:tcPr marL="0" marR="0" marT="0" marB="0"/>
                </a:tc>
                <a:extLst>
                  <a:ext uri="{0D108BD9-81ED-4DB2-BD59-A6C34878D82A}">
                    <a16:rowId xmlns:a16="http://schemas.microsoft.com/office/drawing/2014/main" val="10001"/>
                  </a:ext>
                </a:extLst>
              </a:tr>
              <a:tr h="370840">
                <a:tc>
                  <a:txBody>
                    <a:bodyPr/>
                    <a:lstStyle/>
                    <a:p>
                      <a:pPr marL="19050" marR="0">
                        <a:spcBef>
                          <a:spcPts val="0"/>
                        </a:spcBef>
                        <a:spcAft>
                          <a:spcPts val="0"/>
                        </a:spcAft>
                      </a:pPr>
                      <a:r>
                        <a:rPr lang="en-US" sz="1800" spc="-5" dirty="0">
                          <a:effectLst/>
                          <a:latin typeface="+mn-lt"/>
                          <a:ea typeface="Calibri"/>
                          <a:cs typeface="Times New Roman"/>
                        </a:rPr>
                        <a:t>Expenditures</a:t>
                      </a:r>
                      <a:endParaRPr lang="en-US" sz="1800" dirty="0">
                        <a:effectLst/>
                        <a:latin typeface="+mn-lt"/>
                        <a:ea typeface="Calibri"/>
                        <a:cs typeface="Times New Roman"/>
                      </a:endParaRPr>
                    </a:p>
                  </a:txBody>
                  <a:tcPr marL="0" marR="0" marT="0" marB="0"/>
                </a:tc>
                <a:tc>
                  <a:txBody>
                    <a:bodyPr/>
                    <a:lstStyle/>
                    <a:p>
                      <a:pPr marL="202565" marR="0" algn="r">
                        <a:spcBef>
                          <a:spcPts val="0"/>
                        </a:spcBef>
                        <a:spcAft>
                          <a:spcPts val="0"/>
                        </a:spcAft>
                      </a:pPr>
                      <a:r>
                        <a:rPr lang="en-US" sz="1800" spc="-5" dirty="0">
                          <a:effectLst/>
                          <a:latin typeface="+mn-lt"/>
                          <a:ea typeface="Calibri"/>
                          <a:cs typeface="Times New Roman"/>
                        </a:rPr>
                        <a:t>133,530,703</a:t>
                      </a:r>
                      <a:endParaRPr lang="en-US" sz="1800" dirty="0">
                        <a:effectLst/>
                        <a:latin typeface="+mn-lt"/>
                        <a:ea typeface="Calibri"/>
                        <a:cs typeface="Times New Roman"/>
                      </a:endParaRPr>
                    </a:p>
                  </a:txBody>
                  <a:tcPr marL="0" marR="0" marT="0" marB="0"/>
                </a:tc>
                <a:tc>
                  <a:txBody>
                    <a:bodyPr/>
                    <a:lstStyle/>
                    <a:p>
                      <a:pPr marL="114300" marR="0" algn="r">
                        <a:spcBef>
                          <a:spcPts val="0"/>
                        </a:spcBef>
                        <a:spcAft>
                          <a:spcPts val="0"/>
                        </a:spcAft>
                      </a:pPr>
                      <a:r>
                        <a:rPr lang="en-US" sz="1800" spc="-5" dirty="0">
                          <a:effectLst/>
                          <a:latin typeface="+mn-lt"/>
                          <a:ea typeface="Calibri"/>
                          <a:cs typeface="Times New Roman"/>
                        </a:rPr>
                        <a:t>133,534,522</a:t>
                      </a:r>
                      <a:endParaRPr lang="en-US" sz="1800" dirty="0">
                        <a:effectLst/>
                        <a:latin typeface="+mn-lt"/>
                        <a:ea typeface="Calibri"/>
                        <a:cs typeface="Times New Roman"/>
                      </a:endParaRPr>
                    </a:p>
                  </a:txBody>
                  <a:tcPr marL="0" marR="0" marT="0" marB="0"/>
                </a:tc>
                <a:tc>
                  <a:txBody>
                    <a:bodyPr/>
                    <a:lstStyle/>
                    <a:p>
                      <a:pPr marL="114300" marR="0" algn="r">
                        <a:spcBef>
                          <a:spcPts val="0"/>
                        </a:spcBef>
                        <a:spcAft>
                          <a:spcPts val="0"/>
                        </a:spcAft>
                      </a:pPr>
                      <a:r>
                        <a:rPr lang="en-US" sz="1800" spc="-5" dirty="0">
                          <a:effectLst/>
                          <a:latin typeface="+mn-lt"/>
                          <a:ea typeface="Calibri"/>
                          <a:cs typeface="Times New Roman"/>
                        </a:rPr>
                        <a:t>135,343,630</a:t>
                      </a:r>
                      <a:endParaRPr lang="en-US" sz="1800" dirty="0">
                        <a:effectLst/>
                        <a:latin typeface="+mn-lt"/>
                        <a:ea typeface="Calibri"/>
                        <a:cs typeface="Times New Roman"/>
                      </a:endParaRPr>
                    </a:p>
                  </a:txBody>
                  <a:tcPr marL="0" marR="0" marT="0" marB="0"/>
                </a:tc>
                <a:extLst>
                  <a:ext uri="{0D108BD9-81ED-4DB2-BD59-A6C34878D82A}">
                    <a16:rowId xmlns:a16="http://schemas.microsoft.com/office/drawing/2014/main" val="10002"/>
                  </a:ext>
                </a:extLst>
              </a:tr>
              <a:tr h="370840">
                <a:tc>
                  <a:txBody>
                    <a:bodyPr/>
                    <a:lstStyle/>
                    <a:p>
                      <a:pPr marL="19050" marR="0">
                        <a:spcBef>
                          <a:spcPts val="0"/>
                        </a:spcBef>
                        <a:spcAft>
                          <a:spcPts val="0"/>
                        </a:spcAft>
                      </a:pPr>
                      <a:r>
                        <a:rPr lang="en-US" sz="1800" spc="-5" dirty="0">
                          <a:effectLst/>
                          <a:latin typeface="+mn-lt"/>
                          <a:ea typeface="Calibri"/>
                          <a:cs typeface="Times New Roman"/>
                        </a:rPr>
                        <a:t>Increase/(Deficit)</a:t>
                      </a:r>
                      <a:endParaRPr lang="en-US" sz="1800" dirty="0">
                        <a:effectLst/>
                        <a:latin typeface="+mn-lt"/>
                        <a:ea typeface="Calibri"/>
                        <a:cs typeface="Times New Roman"/>
                      </a:endParaRPr>
                    </a:p>
                  </a:txBody>
                  <a:tcPr marL="0" marR="0" marT="0" marB="0"/>
                </a:tc>
                <a:tc>
                  <a:txBody>
                    <a:bodyPr/>
                    <a:lstStyle/>
                    <a:p>
                      <a:pPr marL="474980" marR="0" algn="r">
                        <a:spcBef>
                          <a:spcPts val="0"/>
                        </a:spcBef>
                        <a:spcAft>
                          <a:spcPts val="0"/>
                        </a:spcAft>
                      </a:pPr>
                      <a:r>
                        <a:rPr lang="en-US" sz="1800" spc="-5" dirty="0">
                          <a:effectLst/>
                          <a:latin typeface="+mn-lt"/>
                          <a:ea typeface="Calibri"/>
                          <a:cs typeface="Times New Roman"/>
                        </a:rPr>
                        <a:t>575,547</a:t>
                      </a:r>
                      <a:endParaRPr lang="en-US" sz="1800" dirty="0">
                        <a:effectLst/>
                        <a:latin typeface="+mn-lt"/>
                        <a:ea typeface="Calibri"/>
                        <a:cs typeface="Times New Roman"/>
                      </a:endParaRPr>
                    </a:p>
                  </a:txBody>
                  <a:tcPr marL="0" marR="0" marT="0" marB="0"/>
                </a:tc>
                <a:tc>
                  <a:txBody>
                    <a:bodyPr/>
                    <a:lstStyle/>
                    <a:p>
                      <a:pPr marL="339725" marR="0" algn="r">
                        <a:spcBef>
                          <a:spcPts val="0"/>
                        </a:spcBef>
                        <a:spcAft>
                          <a:spcPts val="0"/>
                        </a:spcAft>
                      </a:pPr>
                      <a:r>
                        <a:rPr lang="en-US" sz="1800" spc="-5" dirty="0">
                          <a:effectLst/>
                          <a:latin typeface="+mn-lt"/>
                          <a:ea typeface="Calibri"/>
                          <a:cs typeface="Times New Roman"/>
                        </a:rPr>
                        <a:t>(939,553)</a:t>
                      </a:r>
                      <a:endParaRPr lang="en-US" sz="1800" dirty="0">
                        <a:effectLst/>
                        <a:latin typeface="+mn-lt"/>
                        <a:ea typeface="Calibri"/>
                        <a:cs typeface="Times New Roman"/>
                      </a:endParaRPr>
                    </a:p>
                  </a:txBody>
                  <a:tcPr marL="0" marR="0" marT="0" marB="0"/>
                </a:tc>
                <a:tc>
                  <a:txBody>
                    <a:bodyPr/>
                    <a:lstStyle/>
                    <a:p>
                      <a:pPr marL="222250" marR="0" algn="r">
                        <a:spcBef>
                          <a:spcPts val="0"/>
                        </a:spcBef>
                        <a:spcAft>
                          <a:spcPts val="0"/>
                        </a:spcAft>
                      </a:pPr>
                      <a:r>
                        <a:rPr lang="en-US" sz="1800" spc="-5" dirty="0">
                          <a:effectLst/>
                          <a:latin typeface="+mn-lt"/>
                          <a:ea typeface="Calibri"/>
                          <a:cs typeface="Times New Roman"/>
                        </a:rPr>
                        <a:t>(2,974,268)</a:t>
                      </a:r>
                      <a:endParaRPr lang="en-US" sz="1800" dirty="0">
                        <a:effectLst/>
                        <a:latin typeface="+mn-lt"/>
                        <a:ea typeface="Calibri"/>
                        <a:cs typeface="Times New Roman"/>
                      </a:endParaRPr>
                    </a:p>
                  </a:txBody>
                  <a:tcPr marL="0" marR="0" marT="0" marB="0"/>
                </a:tc>
                <a:extLst>
                  <a:ext uri="{0D108BD9-81ED-4DB2-BD59-A6C34878D82A}">
                    <a16:rowId xmlns:a16="http://schemas.microsoft.com/office/drawing/2014/main" val="10003"/>
                  </a:ext>
                </a:extLst>
              </a:tr>
              <a:tr h="370840">
                <a:tc>
                  <a:txBody>
                    <a:bodyPr/>
                    <a:lstStyle/>
                    <a:p>
                      <a:pPr marL="18415" marR="0">
                        <a:spcBef>
                          <a:spcPts val="690"/>
                        </a:spcBef>
                        <a:spcAft>
                          <a:spcPts val="0"/>
                        </a:spcAft>
                      </a:pPr>
                      <a:r>
                        <a:rPr lang="en-US" sz="1800" spc="-5" dirty="0">
                          <a:effectLst/>
                          <a:latin typeface="+mn-lt"/>
                          <a:ea typeface="Calibri"/>
                          <a:cs typeface="Times New Roman"/>
                        </a:rPr>
                        <a:t>Beginning</a:t>
                      </a:r>
                      <a:r>
                        <a:rPr lang="en-US" sz="1800" spc="15" dirty="0">
                          <a:effectLst/>
                          <a:latin typeface="+mn-lt"/>
                          <a:ea typeface="Calibri"/>
                          <a:cs typeface="Times New Roman"/>
                        </a:rPr>
                        <a:t> </a:t>
                      </a:r>
                      <a:r>
                        <a:rPr lang="en-US" sz="1800" spc="-5" dirty="0">
                          <a:effectLst/>
                          <a:latin typeface="+mn-lt"/>
                          <a:ea typeface="Calibri"/>
                          <a:cs typeface="Times New Roman"/>
                        </a:rPr>
                        <a:t>Fund</a:t>
                      </a:r>
                      <a:r>
                        <a:rPr lang="en-US" sz="1800" dirty="0">
                          <a:effectLst/>
                          <a:latin typeface="+mn-lt"/>
                          <a:ea typeface="Calibri"/>
                          <a:cs typeface="Times New Roman"/>
                        </a:rPr>
                        <a:t> </a:t>
                      </a:r>
                      <a:r>
                        <a:rPr lang="en-US" sz="1800" spc="-5" dirty="0">
                          <a:effectLst/>
                          <a:latin typeface="+mn-lt"/>
                          <a:ea typeface="Calibri"/>
                          <a:cs typeface="Times New Roman"/>
                        </a:rPr>
                        <a:t>Balance</a:t>
                      </a:r>
                      <a:endParaRPr lang="en-US" sz="1800" dirty="0">
                        <a:effectLst/>
                        <a:latin typeface="+mn-lt"/>
                        <a:ea typeface="Calibri"/>
                        <a:cs typeface="Times New Roman"/>
                      </a:endParaRPr>
                    </a:p>
                  </a:txBody>
                  <a:tcPr marL="0" marR="0" marT="0" marB="0"/>
                </a:tc>
                <a:tc>
                  <a:txBody>
                    <a:bodyPr/>
                    <a:lstStyle/>
                    <a:p>
                      <a:pPr marL="280035" marR="0" algn="r">
                        <a:spcBef>
                          <a:spcPts val="690"/>
                        </a:spcBef>
                        <a:spcAft>
                          <a:spcPts val="0"/>
                        </a:spcAft>
                      </a:pPr>
                      <a:r>
                        <a:rPr lang="en-US" sz="1800" spc="-5" dirty="0">
                          <a:effectLst/>
                          <a:latin typeface="+mn-lt"/>
                          <a:ea typeface="Calibri"/>
                          <a:cs typeface="Times New Roman"/>
                        </a:rPr>
                        <a:t>15,864,354</a:t>
                      </a:r>
                      <a:endParaRPr lang="en-US" sz="1800" dirty="0">
                        <a:effectLst/>
                        <a:latin typeface="+mn-lt"/>
                        <a:ea typeface="Calibri"/>
                        <a:cs typeface="Times New Roman"/>
                      </a:endParaRPr>
                    </a:p>
                  </a:txBody>
                  <a:tcPr marL="0" marR="0" marT="0" marB="0"/>
                </a:tc>
                <a:tc>
                  <a:txBody>
                    <a:bodyPr/>
                    <a:lstStyle/>
                    <a:p>
                      <a:pPr marL="191770" marR="0" algn="r">
                        <a:spcBef>
                          <a:spcPts val="690"/>
                        </a:spcBef>
                        <a:spcAft>
                          <a:spcPts val="0"/>
                        </a:spcAft>
                      </a:pPr>
                      <a:r>
                        <a:rPr lang="en-US" sz="1800" spc="-5" dirty="0">
                          <a:effectLst/>
                          <a:latin typeface="+mn-lt"/>
                          <a:ea typeface="Calibri"/>
                          <a:cs typeface="Times New Roman"/>
                        </a:rPr>
                        <a:t>16,439,901</a:t>
                      </a:r>
                      <a:endParaRPr lang="en-US" sz="1800" dirty="0">
                        <a:effectLst/>
                        <a:latin typeface="+mn-lt"/>
                        <a:ea typeface="Calibri"/>
                        <a:cs typeface="Times New Roman"/>
                      </a:endParaRPr>
                    </a:p>
                  </a:txBody>
                  <a:tcPr marL="0" marR="0" marT="0" marB="0"/>
                </a:tc>
                <a:tc>
                  <a:txBody>
                    <a:bodyPr/>
                    <a:lstStyle/>
                    <a:p>
                      <a:pPr marL="191770" marR="0" algn="r">
                        <a:spcBef>
                          <a:spcPts val="690"/>
                        </a:spcBef>
                        <a:spcAft>
                          <a:spcPts val="0"/>
                        </a:spcAft>
                      </a:pPr>
                      <a:r>
                        <a:rPr lang="en-US" sz="1800" spc="-5" dirty="0">
                          <a:effectLst/>
                          <a:latin typeface="+mn-lt"/>
                          <a:ea typeface="Calibri"/>
                          <a:cs typeface="Times New Roman"/>
                        </a:rPr>
                        <a:t>15,500,349</a:t>
                      </a:r>
                      <a:endParaRPr lang="en-US" sz="1800" dirty="0">
                        <a:effectLst/>
                        <a:latin typeface="+mn-lt"/>
                        <a:ea typeface="Calibri"/>
                        <a:cs typeface="Times New Roman"/>
                      </a:endParaRPr>
                    </a:p>
                  </a:txBody>
                  <a:tcPr marL="0" marR="0" marT="0" marB="0"/>
                </a:tc>
                <a:extLst>
                  <a:ext uri="{0D108BD9-81ED-4DB2-BD59-A6C34878D82A}">
                    <a16:rowId xmlns:a16="http://schemas.microsoft.com/office/drawing/2014/main" val="10004"/>
                  </a:ext>
                </a:extLst>
              </a:tr>
              <a:tr h="370840">
                <a:tc>
                  <a:txBody>
                    <a:bodyPr/>
                    <a:lstStyle/>
                    <a:p>
                      <a:pPr marL="18415" marR="0">
                        <a:spcBef>
                          <a:spcPts val="0"/>
                        </a:spcBef>
                        <a:spcAft>
                          <a:spcPts val="0"/>
                        </a:spcAft>
                      </a:pPr>
                      <a:r>
                        <a:rPr lang="en-US" sz="1800" spc="-5" dirty="0">
                          <a:effectLst/>
                          <a:latin typeface="+mn-lt"/>
                          <a:ea typeface="Calibri"/>
                          <a:cs typeface="Times New Roman"/>
                        </a:rPr>
                        <a:t>Ending</a:t>
                      </a:r>
                      <a:r>
                        <a:rPr lang="en-US" sz="1800" spc="15" dirty="0">
                          <a:effectLst/>
                          <a:latin typeface="+mn-lt"/>
                          <a:ea typeface="Calibri"/>
                          <a:cs typeface="Times New Roman"/>
                        </a:rPr>
                        <a:t> </a:t>
                      </a:r>
                      <a:r>
                        <a:rPr lang="en-US" sz="1800" spc="-5" dirty="0">
                          <a:effectLst/>
                          <a:latin typeface="+mn-lt"/>
                          <a:ea typeface="Calibri"/>
                          <a:cs typeface="Times New Roman"/>
                        </a:rPr>
                        <a:t>Fund</a:t>
                      </a:r>
                      <a:r>
                        <a:rPr lang="en-US" sz="1800" dirty="0">
                          <a:effectLst/>
                          <a:latin typeface="+mn-lt"/>
                          <a:ea typeface="Calibri"/>
                          <a:cs typeface="Times New Roman"/>
                        </a:rPr>
                        <a:t> </a:t>
                      </a:r>
                      <a:r>
                        <a:rPr lang="en-US" sz="1800" spc="-5" dirty="0">
                          <a:effectLst/>
                          <a:latin typeface="+mn-lt"/>
                          <a:ea typeface="Calibri"/>
                          <a:cs typeface="Times New Roman"/>
                        </a:rPr>
                        <a:t>Balance</a:t>
                      </a:r>
                      <a:endParaRPr lang="en-US" sz="1800" dirty="0">
                        <a:effectLst/>
                        <a:latin typeface="+mn-lt"/>
                        <a:ea typeface="Calibri"/>
                        <a:cs typeface="Times New Roman"/>
                      </a:endParaRPr>
                    </a:p>
                  </a:txBody>
                  <a:tcPr marL="0" marR="0" marT="0" marB="0"/>
                </a:tc>
                <a:tc>
                  <a:txBody>
                    <a:bodyPr/>
                    <a:lstStyle/>
                    <a:p>
                      <a:pPr marL="280035" marR="0" algn="r">
                        <a:spcBef>
                          <a:spcPts val="0"/>
                        </a:spcBef>
                        <a:spcAft>
                          <a:spcPts val="0"/>
                        </a:spcAft>
                      </a:pPr>
                      <a:r>
                        <a:rPr lang="en-US" sz="1800" spc="-5" dirty="0">
                          <a:effectLst/>
                          <a:latin typeface="+mn-lt"/>
                          <a:ea typeface="Calibri"/>
                          <a:cs typeface="Times New Roman"/>
                        </a:rPr>
                        <a:t>16,439,901</a:t>
                      </a:r>
                      <a:endParaRPr lang="en-US" sz="1800" dirty="0">
                        <a:effectLst/>
                        <a:latin typeface="+mn-lt"/>
                        <a:ea typeface="Calibri"/>
                        <a:cs typeface="Times New Roman"/>
                      </a:endParaRPr>
                    </a:p>
                  </a:txBody>
                  <a:tcPr marL="0" marR="0" marT="0" marB="0"/>
                </a:tc>
                <a:tc>
                  <a:txBody>
                    <a:bodyPr/>
                    <a:lstStyle/>
                    <a:p>
                      <a:pPr marL="191770" marR="0" algn="r">
                        <a:spcBef>
                          <a:spcPts val="0"/>
                        </a:spcBef>
                        <a:spcAft>
                          <a:spcPts val="0"/>
                        </a:spcAft>
                      </a:pPr>
                      <a:r>
                        <a:rPr lang="en-US" sz="1800" spc="-5" dirty="0">
                          <a:effectLst/>
                          <a:latin typeface="+mn-lt"/>
                          <a:ea typeface="Calibri"/>
                          <a:cs typeface="Times New Roman"/>
                        </a:rPr>
                        <a:t>15,500,348</a:t>
                      </a:r>
                      <a:endParaRPr lang="en-US" sz="1800" dirty="0">
                        <a:effectLst/>
                        <a:latin typeface="+mn-lt"/>
                        <a:ea typeface="Calibri"/>
                        <a:cs typeface="Times New Roman"/>
                      </a:endParaRPr>
                    </a:p>
                  </a:txBody>
                  <a:tcPr marL="0" marR="0" marT="0" marB="0"/>
                </a:tc>
                <a:tc>
                  <a:txBody>
                    <a:bodyPr/>
                    <a:lstStyle/>
                    <a:p>
                      <a:pPr marL="191770" marR="0" algn="r">
                        <a:spcBef>
                          <a:spcPts val="0"/>
                        </a:spcBef>
                        <a:spcAft>
                          <a:spcPts val="0"/>
                        </a:spcAft>
                      </a:pPr>
                      <a:r>
                        <a:rPr lang="en-US" sz="1800" spc="-5" dirty="0">
                          <a:effectLst/>
                          <a:latin typeface="+mn-lt"/>
                          <a:ea typeface="Calibri"/>
                          <a:cs typeface="Times New Roman"/>
                        </a:rPr>
                        <a:t>12,526,081</a:t>
                      </a:r>
                      <a:endParaRPr lang="en-US" sz="1800" dirty="0">
                        <a:effectLst/>
                        <a:latin typeface="+mn-lt"/>
                        <a:ea typeface="Calibri"/>
                        <a:cs typeface="Times New Roman"/>
                      </a:endParaRPr>
                    </a:p>
                  </a:txBody>
                  <a:tcPr marL="0" marR="0" marT="0" marB="0"/>
                </a:tc>
                <a:extLst>
                  <a:ext uri="{0D108BD9-81ED-4DB2-BD59-A6C34878D82A}">
                    <a16:rowId xmlns:a16="http://schemas.microsoft.com/office/drawing/2014/main" val="10005"/>
                  </a:ext>
                </a:extLst>
              </a:tr>
              <a:tr h="370840">
                <a:tc>
                  <a:txBody>
                    <a:bodyPr/>
                    <a:lstStyle/>
                    <a:p>
                      <a:pPr marL="19050" marR="0">
                        <a:spcBef>
                          <a:spcPts val="0"/>
                        </a:spcBef>
                        <a:spcAft>
                          <a:spcPts val="0"/>
                        </a:spcAft>
                      </a:pPr>
                      <a:r>
                        <a:rPr lang="en-US" sz="1800" dirty="0">
                          <a:effectLst/>
                          <a:latin typeface="+mn-lt"/>
                          <a:ea typeface="Calibri"/>
                          <a:cs typeface="Times New Roman"/>
                        </a:rPr>
                        <a:t>%</a:t>
                      </a:r>
                      <a:r>
                        <a:rPr lang="en-US" sz="1800" spc="5" dirty="0">
                          <a:effectLst/>
                          <a:latin typeface="+mn-lt"/>
                          <a:ea typeface="Calibri"/>
                          <a:cs typeface="Times New Roman"/>
                        </a:rPr>
                        <a:t> </a:t>
                      </a:r>
                      <a:r>
                        <a:rPr lang="en-US" sz="1800" spc="-5" dirty="0">
                          <a:effectLst/>
                          <a:latin typeface="+mn-lt"/>
                          <a:ea typeface="Calibri"/>
                          <a:cs typeface="Times New Roman"/>
                        </a:rPr>
                        <a:t>Reserves</a:t>
                      </a:r>
                      <a:endParaRPr lang="en-US" sz="1800" dirty="0">
                        <a:effectLst/>
                        <a:latin typeface="+mn-lt"/>
                        <a:ea typeface="Calibri"/>
                        <a:cs typeface="Times New Roman"/>
                      </a:endParaRPr>
                    </a:p>
                  </a:txBody>
                  <a:tcPr marL="0" marR="0" marT="0" marB="0"/>
                </a:tc>
                <a:tc>
                  <a:txBody>
                    <a:bodyPr/>
                    <a:lstStyle/>
                    <a:p>
                      <a:pPr marL="630555" marR="0">
                        <a:spcBef>
                          <a:spcPts val="0"/>
                        </a:spcBef>
                        <a:spcAft>
                          <a:spcPts val="0"/>
                        </a:spcAft>
                      </a:pPr>
                      <a:r>
                        <a:rPr lang="en-US" sz="1800" spc="-5" dirty="0">
                          <a:effectLst/>
                          <a:latin typeface="+mn-lt"/>
                          <a:ea typeface="Calibri"/>
                          <a:cs typeface="Times New Roman"/>
                        </a:rPr>
                        <a:t>9.23%</a:t>
                      </a:r>
                      <a:endParaRPr lang="en-US" sz="1800" dirty="0">
                        <a:effectLst/>
                        <a:latin typeface="+mn-lt"/>
                        <a:ea typeface="Calibri"/>
                        <a:cs typeface="Times New Roman"/>
                      </a:endParaRPr>
                    </a:p>
                  </a:txBody>
                  <a:tcPr marL="0" marR="0" marT="0" marB="0"/>
                </a:tc>
                <a:tc>
                  <a:txBody>
                    <a:bodyPr/>
                    <a:lstStyle/>
                    <a:p>
                      <a:pPr marL="542925" marR="0">
                        <a:spcBef>
                          <a:spcPts val="0"/>
                        </a:spcBef>
                        <a:spcAft>
                          <a:spcPts val="0"/>
                        </a:spcAft>
                      </a:pPr>
                      <a:r>
                        <a:rPr lang="en-US" sz="1800" spc="-5" dirty="0">
                          <a:effectLst/>
                          <a:latin typeface="+mn-lt"/>
                          <a:ea typeface="Calibri"/>
                          <a:cs typeface="Times New Roman"/>
                        </a:rPr>
                        <a:t>5.91%</a:t>
                      </a:r>
                      <a:endParaRPr lang="en-US" sz="1800" dirty="0">
                        <a:effectLst/>
                        <a:latin typeface="+mn-lt"/>
                        <a:ea typeface="Calibri"/>
                        <a:cs typeface="Times New Roman"/>
                      </a:endParaRPr>
                    </a:p>
                  </a:txBody>
                  <a:tcPr marL="0" marR="0" marT="0" marB="0"/>
                </a:tc>
                <a:tc>
                  <a:txBody>
                    <a:bodyPr/>
                    <a:lstStyle/>
                    <a:p>
                      <a:pPr marL="542925" marR="0">
                        <a:spcBef>
                          <a:spcPts val="0"/>
                        </a:spcBef>
                        <a:spcAft>
                          <a:spcPts val="0"/>
                        </a:spcAft>
                      </a:pPr>
                      <a:r>
                        <a:rPr lang="en-US" sz="1800" spc="-5" dirty="0">
                          <a:effectLst/>
                          <a:latin typeface="+mn-lt"/>
                          <a:ea typeface="Calibri"/>
                          <a:cs typeface="Times New Roman"/>
                        </a:rPr>
                        <a:t>3.07%</a:t>
                      </a:r>
                      <a:endParaRPr lang="en-US" sz="1800" dirty="0">
                        <a:effectLst/>
                        <a:latin typeface="+mn-lt"/>
                        <a:ea typeface="Calibri"/>
                        <a:cs typeface="Times New Roman"/>
                      </a:endParaRPr>
                    </a:p>
                  </a:txBody>
                  <a:tcPr marL="0" marR="0" marT="0" marB="0"/>
                </a:tc>
                <a:extLst>
                  <a:ext uri="{0D108BD9-81ED-4DB2-BD59-A6C34878D82A}">
                    <a16:rowId xmlns:a16="http://schemas.microsoft.com/office/drawing/2014/main" val="10006"/>
                  </a:ext>
                </a:extLst>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472083779"/>
              </p:ext>
            </p:extLst>
          </p:nvPr>
        </p:nvGraphicFramePr>
        <p:xfrm>
          <a:off x="301625" y="1524000"/>
          <a:ext cx="8653464" cy="2595880"/>
        </p:xfrm>
        <a:graphic>
          <a:graphicData uri="http://schemas.openxmlformats.org/drawingml/2006/table">
            <a:tbl>
              <a:tblPr firstRow="1" bandRow="1">
                <a:tableStyleId>{F5AB1C69-6EDB-4FF4-983F-18BD219EF322}</a:tableStyleId>
              </a:tblPr>
              <a:tblGrid>
                <a:gridCol w="2514599">
                  <a:extLst>
                    <a:ext uri="{9D8B030D-6E8A-4147-A177-3AD203B41FA5}">
                      <a16:colId xmlns:a16="http://schemas.microsoft.com/office/drawing/2014/main" val="20000"/>
                    </a:ext>
                  </a:extLst>
                </a:gridCol>
                <a:gridCol w="1908176">
                  <a:extLst>
                    <a:ext uri="{9D8B030D-6E8A-4147-A177-3AD203B41FA5}">
                      <a16:colId xmlns:a16="http://schemas.microsoft.com/office/drawing/2014/main" val="20001"/>
                    </a:ext>
                  </a:extLst>
                </a:gridCol>
                <a:gridCol w="2067323">
                  <a:extLst>
                    <a:ext uri="{9D8B030D-6E8A-4147-A177-3AD203B41FA5}">
                      <a16:colId xmlns:a16="http://schemas.microsoft.com/office/drawing/2014/main" val="20002"/>
                    </a:ext>
                  </a:extLst>
                </a:gridCol>
                <a:gridCol w="2163366">
                  <a:extLst>
                    <a:ext uri="{9D8B030D-6E8A-4147-A177-3AD203B41FA5}">
                      <a16:colId xmlns:a16="http://schemas.microsoft.com/office/drawing/2014/main" val="20003"/>
                    </a:ext>
                  </a:extLst>
                </a:gridCol>
              </a:tblGrid>
              <a:tr h="370840">
                <a:tc>
                  <a:txBody>
                    <a:bodyPr/>
                    <a:lstStyle/>
                    <a:p>
                      <a:pPr marL="0" marR="0">
                        <a:spcBef>
                          <a:spcPts val="0"/>
                        </a:spcBef>
                        <a:spcAft>
                          <a:spcPts val="0"/>
                        </a:spcAft>
                      </a:pPr>
                      <a:r>
                        <a:rPr lang="en-US" sz="1800" dirty="0">
                          <a:effectLst/>
                          <a:latin typeface="+mn-lt"/>
                          <a:ea typeface="Calibri"/>
                          <a:cs typeface="Times New Roman"/>
                        </a:rPr>
                        <a:t> </a:t>
                      </a:r>
                    </a:p>
                  </a:txBody>
                  <a:tcPr marL="0" marR="0" marT="0" marB="0"/>
                </a:tc>
                <a:tc>
                  <a:txBody>
                    <a:bodyPr/>
                    <a:lstStyle/>
                    <a:p>
                      <a:pPr marL="66040" marR="0" algn="ctr">
                        <a:spcBef>
                          <a:spcPts val="5"/>
                        </a:spcBef>
                        <a:spcAft>
                          <a:spcPts val="0"/>
                        </a:spcAft>
                      </a:pPr>
                      <a:r>
                        <a:rPr lang="en-US" sz="1800" spc="-5" dirty="0">
                          <a:effectLst/>
                          <a:latin typeface="+mn-lt"/>
                          <a:ea typeface="Calibri"/>
                          <a:cs typeface="Times New Roman"/>
                        </a:rPr>
                        <a:t>2016-17</a:t>
                      </a:r>
                      <a:endParaRPr lang="en-US" sz="1800" dirty="0">
                        <a:effectLst/>
                        <a:latin typeface="+mn-lt"/>
                        <a:ea typeface="Calibri"/>
                        <a:cs typeface="Times New Roman"/>
                      </a:endParaRPr>
                    </a:p>
                  </a:txBody>
                  <a:tcPr marL="0" marR="0" marT="0" marB="0"/>
                </a:tc>
                <a:tc>
                  <a:txBody>
                    <a:bodyPr/>
                    <a:lstStyle/>
                    <a:p>
                      <a:pPr marL="49530" marR="0" algn="ctr">
                        <a:spcBef>
                          <a:spcPts val="5"/>
                        </a:spcBef>
                        <a:spcAft>
                          <a:spcPts val="0"/>
                        </a:spcAft>
                      </a:pPr>
                      <a:r>
                        <a:rPr lang="en-US" sz="1800" spc="-5" dirty="0">
                          <a:effectLst/>
                          <a:latin typeface="+mn-lt"/>
                          <a:ea typeface="Calibri"/>
                          <a:cs typeface="Times New Roman"/>
                        </a:rPr>
                        <a:t>2017-18</a:t>
                      </a:r>
                      <a:endParaRPr lang="en-US" sz="1800" dirty="0">
                        <a:effectLst/>
                        <a:latin typeface="+mn-lt"/>
                        <a:ea typeface="Calibri"/>
                        <a:cs typeface="Times New Roman"/>
                      </a:endParaRPr>
                    </a:p>
                  </a:txBody>
                  <a:tcPr marL="0" marR="0" marT="0" marB="0"/>
                </a:tc>
                <a:tc>
                  <a:txBody>
                    <a:bodyPr/>
                    <a:lstStyle/>
                    <a:p>
                      <a:pPr marL="49530" marR="0" algn="ctr">
                        <a:spcBef>
                          <a:spcPts val="5"/>
                        </a:spcBef>
                        <a:spcAft>
                          <a:spcPts val="0"/>
                        </a:spcAft>
                      </a:pPr>
                      <a:r>
                        <a:rPr lang="en-US" sz="1800" spc="-5" dirty="0">
                          <a:effectLst/>
                          <a:latin typeface="+mn-lt"/>
                          <a:ea typeface="Calibri"/>
                          <a:cs typeface="Times New Roman"/>
                        </a:rPr>
                        <a:t>2018-19</a:t>
                      </a:r>
                      <a:endParaRPr lang="en-US" sz="1800" dirty="0">
                        <a:effectLst/>
                        <a:latin typeface="+mn-lt"/>
                        <a:ea typeface="Calibri"/>
                        <a:cs typeface="Times New Roman"/>
                      </a:endParaRPr>
                    </a:p>
                  </a:txBody>
                  <a:tcPr marL="0" marR="0" marT="0" marB="0"/>
                </a:tc>
                <a:extLst>
                  <a:ext uri="{0D108BD9-81ED-4DB2-BD59-A6C34878D82A}">
                    <a16:rowId xmlns:a16="http://schemas.microsoft.com/office/drawing/2014/main" val="10000"/>
                  </a:ext>
                </a:extLst>
              </a:tr>
              <a:tr h="370840">
                <a:tc>
                  <a:txBody>
                    <a:bodyPr/>
                    <a:lstStyle/>
                    <a:p>
                      <a:pPr marL="19050" marR="0">
                        <a:spcBef>
                          <a:spcPts val="5"/>
                        </a:spcBef>
                        <a:spcAft>
                          <a:spcPts val="0"/>
                        </a:spcAft>
                      </a:pPr>
                      <a:r>
                        <a:rPr lang="en-US" sz="1800" spc="-10" dirty="0">
                          <a:effectLst/>
                          <a:latin typeface="+mn-lt"/>
                          <a:ea typeface="Calibri"/>
                          <a:cs typeface="Times New Roman"/>
                        </a:rPr>
                        <a:t>Revenues:</a:t>
                      </a:r>
                      <a:endParaRPr lang="en-US" sz="1800" dirty="0">
                        <a:effectLst/>
                        <a:latin typeface="+mn-lt"/>
                        <a:ea typeface="Calibri"/>
                        <a:cs typeface="Times New Roman"/>
                      </a:endParaRPr>
                    </a:p>
                  </a:txBody>
                  <a:tcPr marL="0" marR="0" marT="0" marB="0"/>
                </a:tc>
                <a:tc>
                  <a:txBody>
                    <a:bodyPr/>
                    <a:lstStyle/>
                    <a:p>
                      <a:pPr marL="202565" marR="0" algn="r">
                        <a:spcBef>
                          <a:spcPts val="5"/>
                        </a:spcBef>
                        <a:spcAft>
                          <a:spcPts val="0"/>
                        </a:spcAft>
                      </a:pPr>
                      <a:r>
                        <a:rPr lang="en-US" sz="1800" spc="-5" dirty="0" smtClean="0">
                          <a:effectLst/>
                          <a:latin typeface="+mn-lt"/>
                          <a:ea typeface="Calibri"/>
                          <a:cs typeface="Times New Roman"/>
                        </a:rPr>
                        <a:t> 134,720,420 </a:t>
                      </a:r>
                      <a:endParaRPr lang="en-US" sz="1800" spc="-5" dirty="0">
                        <a:effectLst/>
                        <a:latin typeface="+mn-lt"/>
                        <a:ea typeface="Calibri"/>
                        <a:cs typeface="Times New Roman"/>
                      </a:endParaRPr>
                    </a:p>
                  </a:txBody>
                  <a:tcPr marL="0" marR="0" marT="0" marB="0"/>
                </a:tc>
                <a:tc>
                  <a:txBody>
                    <a:bodyPr/>
                    <a:lstStyle/>
                    <a:p>
                      <a:pPr marL="179070" marR="0" algn="r">
                        <a:spcBef>
                          <a:spcPts val="5"/>
                        </a:spcBef>
                        <a:spcAft>
                          <a:spcPts val="0"/>
                        </a:spcAft>
                      </a:pPr>
                      <a:r>
                        <a:rPr lang="en-US" sz="1800" spc="-5" dirty="0" smtClean="0">
                          <a:effectLst/>
                          <a:latin typeface="+mn-lt"/>
                          <a:ea typeface="Calibri"/>
                          <a:cs typeface="Times New Roman"/>
                        </a:rPr>
                        <a:t> 129,751,278 </a:t>
                      </a:r>
                      <a:endParaRPr lang="en-US" sz="1800" spc="-5" dirty="0">
                        <a:effectLst/>
                        <a:latin typeface="+mn-lt"/>
                        <a:ea typeface="Calibri"/>
                        <a:cs typeface="Times New Roman"/>
                      </a:endParaRPr>
                    </a:p>
                  </a:txBody>
                  <a:tcPr marL="0" marR="0" marT="0" marB="0"/>
                </a:tc>
                <a:tc>
                  <a:txBody>
                    <a:bodyPr/>
                    <a:lstStyle/>
                    <a:p>
                      <a:pPr marL="179070" marR="0" algn="r">
                        <a:spcBef>
                          <a:spcPts val="5"/>
                        </a:spcBef>
                        <a:spcAft>
                          <a:spcPts val="0"/>
                        </a:spcAft>
                      </a:pPr>
                      <a:r>
                        <a:rPr lang="en-US" sz="1800" spc="-5" dirty="0" smtClean="0">
                          <a:effectLst/>
                          <a:latin typeface="+mn-lt"/>
                          <a:ea typeface="Calibri"/>
                          <a:cs typeface="Times New Roman"/>
                        </a:rPr>
                        <a:t> 132,337,977 </a:t>
                      </a:r>
                      <a:endParaRPr lang="en-US" sz="1800" spc="-5" dirty="0">
                        <a:effectLst/>
                        <a:latin typeface="+mn-lt"/>
                        <a:ea typeface="Calibri"/>
                        <a:cs typeface="Times New Roman"/>
                      </a:endParaRPr>
                    </a:p>
                  </a:txBody>
                  <a:tcPr marL="0" marR="0" marT="0" marB="0"/>
                </a:tc>
                <a:extLst>
                  <a:ext uri="{0D108BD9-81ED-4DB2-BD59-A6C34878D82A}">
                    <a16:rowId xmlns:a16="http://schemas.microsoft.com/office/drawing/2014/main" val="10001"/>
                  </a:ext>
                </a:extLst>
              </a:tr>
              <a:tr h="370840">
                <a:tc>
                  <a:txBody>
                    <a:bodyPr/>
                    <a:lstStyle/>
                    <a:p>
                      <a:pPr marL="19050" marR="0">
                        <a:spcBef>
                          <a:spcPts val="0"/>
                        </a:spcBef>
                        <a:spcAft>
                          <a:spcPts val="0"/>
                        </a:spcAft>
                      </a:pPr>
                      <a:r>
                        <a:rPr lang="en-US" sz="1800" spc="-5" dirty="0">
                          <a:effectLst/>
                          <a:latin typeface="+mn-lt"/>
                          <a:ea typeface="Calibri"/>
                          <a:cs typeface="Times New Roman"/>
                        </a:rPr>
                        <a:t>Expenditures</a:t>
                      </a:r>
                      <a:endParaRPr lang="en-US" sz="1800" dirty="0">
                        <a:effectLst/>
                        <a:latin typeface="+mn-lt"/>
                        <a:ea typeface="Calibri"/>
                        <a:cs typeface="Times New Roman"/>
                      </a:endParaRPr>
                    </a:p>
                  </a:txBody>
                  <a:tcPr marL="0" marR="0" marT="0" marB="0"/>
                </a:tc>
                <a:tc>
                  <a:txBody>
                    <a:bodyPr/>
                    <a:lstStyle/>
                    <a:p>
                      <a:pPr marL="202565" marR="0" algn="r">
                        <a:spcBef>
                          <a:spcPts val="0"/>
                        </a:spcBef>
                        <a:spcAft>
                          <a:spcPts val="0"/>
                        </a:spcAft>
                      </a:pPr>
                      <a:r>
                        <a:rPr lang="en-US" sz="1800" spc="-5" dirty="0" smtClean="0">
                          <a:effectLst/>
                          <a:latin typeface="+mn-lt"/>
                          <a:ea typeface="Calibri"/>
                          <a:cs typeface="Times New Roman"/>
                        </a:rPr>
                        <a:t> 133,632,207 </a:t>
                      </a:r>
                      <a:endParaRPr lang="en-US" sz="1800" spc="-5" dirty="0">
                        <a:effectLst/>
                        <a:latin typeface="+mn-lt"/>
                        <a:ea typeface="Calibri"/>
                        <a:cs typeface="Times New Roman"/>
                      </a:endParaRPr>
                    </a:p>
                  </a:txBody>
                  <a:tcPr marL="0" marR="0" marT="0" marB="0"/>
                </a:tc>
                <a:tc>
                  <a:txBody>
                    <a:bodyPr/>
                    <a:lstStyle/>
                    <a:p>
                      <a:pPr marL="179070" marR="0" algn="r">
                        <a:spcBef>
                          <a:spcPts val="0"/>
                        </a:spcBef>
                        <a:spcAft>
                          <a:spcPts val="0"/>
                        </a:spcAft>
                      </a:pPr>
                      <a:r>
                        <a:rPr lang="en-US" sz="1800" spc="-5" dirty="0" smtClean="0">
                          <a:effectLst/>
                          <a:latin typeface="+mn-lt"/>
                          <a:ea typeface="Calibri"/>
                          <a:cs typeface="Times New Roman"/>
                        </a:rPr>
                        <a:t> 133,851,847 </a:t>
                      </a:r>
                      <a:endParaRPr lang="en-US" sz="1800" spc="-5" dirty="0">
                        <a:effectLst/>
                        <a:latin typeface="+mn-lt"/>
                        <a:ea typeface="Calibri"/>
                        <a:cs typeface="Times New Roman"/>
                      </a:endParaRPr>
                    </a:p>
                  </a:txBody>
                  <a:tcPr marL="0" marR="0" marT="0" marB="0"/>
                </a:tc>
                <a:tc>
                  <a:txBody>
                    <a:bodyPr/>
                    <a:lstStyle/>
                    <a:p>
                      <a:pPr marL="179070" marR="0" algn="r">
                        <a:spcBef>
                          <a:spcPts val="0"/>
                        </a:spcBef>
                        <a:spcAft>
                          <a:spcPts val="0"/>
                        </a:spcAft>
                      </a:pPr>
                      <a:r>
                        <a:rPr lang="en-US" sz="1800" spc="-5" dirty="0" smtClean="0">
                          <a:effectLst/>
                          <a:latin typeface="+mn-lt"/>
                          <a:ea typeface="Calibri"/>
                          <a:cs typeface="Times New Roman"/>
                        </a:rPr>
                        <a:t> 135,586,821 </a:t>
                      </a:r>
                      <a:endParaRPr lang="en-US" sz="1800" spc="-5" dirty="0">
                        <a:effectLst/>
                        <a:latin typeface="+mn-lt"/>
                        <a:ea typeface="Calibri"/>
                        <a:cs typeface="Times New Roman"/>
                      </a:endParaRPr>
                    </a:p>
                  </a:txBody>
                  <a:tcPr marL="0" marR="0" marT="0" marB="0"/>
                </a:tc>
                <a:extLst>
                  <a:ext uri="{0D108BD9-81ED-4DB2-BD59-A6C34878D82A}">
                    <a16:rowId xmlns:a16="http://schemas.microsoft.com/office/drawing/2014/main" val="10002"/>
                  </a:ext>
                </a:extLst>
              </a:tr>
              <a:tr h="370840">
                <a:tc>
                  <a:txBody>
                    <a:bodyPr/>
                    <a:lstStyle/>
                    <a:p>
                      <a:pPr marL="19050" marR="0">
                        <a:spcBef>
                          <a:spcPts val="0"/>
                        </a:spcBef>
                        <a:spcAft>
                          <a:spcPts val="0"/>
                        </a:spcAft>
                      </a:pPr>
                      <a:r>
                        <a:rPr lang="en-US" sz="1800" spc="-5" dirty="0">
                          <a:effectLst/>
                          <a:latin typeface="+mn-lt"/>
                          <a:ea typeface="Calibri"/>
                          <a:cs typeface="Times New Roman"/>
                        </a:rPr>
                        <a:t>Increase/(Deficit)</a:t>
                      </a:r>
                      <a:endParaRPr lang="en-US" sz="1800" dirty="0">
                        <a:effectLst/>
                        <a:latin typeface="+mn-lt"/>
                        <a:ea typeface="Calibri"/>
                        <a:cs typeface="Times New Roman"/>
                      </a:endParaRPr>
                    </a:p>
                  </a:txBody>
                  <a:tcPr marL="0" marR="0" marT="0" marB="0"/>
                </a:tc>
                <a:tc>
                  <a:txBody>
                    <a:bodyPr/>
                    <a:lstStyle/>
                    <a:p>
                      <a:pPr marL="475615" marR="0" algn="r">
                        <a:spcBef>
                          <a:spcPts val="0"/>
                        </a:spcBef>
                        <a:spcAft>
                          <a:spcPts val="0"/>
                        </a:spcAft>
                      </a:pPr>
                      <a:r>
                        <a:rPr lang="en-US" sz="1800" spc="-5" dirty="0" smtClean="0">
                          <a:effectLst/>
                          <a:latin typeface="+mn-lt"/>
                          <a:ea typeface="Calibri"/>
                          <a:cs typeface="Times New Roman"/>
                        </a:rPr>
                        <a:t> 1,088,213 </a:t>
                      </a:r>
                      <a:endParaRPr lang="en-US" sz="1800" spc="-5" dirty="0">
                        <a:effectLst/>
                        <a:latin typeface="+mn-lt"/>
                        <a:ea typeface="Calibri"/>
                        <a:cs typeface="Times New Roman"/>
                      </a:endParaRPr>
                    </a:p>
                  </a:txBody>
                  <a:tcPr marL="0" marR="0" marT="0" marB="0"/>
                </a:tc>
                <a:tc>
                  <a:txBody>
                    <a:bodyPr/>
                    <a:lstStyle/>
                    <a:p>
                      <a:pPr marL="287020" marR="0" algn="r">
                        <a:spcBef>
                          <a:spcPts val="0"/>
                        </a:spcBef>
                        <a:spcAft>
                          <a:spcPts val="0"/>
                        </a:spcAft>
                      </a:pPr>
                      <a:r>
                        <a:rPr lang="en-US" sz="1800" spc="-5" dirty="0" smtClean="0">
                          <a:effectLst/>
                          <a:latin typeface="+mn-lt"/>
                          <a:ea typeface="Calibri"/>
                          <a:cs typeface="Times New Roman"/>
                        </a:rPr>
                        <a:t> (4,100,569)</a:t>
                      </a:r>
                      <a:endParaRPr lang="en-US" sz="1800" spc="-5" dirty="0">
                        <a:effectLst/>
                        <a:latin typeface="+mn-lt"/>
                        <a:ea typeface="Calibri"/>
                        <a:cs typeface="Times New Roman"/>
                      </a:endParaRPr>
                    </a:p>
                  </a:txBody>
                  <a:tcPr marL="0" marR="0" marT="0" marB="0"/>
                </a:tc>
                <a:tc>
                  <a:txBody>
                    <a:bodyPr/>
                    <a:lstStyle/>
                    <a:p>
                      <a:pPr marL="287020" marR="0" algn="r">
                        <a:spcBef>
                          <a:spcPts val="0"/>
                        </a:spcBef>
                        <a:spcAft>
                          <a:spcPts val="0"/>
                        </a:spcAft>
                      </a:pPr>
                      <a:r>
                        <a:rPr lang="en-US" sz="1800" spc="-5" dirty="0" smtClean="0">
                          <a:effectLst/>
                          <a:latin typeface="+mn-lt"/>
                          <a:ea typeface="Calibri"/>
                          <a:cs typeface="Times New Roman"/>
                        </a:rPr>
                        <a:t> (3,248,844)</a:t>
                      </a:r>
                      <a:endParaRPr lang="en-US" sz="1800" spc="-5" dirty="0">
                        <a:effectLst/>
                        <a:latin typeface="+mn-lt"/>
                        <a:ea typeface="Calibri"/>
                        <a:cs typeface="Times New Roman"/>
                      </a:endParaRPr>
                    </a:p>
                  </a:txBody>
                  <a:tcPr marL="0" marR="0" marT="0" marB="0"/>
                </a:tc>
                <a:extLst>
                  <a:ext uri="{0D108BD9-81ED-4DB2-BD59-A6C34878D82A}">
                    <a16:rowId xmlns:a16="http://schemas.microsoft.com/office/drawing/2014/main" val="10003"/>
                  </a:ext>
                </a:extLst>
              </a:tr>
              <a:tr h="370840">
                <a:tc>
                  <a:txBody>
                    <a:bodyPr/>
                    <a:lstStyle/>
                    <a:p>
                      <a:pPr marL="18415" marR="0">
                        <a:spcBef>
                          <a:spcPts val="690"/>
                        </a:spcBef>
                        <a:spcAft>
                          <a:spcPts val="0"/>
                        </a:spcAft>
                      </a:pPr>
                      <a:r>
                        <a:rPr lang="en-US" sz="1800" spc="-5" dirty="0">
                          <a:effectLst/>
                          <a:latin typeface="+mn-lt"/>
                          <a:ea typeface="Calibri"/>
                          <a:cs typeface="Times New Roman"/>
                        </a:rPr>
                        <a:t>Beginning</a:t>
                      </a:r>
                      <a:r>
                        <a:rPr lang="en-US" sz="1800" spc="15" dirty="0">
                          <a:effectLst/>
                          <a:latin typeface="+mn-lt"/>
                          <a:ea typeface="Calibri"/>
                          <a:cs typeface="Times New Roman"/>
                        </a:rPr>
                        <a:t> </a:t>
                      </a:r>
                      <a:r>
                        <a:rPr lang="en-US" sz="1800" spc="-5" dirty="0">
                          <a:effectLst/>
                          <a:latin typeface="+mn-lt"/>
                          <a:ea typeface="Calibri"/>
                          <a:cs typeface="Times New Roman"/>
                        </a:rPr>
                        <a:t>Fund</a:t>
                      </a:r>
                      <a:r>
                        <a:rPr lang="en-US" sz="1800" dirty="0">
                          <a:effectLst/>
                          <a:latin typeface="+mn-lt"/>
                          <a:ea typeface="Calibri"/>
                          <a:cs typeface="Times New Roman"/>
                        </a:rPr>
                        <a:t> </a:t>
                      </a:r>
                      <a:r>
                        <a:rPr lang="en-US" sz="1800" spc="-5" dirty="0">
                          <a:effectLst/>
                          <a:latin typeface="+mn-lt"/>
                          <a:ea typeface="Calibri"/>
                          <a:cs typeface="Times New Roman"/>
                        </a:rPr>
                        <a:t>Balance</a:t>
                      </a:r>
                      <a:endParaRPr lang="en-US" sz="1800" dirty="0">
                        <a:effectLst/>
                        <a:latin typeface="+mn-lt"/>
                        <a:ea typeface="Calibri"/>
                        <a:cs typeface="Times New Roman"/>
                      </a:endParaRPr>
                    </a:p>
                  </a:txBody>
                  <a:tcPr marL="0" marR="0" marT="0" marB="0"/>
                </a:tc>
                <a:tc>
                  <a:txBody>
                    <a:bodyPr/>
                    <a:lstStyle/>
                    <a:p>
                      <a:pPr marL="280035" marR="0" algn="r">
                        <a:spcBef>
                          <a:spcPts val="690"/>
                        </a:spcBef>
                        <a:spcAft>
                          <a:spcPts val="0"/>
                        </a:spcAft>
                      </a:pPr>
                      <a:r>
                        <a:rPr lang="en-US" sz="1800" spc="-5" dirty="0">
                          <a:effectLst/>
                          <a:latin typeface="+mn-lt"/>
                          <a:ea typeface="Calibri"/>
                          <a:cs typeface="Times New Roman"/>
                        </a:rPr>
                        <a:t>15,864,354</a:t>
                      </a:r>
                      <a:endParaRPr lang="en-US" sz="1800" dirty="0">
                        <a:effectLst/>
                        <a:latin typeface="+mn-lt"/>
                        <a:ea typeface="Calibri"/>
                        <a:cs typeface="Times New Roman"/>
                      </a:endParaRPr>
                    </a:p>
                  </a:txBody>
                  <a:tcPr marL="0" marR="0" marT="0" marB="0"/>
                </a:tc>
                <a:tc>
                  <a:txBody>
                    <a:bodyPr/>
                    <a:lstStyle/>
                    <a:p>
                      <a:pPr marL="256540" marR="0" algn="r">
                        <a:spcBef>
                          <a:spcPts val="690"/>
                        </a:spcBef>
                        <a:spcAft>
                          <a:spcPts val="0"/>
                        </a:spcAft>
                      </a:pPr>
                      <a:r>
                        <a:rPr lang="en-US" sz="1800" spc="-5" dirty="0" smtClean="0">
                          <a:effectLst/>
                          <a:latin typeface="+mn-lt"/>
                          <a:ea typeface="Calibri"/>
                          <a:cs typeface="Times New Roman"/>
                        </a:rPr>
                        <a:t> 16,952,567 </a:t>
                      </a:r>
                      <a:endParaRPr lang="en-US" sz="1800" spc="-5" dirty="0">
                        <a:effectLst/>
                        <a:latin typeface="+mn-lt"/>
                        <a:ea typeface="Calibri"/>
                        <a:cs typeface="Times New Roman"/>
                      </a:endParaRPr>
                    </a:p>
                  </a:txBody>
                  <a:tcPr marL="0" marR="0" marT="0" marB="0"/>
                </a:tc>
                <a:tc>
                  <a:txBody>
                    <a:bodyPr/>
                    <a:lstStyle/>
                    <a:p>
                      <a:pPr marL="256540" marR="0" algn="r">
                        <a:spcBef>
                          <a:spcPts val="690"/>
                        </a:spcBef>
                        <a:spcAft>
                          <a:spcPts val="0"/>
                        </a:spcAft>
                      </a:pPr>
                      <a:r>
                        <a:rPr lang="en-US" sz="1800" spc="-5" dirty="0" smtClean="0">
                          <a:effectLst/>
                          <a:latin typeface="+mn-lt"/>
                          <a:ea typeface="Calibri"/>
                          <a:cs typeface="Times New Roman"/>
                        </a:rPr>
                        <a:t> 12,851,997 </a:t>
                      </a:r>
                      <a:endParaRPr lang="en-US" sz="1800" spc="-5" dirty="0">
                        <a:effectLst/>
                        <a:latin typeface="+mn-lt"/>
                        <a:ea typeface="Calibri"/>
                        <a:cs typeface="Times New Roman"/>
                      </a:endParaRPr>
                    </a:p>
                  </a:txBody>
                  <a:tcPr marL="0" marR="0" marT="0" marB="0"/>
                </a:tc>
                <a:extLst>
                  <a:ext uri="{0D108BD9-81ED-4DB2-BD59-A6C34878D82A}">
                    <a16:rowId xmlns:a16="http://schemas.microsoft.com/office/drawing/2014/main" val="10004"/>
                  </a:ext>
                </a:extLst>
              </a:tr>
              <a:tr h="370840">
                <a:tc>
                  <a:txBody>
                    <a:bodyPr/>
                    <a:lstStyle/>
                    <a:p>
                      <a:pPr marL="19050" marR="0">
                        <a:spcBef>
                          <a:spcPts val="0"/>
                        </a:spcBef>
                        <a:spcAft>
                          <a:spcPts val="0"/>
                        </a:spcAft>
                      </a:pPr>
                      <a:r>
                        <a:rPr lang="en-US" sz="1800" spc="-5" dirty="0">
                          <a:effectLst/>
                          <a:latin typeface="+mn-lt"/>
                          <a:ea typeface="Calibri"/>
                          <a:cs typeface="Times New Roman"/>
                        </a:rPr>
                        <a:t>Ending</a:t>
                      </a:r>
                      <a:r>
                        <a:rPr lang="en-US" sz="1800" spc="15" dirty="0">
                          <a:effectLst/>
                          <a:latin typeface="+mn-lt"/>
                          <a:ea typeface="Calibri"/>
                          <a:cs typeface="Times New Roman"/>
                        </a:rPr>
                        <a:t> </a:t>
                      </a:r>
                      <a:r>
                        <a:rPr lang="en-US" sz="1800" spc="-5" dirty="0">
                          <a:effectLst/>
                          <a:latin typeface="+mn-lt"/>
                          <a:ea typeface="Calibri"/>
                          <a:cs typeface="Times New Roman"/>
                        </a:rPr>
                        <a:t>Fund</a:t>
                      </a:r>
                      <a:r>
                        <a:rPr lang="en-US" sz="1800" dirty="0">
                          <a:effectLst/>
                          <a:latin typeface="+mn-lt"/>
                          <a:ea typeface="Calibri"/>
                          <a:cs typeface="Times New Roman"/>
                        </a:rPr>
                        <a:t> </a:t>
                      </a:r>
                      <a:r>
                        <a:rPr lang="en-US" sz="1800" spc="-5" dirty="0">
                          <a:effectLst/>
                          <a:latin typeface="+mn-lt"/>
                          <a:ea typeface="Calibri"/>
                          <a:cs typeface="Times New Roman"/>
                        </a:rPr>
                        <a:t>Balance</a:t>
                      </a:r>
                      <a:endParaRPr lang="en-US" sz="1800" dirty="0">
                        <a:effectLst/>
                        <a:latin typeface="+mn-lt"/>
                        <a:ea typeface="Calibri"/>
                        <a:cs typeface="Times New Roman"/>
                      </a:endParaRPr>
                    </a:p>
                  </a:txBody>
                  <a:tcPr marL="0" marR="0" marT="0" marB="0"/>
                </a:tc>
                <a:tc>
                  <a:txBody>
                    <a:bodyPr/>
                    <a:lstStyle/>
                    <a:p>
                      <a:pPr marL="280035" marR="0" algn="r">
                        <a:spcBef>
                          <a:spcPts val="0"/>
                        </a:spcBef>
                        <a:spcAft>
                          <a:spcPts val="0"/>
                        </a:spcAft>
                      </a:pPr>
                      <a:r>
                        <a:rPr lang="en-US" sz="1800" spc="-5" dirty="0" smtClean="0">
                          <a:effectLst/>
                          <a:latin typeface="+mn-lt"/>
                          <a:ea typeface="Calibri"/>
                          <a:cs typeface="Times New Roman"/>
                        </a:rPr>
                        <a:t> 16,952,567 </a:t>
                      </a:r>
                      <a:endParaRPr lang="en-US" sz="1800" spc="-5" dirty="0">
                        <a:effectLst/>
                        <a:latin typeface="+mn-lt"/>
                        <a:ea typeface="Calibri"/>
                        <a:cs typeface="Times New Roman"/>
                      </a:endParaRPr>
                    </a:p>
                  </a:txBody>
                  <a:tcPr marL="0" marR="0" marT="0" marB="0"/>
                </a:tc>
                <a:tc>
                  <a:txBody>
                    <a:bodyPr/>
                    <a:lstStyle/>
                    <a:p>
                      <a:pPr marL="256540" marR="0" algn="r">
                        <a:spcBef>
                          <a:spcPts val="0"/>
                        </a:spcBef>
                        <a:spcAft>
                          <a:spcPts val="0"/>
                        </a:spcAft>
                      </a:pPr>
                      <a:r>
                        <a:rPr lang="en-US" sz="1800" spc="-5" dirty="0" smtClean="0">
                          <a:effectLst/>
                          <a:latin typeface="+mn-lt"/>
                          <a:ea typeface="Calibri"/>
                          <a:cs typeface="Times New Roman"/>
                        </a:rPr>
                        <a:t> 12,851,997 </a:t>
                      </a:r>
                      <a:endParaRPr lang="en-US" sz="1800" spc="-5" dirty="0">
                        <a:effectLst/>
                        <a:latin typeface="+mn-lt"/>
                        <a:ea typeface="Calibri"/>
                        <a:cs typeface="Times New Roman"/>
                      </a:endParaRPr>
                    </a:p>
                  </a:txBody>
                  <a:tcPr marL="0" marR="0" marT="0" marB="0"/>
                </a:tc>
                <a:tc>
                  <a:txBody>
                    <a:bodyPr/>
                    <a:lstStyle/>
                    <a:p>
                      <a:pPr marL="334645" marR="0" algn="r">
                        <a:spcBef>
                          <a:spcPts val="0"/>
                        </a:spcBef>
                        <a:spcAft>
                          <a:spcPts val="0"/>
                        </a:spcAft>
                      </a:pPr>
                      <a:r>
                        <a:rPr lang="en-US" sz="1800" spc="-5" dirty="0" smtClean="0">
                          <a:effectLst/>
                          <a:latin typeface="+mn-lt"/>
                          <a:ea typeface="Calibri"/>
                          <a:cs typeface="Times New Roman"/>
                        </a:rPr>
                        <a:t> 9,603,153 </a:t>
                      </a:r>
                      <a:endParaRPr lang="en-US" sz="1800" spc="-5" dirty="0">
                        <a:effectLst/>
                        <a:latin typeface="+mn-lt"/>
                        <a:ea typeface="Calibri"/>
                        <a:cs typeface="Times New Roman"/>
                      </a:endParaRPr>
                    </a:p>
                  </a:txBody>
                  <a:tcPr marL="0" marR="0" marT="0" marB="0"/>
                </a:tc>
                <a:extLst>
                  <a:ext uri="{0D108BD9-81ED-4DB2-BD59-A6C34878D82A}">
                    <a16:rowId xmlns:a16="http://schemas.microsoft.com/office/drawing/2014/main" val="10005"/>
                  </a:ext>
                </a:extLst>
              </a:tr>
              <a:tr h="370840">
                <a:tc>
                  <a:txBody>
                    <a:bodyPr/>
                    <a:lstStyle/>
                    <a:p>
                      <a:pPr marL="19050" marR="0">
                        <a:spcBef>
                          <a:spcPts val="0"/>
                        </a:spcBef>
                        <a:spcAft>
                          <a:spcPts val="0"/>
                        </a:spcAft>
                      </a:pPr>
                      <a:r>
                        <a:rPr lang="en-US" sz="1800" dirty="0">
                          <a:effectLst/>
                          <a:latin typeface="+mn-lt"/>
                          <a:ea typeface="Calibri"/>
                          <a:cs typeface="Times New Roman"/>
                        </a:rPr>
                        <a:t>%</a:t>
                      </a:r>
                      <a:r>
                        <a:rPr lang="en-US" sz="1800" spc="5" dirty="0">
                          <a:effectLst/>
                          <a:latin typeface="+mn-lt"/>
                          <a:ea typeface="Calibri"/>
                          <a:cs typeface="Times New Roman"/>
                        </a:rPr>
                        <a:t> </a:t>
                      </a:r>
                      <a:r>
                        <a:rPr lang="en-US" sz="1800" spc="-5" dirty="0">
                          <a:effectLst/>
                          <a:latin typeface="+mn-lt"/>
                          <a:ea typeface="Calibri"/>
                          <a:cs typeface="Times New Roman"/>
                        </a:rPr>
                        <a:t>Reserves</a:t>
                      </a:r>
                      <a:endParaRPr lang="en-US" sz="1800" dirty="0">
                        <a:effectLst/>
                        <a:latin typeface="+mn-lt"/>
                        <a:ea typeface="Calibri"/>
                        <a:cs typeface="Times New Roman"/>
                      </a:endParaRPr>
                    </a:p>
                  </a:txBody>
                  <a:tcPr marL="0" marR="0" marT="0" marB="0"/>
                </a:tc>
                <a:tc>
                  <a:txBody>
                    <a:bodyPr/>
                    <a:lstStyle/>
                    <a:p>
                      <a:pPr marL="630555" marR="0" algn="r">
                        <a:spcBef>
                          <a:spcPts val="0"/>
                        </a:spcBef>
                        <a:spcAft>
                          <a:spcPts val="0"/>
                        </a:spcAft>
                      </a:pPr>
                      <a:r>
                        <a:rPr lang="en-US" sz="1800" spc="-5" dirty="0" smtClean="0">
                          <a:effectLst/>
                          <a:latin typeface="+mn-lt"/>
                          <a:ea typeface="Calibri"/>
                          <a:cs typeface="Times New Roman"/>
                        </a:rPr>
                        <a:t>8.46%</a:t>
                      </a:r>
                    </a:p>
                  </a:txBody>
                  <a:tcPr marL="0" marR="0" marT="0" marB="0"/>
                </a:tc>
                <a:tc>
                  <a:txBody>
                    <a:bodyPr/>
                    <a:lstStyle/>
                    <a:p>
                      <a:pPr marL="607060" marR="0" algn="r">
                        <a:spcBef>
                          <a:spcPts val="0"/>
                        </a:spcBef>
                        <a:spcAft>
                          <a:spcPts val="0"/>
                        </a:spcAft>
                      </a:pPr>
                      <a:r>
                        <a:rPr lang="en-US" sz="1800" spc="-5" dirty="0" smtClean="0">
                          <a:effectLst/>
                          <a:latin typeface="+mn-lt"/>
                          <a:ea typeface="Calibri"/>
                          <a:cs typeface="Times New Roman"/>
                        </a:rPr>
                        <a:t>6.75%</a:t>
                      </a:r>
                      <a:endParaRPr lang="en-US" sz="1800" spc="-5" dirty="0">
                        <a:effectLst/>
                        <a:latin typeface="+mn-lt"/>
                        <a:ea typeface="Calibri"/>
                        <a:cs typeface="Times New Roman"/>
                      </a:endParaRPr>
                    </a:p>
                  </a:txBody>
                  <a:tcPr marL="0" marR="0" marT="0" marB="0"/>
                </a:tc>
                <a:tc>
                  <a:txBody>
                    <a:bodyPr/>
                    <a:lstStyle/>
                    <a:p>
                      <a:pPr marL="607060" marR="0" algn="r">
                        <a:spcBef>
                          <a:spcPts val="0"/>
                        </a:spcBef>
                        <a:spcAft>
                          <a:spcPts val="0"/>
                        </a:spcAft>
                      </a:pPr>
                      <a:r>
                        <a:rPr lang="en-US" sz="1800" spc="-5" dirty="0" smtClean="0">
                          <a:effectLst/>
                          <a:latin typeface="+mn-lt"/>
                          <a:ea typeface="Calibri"/>
                          <a:cs typeface="Times New Roman"/>
                        </a:rPr>
                        <a:t>3.74%</a:t>
                      </a:r>
                      <a:endParaRPr lang="en-US" sz="1800" spc="-5" dirty="0">
                        <a:effectLst/>
                        <a:latin typeface="+mn-lt"/>
                        <a:ea typeface="Calibri"/>
                        <a:cs typeface="Times New Roman"/>
                      </a:endParaRPr>
                    </a:p>
                  </a:txBody>
                  <a:tcPr marL="0" marR="0" marT="0" marB="0"/>
                </a:tc>
                <a:extLst>
                  <a:ext uri="{0D108BD9-81ED-4DB2-BD59-A6C34878D82A}">
                    <a16:rowId xmlns:a16="http://schemas.microsoft.com/office/drawing/2014/main" val="10006"/>
                  </a:ext>
                </a:extLst>
              </a:tr>
            </a:tbl>
          </a:graphicData>
        </a:graphic>
      </p:graphicFrame>
      <p:sp>
        <p:nvSpPr>
          <p:cNvPr id="8" name="TextBox 7"/>
          <p:cNvSpPr txBox="1"/>
          <p:nvPr/>
        </p:nvSpPr>
        <p:spPr>
          <a:xfrm>
            <a:off x="457200" y="4724400"/>
            <a:ext cx="8077200" cy="369332"/>
          </a:xfrm>
          <a:prstGeom prst="rect">
            <a:avLst/>
          </a:prstGeom>
          <a:noFill/>
        </p:spPr>
        <p:txBody>
          <a:bodyPr wrap="square" rtlCol="0">
            <a:spAutoFit/>
          </a:bodyPr>
          <a:lstStyle/>
          <a:p>
            <a:r>
              <a:rPr lang="en-US" i="1" dirty="0" smtClean="0"/>
              <a:t>One month’s salaries and benefits are about $11.65 million</a:t>
            </a:r>
          </a:p>
        </p:txBody>
      </p:sp>
    </p:spTree>
    <p:extLst>
      <p:ext uri="{BB962C8B-B14F-4D97-AF65-F5344CB8AC3E}">
        <p14:creationId xmlns:p14="http://schemas.microsoft.com/office/powerpoint/2010/main" val="316429425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Considerations</a:t>
            </a:r>
            <a:endParaRPr lang="en-US" dirty="0"/>
          </a:p>
        </p:txBody>
      </p:sp>
      <p:sp>
        <p:nvSpPr>
          <p:cNvPr id="3" name="Slide Number Placeholder 2"/>
          <p:cNvSpPr>
            <a:spLocks noGrp="1"/>
          </p:cNvSpPr>
          <p:nvPr>
            <p:ph type="sldNum" sz="quarter" idx="12"/>
          </p:nvPr>
        </p:nvSpPr>
        <p:spPr/>
        <p:txBody>
          <a:bodyPr/>
          <a:lstStyle/>
          <a:p>
            <a:fld id="{2EB39263-CA3C-411C-A950-4C5939D3F238}" type="slidenum">
              <a:rPr lang="en-US" smtClean="0"/>
              <a:t>13</a:t>
            </a:fld>
            <a:endParaRPr lang="en-US" dirty="0"/>
          </a:p>
        </p:txBody>
      </p:sp>
      <p:sp>
        <p:nvSpPr>
          <p:cNvPr id="4" name="Content Placeholder 3"/>
          <p:cNvSpPr>
            <a:spLocks noGrp="1"/>
          </p:cNvSpPr>
          <p:nvPr>
            <p:ph sz="quarter" idx="1"/>
          </p:nvPr>
        </p:nvSpPr>
        <p:spPr/>
        <p:txBody>
          <a:bodyPr>
            <a:normAutofit/>
          </a:bodyPr>
          <a:lstStyle/>
          <a:p>
            <a:r>
              <a:rPr lang="en-US" dirty="0" smtClean="0"/>
              <a:t>2016-17 One-time </a:t>
            </a:r>
            <a:r>
              <a:rPr lang="en-US" dirty="0"/>
              <a:t>funds that will not recur</a:t>
            </a:r>
            <a:endParaRPr lang="en-US" dirty="0" smtClean="0"/>
          </a:p>
          <a:p>
            <a:pPr lvl="1"/>
            <a:r>
              <a:rPr lang="en-US" dirty="0" smtClean="0"/>
              <a:t>Discretionary funds - $2.9 million</a:t>
            </a:r>
          </a:p>
          <a:p>
            <a:pPr lvl="1"/>
            <a:r>
              <a:rPr lang="en-US" dirty="0" smtClean="0"/>
              <a:t>ERP - $650,000</a:t>
            </a:r>
          </a:p>
          <a:p>
            <a:pPr lvl="1"/>
            <a:r>
              <a:rPr lang="en-US" dirty="0" smtClean="0"/>
              <a:t>College Readiness - $627,000</a:t>
            </a:r>
          </a:p>
          <a:p>
            <a:pPr lvl="1"/>
            <a:r>
              <a:rPr lang="en-US" dirty="0" smtClean="0"/>
              <a:t>Educator Effectiveness Grant - $292,000</a:t>
            </a:r>
          </a:p>
          <a:p>
            <a:r>
              <a:rPr lang="en-US" dirty="0" smtClean="0"/>
              <a:t>Increases in Special Education costs</a:t>
            </a:r>
          </a:p>
          <a:p>
            <a:r>
              <a:rPr lang="en-US" dirty="0" smtClean="0"/>
              <a:t>2016-17 P-2 ADA Report</a:t>
            </a:r>
          </a:p>
          <a:p>
            <a:r>
              <a:rPr lang="en-US" dirty="0" smtClean="0"/>
              <a:t>Governor’s Budget Proposal May Revision </a:t>
            </a:r>
          </a:p>
          <a:p>
            <a:endParaRPr lang="en-US" dirty="0"/>
          </a:p>
        </p:txBody>
      </p:sp>
    </p:spTree>
    <p:extLst>
      <p:ext uri="{BB962C8B-B14F-4D97-AF65-F5344CB8AC3E}">
        <p14:creationId xmlns:p14="http://schemas.microsoft.com/office/powerpoint/2010/main" val="256674776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p:txBody>
          <a:bodyPr/>
          <a:lstStyle/>
          <a:p>
            <a:pPr lvl="1"/>
            <a:endParaRPr lang="en-US" dirty="0"/>
          </a:p>
          <a:p>
            <a:pPr marL="274320" lvl="1" indent="0" algn="ctr">
              <a:buNone/>
            </a:pPr>
            <a:r>
              <a:rPr lang="en-US" sz="4800" b="1" dirty="0" smtClean="0">
                <a:solidFill>
                  <a:schemeClr val="tx1"/>
                </a:solidFill>
              </a:rPr>
              <a:t>QUESTIONS?</a:t>
            </a:r>
            <a:endParaRPr lang="en-US" sz="4800" b="1" dirty="0">
              <a:solidFill>
                <a:schemeClr val="tx1"/>
              </a:solidFill>
            </a:endParaRPr>
          </a:p>
          <a:p>
            <a:endParaRPr lang="en-US" dirty="0"/>
          </a:p>
        </p:txBody>
      </p:sp>
      <p:sp>
        <p:nvSpPr>
          <p:cNvPr id="4" name="Slide Number Placeholder 3"/>
          <p:cNvSpPr>
            <a:spLocks noGrp="1"/>
          </p:cNvSpPr>
          <p:nvPr>
            <p:ph type="sldNum" sz="quarter" idx="12"/>
          </p:nvPr>
        </p:nvSpPr>
        <p:spPr/>
        <p:txBody>
          <a:bodyPr/>
          <a:lstStyle/>
          <a:p>
            <a:fld id="{2EB39263-CA3C-411C-A950-4C5939D3F238}" type="slidenum">
              <a:rPr lang="en-US" smtClean="0"/>
              <a:t>14</a:t>
            </a:fld>
            <a:endParaRPr lang="en-US" dirty="0"/>
          </a:p>
        </p:txBody>
      </p:sp>
    </p:spTree>
    <p:extLst>
      <p:ext uri="{BB962C8B-B14F-4D97-AF65-F5344CB8AC3E}">
        <p14:creationId xmlns:p14="http://schemas.microsoft.com/office/powerpoint/2010/main" val="361709917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3311</TotalTime>
  <Words>971</Words>
  <Application>Microsoft Office PowerPoint</Application>
  <PresentationFormat>On-screen Show (4:3)</PresentationFormat>
  <Paragraphs>248</Paragraphs>
  <Slides>14</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Calibri</vt:lpstr>
      <vt:lpstr>Georgia</vt:lpstr>
      <vt:lpstr>Times New Roman</vt:lpstr>
      <vt:lpstr>Wingdings</vt:lpstr>
      <vt:lpstr>Wingdings 2</vt:lpstr>
      <vt:lpstr>Civic</vt:lpstr>
      <vt:lpstr>2016-17  Second Interim </vt:lpstr>
      <vt:lpstr>Statutory Requirements</vt:lpstr>
      <vt:lpstr>Lynwood USD Second Interim Details</vt:lpstr>
      <vt:lpstr>Budget Preparation Timeline</vt:lpstr>
      <vt:lpstr>Areas of Significant Change from First Interim</vt:lpstr>
      <vt:lpstr>STRS and PERS Increases</vt:lpstr>
      <vt:lpstr>STRS and PERS Increases</vt:lpstr>
      <vt:lpstr>Average Daily Attendance</vt:lpstr>
      <vt:lpstr>Average Daily Attendance</vt:lpstr>
      <vt:lpstr>2017-18 Governor’s Budget Proposal</vt:lpstr>
      <vt:lpstr>2017-18 Governor’s Budget Proposal</vt:lpstr>
      <vt:lpstr>2016-17 Second Interim Projections</vt:lpstr>
      <vt:lpstr>Other Considerations</vt:lpstr>
      <vt:lpstr>PowerPoint Presentation</vt:lpstr>
    </vt:vector>
  </TitlesOfParts>
  <Company>Lynwood Unified School District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2016-17 Preliminary Budget</dc:title>
  <dc:creator>Marlene Dunn</dc:creator>
  <cp:lastModifiedBy>Windows User</cp:lastModifiedBy>
  <cp:revision>68</cp:revision>
  <cp:lastPrinted>2017-03-10T01:10:40Z</cp:lastPrinted>
  <dcterms:created xsi:type="dcterms:W3CDTF">2016-05-19T22:11:58Z</dcterms:created>
  <dcterms:modified xsi:type="dcterms:W3CDTF">2017-03-24T22:49:25Z</dcterms:modified>
</cp:coreProperties>
</file>