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4056" r:id="rId2"/>
  </p:sldMasterIdLst>
  <p:notesMasterIdLst>
    <p:notesMasterId r:id="rId15"/>
  </p:notesMasterIdLst>
  <p:sldIdLst>
    <p:sldId id="256" r:id="rId3"/>
    <p:sldId id="263" r:id="rId4"/>
    <p:sldId id="298" r:id="rId5"/>
    <p:sldId id="337" r:id="rId6"/>
    <p:sldId id="336" r:id="rId7"/>
    <p:sldId id="338" r:id="rId8"/>
    <p:sldId id="351" r:id="rId9"/>
    <p:sldId id="356" r:id="rId10"/>
    <p:sldId id="314" r:id="rId11"/>
    <p:sldId id="358" r:id="rId12"/>
    <p:sldId id="322" r:id="rId13"/>
    <p:sldId id="354" r:id="rId14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003"/>
    <a:srgbClr val="E84B02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5000" autoAdjust="0"/>
  </p:normalViewPr>
  <p:slideViewPr>
    <p:cSldViewPr>
      <p:cViewPr varScale="1">
        <p:scale>
          <a:sx n="119" d="100"/>
          <a:sy n="119" d="100"/>
        </p:scale>
        <p:origin x="1685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aff-store\finance\Budget%20Prep\2025-26\Budget%20Workshop%20Backup%206.5.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5-26\Budget%20Workshop%20Backup%206.5.25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5-26\Budget%20Workshop%20Backup%206.5.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Tax Rates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'Tax Rates'!$M$2:$R$2</c:f>
              <c:strCache>
                <c:ptCount val="6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  <c:pt idx="4">
                  <c:v>2024-25</c:v>
                </c:pt>
                <c:pt idx="5">
                  <c:v>2025-26</c:v>
                </c:pt>
              </c:strCache>
            </c:strRef>
          </c:cat>
          <c:val>
            <c:numRef>
              <c:f>'Tax Rates'!$M$3:$R$3</c:f>
              <c:numCache>
                <c:formatCode>_("$"* #,##0.0000_);_("$"* \(#,##0.0000\);_("$"* "-"??_);_(@_)</c:formatCode>
                <c:ptCount val="6"/>
                <c:pt idx="0">
                  <c:v>1.5383</c:v>
                </c:pt>
                <c:pt idx="1">
                  <c:v>1.4946000000000002</c:v>
                </c:pt>
                <c:pt idx="2">
                  <c:v>1.4428999999999998</c:v>
                </c:pt>
                <c:pt idx="3">
                  <c:v>1.2575000000000001</c:v>
                </c:pt>
                <c:pt idx="4">
                  <c:v>1.2551999999999999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4-4A23-B0E0-BCE970C27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Property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635533363208"/>
          <c:y val="0.1754633275007291"/>
          <c:w val="0.7739501667982559"/>
          <c:h val="0.686727544473607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Values!$L$2:$P$2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 </c:v>
                </c:pt>
                <c:pt idx="3">
                  <c:v>2024-25 </c:v>
                </c:pt>
                <c:pt idx="4">
                  <c:v>2025-26 (May Prelim)</c:v>
                </c:pt>
              </c:strCache>
            </c:strRef>
          </c:cat>
          <c:val>
            <c:numRef>
              <c:f>Values!$L$3:$P$3</c:f>
              <c:numCache>
                <c:formatCode>_("$"* #,##0_);_("$"* \(#,##0\);_("$"* "-"??_);_(@_)</c:formatCode>
                <c:ptCount val="5"/>
                <c:pt idx="0">
                  <c:v>5796256292</c:v>
                </c:pt>
                <c:pt idx="1">
                  <c:v>6514814470</c:v>
                </c:pt>
                <c:pt idx="2" formatCode="_(* #,##0_);_(* \(#,##0\);_(* &quot;-&quot;??_);_(@_)">
                  <c:v>6917265659</c:v>
                </c:pt>
                <c:pt idx="3">
                  <c:v>7139685811</c:v>
                </c:pt>
                <c:pt idx="4" formatCode="_(&quot;$&quot;* #,##0.0_);_(&quot;$&quot;* \(#,##0.0\);_(&quot;$&quot;* &quot;-&quot;??_);_(@_)">
                  <c:v>7263015153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C-4E3E-BA68-5A579CEB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Enrollment Trend </a:t>
            </a:r>
          </a:p>
          <a:p>
            <a:pPr>
              <a:defRPr b="1"/>
            </a:pPr>
            <a:r>
              <a:rPr lang="en-US" b="1"/>
              <a:t>Snapshot</a:t>
            </a:r>
            <a:r>
              <a:rPr lang="en-US" b="1" baseline="0"/>
              <a:t> Versus Week 37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'Enrollment '!$A$34</c:f>
              <c:strCache>
                <c:ptCount val="1"/>
                <c:pt idx="0">
                  <c:v>Snapshot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'Enrollment '!$B$33:$E$33</c:f>
              <c:strCache>
                <c:ptCount val="4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</c:strCache>
            </c:strRef>
          </c:cat>
          <c:val>
            <c:numRef>
              <c:f>'Enrollment '!$B$34:$E$34</c:f>
              <c:numCache>
                <c:formatCode>_(* #,##0_);_(* \(#,##0\);_(* "-"??_);_(@_)</c:formatCode>
                <c:ptCount val="4"/>
                <c:pt idx="0">
                  <c:v>12703</c:v>
                </c:pt>
                <c:pt idx="1">
                  <c:v>12817</c:v>
                </c:pt>
                <c:pt idx="2">
                  <c:v>12641</c:v>
                </c:pt>
                <c:pt idx="3">
                  <c:v>12713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2-415A-8F90-D3D0BE095292}"/>
            </c:ext>
          </c:extLst>
        </c:ser>
        <c:ser>
          <c:idx val="1"/>
          <c:order val="1"/>
          <c:tx>
            <c:strRef>
              <c:f>'Enrollment '!$A$35</c:f>
              <c:strCache>
                <c:ptCount val="1"/>
                <c:pt idx="0">
                  <c:v>Week 37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'Enrollment '!$B$33:$E$33</c:f>
              <c:strCache>
                <c:ptCount val="4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</c:strCache>
            </c:strRef>
          </c:cat>
          <c:val>
            <c:numRef>
              <c:f>'Enrollment '!$B$35:$E$35</c:f>
              <c:numCache>
                <c:formatCode>_(* #,##0_);_(* \(#,##0\);_(* "-"??_);_(@_)</c:formatCode>
                <c:ptCount val="4"/>
                <c:pt idx="0">
                  <c:v>12532</c:v>
                </c:pt>
                <c:pt idx="1">
                  <c:v>12631</c:v>
                </c:pt>
                <c:pt idx="2">
                  <c:v>12492</c:v>
                </c:pt>
                <c:pt idx="3">
                  <c:v>12373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D2-415A-8F90-D3D0BE095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8430032"/>
        <c:axId val="1284282496"/>
      </c:barChart>
      <c:catAx>
        <c:axId val="164843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4282496"/>
        <c:crosses val="autoZero"/>
        <c:auto val="1"/>
        <c:lblAlgn val="ctr"/>
        <c:lblOffset val="100"/>
        <c:noMultiLvlLbl val="0"/>
      </c:catAx>
      <c:valAx>
        <c:axId val="12842824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164843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0.74375</cdr:x>
      <cdr:y>0.47847</cdr:y>
    </cdr:from>
    <cdr:to>
      <cdr:x>0.80473</cdr:x>
      <cdr:y>0.58611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59724" y="1248726"/>
          <a:ext cx="455839" cy="280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ysClr val="windowText" lastClr="000000"/>
              </a:solidFill>
            </a:rPr>
            <a:t>3%</a:t>
          </a:r>
        </a:p>
      </cdr:txBody>
    </cdr:sp>
  </cdr:relSizeAnchor>
  <cdr:relSizeAnchor xmlns:cdr="http://schemas.openxmlformats.org/drawingml/2006/chartDrawing">
    <cdr:from>
      <cdr:x>0.5763</cdr:x>
      <cdr:y>0.51144</cdr:y>
    </cdr:from>
    <cdr:to>
      <cdr:x>0.64594</cdr:x>
      <cdr:y>0.60114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308000" y="1334785"/>
          <a:ext cx="520574" cy="234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/>
            <a:t>6%</a:t>
          </a:r>
        </a:p>
      </cdr:txBody>
    </cdr:sp>
  </cdr:relSizeAnchor>
  <cdr:relSizeAnchor xmlns:cdr="http://schemas.openxmlformats.org/drawingml/2006/chartDrawing">
    <cdr:from>
      <cdr:x>0.25628</cdr:x>
      <cdr:y>0.56581</cdr:y>
    </cdr:from>
    <cdr:to>
      <cdr:x>0.31726</cdr:x>
      <cdr:y>0.67345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915731" y="1476668"/>
          <a:ext cx="455839" cy="280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/>
            <a:t>8%</a:t>
          </a:r>
        </a:p>
      </cdr:txBody>
    </cdr:sp>
  </cdr:relSizeAnchor>
  <cdr:relSizeAnchor xmlns:cdr="http://schemas.openxmlformats.org/drawingml/2006/chartDrawing">
    <cdr:from>
      <cdr:x>0.41822</cdr:x>
      <cdr:y>0.52711</cdr:y>
    </cdr:from>
    <cdr:to>
      <cdr:x>0.4792</cdr:x>
      <cdr:y>0.63475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126312" y="1375672"/>
          <a:ext cx="455839" cy="280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/>
            <a:t>12%</a:t>
          </a:r>
        </a:p>
      </cdr:txBody>
    </cdr:sp>
  </cdr:relSizeAnchor>
  <cdr:relSizeAnchor xmlns:cdr="http://schemas.openxmlformats.org/drawingml/2006/chartDrawing">
    <cdr:from>
      <cdr:x>0.89436</cdr:x>
      <cdr:y>0.46141</cdr:y>
    </cdr:from>
    <cdr:to>
      <cdr:x>0.95534</cdr:x>
      <cdr:y>0.56905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ED9E9D46-3427-4935-8331-020D69D79527}"/>
            </a:ext>
          </a:extLst>
        </cdr:cNvPr>
        <cdr:cNvSpPr txBox="1"/>
      </cdr:nvSpPr>
      <cdr:spPr>
        <a:xfrm xmlns:a="http://schemas.openxmlformats.org/drawingml/2006/main">
          <a:off x="6685531" y="1204213"/>
          <a:ext cx="455839" cy="280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ysClr val="windowText" lastClr="000000"/>
              </a:solidFill>
            </a:rPr>
            <a:t>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B7394ACE-13BF-4784-8F62-12D5A6B49AA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444546"/>
            <a:ext cx="5558801" cy="3637020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5B48ABB-35BA-471D-9AE4-49FE73279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note about</a:t>
            </a:r>
            <a:r>
              <a:rPr lang="en-US" baseline="0" dirty="0"/>
              <a:t> amount collected for PVS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1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63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9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0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01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39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7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2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98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2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646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896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44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003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04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350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403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882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01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61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2025-2026 </a:t>
            </a:r>
            <a:br>
              <a:rPr lang="en-US" dirty="0"/>
            </a:br>
            <a:r>
              <a:rPr lang="en-US" dirty="0"/>
              <a:t>Budget Adoption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7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Wrapping Up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732427"/>
              </p:ext>
            </p:extLst>
          </p:nvPr>
        </p:nvGraphicFramePr>
        <p:xfrm>
          <a:off x="457200" y="838200"/>
          <a:ext cx="7772400" cy="19816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615">
                <a:tc>
                  <a:txBody>
                    <a:bodyPr/>
                    <a:lstStyle/>
                    <a:p>
                      <a:r>
                        <a:rPr lang="en-US" sz="14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2024-25</a:t>
                      </a:r>
                    </a:p>
                    <a:p>
                      <a:pPr algn="ctr"/>
                      <a:r>
                        <a:rPr lang="en-US" sz="14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2024-25</a:t>
                      </a:r>
                    </a:p>
                    <a:p>
                      <a:pPr algn="ctr"/>
                      <a:r>
                        <a:rPr lang="en-US" sz="1400" dirty="0"/>
                        <a:t>Estimated</a:t>
                      </a:r>
                      <a:r>
                        <a:rPr lang="en-US" sz="1400" baseline="0" dirty="0"/>
                        <a:t> Finish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54,380,087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54,733,763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72,756,038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75,776,408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latin typeface="+mn-lt"/>
                        </a:rPr>
                        <a:t>2,020,000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  <a:latin typeface="+mn-lt"/>
                        </a:rPr>
                        <a:t>341,570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129,156,125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130,851,741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609301"/>
              </p:ext>
            </p:extLst>
          </p:nvPr>
        </p:nvGraphicFramePr>
        <p:xfrm>
          <a:off x="457200" y="3124200"/>
          <a:ext cx="7772400" cy="32689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4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2024-25 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2024-25 Estimated</a:t>
                      </a:r>
                      <a:r>
                        <a:rPr lang="en-US" sz="1400" baseline="0" dirty="0"/>
                        <a:t> Finish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105,974,142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107,701,425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/>
                        <a:t>Contracted Services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14,318,816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12,718,688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3,949,328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3,245,425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Misc.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4,349,952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3,573,783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1,187,841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761,967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1,005,042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129,354,205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129,432,206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(198,080)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1,419,536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485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629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Fund Balance Summary – General Fund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060211"/>
              </p:ext>
            </p:extLst>
          </p:nvPr>
        </p:nvGraphicFramePr>
        <p:xfrm>
          <a:off x="800100" y="1524000"/>
          <a:ext cx="7543800" cy="3139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General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Beginning</a:t>
                      </a:r>
                      <a:r>
                        <a:rPr lang="en-US" sz="1800" baseline="0" dirty="0"/>
                        <a:t> Fund Balance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$37,544,009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4616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2024-25 Total 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1,419,536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Resolution to transfer to Capital Projects (technology)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(1,419,536)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41460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Fund Balance as of June 30, 2025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$37,544,009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213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3203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Tax Rate Trend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8B696F-CB43-4FBC-857A-9A92FB6C335C}"/>
              </a:ext>
            </a:extLst>
          </p:cNvPr>
          <p:cNvSpPr txBox="1"/>
          <p:nvPr/>
        </p:nvSpPr>
        <p:spPr>
          <a:xfrm>
            <a:off x="762000" y="4953000"/>
            <a:ext cx="708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2025-26 Legal Notice posted at $1.2552</a:t>
            </a:r>
            <a:endParaRPr lang="en-US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837345"/>
              </p:ext>
            </p:extLst>
          </p:nvPr>
        </p:nvGraphicFramePr>
        <p:xfrm>
          <a:off x="762000" y="1219200"/>
          <a:ext cx="7315199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59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Property Value Trend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361B0-A724-4970-B0AD-D4447C7E7F2C}"/>
              </a:ext>
            </a:extLst>
          </p:cNvPr>
          <p:cNvSpPr txBox="1"/>
          <p:nvPr/>
        </p:nvSpPr>
        <p:spPr>
          <a:xfrm>
            <a:off x="1028699" y="4953000"/>
            <a:ext cx="7086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2025-26 is May Preliminary Values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2644043"/>
              </p:ext>
            </p:extLst>
          </p:nvPr>
        </p:nvGraphicFramePr>
        <p:xfrm>
          <a:off x="834389" y="2124075"/>
          <a:ext cx="7475221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797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186738" cy="609600"/>
          </a:xfrm>
        </p:spPr>
        <p:txBody>
          <a:bodyPr>
            <a:noAutofit/>
          </a:bodyPr>
          <a:lstStyle/>
          <a:p>
            <a:r>
              <a:rPr lang="en-US" dirty="0"/>
              <a:t>Enrollment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6</a:t>
            </a:fld>
            <a:endParaRPr lang="en-US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B18AA28-428D-4E79-A61B-1ABB43B28D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213033"/>
              </p:ext>
            </p:extLst>
          </p:nvPr>
        </p:nvGraphicFramePr>
        <p:xfrm>
          <a:off x="533400" y="1447800"/>
          <a:ext cx="7696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168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BD29E7C-51DF-4056-A437-DFA572C223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05" y="1825625"/>
            <a:ext cx="3533890" cy="4351338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58AB277-AF25-47AD-BA91-A2355707A1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325514"/>
            <a:ext cx="3886200" cy="335155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3EF5E8-900C-47BE-B7CD-A19D552A6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0766"/>
            <a:ext cx="8077200" cy="148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1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A760B63-04B4-4CF1-AD3D-63CBD6FF0C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05000"/>
            <a:ext cx="3886200" cy="3920649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5C10F85-E17A-4244-B6D8-58551FA07F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81" y="1825625"/>
            <a:ext cx="3344538" cy="435133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84E3A-89B6-4C50-B1C8-7A055472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BEA261-49CA-4EA3-99E6-8135C9F6C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0766"/>
            <a:ext cx="8077200" cy="148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20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2025-26 Payroll</a:t>
            </a:r>
            <a:r>
              <a:rPr lang="en-US" dirty="0"/>
              <a:t> Considerations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017C52-EAEF-4AEA-A521-A2D96FE25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6800"/>
            <a:ext cx="7886700" cy="5418561"/>
          </a:xfrm>
        </p:spPr>
        <p:txBody>
          <a:bodyPr>
            <a:normAutofit lnSpcReduction="10000"/>
          </a:bodyPr>
          <a:lstStyle/>
          <a:p>
            <a:r>
              <a:rPr lang="en-US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Teacher Matrix</a:t>
            </a: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$60,000 – Beginning Pay</a:t>
            </a:r>
            <a:endParaRPr lang="en-US" sz="2300" dirty="0"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Years 1-2</a:t>
            </a:r>
          </a:p>
          <a:p>
            <a:pPr lvl="2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$2,020</a:t>
            </a:r>
            <a:endParaRPr lang="en-US" sz="2300" dirty="0"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Years 3-4 - HB 2</a:t>
            </a:r>
          </a:p>
          <a:p>
            <a:pPr lvl="2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$2,500 </a:t>
            </a:r>
            <a:endParaRPr lang="en-US" sz="2300" dirty="0"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Years 5+ - HB 2</a:t>
            </a:r>
          </a:p>
          <a:p>
            <a:pPr lvl="2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$5,000</a:t>
            </a:r>
          </a:p>
          <a:p>
            <a:pPr marL="1028700" lvl="3" indent="0">
              <a:buNone/>
            </a:pPr>
            <a:endParaRPr lang="en-US" sz="19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Nurses/Librarians/SSO’s</a:t>
            </a: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3% of midpoint</a:t>
            </a:r>
          </a:p>
          <a:p>
            <a:pPr marL="685800" lvl="2" indent="0">
              <a:buNone/>
            </a:pPr>
            <a:endParaRPr lang="en-US" sz="2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All Others:</a:t>
            </a: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3% of midpoint</a:t>
            </a:r>
          </a:p>
          <a:p>
            <a:pPr lvl="1"/>
            <a:r>
              <a:rPr lang="en-US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Pay scale adjustments</a:t>
            </a:r>
          </a:p>
          <a:p>
            <a:pPr marL="685800" lvl="2" indent="0">
              <a:buNone/>
            </a:pPr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en-US" sz="2800" dirty="0">
              <a:latin typeface="+mj-lt"/>
            </a:endParaRPr>
          </a:p>
          <a:p>
            <a:pPr lvl="2"/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latin typeface="+mj-lt"/>
            </a:endParaRPr>
          </a:p>
          <a:p>
            <a:pPr lvl="2"/>
            <a:endParaRPr lang="en-US" sz="2500" dirty="0">
              <a:latin typeface="+mj-lt"/>
            </a:endParaRPr>
          </a:p>
          <a:p>
            <a:pPr marL="685800" lvl="2" indent="0">
              <a:buNone/>
            </a:pPr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3100" dirty="0">
              <a:latin typeface="+mj-lt"/>
            </a:endParaRPr>
          </a:p>
          <a:p>
            <a:pPr marL="685800" lvl="2" indent="0">
              <a:buNone/>
            </a:pPr>
            <a:endParaRPr lang="en-US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757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General Fund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742966"/>
              </p:ext>
            </p:extLst>
          </p:nvPr>
        </p:nvGraphicFramePr>
        <p:xfrm>
          <a:off x="1763270" y="914400"/>
          <a:ext cx="5437633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757">
                  <a:extLst>
                    <a:ext uri="{9D8B030D-6E8A-4147-A177-3AD203B41FA5}">
                      <a16:colId xmlns:a16="http://schemas.microsoft.com/office/drawing/2014/main" val="656731910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50,518,189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84,136,819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1,470,000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136,125,008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057207"/>
              </p:ext>
            </p:extLst>
          </p:nvPr>
        </p:nvGraphicFramePr>
        <p:xfrm>
          <a:off x="1763270" y="3279648"/>
          <a:ext cx="5437633" cy="2468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757">
                  <a:extLst>
                    <a:ext uri="{9D8B030D-6E8A-4147-A177-3AD203B41FA5}">
                      <a16:colId xmlns:a16="http://schemas.microsoft.com/office/drawing/2014/main" val="2911947517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600" dirty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112,484,923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Non-Payroll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23,562,220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136,047,143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33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500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>
                          <a:solidFill>
                            <a:schemeClr val="tx1"/>
                          </a:solidFill>
                        </a:rPr>
                        <a:t>77,865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30377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73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Debt Service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166876"/>
              </p:ext>
            </p:extLst>
          </p:nvPr>
        </p:nvGraphicFramePr>
        <p:xfrm>
          <a:off x="902494" y="1386840"/>
          <a:ext cx="7448550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9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252">
                  <a:extLst>
                    <a:ext uri="{9D8B030D-6E8A-4147-A177-3AD203B41FA5}">
                      <a16:colId xmlns:a16="http://schemas.microsoft.com/office/drawing/2014/main" val="2410891686"/>
                    </a:ext>
                  </a:extLst>
                </a:gridCol>
                <a:gridCol w="2016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34,757,374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35,703,628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32,370,851*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4,806,979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3,596,767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3,575,759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39,564,353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39,300,395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35,946,610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6135199"/>
              </p:ext>
            </p:extLst>
          </p:nvPr>
        </p:nvGraphicFramePr>
        <p:xfrm>
          <a:off x="902494" y="3665221"/>
          <a:ext cx="7448550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9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252">
                  <a:extLst>
                    <a:ext uri="{9D8B030D-6E8A-4147-A177-3AD203B41FA5}">
                      <a16:colId xmlns:a16="http://schemas.microsoft.com/office/drawing/2014/main" val="807471632"/>
                    </a:ext>
                  </a:extLst>
                </a:gridCol>
                <a:gridCol w="2016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22,030,728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49,778,399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19,658,133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D8BCC-C3BA-47D5-B5B9-E0293D6964BD}"/>
              </a:ext>
            </a:extLst>
          </p:cNvPr>
          <p:cNvSpPr txBox="1"/>
          <p:nvPr/>
        </p:nvSpPr>
        <p:spPr>
          <a:xfrm>
            <a:off x="762000" y="53340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*Homestead exemption and hold harmless</a:t>
            </a:r>
          </a:p>
          <a:p>
            <a:r>
              <a:rPr lang="en-US" dirty="0"/>
              <a:t>**Bond defeasance</a:t>
            </a:r>
          </a:p>
        </p:txBody>
      </p:sp>
    </p:spTree>
    <p:extLst>
      <p:ext uri="{BB962C8B-B14F-4D97-AF65-F5344CB8AC3E}">
        <p14:creationId xmlns:p14="http://schemas.microsoft.com/office/powerpoint/2010/main" val="4039470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Food Service</a:t>
            </a:r>
            <a:endParaRPr lang="en-US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435479"/>
              </p:ext>
            </p:extLst>
          </p:nvPr>
        </p:nvGraphicFramePr>
        <p:xfrm>
          <a:off x="762000" y="1005840"/>
          <a:ext cx="7924800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03290255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989341167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2025-26 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Proposed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2,952,000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3,050,756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3,264,309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196,448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4,492,407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4,435,369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4,657,137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7,644,407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7,679,573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8,121,446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08680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8435169"/>
              </p:ext>
            </p:extLst>
          </p:nvPr>
        </p:nvGraphicFramePr>
        <p:xfrm>
          <a:off x="728662" y="3227721"/>
          <a:ext cx="7958138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0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488">
                  <a:extLst>
                    <a:ext uri="{9D8B030D-6E8A-4147-A177-3AD203B41FA5}">
                      <a16:colId xmlns:a16="http://schemas.microsoft.com/office/drawing/2014/main" val="159486866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137547340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2025-26 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Proposed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3,799,365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3,634,558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3,744,557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Supplies/Operations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5,402,350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4,552,289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4,418,722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9,201,715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8,186,847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8,163,279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(1,557,308)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(507,275)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(41,833)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6628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C9972-DD4B-4AF1-B6C6-19990E0EBE0D}"/>
              </a:ext>
            </a:extLst>
          </p:cNvPr>
          <p:cNvSpPr txBox="1"/>
          <p:nvPr/>
        </p:nvSpPr>
        <p:spPr>
          <a:xfrm>
            <a:off x="546279" y="584894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 Balance - $2,190,438</a:t>
            </a:r>
          </a:p>
        </p:txBody>
      </p:sp>
    </p:spTree>
    <p:extLst>
      <p:ext uri="{BB962C8B-B14F-4D97-AF65-F5344CB8AC3E}">
        <p14:creationId xmlns:p14="http://schemas.microsoft.com/office/powerpoint/2010/main" val="2871997447"/>
      </p:ext>
    </p:extLst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6148</TotalTime>
  <Words>354</Words>
  <Application>Microsoft Office PowerPoint</Application>
  <PresentationFormat>On-screen Show (4:3)</PresentationFormat>
  <Paragraphs>212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Stack of books design template</vt:lpstr>
      <vt:lpstr>Office Theme</vt:lpstr>
      <vt:lpstr>2025-2026  Budget Adoption</vt:lpstr>
      <vt:lpstr>Wrapping Up</vt:lpstr>
      <vt:lpstr>Fund Balance Summary – General Fund</vt:lpstr>
      <vt:lpstr>Tax Rate Trend</vt:lpstr>
      <vt:lpstr>Property Value Trend</vt:lpstr>
      <vt:lpstr>Enrollment</vt:lpstr>
      <vt:lpstr>PowerPoint Presentation</vt:lpstr>
      <vt:lpstr>PowerPoint Presentation</vt:lpstr>
      <vt:lpstr>2025-26 Payroll Considerations</vt:lpstr>
      <vt:lpstr>General Fund</vt:lpstr>
      <vt:lpstr>Debt Service</vt:lpstr>
      <vt:lpstr>Food Service</vt:lpstr>
    </vt:vector>
  </TitlesOfParts>
  <Company>Burleson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2015-16 Budget Workshop</dc:title>
  <dc:creator>Paula Butler</dc:creator>
  <cp:lastModifiedBy>Paula Butler</cp:lastModifiedBy>
  <cp:revision>668</cp:revision>
  <cp:lastPrinted>2024-04-01T20:49:45Z</cp:lastPrinted>
  <dcterms:created xsi:type="dcterms:W3CDTF">2015-04-27T17:12:18Z</dcterms:created>
  <dcterms:modified xsi:type="dcterms:W3CDTF">2025-06-23T21:54:48Z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TC010721491033</vt:lpwstr>
  </property>
</Properties>
</file>