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Lst>
  <p:sldSz cy="6858000" cx="12192000"/>
  <p:notesSz cx="6858000" cy="9144000"/>
  <p:embeddedFontLst>
    <p:embeddedFont>
      <p:font typeface="Libre Franklin"/>
      <p:regular r:id="rId187"/>
      <p:bold r:id="rId188"/>
      <p:italic r:id="rId189"/>
      <p:boldItalic r:id="rId190"/>
    </p:embeddedFont>
    <p:embeddedFont>
      <p:font typeface="Libre Franklin Medium"/>
      <p:regular r:id="rId191"/>
      <p:bold r:id="rId192"/>
      <p:italic r:id="rId193"/>
      <p:boldItalic r:id="rId194"/>
    </p:embeddedFont>
    <p:embeddedFont>
      <p:font typeface="Quattrocento Sans"/>
      <p:regular r:id="rId195"/>
      <p:bold r:id="rId196"/>
      <p:italic r:id="rId197"/>
      <p:boldItalic r:id="rId19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9" roundtripDataSignature="AMtx7mhfRY+RaVjtiFXO/m194RVnHrWD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883D0C-E87F-4883-8EB6-988E1FC7A2BA}">
  <a:tblStyle styleId="{73883D0C-E87F-4883-8EB6-988E1FC7A2B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font" Target="fonts/LibreFranklin-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font" Target="fonts/LibreFranklinMedium-boldItalic.fntdata"/><Relationship Id="rId43" Type="http://schemas.openxmlformats.org/officeDocument/2006/relationships/slide" Target="slides/slide38.xml"/><Relationship Id="rId193" Type="http://schemas.openxmlformats.org/officeDocument/2006/relationships/font" Target="fonts/LibreFranklinMedium-italic.fntdata"/><Relationship Id="rId46" Type="http://schemas.openxmlformats.org/officeDocument/2006/relationships/slide" Target="slides/slide41.xml"/><Relationship Id="rId192" Type="http://schemas.openxmlformats.org/officeDocument/2006/relationships/font" Target="fonts/LibreFranklinMedium-bold.fntdata"/><Relationship Id="rId45" Type="http://schemas.openxmlformats.org/officeDocument/2006/relationships/slide" Target="slides/slide40.xml"/><Relationship Id="rId191" Type="http://schemas.openxmlformats.org/officeDocument/2006/relationships/font" Target="fonts/LibreFranklinMedium-regular.fntdata"/><Relationship Id="rId48" Type="http://schemas.openxmlformats.org/officeDocument/2006/relationships/slide" Target="slides/slide43.xml"/><Relationship Id="rId187" Type="http://schemas.openxmlformats.org/officeDocument/2006/relationships/font" Target="fonts/LibreFranklin-regular.fntdata"/><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font" Target="fonts/LibreFranklin-italic.fntdata"/><Relationship Id="rId188" Type="http://schemas.openxmlformats.org/officeDocument/2006/relationships/font" Target="fonts/LibreFranklin-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font" Target="fonts/QuattrocentoSans-boldItalic.fntdata"/><Relationship Id="rId14" Type="http://schemas.openxmlformats.org/officeDocument/2006/relationships/slide" Target="slides/slide9.xml"/><Relationship Id="rId197" Type="http://schemas.openxmlformats.org/officeDocument/2006/relationships/font" Target="fonts/QuattrocentoSans-italic.fntdata"/><Relationship Id="rId17" Type="http://schemas.openxmlformats.org/officeDocument/2006/relationships/slide" Target="slides/slide12.xml"/><Relationship Id="rId196" Type="http://schemas.openxmlformats.org/officeDocument/2006/relationships/font" Target="fonts/QuattrocentoSans-bold.fntdata"/><Relationship Id="rId16" Type="http://schemas.openxmlformats.org/officeDocument/2006/relationships/slide" Target="slides/slide11.xml"/><Relationship Id="rId195" Type="http://schemas.openxmlformats.org/officeDocument/2006/relationships/font" Target="fonts/QuattrocentoSans-regular.fntdata"/><Relationship Id="rId19" Type="http://schemas.openxmlformats.org/officeDocument/2006/relationships/slide" Target="slides/slide14.xml"/><Relationship Id="rId18" Type="http://schemas.openxmlformats.org/officeDocument/2006/relationships/slide" Target="slides/slide13.xml"/><Relationship Id="rId199" Type="http://customschemas.google.com/relationships/presentationmetadata" Target="meta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Arial"/>
                <a:ea typeface="Arial"/>
                <a:cs typeface="Arial"/>
                <a:sym typeface="Arial"/>
              </a:rPr>
              <a:t>A score of 85% must be achieved on the open book exam </a:t>
            </a:r>
            <a:r>
              <a:rPr b="1" lang="en-US" sz="1200">
                <a:solidFill>
                  <a:schemeClr val="dk1"/>
                </a:solidFill>
                <a:latin typeface="Arial"/>
                <a:ea typeface="Arial"/>
                <a:cs typeface="Arial"/>
                <a:sym typeface="Arial"/>
              </a:rPr>
              <a:t>and</a:t>
            </a:r>
            <a:r>
              <a:rPr lang="en-US" sz="1200">
                <a:solidFill>
                  <a:schemeClr val="dk1"/>
                </a:solidFill>
                <a:latin typeface="Arial"/>
                <a:ea typeface="Arial"/>
                <a:cs typeface="Arial"/>
                <a:sym typeface="Arial"/>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endParaRPr/>
          </a:p>
          <a:p>
            <a:pPr indent="0" lvl="0" marL="0" rtl="0" algn="l">
              <a:spcBef>
                <a:spcPts val="0"/>
              </a:spcBef>
              <a:spcAft>
                <a:spcPts val="0"/>
              </a:spcAft>
              <a:buNone/>
            </a:pPr>
            <a:r>
              <a:rPr lang="en-US" sz="1200">
                <a:solidFill>
                  <a:schemeClr val="dk1"/>
                </a:solidFill>
                <a:latin typeface="Arial"/>
                <a:ea typeface="Arial"/>
                <a:cs typeface="Arial"/>
                <a:sym typeface="Arial"/>
              </a:rPr>
              <a:t> </a:t>
            </a:r>
            <a:endParaRPr/>
          </a:p>
          <a:p>
            <a:pPr indent="0" lvl="0" marL="0" rtl="0" algn="l">
              <a:spcBef>
                <a:spcPts val="0"/>
              </a:spcBef>
              <a:spcAft>
                <a:spcPts val="0"/>
              </a:spcAft>
              <a:buNone/>
            </a:pPr>
            <a:r>
              <a:t/>
            </a:r>
            <a:endParaRPr/>
          </a:p>
        </p:txBody>
      </p:sp>
      <p:sp>
        <p:nvSpPr>
          <p:cNvPr id="150" name="Google Shape;1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2" name="Google Shape;872;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1" name="Google Shape;901;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5" name="Google Shape;915;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 name="Google Shape;922;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9" name="Google Shape;929;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5" name="Google Shape;945;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1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1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(KRS 158.838, KRS 217.186, KRS 1526.502)</a:t>
            </a:r>
            <a:endParaRPr/>
          </a:p>
          <a:p>
            <a:pPr indent="0" lvl="0" marL="0" rtl="0" algn="l">
              <a:spcBef>
                <a:spcPts val="0"/>
              </a:spcBef>
              <a:spcAft>
                <a:spcPts val="0"/>
              </a:spcAft>
              <a:buNone/>
            </a:pPr>
            <a:r>
              <a:t/>
            </a:r>
            <a:endParaRPr/>
          </a:p>
        </p:txBody>
      </p:sp>
      <p:sp>
        <p:nvSpPr>
          <p:cNvPr id="172" name="Google Shape;1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1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1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1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4" name="Google Shape;1034;p1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1" name="Google Shape;1041;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0" name="Google Shape;1050;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8" name="Google Shape;1058;p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20000"/>
              </a:lnSpc>
              <a:spcBef>
                <a:spcPts val="0"/>
              </a:spcBef>
              <a:spcAft>
                <a:spcPts val="0"/>
              </a:spcAft>
              <a:buClr>
                <a:schemeClr val="dk1"/>
              </a:buClr>
              <a:buSzPts val="1200"/>
              <a:buFont typeface="Play"/>
              <a:buNone/>
            </a:pPr>
            <a:r>
              <a:t/>
            </a:r>
            <a:endParaRPr/>
          </a:p>
        </p:txBody>
      </p:sp>
      <p:sp>
        <p:nvSpPr>
          <p:cNvPr id="1059" name="Google Shape;1059;p1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1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1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8" name="Google Shape;1088;p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p1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7" name="Google Shape;1097;p1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1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p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9" name="Google Shape;1119;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1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p1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5" name="Google Shape;1135;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p1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2" name="Google Shape;1142;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1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0" name="Google Shape;1150;p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p1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8" name="Google Shape;1158;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1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6" name="Google Shape;1166;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1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3" name="Google Shape;1173;p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1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5" name="Shape 1185"/>
        <p:cNvGrpSpPr/>
        <p:nvPr/>
      </p:nvGrpSpPr>
      <p:grpSpPr>
        <a:xfrm>
          <a:off x="0" y="0"/>
          <a:ext cx="0" cy="0"/>
          <a:chOff x="0" y="0"/>
          <a:chExt cx="0" cy="0"/>
        </a:xfrm>
      </p:grpSpPr>
      <p:sp>
        <p:nvSpPr>
          <p:cNvPr id="1186" name="Google Shape;1186;p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p1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p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1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1" name="Google Shape;1201;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p1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5" name="Google Shape;1215;p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p1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2" name="Google Shape;1222;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1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9" name="Google Shape;1229;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5" name="Shape 1235"/>
        <p:cNvGrpSpPr/>
        <p:nvPr/>
      </p:nvGrpSpPr>
      <p:grpSpPr>
        <a:xfrm>
          <a:off x="0" y="0"/>
          <a:ext cx="0" cy="0"/>
          <a:chOff x="0" y="0"/>
          <a:chExt cx="0" cy="0"/>
        </a:xfrm>
      </p:grpSpPr>
      <p:sp>
        <p:nvSpPr>
          <p:cNvPr id="1236" name="Google Shape;1236;p1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7" name="Google Shape;1237;p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1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4" name="Google Shape;1244;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1" name="Google Shape;1251;p1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p1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p1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1" name="Google Shape;1261;p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p1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8" name="Google Shape;1268;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1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5" name="Google Shape;1275;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p1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2" name="Google Shape;1282;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1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1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7" name="Google Shape;1297;p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4" name="Google Shape;1304;p1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5" name="Google Shape;1305;p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1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7" name="Google Shape;1317;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1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4" name="Google Shape;1324;p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p1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p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p1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8" name="Google Shape;1338;p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1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4" name="Google Shape;1344;p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p1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0" name="Google Shape;1350;p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1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p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1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3" name="Google Shape;1363;p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p1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0" name="Google Shape;1370;p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1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6" name="Google Shape;1376;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1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2" name="Google Shape;1382;p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35ae8a29a69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8" name="Google Shape;1388;g35ae8a29a69_1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9" name="Google Shape;1389;g35ae8a29a69_1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solidFill>
                  <a:schemeClr val="dk1"/>
                </a:solidFill>
              </a:rPr>
              <a:t>These and other laws are in place to govern the practice of nurses in the state of Kentucky and to ensure the health and safety of those served</a:t>
            </a:r>
            <a:endParaRPr/>
          </a:p>
          <a:p>
            <a:pPr indent="0" lvl="0" marL="0" rtl="0" algn="l">
              <a:spcBef>
                <a:spcPts val="0"/>
              </a:spcBef>
              <a:spcAft>
                <a:spcPts val="0"/>
              </a:spcAft>
              <a:buNone/>
            </a:pPr>
            <a:r>
              <a:t/>
            </a:r>
            <a:endParaRPr/>
          </a:p>
        </p:txBody>
      </p:sp>
      <p:sp>
        <p:nvSpPr>
          <p:cNvPr id="217" name="Google Shape;21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5ae8a29a6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35ae8a29a6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35ae8a29a6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5ae8a29a69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35ae8a29a69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5ae8a29a69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35ae8a29a69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ae8a29a69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5ae8a29a69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5ae8a29a69_1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7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7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79"/>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007780"/>
                </a:solidFill>
                <a:latin typeface="Libre Franklin"/>
                <a:ea typeface="Libre Franklin"/>
                <a:cs typeface="Libre Franklin"/>
                <a:sym typeface="Libre Franklin"/>
              </a:defRPr>
            </a:lvl1pPr>
            <a:lvl2pPr indent="0" lvl="1" marL="0" marR="0" rtl="0" algn="l">
              <a:spcBef>
                <a:spcPts val="0"/>
              </a:spcBef>
              <a:buNone/>
              <a:defRPr b="0" i="0" sz="1800" u="none" cap="none" strike="noStrike">
                <a:solidFill>
                  <a:srgbClr val="007780"/>
                </a:solidFill>
                <a:latin typeface="Libre Franklin"/>
                <a:ea typeface="Libre Franklin"/>
                <a:cs typeface="Libre Franklin"/>
                <a:sym typeface="Libre Franklin"/>
              </a:defRPr>
            </a:lvl2pPr>
            <a:lvl3pPr indent="0" lvl="2" marL="0" marR="0" rtl="0" algn="l">
              <a:spcBef>
                <a:spcPts val="0"/>
              </a:spcBef>
              <a:buNone/>
              <a:defRPr b="0" i="0" sz="1800" u="none" cap="none" strike="noStrike">
                <a:solidFill>
                  <a:srgbClr val="007780"/>
                </a:solidFill>
                <a:latin typeface="Libre Franklin"/>
                <a:ea typeface="Libre Franklin"/>
                <a:cs typeface="Libre Franklin"/>
                <a:sym typeface="Libre Franklin"/>
              </a:defRPr>
            </a:lvl3pPr>
            <a:lvl4pPr indent="0" lvl="3" marL="0" marR="0" rtl="0" algn="l">
              <a:spcBef>
                <a:spcPts val="0"/>
              </a:spcBef>
              <a:buNone/>
              <a:defRPr b="0" i="0" sz="1800" u="none" cap="none" strike="noStrike">
                <a:solidFill>
                  <a:srgbClr val="007780"/>
                </a:solidFill>
                <a:latin typeface="Libre Franklin"/>
                <a:ea typeface="Libre Franklin"/>
                <a:cs typeface="Libre Franklin"/>
                <a:sym typeface="Libre Franklin"/>
              </a:defRPr>
            </a:lvl4pPr>
            <a:lvl5pPr indent="0" lvl="4" marL="0" marR="0" rtl="0" algn="l">
              <a:spcBef>
                <a:spcPts val="0"/>
              </a:spcBef>
              <a:buNone/>
              <a:defRPr b="0" i="0" sz="1800" u="none" cap="none" strike="noStrike">
                <a:solidFill>
                  <a:srgbClr val="007780"/>
                </a:solidFill>
                <a:latin typeface="Libre Franklin"/>
                <a:ea typeface="Libre Franklin"/>
                <a:cs typeface="Libre Franklin"/>
                <a:sym typeface="Libre Franklin"/>
              </a:defRPr>
            </a:lvl5pPr>
            <a:lvl6pPr indent="0" lvl="5" marL="0" marR="0" rtl="0" algn="l">
              <a:spcBef>
                <a:spcPts val="0"/>
              </a:spcBef>
              <a:buNone/>
              <a:defRPr b="0" i="0" sz="1800" u="none" cap="none" strike="noStrike">
                <a:solidFill>
                  <a:srgbClr val="007780"/>
                </a:solidFill>
                <a:latin typeface="Libre Franklin"/>
                <a:ea typeface="Libre Franklin"/>
                <a:cs typeface="Libre Franklin"/>
                <a:sym typeface="Libre Franklin"/>
              </a:defRPr>
            </a:lvl6pPr>
            <a:lvl7pPr indent="0" lvl="6" marL="0" marR="0" rtl="0" algn="l">
              <a:spcBef>
                <a:spcPts val="0"/>
              </a:spcBef>
              <a:buNone/>
              <a:defRPr b="0" i="0" sz="1800" u="none" cap="none" strike="noStrike">
                <a:solidFill>
                  <a:srgbClr val="007780"/>
                </a:solidFill>
                <a:latin typeface="Libre Franklin"/>
                <a:ea typeface="Libre Franklin"/>
                <a:cs typeface="Libre Franklin"/>
                <a:sym typeface="Libre Franklin"/>
              </a:defRPr>
            </a:lvl7pPr>
            <a:lvl8pPr indent="0" lvl="7" marL="0" marR="0" rtl="0" algn="l">
              <a:spcBef>
                <a:spcPts val="0"/>
              </a:spcBef>
              <a:buNone/>
              <a:defRPr b="0" i="0" sz="1800" u="none" cap="none" strike="noStrike">
                <a:solidFill>
                  <a:srgbClr val="007780"/>
                </a:solidFill>
                <a:latin typeface="Libre Franklin"/>
                <a:ea typeface="Libre Franklin"/>
                <a:cs typeface="Libre Franklin"/>
                <a:sym typeface="Libre Franklin"/>
              </a:defRPr>
            </a:lvl8pPr>
            <a:lvl9pPr indent="0" lvl="8" marL="0" marR="0" rtl="0" algn="l">
              <a:spcBef>
                <a:spcPts val="0"/>
              </a:spcBef>
              <a:buNone/>
              <a:defRPr b="0" i="0" sz="1800" u="none" cap="none" strike="noStrike">
                <a:solidFill>
                  <a:srgbClr val="007780"/>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88"/>
          <p:cNvSpPr/>
          <p:nvPr>
            <p:ph idx="2" type="pic"/>
          </p:nvPr>
        </p:nvSpPr>
        <p:spPr>
          <a:xfrm>
            <a:off x="5183188" y="987425"/>
            <a:ext cx="6172200" cy="4873625"/>
          </a:xfrm>
          <a:prstGeom prst="rect">
            <a:avLst/>
          </a:prstGeom>
          <a:noFill/>
          <a:ln>
            <a:noFill/>
          </a:ln>
        </p:spPr>
      </p:sp>
      <p:sp>
        <p:nvSpPr>
          <p:cNvPr id="66" name="Google Shape;66;p18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2649"/>
              </a:buClr>
              <a:buSzPts val="1600"/>
              <a:buNone/>
              <a:defRPr sz="1600"/>
            </a:lvl1pPr>
            <a:lvl2pPr indent="-228600" lvl="1" marL="914400" algn="l">
              <a:lnSpc>
                <a:spcPct val="90000"/>
              </a:lnSpc>
              <a:spcBef>
                <a:spcPts val="500"/>
              </a:spcBef>
              <a:spcAft>
                <a:spcPts val="0"/>
              </a:spcAft>
              <a:buClr>
                <a:srgbClr val="102649"/>
              </a:buClr>
              <a:buSzPts val="1400"/>
              <a:buNone/>
              <a:defRPr sz="1400"/>
            </a:lvl2pPr>
            <a:lvl3pPr indent="-228600" lvl="2" marL="1371600" algn="l">
              <a:lnSpc>
                <a:spcPct val="90000"/>
              </a:lnSpc>
              <a:spcBef>
                <a:spcPts val="500"/>
              </a:spcBef>
              <a:spcAft>
                <a:spcPts val="0"/>
              </a:spcAft>
              <a:buClr>
                <a:srgbClr val="102649"/>
              </a:buClr>
              <a:buSzPts val="1200"/>
              <a:buNone/>
              <a:defRPr sz="1200"/>
            </a:lvl3pPr>
            <a:lvl4pPr indent="-228600" lvl="3" marL="1828800" algn="l">
              <a:lnSpc>
                <a:spcPct val="90000"/>
              </a:lnSpc>
              <a:spcBef>
                <a:spcPts val="500"/>
              </a:spcBef>
              <a:spcAft>
                <a:spcPts val="0"/>
              </a:spcAft>
              <a:buClr>
                <a:srgbClr val="102649"/>
              </a:buClr>
              <a:buSzPts val="1000"/>
              <a:buNone/>
              <a:defRPr sz="1000"/>
            </a:lvl4pPr>
            <a:lvl5pPr indent="-228600" lvl="4" marL="2286000" algn="l">
              <a:lnSpc>
                <a:spcPct val="90000"/>
              </a:lnSpc>
              <a:spcBef>
                <a:spcPts val="500"/>
              </a:spcBef>
              <a:spcAft>
                <a:spcPts val="0"/>
              </a:spcAft>
              <a:buClr>
                <a:srgbClr val="10264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88"/>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8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9"/>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9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0"/>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1"/>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1"/>
          <p:cNvSpPr txBox="1"/>
          <p:nvPr>
            <p:ph type="title"/>
          </p:nvPr>
        </p:nvSpPr>
        <p:spPr>
          <a:xfrm>
            <a:off x="838200" y="-150721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0"/>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sp>
        <p:nvSpPr>
          <p:cNvPr id="26" name="Google Shape;26;p181"/>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1"/>
          <p:cNvSpPr txBox="1"/>
          <p:nvPr>
            <p:ph idx="1" type="body"/>
          </p:nvPr>
        </p:nvSpPr>
        <p:spPr>
          <a:xfrm>
            <a:off x="555786" y="1773451"/>
            <a:ext cx="9188715" cy="490132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Font typeface="Libre Franklin Medium"/>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1"/>
          <p:cNvSpPr txBox="1"/>
          <p:nvPr>
            <p:ph idx="12" type="sldNum"/>
          </p:nvPr>
        </p:nvSpPr>
        <p:spPr>
          <a:xfrm>
            <a:off x="11030413" y="6314034"/>
            <a:ext cx="683339"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Libre Franklin"/>
                <a:ea typeface="Libre Franklin"/>
                <a:cs typeface="Libre Franklin"/>
                <a:sym typeface="Libre Franklin"/>
              </a:defRPr>
            </a:lvl1pPr>
            <a:lvl2pPr indent="0" lvl="1" marL="0" marR="0" rtl="0" algn="l">
              <a:spcBef>
                <a:spcPts val="0"/>
              </a:spcBef>
              <a:buNone/>
              <a:defRPr b="0" i="0" sz="1800" u="none" cap="none" strike="noStrike">
                <a:solidFill>
                  <a:schemeClr val="dk1"/>
                </a:solidFill>
                <a:latin typeface="Libre Franklin"/>
                <a:ea typeface="Libre Franklin"/>
                <a:cs typeface="Libre Franklin"/>
                <a:sym typeface="Libre Franklin"/>
              </a:defRPr>
            </a:lvl2pPr>
            <a:lvl3pPr indent="0" lvl="2" marL="0" marR="0" rtl="0" algn="l">
              <a:spcBef>
                <a:spcPts val="0"/>
              </a:spcBef>
              <a:buNone/>
              <a:defRPr b="0" i="0" sz="1800" u="none" cap="none" strike="noStrike">
                <a:solidFill>
                  <a:schemeClr val="dk1"/>
                </a:solidFill>
                <a:latin typeface="Libre Franklin"/>
                <a:ea typeface="Libre Franklin"/>
                <a:cs typeface="Libre Franklin"/>
                <a:sym typeface="Libre Franklin"/>
              </a:defRPr>
            </a:lvl3pPr>
            <a:lvl4pPr indent="0" lvl="3" marL="0" marR="0" rtl="0" algn="l">
              <a:spcBef>
                <a:spcPts val="0"/>
              </a:spcBef>
              <a:buNone/>
              <a:defRPr b="0" i="0" sz="1800" u="none" cap="none" strike="noStrike">
                <a:solidFill>
                  <a:schemeClr val="dk1"/>
                </a:solidFill>
                <a:latin typeface="Libre Franklin"/>
                <a:ea typeface="Libre Franklin"/>
                <a:cs typeface="Libre Franklin"/>
                <a:sym typeface="Libre Franklin"/>
              </a:defRPr>
            </a:lvl4pPr>
            <a:lvl5pPr indent="0" lvl="4" marL="0" marR="0" rtl="0" algn="l">
              <a:spcBef>
                <a:spcPts val="0"/>
              </a:spcBef>
              <a:buNone/>
              <a:defRPr b="0" i="0" sz="1800" u="none" cap="none" strike="noStrike">
                <a:solidFill>
                  <a:schemeClr val="dk1"/>
                </a:solidFill>
                <a:latin typeface="Libre Franklin"/>
                <a:ea typeface="Libre Franklin"/>
                <a:cs typeface="Libre Franklin"/>
                <a:sym typeface="Libre Franklin"/>
              </a:defRPr>
            </a:lvl5pPr>
            <a:lvl6pPr indent="0" lvl="5" marL="0" marR="0" rtl="0" algn="l">
              <a:spcBef>
                <a:spcPts val="0"/>
              </a:spcBef>
              <a:buNone/>
              <a:defRPr b="0" i="0" sz="1800" u="none" cap="none" strike="noStrike">
                <a:solidFill>
                  <a:schemeClr val="dk1"/>
                </a:solidFill>
                <a:latin typeface="Libre Franklin"/>
                <a:ea typeface="Libre Franklin"/>
                <a:cs typeface="Libre Franklin"/>
                <a:sym typeface="Libre Franklin"/>
              </a:defRPr>
            </a:lvl6pPr>
            <a:lvl7pPr indent="0" lvl="6" marL="0" marR="0" rtl="0" algn="l">
              <a:spcBef>
                <a:spcPts val="0"/>
              </a:spcBef>
              <a:buNone/>
              <a:defRPr b="0" i="0" sz="1800" u="none" cap="none" strike="noStrike">
                <a:solidFill>
                  <a:schemeClr val="dk1"/>
                </a:solidFill>
                <a:latin typeface="Libre Franklin"/>
                <a:ea typeface="Libre Franklin"/>
                <a:cs typeface="Libre Franklin"/>
                <a:sym typeface="Libre Franklin"/>
              </a:defRPr>
            </a:lvl7pPr>
            <a:lvl8pPr indent="0" lvl="7" marL="0" marR="0" rtl="0" algn="l">
              <a:spcBef>
                <a:spcPts val="0"/>
              </a:spcBef>
              <a:buNone/>
              <a:defRPr b="0" i="0" sz="1800" u="none" cap="none" strike="noStrike">
                <a:solidFill>
                  <a:schemeClr val="dk1"/>
                </a:solidFill>
                <a:latin typeface="Libre Franklin"/>
                <a:ea typeface="Libre Franklin"/>
                <a:cs typeface="Libre Franklin"/>
                <a:sym typeface="Libre Franklin"/>
              </a:defRPr>
            </a:lvl8pPr>
            <a:lvl9pPr indent="0" lvl="8" marL="0" marR="0" rtl="0" algn="l">
              <a:spcBef>
                <a:spcPts val="0"/>
              </a:spcBef>
              <a:buNone/>
              <a:defRPr b="0" i="0" sz="1800" u="none" cap="none" strike="noStrike">
                <a:solidFill>
                  <a:schemeClr val="dk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8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2"/>
          <p:cNvSpPr txBox="1"/>
          <p:nvPr>
            <p:ph idx="11" type="ftr"/>
          </p:nvPr>
        </p:nvSpPr>
        <p:spPr>
          <a:xfrm>
            <a:off x="4038600" y="6356350"/>
            <a:ext cx="407826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102649"/>
                </a:solidFill>
                <a:latin typeface="Libre Franklin"/>
                <a:ea typeface="Libre Franklin"/>
                <a:cs typeface="Libre Franklin"/>
                <a:sym typeface="Libre Franklin"/>
              </a:defRPr>
            </a:lvl1pPr>
            <a:lvl2pPr indent="0" lvl="1" marL="0" marR="0" rtl="0" algn="l">
              <a:spcBef>
                <a:spcPts val="0"/>
              </a:spcBef>
              <a:buNone/>
              <a:defRPr sz="1800">
                <a:solidFill>
                  <a:srgbClr val="102649"/>
                </a:solidFill>
                <a:latin typeface="Libre Franklin"/>
                <a:ea typeface="Libre Franklin"/>
                <a:cs typeface="Libre Franklin"/>
                <a:sym typeface="Libre Franklin"/>
              </a:defRPr>
            </a:lvl2pPr>
            <a:lvl3pPr indent="0" lvl="2" marL="0" marR="0" rtl="0" algn="l">
              <a:spcBef>
                <a:spcPts val="0"/>
              </a:spcBef>
              <a:buNone/>
              <a:defRPr sz="1800">
                <a:solidFill>
                  <a:srgbClr val="102649"/>
                </a:solidFill>
                <a:latin typeface="Libre Franklin"/>
                <a:ea typeface="Libre Franklin"/>
                <a:cs typeface="Libre Franklin"/>
                <a:sym typeface="Libre Franklin"/>
              </a:defRPr>
            </a:lvl3pPr>
            <a:lvl4pPr indent="0" lvl="3" marL="0" marR="0" rtl="0" algn="l">
              <a:spcBef>
                <a:spcPts val="0"/>
              </a:spcBef>
              <a:buNone/>
              <a:defRPr sz="1800">
                <a:solidFill>
                  <a:srgbClr val="102649"/>
                </a:solidFill>
                <a:latin typeface="Libre Franklin"/>
                <a:ea typeface="Libre Franklin"/>
                <a:cs typeface="Libre Franklin"/>
                <a:sym typeface="Libre Franklin"/>
              </a:defRPr>
            </a:lvl4pPr>
            <a:lvl5pPr indent="0" lvl="4" marL="0" marR="0" rtl="0" algn="l">
              <a:spcBef>
                <a:spcPts val="0"/>
              </a:spcBef>
              <a:buNone/>
              <a:defRPr sz="1800">
                <a:solidFill>
                  <a:srgbClr val="102649"/>
                </a:solidFill>
                <a:latin typeface="Libre Franklin"/>
                <a:ea typeface="Libre Franklin"/>
                <a:cs typeface="Libre Franklin"/>
                <a:sym typeface="Libre Franklin"/>
              </a:defRPr>
            </a:lvl5pPr>
            <a:lvl6pPr indent="0" lvl="5" marL="0" marR="0" rtl="0" algn="l">
              <a:spcBef>
                <a:spcPts val="0"/>
              </a:spcBef>
              <a:buNone/>
              <a:defRPr sz="1800">
                <a:solidFill>
                  <a:srgbClr val="102649"/>
                </a:solidFill>
                <a:latin typeface="Libre Franklin"/>
                <a:ea typeface="Libre Franklin"/>
                <a:cs typeface="Libre Franklin"/>
                <a:sym typeface="Libre Franklin"/>
              </a:defRPr>
            </a:lvl6pPr>
            <a:lvl7pPr indent="0" lvl="6" marL="0" marR="0" rtl="0" algn="l">
              <a:spcBef>
                <a:spcPts val="0"/>
              </a:spcBef>
              <a:buNone/>
              <a:defRPr sz="1800">
                <a:solidFill>
                  <a:srgbClr val="102649"/>
                </a:solidFill>
                <a:latin typeface="Libre Franklin"/>
                <a:ea typeface="Libre Franklin"/>
                <a:cs typeface="Libre Franklin"/>
                <a:sym typeface="Libre Franklin"/>
              </a:defRPr>
            </a:lvl7pPr>
            <a:lvl8pPr indent="0" lvl="7" marL="0" marR="0" rtl="0" algn="l">
              <a:spcBef>
                <a:spcPts val="0"/>
              </a:spcBef>
              <a:buNone/>
              <a:defRPr sz="1800">
                <a:solidFill>
                  <a:srgbClr val="102649"/>
                </a:solidFill>
                <a:latin typeface="Libre Franklin"/>
                <a:ea typeface="Libre Franklin"/>
                <a:cs typeface="Libre Franklin"/>
                <a:sym typeface="Libre Franklin"/>
              </a:defRPr>
            </a:lvl8pPr>
            <a:lvl9pPr indent="0" lvl="8" marL="0" marR="0" rtl="0" algn="l">
              <a:spcBef>
                <a:spcPts val="0"/>
              </a:spcBef>
              <a:buNone/>
              <a:defRPr sz="1800">
                <a:solidFill>
                  <a:srgbClr val="102649"/>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8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8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83"/>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4"/>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02649"/>
              </a:buClr>
              <a:buSzPts val="2400"/>
              <a:buNone/>
              <a:defRPr b="1" sz="2400"/>
            </a:lvl1pPr>
            <a:lvl2pPr indent="-228600" lvl="1" marL="914400" algn="l">
              <a:lnSpc>
                <a:spcPct val="90000"/>
              </a:lnSpc>
              <a:spcBef>
                <a:spcPts val="500"/>
              </a:spcBef>
              <a:spcAft>
                <a:spcPts val="0"/>
              </a:spcAft>
              <a:buClr>
                <a:srgbClr val="102649"/>
              </a:buClr>
              <a:buSzPts val="2000"/>
              <a:buNone/>
              <a:defRPr b="1" sz="2000"/>
            </a:lvl2pPr>
            <a:lvl3pPr indent="-228600" lvl="2" marL="1371600" algn="l">
              <a:lnSpc>
                <a:spcPct val="90000"/>
              </a:lnSpc>
              <a:spcBef>
                <a:spcPts val="500"/>
              </a:spcBef>
              <a:spcAft>
                <a:spcPts val="0"/>
              </a:spcAft>
              <a:buClr>
                <a:srgbClr val="102649"/>
              </a:buClr>
              <a:buSzPts val="1800"/>
              <a:buNone/>
              <a:defRPr b="1" sz="1800"/>
            </a:lvl3pPr>
            <a:lvl4pPr indent="-228600" lvl="3" marL="1828800" algn="l">
              <a:lnSpc>
                <a:spcPct val="90000"/>
              </a:lnSpc>
              <a:spcBef>
                <a:spcPts val="500"/>
              </a:spcBef>
              <a:spcAft>
                <a:spcPts val="0"/>
              </a:spcAft>
              <a:buClr>
                <a:srgbClr val="102649"/>
              </a:buClr>
              <a:buSzPts val="1600"/>
              <a:buNone/>
              <a:defRPr b="1" sz="1600"/>
            </a:lvl4pPr>
            <a:lvl5pPr indent="-228600" lvl="4" marL="2286000" algn="l">
              <a:lnSpc>
                <a:spcPct val="90000"/>
              </a:lnSpc>
              <a:spcBef>
                <a:spcPts val="500"/>
              </a:spcBef>
              <a:spcAft>
                <a:spcPts val="0"/>
              </a:spcAft>
              <a:buClr>
                <a:srgbClr val="10264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8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8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102649"/>
              </a:buClr>
              <a:buSzPts val="2400"/>
              <a:buNone/>
              <a:defRPr b="1" sz="2400"/>
            </a:lvl1pPr>
            <a:lvl2pPr indent="-228600" lvl="1" marL="914400" algn="l">
              <a:lnSpc>
                <a:spcPct val="90000"/>
              </a:lnSpc>
              <a:spcBef>
                <a:spcPts val="500"/>
              </a:spcBef>
              <a:spcAft>
                <a:spcPts val="0"/>
              </a:spcAft>
              <a:buClr>
                <a:srgbClr val="102649"/>
              </a:buClr>
              <a:buSzPts val="2000"/>
              <a:buNone/>
              <a:defRPr b="1" sz="2000"/>
            </a:lvl2pPr>
            <a:lvl3pPr indent="-228600" lvl="2" marL="1371600" algn="l">
              <a:lnSpc>
                <a:spcPct val="90000"/>
              </a:lnSpc>
              <a:spcBef>
                <a:spcPts val="500"/>
              </a:spcBef>
              <a:spcAft>
                <a:spcPts val="0"/>
              </a:spcAft>
              <a:buClr>
                <a:srgbClr val="102649"/>
              </a:buClr>
              <a:buSzPts val="1800"/>
              <a:buNone/>
              <a:defRPr b="1" sz="1800"/>
            </a:lvl3pPr>
            <a:lvl4pPr indent="-228600" lvl="3" marL="1828800" algn="l">
              <a:lnSpc>
                <a:spcPct val="90000"/>
              </a:lnSpc>
              <a:spcBef>
                <a:spcPts val="500"/>
              </a:spcBef>
              <a:spcAft>
                <a:spcPts val="0"/>
              </a:spcAft>
              <a:buClr>
                <a:srgbClr val="102649"/>
              </a:buClr>
              <a:buSzPts val="1600"/>
              <a:buNone/>
              <a:defRPr b="1" sz="1600"/>
            </a:lvl4pPr>
            <a:lvl5pPr indent="-228600" lvl="4" marL="2286000" algn="l">
              <a:lnSpc>
                <a:spcPct val="90000"/>
              </a:lnSpc>
              <a:spcBef>
                <a:spcPts val="500"/>
              </a:spcBef>
              <a:spcAft>
                <a:spcPts val="0"/>
              </a:spcAft>
              <a:buClr>
                <a:srgbClr val="10264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8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102649"/>
              </a:buClr>
              <a:buSzPts val="1800"/>
              <a:buChar char="•"/>
              <a:defRPr/>
            </a:lvl1pPr>
            <a:lvl2pPr indent="-342900" lvl="1" marL="914400" algn="l">
              <a:lnSpc>
                <a:spcPct val="90000"/>
              </a:lnSpc>
              <a:spcBef>
                <a:spcPts val="500"/>
              </a:spcBef>
              <a:spcAft>
                <a:spcPts val="0"/>
              </a:spcAft>
              <a:buClr>
                <a:srgbClr val="102649"/>
              </a:buClr>
              <a:buSzPts val="1800"/>
              <a:buChar char="•"/>
              <a:defRPr/>
            </a:lvl2pPr>
            <a:lvl3pPr indent="-342900" lvl="2" marL="1371600" algn="l">
              <a:lnSpc>
                <a:spcPct val="90000"/>
              </a:lnSpc>
              <a:spcBef>
                <a:spcPts val="500"/>
              </a:spcBef>
              <a:spcAft>
                <a:spcPts val="0"/>
              </a:spcAft>
              <a:buClr>
                <a:srgbClr val="102649"/>
              </a:buClr>
              <a:buSzPts val="1800"/>
              <a:buChar char="•"/>
              <a:defRPr/>
            </a:lvl3pPr>
            <a:lvl4pPr indent="-342900" lvl="3" marL="1828800" algn="l">
              <a:lnSpc>
                <a:spcPct val="90000"/>
              </a:lnSpc>
              <a:spcBef>
                <a:spcPts val="500"/>
              </a:spcBef>
              <a:spcAft>
                <a:spcPts val="0"/>
              </a:spcAft>
              <a:buClr>
                <a:srgbClr val="102649"/>
              </a:buClr>
              <a:buSzPts val="1800"/>
              <a:buChar char="•"/>
              <a:defRPr/>
            </a:lvl4pPr>
            <a:lvl5pPr indent="-342900" lvl="4" marL="2286000" algn="l">
              <a:lnSpc>
                <a:spcPct val="90000"/>
              </a:lnSpc>
              <a:spcBef>
                <a:spcPts val="500"/>
              </a:spcBef>
              <a:spcAft>
                <a:spcPts val="0"/>
              </a:spcAft>
              <a:buClr>
                <a:srgbClr val="10264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5"/>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6"/>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87"/>
          <p:cNvSpPr txBox="1"/>
          <p:nvPr>
            <p:ph idx="1" type="body"/>
          </p:nvPr>
        </p:nvSpPr>
        <p:spPr>
          <a:xfrm>
            <a:off x="5183188" y="1891430"/>
            <a:ext cx="6172200" cy="396962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102649"/>
              </a:buClr>
              <a:buSzPts val="3200"/>
              <a:buChar char="•"/>
              <a:defRPr sz="3200"/>
            </a:lvl1pPr>
            <a:lvl2pPr indent="-406400" lvl="1" marL="914400" algn="l">
              <a:lnSpc>
                <a:spcPct val="90000"/>
              </a:lnSpc>
              <a:spcBef>
                <a:spcPts val="500"/>
              </a:spcBef>
              <a:spcAft>
                <a:spcPts val="0"/>
              </a:spcAft>
              <a:buClr>
                <a:srgbClr val="102649"/>
              </a:buClr>
              <a:buSzPts val="2800"/>
              <a:buChar char="•"/>
              <a:defRPr sz="2800"/>
            </a:lvl2pPr>
            <a:lvl3pPr indent="-381000" lvl="2" marL="1371600" algn="l">
              <a:lnSpc>
                <a:spcPct val="90000"/>
              </a:lnSpc>
              <a:spcBef>
                <a:spcPts val="500"/>
              </a:spcBef>
              <a:spcAft>
                <a:spcPts val="0"/>
              </a:spcAft>
              <a:buClr>
                <a:srgbClr val="102649"/>
              </a:buClr>
              <a:buSzPts val="2400"/>
              <a:buChar char="•"/>
              <a:defRPr sz="2400"/>
            </a:lvl3pPr>
            <a:lvl4pPr indent="-355600" lvl="3" marL="1828800" algn="l">
              <a:lnSpc>
                <a:spcPct val="90000"/>
              </a:lnSpc>
              <a:spcBef>
                <a:spcPts val="500"/>
              </a:spcBef>
              <a:spcAft>
                <a:spcPts val="0"/>
              </a:spcAft>
              <a:buClr>
                <a:srgbClr val="102649"/>
              </a:buClr>
              <a:buSzPts val="2000"/>
              <a:buChar char="•"/>
              <a:defRPr sz="2000"/>
            </a:lvl4pPr>
            <a:lvl5pPr indent="-355600" lvl="4" marL="2286000" algn="l">
              <a:lnSpc>
                <a:spcPct val="90000"/>
              </a:lnSpc>
              <a:spcBef>
                <a:spcPts val="500"/>
              </a:spcBef>
              <a:spcAft>
                <a:spcPts val="0"/>
              </a:spcAft>
              <a:buClr>
                <a:srgbClr val="10264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18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2649"/>
              </a:buClr>
              <a:buSzPts val="1600"/>
              <a:buNone/>
              <a:defRPr sz="1600"/>
            </a:lvl1pPr>
            <a:lvl2pPr indent="-228600" lvl="1" marL="914400" algn="l">
              <a:lnSpc>
                <a:spcPct val="90000"/>
              </a:lnSpc>
              <a:spcBef>
                <a:spcPts val="500"/>
              </a:spcBef>
              <a:spcAft>
                <a:spcPts val="0"/>
              </a:spcAft>
              <a:buClr>
                <a:srgbClr val="102649"/>
              </a:buClr>
              <a:buSzPts val="1400"/>
              <a:buNone/>
              <a:defRPr sz="1400"/>
            </a:lvl2pPr>
            <a:lvl3pPr indent="-228600" lvl="2" marL="1371600" algn="l">
              <a:lnSpc>
                <a:spcPct val="90000"/>
              </a:lnSpc>
              <a:spcBef>
                <a:spcPts val="500"/>
              </a:spcBef>
              <a:spcAft>
                <a:spcPts val="0"/>
              </a:spcAft>
              <a:buClr>
                <a:srgbClr val="102649"/>
              </a:buClr>
              <a:buSzPts val="1200"/>
              <a:buNone/>
              <a:defRPr sz="1200"/>
            </a:lvl3pPr>
            <a:lvl4pPr indent="-228600" lvl="3" marL="1828800" algn="l">
              <a:lnSpc>
                <a:spcPct val="90000"/>
              </a:lnSpc>
              <a:spcBef>
                <a:spcPts val="500"/>
              </a:spcBef>
              <a:spcAft>
                <a:spcPts val="0"/>
              </a:spcAft>
              <a:buClr>
                <a:srgbClr val="102649"/>
              </a:buClr>
              <a:buSzPts val="1000"/>
              <a:buNone/>
              <a:defRPr sz="1000"/>
            </a:lvl4pPr>
            <a:lvl5pPr indent="-228600" lvl="4" marL="2286000" algn="l">
              <a:lnSpc>
                <a:spcPct val="90000"/>
              </a:lnSpc>
              <a:spcBef>
                <a:spcPts val="500"/>
              </a:spcBef>
              <a:spcAft>
                <a:spcPts val="0"/>
              </a:spcAft>
              <a:buClr>
                <a:srgbClr val="10264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7"/>
          <p:cNvSpPr txBox="1"/>
          <p:nvPr>
            <p:ph idx="11" type="ftr"/>
          </p:nvPr>
        </p:nvSpPr>
        <p:spPr>
          <a:xfrm>
            <a:off x="4038600" y="6356350"/>
            <a:ext cx="4040688"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102649"/>
                </a:solidFill>
                <a:latin typeface="Libre Franklin"/>
                <a:ea typeface="Libre Franklin"/>
                <a:cs typeface="Libre Franklin"/>
                <a:sym typeface="Libre Franklin"/>
              </a:defRPr>
            </a:lvl1pPr>
            <a:lvl2pPr indent="0" lvl="1" marL="0" marR="0" rtl="0" algn="l">
              <a:spcBef>
                <a:spcPts val="0"/>
              </a:spcBef>
              <a:buNone/>
              <a:defRPr sz="1800">
                <a:solidFill>
                  <a:srgbClr val="102649"/>
                </a:solidFill>
                <a:latin typeface="Libre Franklin"/>
                <a:ea typeface="Libre Franklin"/>
                <a:cs typeface="Libre Franklin"/>
                <a:sym typeface="Libre Franklin"/>
              </a:defRPr>
            </a:lvl2pPr>
            <a:lvl3pPr indent="0" lvl="2" marL="0" marR="0" rtl="0" algn="l">
              <a:spcBef>
                <a:spcPts val="0"/>
              </a:spcBef>
              <a:buNone/>
              <a:defRPr sz="1800">
                <a:solidFill>
                  <a:srgbClr val="102649"/>
                </a:solidFill>
                <a:latin typeface="Libre Franklin"/>
                <a:ea typeface="Libre Franklin"/>
                <a:cs typeface="Libre Franklin"/>
                <a:sym typeface="Libre Franklin"/>
              </a:defRPr>
            </a:lvl3pPr>
            <a:lvl4pPr indent="0" lvl="3" marL="0" marR="0" rtl="0" algn="l">
              <a:spcBef>
                <a:spcPts val="0"/>
              </a:spcBef>
              <a:buNone/>
              <a:defRPr sz="1800">
                <a:solidFill>
                  <a:srgbClr val="102649"/>
                </a:solidFill>
                <a:latin typeface="Libre Franklin"/>
                <a:ea typeface="Libre Franklin"/>
                <a:cs typeface="Libre Franklin"/>
                <a:sym typeface="Libre Franklin"/>
              </a:defRPr>
            </a:lvl4pPr>
            <a:lvl5pPr indent="0" lvl="4" marL="0" marR="0" rtl="0" algn="l">
              <a:spcBef>
                <a:spcPts val="0"/>
              </a:spcBef>
              <a:buNone/>
              <a:defRPr sz="1800">
                <a:solidFill>
                  <a:srgbClr val="102649"/>
                </a:solidFill>
                <a:latin typeface="Libre Franklin"/>
                <a:ea typeface="Libre Franklin"/>
                <a:cs typeface="Libre Franklin"/>
                <a:sym typeface="Libre Franklin"/>
              </a:defRPr>
            </a:lvl5pPr>
            <a:lvl6pPr indent="0" lvl="5" marL="0" marR="0" rtl="0" algn="l">
              <a:spcBef>
                <a:spcPts val="0"/>
              </a:spcBef>
              <a:buNone/>
              <a:defRPr sz="1800">
                <a:solidFill>
                  <a:srgbClr val="102649"/>
                </a:solidFill>
                <a:latin typeface="Libre Franklin"/>
                <a:ea typeface="Libre Franklin"/>
                <a:cs typeface="Libre Franklin"/>
                <a:sym typeface="Libre Franklin"/>
              </a:defRPr>
            </a:lvl6pPr>
            <a:lvl7pPr indent="0" lvl="6" marL="0" marR="0" rtl="0" algn="l">
              <a:spcBef>
                <a:spcPts val="0"/>
              </a:spcBef>
              <a:buNone/>
              <a:defRPr sz="1800">
                <a:solidFill>
                  <a:srgbClr val="102649"/>
                </a:solidFill>
                <a:latin typeface="Libre Franklin"/>
                <a:ea typeface="Libre Franklin"/>
                <a:cs typeface="Libre Franklin"/>
                <a:sym typeface="Libre Franklin"/>
              </a:defRPr>
            </a:lvl7pPr>
            <a:lvl8pPr indent="0" lvl="7" marL="0" marR="0" rtl="0" algn="l">
              <a:spcBef>
                <a:spcPts val="0"/>
              </a:spcBef>
              <a:buNone/>
              <a:defRPr sz="1800">
                <a:solidFill>
                  <a:srgbClr val="102649"/>
                </a:solidFill>
                <a:latin typeface="Libre Franklin"/>
                <a:ea typeface="Libre Franklin"/>
                <a:cs typeface="Libre Franklin"/>
                <a:sym typeface="Libre Franklin"/>
              </a:defRPr>
            </a:lvl8pPr>
            <a:lvl9pPr indent="0" lvl="8" marL="0" marR="0" rtl="0" algn="l">
              <a:spcBef>
                <a:spcPts val="0"/>
              </a:spcBef>
              <a:buNone/>
              <a:defRPr sz="1800">
                <a:solidFill>
                  <a:srgbClr val="102649"/>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7780"/>
              </a:buClr>
              <a:buSzPts val="4400"/>
              <a:buFont typeface="Libre Franklin Medium"/>
              <a:buNone/>
              <a:defRPr b="0" i="0" sz="4400" u="none" cap="none" strike="noStrik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02649"/>
              </a:buClr>
              <a:buSzPts val="2800"/>
              <a:buFont typeface="Arial"/>
              <a:buChar char="•"/>
              <a:defRPr b="0" i="0" sz="2800" u="none" cap="none" strike="noStrike">
                <a:solidFill>
                  <a:srgbClr val="102649"/>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rgbClr val="102649"/>
              </a:buClr>
              <a:buSzPts val="2400"/>
              <a:buFont typeface="Arial"/>
              <a:buChar char="•"/>
              <a:defRPr b="0" i="0" sz="2400" u="none" cap="none" strike="noStrike">
                <a:solidFill>
                  <a:srgbClr val="102649"/>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rgbClr val="102649"/>
              </a:buClr>
              <a:buSzPts val="2000"/>
              <a:buFont typeface="Arial"/>
              <a:buChar char="•"/>
              <a:defRPr b="0" i="0" sz="2000" u="none" cap="none" strike="noStrike">
                <a:solidFill>
                  <a:srgbClr val="102649"/>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rgbClr val="102649"/>
              </a:buClr>
              <a:buSzPts val="1800"/>
              <a:buFont typeface="Arial"/>
              <a:buChar char="•"/>
              <a:defRPr b="0" i="0" sz="1800" u="none" cap="none" strike="noStrike">
                <a:solidFill>
                  <a:srgbClr val="102649"/>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rgbClr val="102649"/>
              </a:buClr>
              <a:buSzPts val="1800"/>
              <a:buFont typeface="Arial"/>
              <a:buChar char="•"/>
              <a:defRPr b="0" i="0" sz="1800" u="none" cap="none" strike="noStrike">
                <a:solidFill>
                  <a:srgbClr val="102649"/>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12" name="Google Shape;12;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78"/>
          <p:cNvSpPr txBox="1"/>
          <p:nvPr>
            <p:ph idx="11" type="ftr"/>
          </p:nvPr>
        </p:nvSpPr>
        <p:spPr>
          <a:xfrm>
            <a:off x="4038600" y="6356350"/>
            <a:ext cx="3564699"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15.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hyperlink" Target="https://www.novo-pi.com/glucagenhypokit.pdf" TargetMode="External"/><Relationship Id="rId4" Type="http://schemas.openxmlformats.org/officeDocument/2006/relationships/image" Target="../media/image17.png"/><Relationship Id="rId5"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9.png"/><Relationship Id="rId4" Type="http://schemas.openxmlformats.org/officeDocument/2006/relationships/image" Target="../media/image1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10.pn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3.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hyperlink" Target="https://www.gvokeglucagon.com/" TargetMode="External"/><Relationship Id="rId4" Type="http://schemas.openxmlformats.org/officeDocument/2006/relationships/image" Target="../media/image13.png"/><Relationship Id="rId5"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2.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4.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3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30.png"/><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21.jpg"/><Relationship Id="rId4" Type="http://schemas.openxmlformats.org/officeDocument/2006/relationships/image" Target="../media/image23.png"/><Relationship Id="rId5"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23.png"/><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 Id="rId3" Type="http://schemas.openxmlformats.org/officeDocument/2006/relationships/image" Target="../media/image18.png"/><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18.png"/><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 Id="rId3" Type="http://schemas.openxmlformats.org/officeDocument/2006/relationships/image" Target="../media/image18.pn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hyperlink" Target="https://valtoco.com/VALTOCO_Instructions_For_Use.pdf" TargetMode="External"/><Relationship Id="rId4" Type="http://schemas.openxmlformats.org/officeDocument/2006/relationships/hyperlink" Target="https://valtoco.com/VALTOCO_Instructions_For_Use.pdf" TargetMode="External"/><Relationship Id="rId5" Type="http://schemas.openxmlformats.org/officeDocument/2006/relationships/image" Target="../media/image18.png"/><Relationship Id="rId6"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hyperlink" Target="https://www.childrenscolorado.org/globalassets/community/school-nurse/seizures/buccal-clonazapam-training-and-delegation.pdf" TargetMode="External"/><Relationship Id="rId4" Type="http://schemas.openxmlformats.org/officeDocument/2006/relationships/hyperlink" Target="https://www.epilepsy.com/tools-resources/seizure-medication-list/clonazepam" TargetMode="External"/><Relationship Id="rId5" Type="http://schemas.openxmlformats.org/officeDocument/2006/relationships/hyperlink" Target="https://www.bethanychildrens.org/wp-content/uploads/2024/01/1-Dose-Clonazepam-Rescue-Medication.pdf" TargetMode="External"/><Relationship Id="rId6"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 Id="rId3" Type="http://schemas.openxmlformats.org/officeDocument/2006/relationships/image" Target="../media/image2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image" Target="../media/image28.png"/><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 Id="rId3" Type="http://schemas.openxmlformats.org/officeDocument/2006/relationships/image" Target="../media/image32.png"/><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 Id="rId3" Type="http://schemas.openxmlformats.org/officeDocument/2006/relationships/image" Target="../media/image3.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3.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31.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 Id="rId3" Type="http://schemas.openxmlformats.org/officeDocument/2006/relationships/image" Target="../media/image9.png"/><Relationship Id="rId4" Type="http://schemas.openxmlformats.org/officeDocument/2006/relationships/image" Target="../media/image2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hyperlink" Target="https://www.nayzilam.com/" TargetMode="External"/><Relationship Id="rId4" Type="http://schemas.openxmlformats.org/officeDocument/2006/relationships/hyperlink" Target="https://www.drugs.com/nayzilam.html" TargetMode="External"/><Relationship Id="rId5" Type="http://schemas.openxmlformats.org/officeDocument/2006/relationships/image" Target="../media/image29.png"/><Relationship Id="rId6" Type="http://schemas.openxmlformats.org/officeDocument/2006/relationships/image" Target="../media/image2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hyperlink" Target="https://www.aaaai.org/" TargetMode="External"/><Relationship Id="rId4" Type="http://schemas.openxmlformats.org/officeDocument/2006/relationships/image" Target="../media/image3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image" Target="../media/image3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 Id="rId3" Type="http://schemas.openxmlformats.org/officeDocument/2006/relationships/image" Target="../media/image3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image" Target="../media/image3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image" Target="../media/image33.png"/><Relationship Id="rId4" Type="http://schemas.openxmlformats.org/officeDocument/2006/relationships/image" Target="../media/image3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image" Target="../media/image37.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image" Target="../media/image33.png"/><Relationship Id="rId4" Type="http://schemas.openxmlformats.org/officeDocument/2006/relationships/image" Target="../media/image3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hyperlink" Target="https://neffypro.com/" TargetMode="External"/><Relationship Id="rId4" Type="http://schemas.openxmlformats.org/officeDocument/2006/relationships/hyperlink" Target="https://www.drugs.com/neffy.html" TargetMode="External"/><Relationship Id="rId5" Type="http://schemas.openxmlformats.org/officeDocument/2006/relationships/hyperlink" Target="https://www.goodrx.com/neffy/neffy-nasal-spray" TargetMode="External"/><Relationship Id="rId6" Type="http://schemas.openxmlformats.org/officeDocument/2006/relationships/image" Target="../media/image43.png"/><Relationship Id="rId7" Type="http://schemas.openxmlformats.org/officeDocument/2006/relationships/image" Target="../media/image37.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 Id="rId3" Type="http://schemas.openxmlformats.org/officeDocument/2006/relationships/image" Target="../media/image3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image" Target="../media/image46.png"/><Relationship Id="rId4" Type="http://schemas.openxmlformats.org/officeDocument/2006/relationships/image" Target="../media/image3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hyperlink" Target="https://www.epipen.com/-/media/files/epipen/prescribing%20information.pdf" TargetMode="External"/><Relationship Id="rId4" Type="http://schemas.openxmlformats.org/officeDocument/2006/relationships/hyperlink" Target="https://www.epipen.com/" TargetMode="External"/><Relationship Id="rId5" Type="http://schemas.openxmlformats.org/officeDocument/2006/relationships/image" Target="../media/image41.png"/><Relationship Id="rId6" Type="http://schemas.openxmlformats.org/officeDocument/2006/relationships/image" Target="../media/image3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hyperlink" Target="https://www.auvi-q.com/" TargetMode="External"/><Relationship Id="rId4" Type="http://schemas.openxmlformats.org/officeDocument/2006/relationships/image" Target="../media/image47.png"/><Relationship Id="rId5" Type="http://schemas.openxmlformats.org/officeDocument/2006/relationships/image" Target="../media/image3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 Id="rId3" Type="http://schemas.openxmlformats.org/officeDocument/2006/relationships/image" Target="../media/image37.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 Id="rId3" Type="http://schemas.openxmlformats.org/officeDocument/2006/relationships/image" Target="../media/image3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image" Target="../media/image37.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 Id="rId3" Type="http://schemas.openxmlformats.org/officeDocument/2006/relationships/image" Target="../media/image37.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 Id="rId3" Type="http://schemas.openxmlformats.org/officeDocument/2006/relationships/image" Target="../media/image37.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image" Target="../media/image37.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image" Target="../media/image37.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image" Target="../media/image37.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image" Target="../media/image45.png"/><Relationship Id="rId4" Type="http://schemas.openxmlformats.org/officeDocument/2006/relationships/image" Target="../media/image37.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image" Target="../media/image3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 Id="rId3" Type="http://schemas.openxmlformats.org/officeDocument/2006/relationships/image" Target="../media/image3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 Id="rId3" Type="http://schemas.openxmlformats.org/officeDocument/2006/relationships/hyperlink" Target="https://apps.legislature.ky.gov/law/statutes/statute.aspx?id=52963" TargetMode="External"/><Relationship Id="rId4" Type="http://schemas.openxmlformats.org/officeDocument/2006/relationships/hyperlink" Target="https://apps.legislature.ky.gov/law/statutes/statute.aspx?id=42933" TargetMode="External"/><Relationship Id="rId5" Type="http://schemas.openxmlformats.org/officeDocument/2006/relationships/image" Target="../media/image37.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image" Target="../media/image37.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 Id="rId3" Type="http://schemas.openxmlformats.org/officeDocument/2006/relationships/image" Target="../media/image37.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image" Target="../media/image37.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 Id="rId3" Type="http://schemas.openxmlformats.org/officeDocument/2006/relationships/hyperlink" Target="https://narcan.com/en/" TargetMode="External"/><Relationship Id="rId4" Type="http://schemas.openxmlformats.org/officeDocument/2006/relationships/image" Target="../media/image45.png"/><Relationship Id="rId5" Type="http://schemas.openxmlformats.org/officeDocument/2006/relationships/image" Target="../media/image37.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 Id="rId3" Type="http://schemas.openxmlformats.org/officeDocument/2006/relationships/image" Target="../media/image37.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 Id="rId3" Type="http://schemas.openxmlformats.org/officeDocument/2006/relationships/image" Target="../media/image37.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 Id="rId3" Type="http://schemas.openxmlformats.org/officeDocument/2006/relationships/image" Target="../media/image3.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 Id="rId3" Type="http://schemas.openxmlformats.org/officeDocument/2006/relationships/image" Target="../media/image3.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 Id="rId3" Type="http://schemas.openxmlformats.org/officeDocument/2006/relationships/image" Target="../media/image3.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4.xml"/><Relationship Id="rId3" Type="http://schemas.openxmlformats.org/officeDocument/2006/relationships/image" Target="../media/image3.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 Id="rId3" Type="http://schemas.openxmlformats.org/officeDocument/2006/relationships/image" Target="../media/image3.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 Id="rId3" Type="http://schemas.openxmlformats.org/officeDocument/2006/relationships/image" Target="../media/image3.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 Id="rId3" Type="http://schemas.openxmlformats.org/officeDocument/2006/relationships/hyperlink" Target="https://www.education.ky.gov/districts/SHS/Pages/Medication-Administration-Training-Program.asp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3.pn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nasn.org/nasn/advocacy/professional-practice-documents/position-statements/ps-trip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www.education.ky.gov/districts/SHS/Pages/Medication-Administration-Training-Program.aspx"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www.fda.gov/ForConsumers/ConsumerUpdates/ucm101653.htm" TargetMode="Externa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www.drugs.com/" TargetMode="Externa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www.aaaai.org/" TargetMode="Externa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hyperlink" Target="https://www.aaaai.org/" TargetMode="Externa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www.education.ky.gov/districts/SHS/Pages/Medication-Administration-Training-Program.aspx" TargetMode="Externa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7.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www.safemedication.com/" TargetMode="External"/><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 Id="rId3"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 Id="rId3"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8.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2166303" y="1039236"/>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02649"/>
              </a:buClr>
              <a:buSzPct val="100000"/>
              <a:buFont typeface="Libre Franklin Medium"/>
              <a:buNone/>
            </a:pPr>
            <a:r>
              <a:rPr lang="en-US"/>
              <a:t>Medication Administration Training Program for Unlicensed School Personnel </a:t>
            </a:r>
            <a:endParaRPr/>
          </a:p>
        </p:txBody>
      </p:sp>
      <p:sp>
        <p:nvSpPr>
          <p:cNvPr id="88" name="Google Shape;88;p1"/>
          <p:cNvSpPr txBox="1"/>
          <p:nvPr>
            <p:ph idx="1" type="subTitle"/>
          </p:nvPr>
        </p:nvSpPr>
        <p:spPr>
          <a:xfrm>
            <a:off x="2166303" y="3518911"/>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rgbClr val="007780"/>
              </a:buClr>
              <a:buSzPts val="2400"/>
              <a:buNone/>
            </a:pPr>
            <a:r>
              <a:rPr lang="en-US"/>
              <a:t>Kentucky Department of Education </a:t>
            </a:r>
            <a:endParaRPr/>
          </a:p>
          <a:p>
            <a:pPr indent="0" lvl="0" marL="0" rtl="0" algn="ctr">
              <a:lnSpc>
                <a:spcPct val="90000"/>
              </a:lnSpc>
              <a:spcBef>
                <a:spcPts val="1000"/>
              </a:spcBef>
              <a:spcAft>
                <a:spcPts val="0"/>
              </a:spcAft>
              <a:buClr>
                <a:srgbClr val="007780"/>
              </a:buClr>
              <a:buSzPts val="2400"/>
              <a:buNone/>
            </a:pPr>
            <a:r>
              <a:rPr lang="en-US"/>
              <a:t>Division of District Support</a:t>
            </a:r>
            <a:endParaRPr/>
          </a:p>
          <a:p>
            <a:pPr indent="0" lvl="0" marL="0" rtl="0" algn="ctr">
              <a:lnSpc>
                <a:spcPct val="90000"/>
              </a:lnSpc>
              <a:spcBef>
                <a:spcPts val="1000"/>
              </a:spcBef>
              <a:spcAft>
                <a:spcPts val="0"/>
              </a:spcAft>
              <a:buClr>
                <a:srgbClr val="007780"/>
              </a:buClr>
              <a:buSzPts val="2400"/>
              <a:buNone/>
            </a:pPr>
            <a:r>
              <a:rPr lang="en-US"/>
              <a:t>Office of Finance and Operations</a:t>
            </a:r>
            <a:endParaRPr/>
          </a:p>
          <a:p>
            <a:pPr indent="0" lvl="0" marL="0" rtl="0" algn="ctr">
              <a:lnSpc>
                <a:spcPct val="90000"/>
              </a:lnSpc>
              <a:spcBef>
                <a:spcPts val="1000"/>
              </a:spcBef>
              <a:spcAft>
                <a:spcPts val="0"/>
              </a:spcAft>
              <a:buClr>
                <a:srgbClr val="007780"/>
              </a:buClr>
              <a:buSzPts val="2400"/>
              <a:buNone/>
            </a:pPr>
            <a:r>
              <a:rPr lang="en-US"/>
              <a:t>School Health Branch </a:t>
            </a:r>
            <a:endParaRPr/>
          </a:p>
        </p:txBody>
      </p:sp>
      <p:pic>
        <p:nvPicPr>
          <p:cNvPr descr="KDE school health logo" id="89" name="Google Shape;89;p1"/>
          <p:cNvPicPr preferRelativeResize="0"/>
          <p:nvPr/>
        </p:nvPicPr>
        <p:blipFill rotWithShape="1">
          <a:blip r:embed="rId3">
            <a:alphaModFix/>
          </a:blip>
          <a:srcRect b="0" l="0" r="0" t="0"/>
          <a:stretch/>
        </p:blipFill>
        <p:spPr>
          <a:xfrm>
            <a:off x="10654145" y="5360806"/>
            <a:ext cx="896680" cy="10455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title"/>
          </p:nvPr>
        </p:nvSpPr>
        <p:spPr>
          <a:xfrm>
            <a:off x="249383" y="124691"/>
            <a:ext cx="11554690" cy="10425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Medication Administration Competency Verification</a:t>
            </a:r>
            <a:endParaRPr/>
          </a:p>
        </p:txBody>
      </p:sp>
      <p:sp>
        <p:nvSpPr>
          <p:cNvPr id="153" name="Google Shape;153;p9"/>
          <p:cNvSpPr txBox="1"/>
          <p:nvPr>
            <p:ph idx="1" type="body"/>
          </p:nvPr>
        </p:nvSpPr>
        <p:spPr>
          <a:xfrm>
            <a:off x="249384" y="1177636"/>
            <a:ext cx="11693234" cy="4391891"/>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222A35"/>
              </a:buClr>
              <a:buSzPct val="100000"/>
              <a:buNone/>
            </a:pPr>
            <a:r>
              <a:rPr b="1" lang="en-US" sz="8000">
                <a:solidFill>
                  <a:srgbClr val="222A35"/>
                </a:solidFill>
              </a:rPr>
              <a:t>Personnel will be required to score a 100% on the skill competency evaluation and 85% on an open book final exam which will include demonstration of:</a:t>
            </a:r>
            <a:endParaRPr b="1" sz="8000"/>
          </a:p>
          <a:p>
            <a:pPr indent="-228600" lvl="0" marL="228600" rtl="0" algn="l">
              <a:lnSpc>
                <a:spcPct val="120000"/>
              </a:lnSpc>
              <a:spcBef>
                <a:spcPts val="0"/>
              </a:spcBef>
              <a:spcAft>
                <a:spcPts val="0"/>
              </a:spcAft>
              <a:buClr>
                <a:srgbClr val="102649"/>
              </a:buClr>
              <a:buSzPct val="100000"/>
              <a:buChar char="•"/>
            </a:pPr>
            <a:r>
              <a:rPr lang="en-US" sz="8000"/>
              <a:t>Reviewing student medication history on Medication Administration Record/Medication log for documentation of allergies and other co-existing medical condition</a:t>
            </a:r>
            <a:endParaRPr/>
          </a:p>
          <a:p>
            <a:pPr indent="-228600" lvl="0" marL="228600" rtl="0" algn="l">
              <a:lnSpc>
                <a:spcPct val="120000"/>
              </a:lnSpc>
              <a:spcBef>
                <a:spcPts val="0"/>
              </a:spcBef>
              <a:spcAft>
                <a:spcPts val="0"/>
              </a:spcAft>
              <a:buClr>
                <a:srgbClr val="102649"/>
              </a:buClr>
              <a:buSzPct val="100000"/>
              <a:buChar char="•"/>
            </a:pPr>
            <a:r>
              <a:rPr lang="en-US" sz="8000"/>
              <a:t>Using proper hygiene/universal precautions in medication preparation</a:t>
            </a:r>
            <a:endParaRPr/>
          </a:p>
          <a:p>
            <a:pPr indent="-228600" lvl="0" marL="228600" rtl="0" algn="l">
              <a:lnSpc>
                <a:spcPct val="120000"/>
              </a:lnSpc>
              <a:spcBef>
                <a:spcPts val="0"/>
              </a:spcBef>
              <a:spcAft>
                <a:spcPts val="0"/>
              </a:spcAft>
              <a:buClr>
                <a:srgbClr val="102649"/>
              </a:buClr>
              <a:buSzPct val="100000"/>
              <a:buChar char="•"/>
            </a:pPr>
            <a:r>
              <a:rPr lang="en-US" sz="8000"/>
              <a:t>Accurately identify student/client medication information by comparing medication label to the transcribed Medication Administration Record/Log</a:t>
            </a:r>
            <a:endParaRPr/>
          </a:p>
          <a:p>
            <a:pPr indent="-228600" lvl="0" marL="228600" rtl="0" algn="l">
              <a:lnSpc>
                <a:spcPct val="120000"/>
              </a:lnSpc>
              <a:spcBef>
                <a:spcPts val="0"/>
              </a:spcBef>
              <a:spcAft>
                <a:spcPts val="0"/>
              </a:spcAft>
              <a:buClr>
                <a:srgbClr val="102649"/>
              </a:buClr>
              <a:buSzPct val="100000"/>
              <a:buChar char="•"/>
            </a:pPr>
            <a:r>
              <a:rPr lang="en-US" sz="8000"/>
              <a:t>Correctly administer eye ointment/drops, ear drops and topical ointments/creams</a:t>
            </a:r>
            <a:endParaRPr/>
          </a:p>
          <a:p>
            <a:pPr indent="-228600" lvl="0" marL="228600" rtl="0" algn="l">
              <a:lnSpc>
                <a:spcPct val="120000"/>
              </a:lnSpc>
              <a:spcBef>
                <a:spcPts val="0"/>
              </a:spcBef>
              <a:spcAft>
                <a:spcPts val="0"/>
              </a:spcAft>
              <a:buClr>
                <a:srgbClr val="102649"/>
              </a:buClr>
              <a:buSzPct val="100000"/>
              <a:buChar char="•"/>
            </a:pPr>
            <a:r>
              <a:rPr lang="en-US" sz="8000"/>
              <a:t>Correct administration of oral medications</a:t>
            </a:r>
            <a:endParaRPr/>
          </a:p>
          <a:p>
            <a:pPr indent="-228600" lvl="0" marL="228600" rtl="0" algn="l">
              <a:lnSpc>
                <a:spcPct val="120000"/>
              </a:lnSpc>
              <a:spcBef>
                <a:spcPts val="0"/>
              </a:spcBef>
              <a:spcAft>
                <a:spcPts val="0"/>
              </a:spcAft>
              <a:buClr>
                <a:srgbClr val="102649"/>
              </a:buClr>
              <a:buSzPct val="100000"/>
              <a:buChar char="•"/>
            </a:pPr>
            <a:r>
              <a:rPr lang="en-US" sz="8000"/>
              <a:t>Correct administration of oral/nasal inhalers</a:t>
            </a:r>
            <a:endParaRPr/>
          </a:p>
          <a:p>
            <a:pPr indent="-228600" lvl="0" marL="228600" rtl="0" algn="l">
              <a:lnSpc>
                <a:spcPct val="120000"/>
              </a:lnSpc>
              <a:spcBef>
                <a:spcPts val="0"/>
              </a:spcBef>
              <a:spcAft>
                <a:spcPts val="0"/>
              </a:spcAft>
              <a:buClr>
                <a:srgbClr val="102649"/>
              </a:buClr>
              <a:buSzPct val="100000"/>
              <a:buChar char="•"/>
            </a:pPr>
            <a:r>
              <a:rPr lang="en-US" sz="8000"/>
              <a:t>Correct administration of emergency medications prescribed for the treatment of hyperglycemia, anaphylaxis, seizures and opioid overdose</a:t>
            </a:r>
            <a:endParaRPr/>
          </a:p>
          <a:p>
            <a:pPr indent="-228600" lvl="0" marL="228600" rtl="0" algn="l">
              <a:lnSpc>
                <a:spcPct val="120000"/>
              </a:lnSpc>
              <a:spcBef>
                <a:spcPts val="0"/>
              </a:spcBef>
              <a:spcAft>
                <a:spcPts val="0"/>
              </a:spcAft>
              <a:buClr>
                <a:srgbClr val="102649"/>
              </a:buClr>
              <a:buSzPct val="100000"/>
              <a:buChar char="•"/>
            </a:pPr>
            <a:r>
              <a:rPr lang="en-US" sz="8000"/>
              <a:t>Understanding of local school district policies and procedures</a:t>
            </a:r>
            <a:endParaRPr/>
          </a:p>
          <a:p>
            <a:pPr indent="-184150" lvl="0" marL="228600" rtl="0" algn="l">
              <a:lnSpc>
                <a:spcPct val="90000"/>
              </a:lnSpc>
              <a:spcBef>
                <a:spcPts val="1000"/>
              </a:spcBef>
              <a:spcAft>
                <a:spcPts val="0"/>
              </a:spcAft>
              <a:buClr>
                <a:srgbClr val="102649"/>
              </a:buClr>
              <a:buSzPct val="100000"/>
              <a:buNone/>
            </a:pPr>
            <a:r>
              <a:t/>
            </a:r>
            <a:endParaRPr/>
          </a:p>
        </p:txBody>
      </p:sp>
      <p:pic>
        <p:nvPicPr>
          <p:cNvPr descr="KDE school health logo" id="154" name="Google Shape;154;p9"/>
          <p:cNvPicPr preferRelativeResize="0"/>
          <p:nvPr/>
        </p:nvPicPr>
        <p:blipFill rotWithShape="1">
          <a:blip r:embed="rId3">
            <a:alphaModFix/>
          </a:blip>
          <a:srcRect b="0" l="0" r="0" t="0"/>
          <a:stretch/>
        </p:blipFill>
        <p:spPr>
          <a:xfrm>
            <a:off x="11046426" y="4783529"/>
            <a:ext cx="896190" cy="1042506"/>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97"/>
          <p:cNvSpPr txBox="1"/>
          <p:nvPr>
            <p:ph type="title"/>
          </p:nvPr>
        </p:nvSpPr>
        <p:spPr>
          <a:xfrm>
            <a:off x="555785" y="139849"/>
            <a:ext cx="9188715" cy="9899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Glucagon Emergency Administration</a:t>
            </a:r>
            <a:endParaRPr/>
          </a:p>
        </p:txBody>
      </p:sp>
      <p:sp>
        <p:nvSpPr>
          <p:cNvPr id="788" name="Google Shape;788;p97"/>
          <p:cNvSpPr txBox="1"/>
          <p:nvPr>
            <p:ph idx="1" type="body"/>
          </p:nvPr>
        </p:nvSpPr>
        <p:spPr>
          <a:xfrm>
            <a:off x="418625" y="1243275"/>
            <a:ext cx="11080500" cy="4617900"/>
          </a:xfrm>
          <a:prstGeom prst="rect">
            <a:avLst/>
          </a:prstGeom>
          <a:noFill/>
          <a:ln>
            <a:noFill/>
          </a:ln>
        </p:spPr>
        <p:txBody>
          <a:bodyPr anchorCtr="0" anchor="t" bIns="45700" lIns="91425" spcFirstLastPara="1" rIns="91425" wrap="square" tIns="45700">
            <a:normAutofit fontScale="77500" lnSpcReduction="20000"/>
          </a:bodyPr>
          <a:lstStyle/>
          <a:p>
            <a:pPr indent="-215265" lvl="0" marL="228600" rtl="0" algn="l">
              <a:lnSpc>
                <a:spcPct val="90000"/>
              </a:lnSpc>
              <a:spcBef>
                <a:spcPts val="0"/>
              </a:spcBef>
              <a:spcAft>
                <a:spcPts val="0"/>
              </a:spcAft>
              <a:buClr>
                <a:srgbClr val="102649"/>
              </a:buClr>
              <a:buSzPct val="100000"/>
              <a:buChar char="•"/>
            </a:pPr>
            <a:r>
              <a:rPr lang="en-US"/>
              <a:t>Glucagon is a life-saving medication prescribed for the student experiencing severe symptoms of hypoglycemia (severe sleepiness, loss of consciousness, seizure or inability to swallow)</a:t>
            </a:r>
            <a:endParaRPr/>
          </a:p>
          <a:p>
            <a:pPr indent="-215265" lvl="0" marL="228600" rtl="0" algn="l">
              <a:lnSpc>
                <a:spcPct val="90000"/>
              </a:lnSpc>
              <a:spcBef>
                <a:spcPts val="1000"/>
              </a:spcBef>
              <a:spcAft>
                <a:spcPts val="0"/>
              </a:spcAft>
              <a:buClr>
                <a:srgbClr val="102649"/>
              </a:buClr>
              <a:buSzPct val="100000"/>
              <a:buChar char="•"/>
            </a:pPr>
            <a:r>
              <a:rPr lang="en-US"/>
              <a:t>Can be prescribed as an injectable form (Glucagon®, Gvoke, GlucaGen®, Zegalogue®) or nasal powder (Baqsimi®)</a:t>
            </a:r>
            <a:endParaRPr/>
          </a:p>
          <a:p>
            <a:pPr indent="-215265" lvl="0" marL="228600" rtl="0" algn="l">
              <a:lnSpc>
                <a:spcPct val="90000"/>
              </a:lnSpc>
              <a:spcBef>
                <a:spcPts val="1000"/>
              </a:spcBef>
              <a:spcAft>
                <a:spcPts val="0"/>
              </a:spcAft>
              <a:buClr>
                <a:srgbClr val="102649"/>
              </a:buClr>
              <a:buSzPct val="100000"/>
              <a:buChar char="•"/>
            </a:pPr>
            <a:r>
              <a:rPr b="1" lang="en-US"/>
              <a:t>Glucagon is used to treat low blood sugar level when the patient is unable to take liquid or food by mouth</a:t>
            </a:r>
            <a:endParaRPr b="1"/>
          </a:p>
          <a:p>
            <a:pPr indent="-215265" lvl="0" marL="228600" rtl="0" algn="l">
              <a:lnSpc>
                <a:spcPct val="90000"/>
              </a:lnSpc>
              <a:spcBef>
                <a:spcPts val="1000"/>
              </a:spcBef>
              <a:spcAft>
                <a:spcPts val="0"/>
              </a:spcAft>
              <a:buClr>
                <a:srgbClr val="102649"/>
              </a:buClr>
              <a:buSzPct val="100000"/>
              <a:buChar char="•"/>
            </a:pPr>
            <a:r>
              <a:rPr b="1" lang="en-US"/>
              <a:t>Generally, after administration, the level of glucose in the blood increases within 5-15 minutes</a:t>
            </a:r>
            <a:endParaRPr b="1"/>
          </a:p>
          <a:p>
            <a:pPr indent="-215265" lvl="0" marL="228600" rtl="0" algn="l">
              <a:lnSpc>
                <a:spcPct val="90000"/>
              </a:lnSpc>
              <a:spcBef>
                <a:spcPts val="1000"/>
              </a:spcBef>
              <a:spcAft>
                <a:spcPts val="0"/>
              </a:spcAft>
              <a:buClr>
                <a:srgbClr val="102649"/>
              </a:buClr>
              <a:buSzPct val="100000"/>
              <a:buChar char="•"/>
            </a:pPr>
            <a:r>
              <a:rPr lang="en-US"/>
              <a:t>Glucagon does not harm the patient</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However, after receiving Glucagon (regardless of form), the student may experience nausea and vomiting. Position the student on their side after administering Glucagon </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Potential life-threatening complications can occur if hypoglycemia isn’t treated promptly</a:t>
            </a:r>
            <a:endParaRPr/>
          </a:p>
        </p:txBody>
      </p:sp>
      <p:pic>
        <p:nvPicPr>
          <p:cNvPr descr="KDE School Health Logo" id="789" name="Google Shape;789;p97"/>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8"/>
          <p:cNvSpPr txBox="1"/>
          <p:nvPr>
            <p:ph type="title"/>
          </p:nvPr>
        </p:nvSpPr>
        <p:spPr>
          <a:xfrm>
            <a:off x="555786" y="257025"/>
            <a:ext cx="10645614" cy="8554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Parent Responsibility - Glucagon</a:t>
            </a:r>
            <a:endParaRPr/>
          </a:p>
        </p:txBody>
      </p:sp>
      <p:sp>
        <p:nvSpPr>
          <p:cNvPr id="795" name="Google Shape;795;p98"/>
          <p:cNvSpPr txBox="1"/>
          <p:nvPr>
            <p:ph idx="1" type="body"/>
          </p:nvPr>
        </p:nvSpPr>
        <p:spPr>
          <a:xfrm>
            <a:off x="555775" y="1112525"/>
            <a:ext cx="11080500" cy="4748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It is the responsibility of the parent/guardian to provide the Glucagon along with written orders from the student’s medical provider as well as signed parental/guardian permission. These orders should be a part of the student’s Diabetes Medical Management Plan and should be updated at least once per school year of any time there have been changes to the student’s treatment plan</a:t>
            </a:r>
            <a:endParaRPr/>
          </a:p>
          <a:p>
            <a:pPr indent="-228600" lvl="0" marL="228600" rtl="0" algn="l">
              <a:lnSpc>
                <a:spcPct val="90000"/>
              </a:lnSpc>
              <a:spcBef>
                <a:spcPts val="1000"/>
              </a:spcBef>
              <a:spcAft>
                <a:spcPts val="0"/>
              </a:spcAft>
              <a:buClr>
                <a:srgbClr val="102649"/>
              </a:buClr>
              <a:buSzPts val="2800"/>
              <a:buChar char="•"/>
            </a:pPr>
            <a:r>
              <a:rPr lang="en-US"/>
              <a:t>KRS 158.838 requires </a:t>
            </a:r>
            <a:r>
              <a:rPr b="1" lang="en-US"/>
              <a:t>“each local public school district to have at least one (1) school employee who has met the requirements of KRS 156.502 on duty during the entire school day “to administer Glucagon in an emergency” </a:t>
            </a:r>
            <a:endParaRPr b="1"/>
          </a:p>
        </p:txBody>
      </p:sp>
      <p:pic>
        <p:nvPicPr>
          <p:cNvPr descr="KDE School Health Logo" id="796" name="Google Shape;796;p98"/>
          <p:cNvPicPr preferRelativeResize="0"/>
          <p:nvPr/>
        </p:nvPicPr>
        <p:blipFill rotWithShape="1">
          <a:blip r:embed="rId3">
            <a:alphaModFix/>
          </a:blip>
          <a:srcRect b="0" l="0" r="0" t="0"/>
          <a:stretch/>
        </p:blipFill>
        <p:spPr>
          <a:xfrm>
            <a:off x="10959519" y="4818585"/>
            <a:ext cx="896190" cy="1042506"/>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99"/>
          <p:cNvSpPr txBox="1"/>
          <p:nvPr>
            <p:ph type="title"/>
          </p:nvPr>
        </p:nvSpPr>
        <p:spPr>
          <a:xfrm>
            <a:off x="555786" y="257025"/>
            <a:ext cx="10843734" cy="8554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Glucagon Storage &amp; Handling</a:t>
            </a:r>
            <a:endParaRPr/>
          </a:p>
        </p:txBody>
      </p:sp>
      <p:sp>
        <p:nvSpPr>
          <p:cNvPr id="802" name="Google Shape;802;p99"/>
          <p:cNvSpPr txBox="1"/>
          <p:nvPr>
            <p:ph idx="1" type="body"/>
          </p:nvPr>
        </p:nvSpPr>
        <p:spPr>
          <a:xfrm>
            <a:off x="555786" y="1227305"/>
            <a:ext cx="10480944" cy="422861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solidFill>
                  <a:schemeClr val="dk1"/>
                </a:solidFill>
              </a:rPr>
              <a:t>Glucagon should be stored at room temperature in an area where trained school personnel will have easy access to it.</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As per KRS 158.838, the expiration date of the Glucagon kit should be checked monthly and the parent/guardian notified one month in advance of the expiration date</a:t>
            </a:r>
            <a:endParaRPr/>
          </a:p>
          <a:p>
            <a:pPr indent="-76200" lvl="0" marL="228600" rtl="0" algn="l">
              <a:lnSpc>
                <a:spcPct val="90000"/>
              </a:lnSpc>
              <a:spcBef>
                <a:spcPts val="1000"/>
              </a:spcBef>
              <a:spcAft>
                <a:spcPts val="0"/>
              </a:spcAft>
              <a:buClr>
                <a:srgbClr val="102649"/>
              </a:buClr>
              <a:buSzPts val="2400"/>
              <a:buNone/>
            </a:pPr>
            <a:r>
              <a:t/>
            </a:r>
            <a:endParaRPr sz="2400"/>
          </a:p>
        </p:txBody>
      </p:sp>
      <p:pic>
        <p:nvPicPr>
          <p:cNvPr descr="KDE School Health Logo" id="803" name="Google Shape;803;p99"/>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100"/>
          <p:cNvSpPr txBox="1"/>
          <p:nvPr>
            <p:ph type="title"/>
          </p:nvPr>
        </p:nvSpPr>
        <p:spPr>
          <a:xfrm>
            <a:off x="555786" y="257025"/>
            <a:ext cx="9655014" cy="99983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Injectable Glucagon</a:t>
            </a:r>
            <a:endParaRPr/>
          </a:p>
        </p:txBody>
      </p:sp>
      <p:pic>
        <p:nvPicPr>
          <p:cNvPr descr="KDE School Health Logo" id="809" name="Google Shape;809;p100"/>
          <p:cNvPicPr preferRelativeResize="0"/>
          <p:nvPr/>
        </p:nvPicPr>
        <p:blipFill rotWithShape="1">
          <a:blip r:embed="rId3">
            <a:alphaModFix/>
          </a:blip>
          <a:srcRect b="0" l="0" r="0" t="0"/>
          <a:stretch/>
        </p:blipFill>
        <p:spPr>
          <a:xfrm>
            <a:off x="7035904" y="165910"/>
            <a:ext cx="5017443" cy="999831"/>
          </a:xfrm>
          <a:prstGeom prst="rect">
            <a:avLst/>
          </a:prstGeom>
          <a:noFill/>
          <a:ln>
            <a:noFill/>
          </a:ln>
        </p:spPr>
      </p:pic>
      <p:sp>
        <p:nvSpPr>
          <p:cNvPr id="810" name="Google Shape;810;p100"/>
          <p:cNvSpPr txBox="1"/>
          <p:nvPr>
            <p:ph idx="1" type="body"/>
          </p:nvPr>
        </p:nvSpPr>
        <p:spPr>
          <a:xfrm>
            <a:off x="267740" y="1256856"/>
            <a:ext cx="11302538" cy="490132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solidFill>
                  <a:schemeClr val="dk1"/>
                </a:solidFill>
              </a:rPr>
              <a:t>How to Administer Glucagon Injectable (Glucagon® or GlucaGen®)</a:t>
            </a:r>
            <a:endParaRPr b="1" sz="1800">
              <a:solidFill>
                <a:schemeClr val="dk1"/>
              </a:solidFill>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Identify someone to call 9-1-1</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Refer to the student’s Diabetes Emergency Plan for the correct dose</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Open the kit</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Remove the flip-top seal from the vial</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Remove the needle protector from the syringe</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Slowly Inject all sterile water from the syringe into the vial of Glucagon (leave the needle in the vial if possible)</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Gently swirl the vial (do not shake) until the solution is clear</a:t>
            </a:r>
            <a:endParaRPr/>
          </a:p>
          <a:p>
            <a:pPr indent="-228600" lvl="1" marL="685800" rtl="0" algn="l">
              <a:lnSpc>
                <a:spcPct val="100000"/>
              </a:lnSpc>
              <a:spcBef>
                <a:spcPts val="0"/>
              </a:spcBef>
              <a:spcAft>
                <a:spcPts val="0"/>
              </a:spcAft>
              <a:buClr>
                <a:schemeClr val="dk1"/>
              </a:buClr>
              <a:buSzPts val="2400"/>
              <a:buFont typeface="Noto Sans Symbols"/>
              <a:buChar char="✔"/>
            </a:pPr>
            <a:r>
              <a:rPr lang="en-US">
                <a:solidFill>
                  <a:schemeClr val="dk1"/>
                </a:solidFill>
              </a:rPr>
              <a:t>Withdraw the prescribed amount of Glucagon from the vial back into the syringe</a:t>
            </a:r>
            <a:endParaRPr>
              <a:solidFill>
                <a:schemeClr val="dk1"/>
              </a:solidFill>
            </a:endParaRPr>
          </a:p>
        </p:txBody>
      </p:sp>
      <p:pic>
        <p:nvPicPr>
          <p:cNvPr descr="KDE School Health Logo" id="811" name="Google Shape;811;p100"/>
          <p:cNvPicPr preferRelativeResize="0"/>
          <p:nvPr/>
        </p:nvPicPr>
        <p:blipFill rotWithShape="1">
          <a:blip r:embed="rId4">
            <a:alphaModFix/>
          </a:blip>
          <a:srcRect b="0" l="0" r="0" t="0"/>
          <a:stretch/>
        </p:blipFill>
        <p:spPr>
          <a:xfrm>
            <a:off x="11157157" y="4818585"/>
            <a:ext cx="896190" cy="1042506"/>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01"/>
          <p:cNvSpPr txBox="1"/>
          <p:nvPr>
            <p:ph type="title"/>
          </p:nvPr>
        </p:nvSpPr>
        <p:spPr>
          <a:xfrm>
            <a:off x="457463" y="391897"/>
            <a:ext cx="7791801" cy="7844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Injectable Glucagon Continued</a:t>
            </a:r>
            <a:endParaRPr/>
          </a:p>
        </p:txBody>
      </p:sp>
      <p:sp>
        <p:nvSpPr>
          <p:cNvPr id="817" name="Google Shape;817;p101"/>
          <p:cNvSpPr txBox="1"/>
          <p:nvPr>
            <p:ph idx="1" type="body"/>
          </p:nvPr>
        </p:nvSpPr>
        <p:spPr>
          <a:xfrm>
            <a:off x="441950" y="1225125"/>
            <a:ext cx="11194200" cy="4730400"/>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latin typeface="Calibri"/>
                <a:ea typeface="Calibri"/>
                <a:cs typeface="Calibri"/>
                <a:sym typeface="Calibri"/>
              </a:rPr>
              <a:t> </a:t>
            </a:r>
            <a:r>
              <a:rPr lang="en-US" sz="2200">
                <a:solidFill>
                  <a:schemeClr val="dk1"/>
                </a:solidFill>
              </a:rPr>
              <a:t>Inject at a 90° angle into the upper arm, thigh or buttocks (may inject through clothing if necessary).</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Slowly inject Glucagon into the site.</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Withdraw the needle and apply light pressure at the injection site.</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Turn the person on their side as they may vomit.</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Place the used needle back in the kit and close the lid (do not recap).</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Give the used kit to emergency medical services (EMS) personnel.</a:t>
            </a:r>
            <a:endParaRPr/>
          </a:p>
          <a:p>
            <a:pPr indent="-228600" lvl="0" marL="2286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Document the administration of Glucagon on the Medication Administration Record</a:t>
            </a:r>
            <a:endParaRPr/>
          </a:p>
          <a:p>
            <a:pPr indent="0" lvl="0" marL="0" marR="0" rtl="0" algn="l">
              <a:lnSpc>
                <a:spcPct val="100000"/>
              </a:lnSpc>
              <a:spcBef>
                <a:spcPts val="0"/>
              </a:spcBef>
              <a:spcAft>
                <a:spcPts val="0"/>
              </a:spcAft>
              <a:buClr>
                <a:schemeClr val="dk1"/>
              </a:buClr>
              <a:buSzPts val="2200"/>
              <a:buNone/>
            </a:pPr>
            <a:r>
              <a:rPr lang="en-US" sz="2200">
                <a:solidFill>
                  <a:schemeClr val="dk1"/>
                </a:solidFill>
              </a:rPr>
              <a:t>Source: Novo Nordisk™ 2021</a:t>
            </a:r>
            <a:endParaRPr/>
          </a:p>
          <a:p>
            <a:pPr indent="0" lvl="0" marL="0" marR="0" rtl="0" algn="l">
              <a:lnSpc>
                <a:spcPct val="100000"/>
              </a:lnSpc>
              <a:spcBef>
                <a:spcPts val="0"/>
              </a:spcBef>
              <a:spcAft>
                <a:spcPts val="0"/>
              </a:spcAft>
              <a:buClr>
                <a:schemeClr val="dk1"/>
              </a:buClr>
              <a:buSzPts val="2200"/>
              <a:buNone/>
            </a:pPr>
            <a:r>
              <a:rPr lang="en-US" sz="2200">
                <a:solidFill>
                  <a:schemeClr val="dk1"/>
                </a:solidFill>
              </a:rPr>
              <a:t>For More Information: </a:t>
            </a:r>
            <a:r>
              <a:rPr lang="en-US" sz="2200" u="sng">
                <a:solidFill>
                  <a:srgbClr val="0000FF"/>
                </a:solidFill>
                <a:hlinkClick r:id="rId3">
                  <a:extLst>
                    <a:ext uri="{A12FA001-AC4F-418D-AE19-62706E023703}">
                      <ahyp:hlinkClr val="tx"/>
                    </a:ext>
                  </a:extLst>
                </a:hlinkClick>
              </a:rPr>
              <a:t>Glucogen Hypo Kit Information</a:t>
            </a:r>
            <a:endParaRPr sz="2200"/>
          </a:p>
          <a:p>
            <a:pPr indent="0" lvl="0" marL="0" marR="0" rtl="0" algn="l">
              <a:lnSpc>
                <a:spcPct val="100000"/>
              </a:lnSpc>
              <a:spcBef>
                <a:spcPts val="0"/>
              </a:spcBef>
              <a:spcAft>
                <a:spcPts val="0"/>
              </a:spcAft>
              <a:buClr>
                <a:schemeClr val="dk1"/>
              </a:buClr>
              <a:buSzPts val="2200"/>
              <a:buNone/>
            </a:pPr>
            <a:r>
              <a:t/>
            </a:r>
            <a:endParaRPr sz="2200"/>
          </a:p>
          <a:p>
            <a:pPr indent="0" lvl="0" marL="0" marR="0" rtl="0" algn="l">
              <a:lnSpc>
                <a:spcPct val="100000"/>
              </a:lnSpc>
              <a:spcBef>
                <a:spcPts val="0"/>
              </a:spcBef>
              <a:spcAft>
                <a:spcPts val="0"/>
              </a:spcAft>
              <a:buClr>
                <a:schemeClr val="dk1"/>
              </a:buClr>
              <a:buSzPts val="2200"/>
              <a:buNone/>
            </a:pPr>
            <a:r>
              <a:rPr lang="en-US" sz="2200"/>
              <a:t>Production has been discontinued, but there may still be some kits with good expiration dates in 2025--see next slide…</a:t>
            </a:r>
            <a:endParaRPr sz="2200"/>
          </a:p>
        </p:txBody>
      </p:sp>
      <p:pic>
        <p:nvPicPr>
          <p:cNvPr id="818" name="Google Shape;818;p101"/>
          <p:cNvPicPr preferRelativeResize="0"/>
          <p:nvPr/>
        </p:nvPicPr>
        <p:blipFill rotWithShape="1">
          <a:blip r:embed="rId4">
            <a:alphaModFix/>
          </a:blip>
          <a:srcRect b="0" l="0" r="0" t="0"/>
          <a:stretch/>
        </p:blipFill>
        <p:spPr>
          <a:xfrm>
            <a:off x="8557968" y="210443"/>
            <a:ext cx="3526341" cy="706982"/>
          </a:xfrm>
          <a:prstGeom prst="rect">
            <a:avLst/>
          </a:prstGeom>
          <a:noFill/>
          <a:ln>
            <a:noFill/>
          </a:ln>
        </p:spPr>
      </p:pic>
      <p:pic>
        <p:nvPicPr>
          <p:cNvPr descr="KDE School Health Logo" id="819" name="Google Shape;819;p101"/>
          <p:cNvPicPr preferRelativeResize="0"/>
          <p:nvPr/>
        </p:nvPicPr>
        <p:blipFill rotWithShape="1">
          <a:blip r:embed="rId5">
            <a:alphaModFix/>
          </a:blip>
          <a:srcRect b="0" l="0" r="0" t="0"/>
          <a:stretch/>
        </p:blipFill>
        <p:spPr>
          <a:xfrm>
            <a:off x="11188119" y="4818585"/>
            <a:ext cx="896190" cy="1042506"/>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02"/>
          <p:cNvSpPr txBox="1"/>
          <p:nvPr>
            <p:ph type="title"/>
          </p:nvPr>
        </p:nvSpPr>
        <p:spPr>
          <a:xfrm>
            <a:off x="494563" y="324555"/>
            <a:ext cx="8596668" cy="8272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Discontinued Glucagon Kits</a:t>
            </a:r>
            <a:endParaRPr/>
          </a:p>
        </p:txBody>
      </p:sp>
      <p:sp>
        <p:nvSpPr>
          <p:cNvPr id="826" name="Google Shape;826;p102"/>
          <p:cNvSpPr txBox="1"/>
          <p:nvPr>
            <p:ph idx="1" type="body"/>
          </p:nvPr>
        </p:nvSpPr>
        <p:spPr>
          <a:xfrm>
            <a:off x="681800" y="1101475"/>
            <a:ext cx="10222200" cy="5121600"/>
          </a:xfrm>
          <a:prstGeom prst="rect">
            <a:avLst/>
          </a:prstGeom>
          <a:noFill/>
          <a:ln>
            <a:noFill/>
          </a:ln>
        </p:spPr>
        <p:txBody>
          <a:bodyPr anchorCtr="0" anchor="t" bIns="45700" lIns="91425" spcFirstLastPara="1" rIns="91425" wrap="square" tIns="45700">
            <a:normAutofit fontScale="70000" lnSpcReduction="20000"/>
          </a:bodyPr>
          <a:lstStyle/>
          <a:p>
            <a:pPr indent="-216217" lvl="0" marL="228600" rtl="0" algn="l">
              <a:lnSpc>
                <a:spcPct val="120000"/>
              </a:lnSpc>
              <a:spcBef>
                <a:spcPts val="0"/>
              </a:spcBef>
              <a:spcAft>
                <a:spcPts val="0"/>
              </a:spcAft>
              <a:buClr>
                <a:schemeClr val="dk1"/>
              </a:buClr>
              <a:buSzPct val="100000"/>
              <a:buFont typeface="Arial"/>
              <a:buChar char="•"/>
            </a:pPr>
            <a:r>
              <a:rPr lang="en-US" sz="2600">
                <a:solidFill>
                  <a:schemeClr val="dk1"/>
                </a:solidFill>
              </a:rPr>
              <a:t>Please note the following important information regarding discontinued glucagon emergency kits:</a:t>
            </a:r>
            <a:endParaRPr/>
          </a:p>
          <a:p>
            <a:pPr indent="-273367" lvl="1" marL="742950" rtl="0" algn="l">
              <a:lnSpc>
                <a:spcPct val="120000"/>
              </a:lnSpc>
              <a:spcBef>
                <a:spcPts val="0"/>
              </a:spcBef>
              <a:spcAft>
                <a:spcPts val="0"/>
              </a:spcAft>
              <a:buClr>
                <a:schemeClr val="dk1"/>
              </a:buClr>
              <a:buSzPct val="100000"/>
              <a:buFont typeface="Arial"/>
              <a:buChar char="•"/>
            </a:pPr>
            <a:r>
              <a:rPr b="1" lang="en-US" sz="2600">
                <a:solidFill>
                  <a:schemeClr val="dk1"/>
                </a:solidFill>
              </a:rPr>
              <a:t>Eli Lilly Glucagon Emergency Kit:</a:t>
            </a:r>
            <a:r>
              <a:rPr lang="en-US" sz="2600">
                <a:solidFill>
                  <a:schemeClr val="dk1"/>
                </a:solidFill>
              </a:rPr>
              <a:t> Discontinued on </a:t>
            </a:r>
            <a:r>
              <a:rPr b="1" lang="en-US" sz="2600">
                <a:solidFill>
                  <a:schemeClr val="dk1"/>
                </a:solidFill>
              </a:rPr>
              <a:t>Dec. 31, 2022.</a:t>
            </a:r>
            <a:endParaRPr sz="2600">
              <a:solidFill>
                <a:schemeClr val="dk1"/>
              </a:solidFill>
            </a:endParaRPr>
          </a:p>
          <a:p>
            <a:pPr indent="-273367" lvl="1" marL="742950" rtl="0" algn="l">
              <a:lnSpc>
                <a:spcPct val="120000"/>
              </a:lnSpc>
              <a:spcBef>
                <a:spcPts val="0"/>
              </a:spcBef>
              <a:spcAft>
                <a:spcPts val="0"/>
              </a:spcAft>
              <a:buClr>
                <a:schemeClr val="dk1"/>
              </a:buClr>
              <a:buSzPct val="100000"/>
              <a:buFont typeface="Arial"/>
              <a:buChar char="•"/>
            </a:pPr>
            <a:r>
              <a:rPr b="1" lang="en-US" sz="2600">
                <a:solidFill>
                  <a:schemeClr val="dk1"/>
                </a:solidFill>
              </a:rPr>
              <a:t>Novo Nordisk GlucaGen HypoKit:</a:t>
            </a:r>
            <a:r>
              <a:rPr lang="en-US" sz="2600">
                <a:solidFill>
                  <a:schemeClr val="dk1"/>
                </a:solidFill>
              </a:rPr>
              <a:t> Discontinued on </a:t>
            </a:r>
            <a:r>
              <a:rPr b="1" lang="en-US" sz="2600">
                <a:solidFill>
                  <a:schemeClr val="dk1"/>
                </a:solidFill>
              </a:rPr>
              <a:t>July 1, 2024.</a:t>
            </a:r>
            <a:endParaRPr b="1" sz="2600">
              <a:solidFill>
                <a:schemeClr val="dk1"/>
              </a:solidFill>
            </a:endParaRPr>
          </a:p>
          <a:p>
            <a:pPr indent="0" lvl="0" marL="685800" rtl="0" algn="l">
              <a:lnSpc>
                <a:spcPct val="120000"/>
              </a:lnSpc>
              <a:spcBef>
                <a:spcPts val="0"/>
              </a:spcBef>
              <a:spcAft>
                <a:spcPts val="0"/>
              </a:spcAft>
              <a:buNone/>
            </a:pPr>
            <a:r>
              <a:t/>
            </a:r>
            <a:endParaRPr b="1" sz="2600">
              <a:solidFill>
                <a:schemeClr val="dk1"/>
              </a:solidFill>
            </a:endParaRPr>
          </a:p>
          <a:p>
            <a:pPr indent="-216217" lvl="0" marL="228600" rtl="0" algn="l">
              <a:lnSpc>
                <a:spcPct val="120000"/>
              </a:lnSpc>
              <a:spcBef>
                <a:spcPts val="0"/>
              </a:spcBef>
              <a:spcAft>
                <a:spcPts val="0"/>
              </a:spcAft>
              <a:buClr>
                <a:schemeClr val="dk1"/>
              </a:buClr>
              <a:buSzPct val="100000"/>
              <a:buChar char="•"/>
            </a:pPr>
            <a:r>
              <a:rPr lang="en-US" sz="2600">
                <a:solidFill>
                  <a:schemeClr val="dk1"/>
                </a:solidFill>
              </a:rPr>
              <a:t>After consultation with local pediatric diabetes providers, KDE has chosen to keep the guidance regarding these two medications in our training materials as there may be students who present to school with these discontinued kits</a:t>
            </a:r>
            <a:endParaRPr sz="2600">
              <a:solidFill>
                <a:schemeClr val="dk1"/>
              </a:solidFill>
            </a:endParaRPr>
          </a:p>
          <a:p>
            <a:pPr indent="0" lvl="0" marL="228600" rtl="0" algn="l">
              <a:lnSpc>
                <a:spcPct val="120000"/>
              </a:lnSpc>
              <a:spcBef>
                <a:spcPts val="0"/>
              </a:spcBef>
              <a:spcAft>
                <a:spcPts val="0"/>
              </a:spcAft>
              <a:buNone/>
            </a:pPr>
            <a:r>
              <a:t/>
            </a:r>
            <a:endParaRPr sz="2600">
              <a:solidFill>
                <a:schemeClr val="dk1"/>
              </a:solidFill>
            </a:endParaRPr>
          </a:p>
          <a:p>
            <a:pPr indent="-216217" lvl="0" marL="228600" rtl="0" algn="l">
              <a:lnSpc>
                <a:spcPct val="120000"/>
              </a:lnSpc>
              <a:spcBef>
                <a:spcPts val="0"/>
              </a:spcBef>
              <a:spcAft>
                <a:spcPts val="0"/>
              </a:spcAft>
              <a:buClr>
                <a:schemeClr val="dk1"/>
              </a:buClr>
              <a:buSzPct val="100000"/>
              <a:buChar char="•"/>
            </a:pPr>
            <a:r>
              <a:rPr lang="en-US" sz="2600">
                <a:solidFill>
                  <a:schemeClr val="dk1"/>
                </a:solidFill>
              </a:rPr>
              <a:t>It is crucial that school nurses determine if the prescribed medication is not expired </a:t>
            </a:r>
            <a:endParaRPr sz="2600">
              <a:solidFill>
                <a:schemeClr val="dk1"/>
              </a:solidFill>
            </a:endParaRPr>
          </a:p>
          <a:p>
            <a:pPr indent="0" lvl="0" marL="228600" rtl="0" algn="l">
              <a:lnSpc>
                <a:spcPct val="120000"/>
              </a:lnSpc>
              <a:spcBef>
                <a:spcPts val="0"/>
              </a:spcBef>
              <a:spcAft>
                <a:spcPts val="0"/>
              </a:spcAft>
              <a:buNone/>
            </a:pPr>
            <a:r>
              <a:t/>
            </a:r>
            <a:endParaRPr sz="2600">
              <a:solidFill>
                <a:schemeClr val="dk1"/>
              </a:solidFill>
            </a:endParaRPr>
          </a:p>
          <a:p>
            <a:pPr indent="-216217" lvl="0" marL="228600" rtl="0" algn="l">
              <a:lnSpc>
                <a:spcPct val="120000"/>
              </a:lnSpc>
              <a:spcBef>
                <a:spcPts val="0"/>
              </a:spcBef>
              <a:spcAft>
                <a:spcPts val="0"/>
              </a:spcAft>
              <a:buClr>
                <a:schemeClr val="dk1"/>
              </a:buClr>
              <a:buSzPct val="100000"/>
              <a:buFont typeface="Arial"/>
              <a:buChar char="•"/>
            </a:pPr>
            <a:r>
              <a:rPr lang="en-US" sz="2600">
                <a:solidFill>
                  <a:schemeClr val="dk1"/>
                </a:solidFill>
              </a:rPr>
              <a:t>If an expired glucagon emergency kit is identified:</a:t>
            </a:r>
            <a:endParaRPr/>
          </a:p>
          <a:p>
            <a:pPr indent="-273367" lvl="1" marL="742950" rtl="0" algn="l">
              <a:lnSpc>
                <a:spcPct val="120000"/>
              </a:lnSpc>
              <a:spcBef>
                <a:spcPts val="0"/>
              </a:spcBef>
              <a:spcAft>
                <a:spcPts val="0"/>
              </a:spcAft>
              <a:buClr>
                <a:schemeClr val="dk1"/>
              </a:buClr>
              <a:buSzPct val="100000"/>
              <a:buFont typeface="Arial"/>
              <a:buChar char="•"/>
            </a:pPr>
            <a:r>
              <a:rPr b="1" lang="en-US" sz="2600">
                <a:solidFill>
                  <a:schemeClr val="dk1"/>
                </a:solidFill>
              </a:rPr>
              <a:t>Do not administer the expired medication</a:t>
            </a:r>
            <a:endParaRPr sz="2600">
              <a:solidFill>
                <a:schemeClr val="dk1"/>
              </a:solidFill>
            </a:endParaRPr>
          </a:p>
          <a:p>
            <a:pPr indent="-273367" lvl="1" marL="742950" rtl="0" algn="l">
              <a:lnSpc>
                <a:spcPct val="120000"/>
              </a:lnSpc>
              <a:spcBef>
                <a:spcPts val="0"/>
              </a:spcBef>
              <a:spcAft>
                <a:spcPts val="0"/>
              </a:spcAft>
              <a:buClr>
                <a:schemeClr val="dk1"/>
              </a:buClr>
              <a:buSzPct val="100000"/>
              <a:buFont typeface="Arial"/>
              <a:buChar char="•"/>
            </a:pPr>
            <a:r>
              <a:rPr lang="en-US" sz="2600">
                <a:solidFill>
                  <a:schemeClr val="dk1"/>
                </a:solidFill>
              </a:rPr>
              <a:t>Immediately notify the student's parent/guardian</a:t>
            </a:r>
            <a:endParaRPr/>
          </a:p>
          <a:p>
            <a:pPr indent="-273367" lvl="1" marL="742950" rtl="0" algn="l">
              <a:lnSpc>
                <a:spcPct val="120000"/>
              </a:lnSpc>
              <a:spcBef>
                <a:spcPts val="0"/>
              </a:spcBef>
              <a:spcAft>
                <a:spcPts val="0"/>
              </a:spcAft>
              <a:buClr>
                <a:schemeClr val="dk1"/>
              </a:buClr>
              <a:buSzPct val="100000"/>
              <a:buFont typeface="Arial"/>
              <a:buChar char="•"/>
            </a:pPr>
            <a:r>
              <a:rPr lang="en-US" sz="2600">
                <a:solidFill>
                  <a:schemeClr val="dk1"/>
                </a:solidFill>
              </a:rPr>
              <a:t>Follow established school protocols for emergency situations and medication replacement</a:t>
            </a:r>
            <a:endParaRPr/>
          </a:p>
          <a:p>
            <a:pPr indent="0" lvl="1" marL="457200" rtl="0" algn="l">
              <a:lnSpc>
                <a:spcPct val="90000"/>
              </a:lnSpc>
              <a:spcBef>
                <a:spcPts val="500"/>
              </a:spcBef>
              <a:spcAft>
                <a:spcPts val="0"/>
              </a:spcAft>
              <a:buClr>
                <a:srgbClr val="102649"/>
              </a:buClr>
              <a:buSzPct val="100000"/>
              <a:buNone/>
            </a:pPr>
            <a:r>
              <a:t/>
            </a:r>
            <a:endParaRPr/>
          </a:p>
        </p:txBody>
      </p:sp>
      <p:pic>
        <p:nvPicPr>
          <p:cNvPr descr="KDE school health  logo" id="827" name="Google Shape;827;p102"/>
          <p:cNvPicPr preferRelativeResize="0"/>
          <p:nvPr/>
        </p:nvPicPr>
        <p:blipFill rotWithShape="1">
          <a:blip r:embed="rId3">
            <a:alphaModFix/>
          </a:blip>
          <a:srcRect b="0" l="0" r="0" t="0"/>
          <a:stretch/>
        </p:blipFill>
        <p:spPr>
          <a:xfrm>
            <a:off x="10903973" y="4474663"/>
            <a:ext cx="1070573" cy="1260514"/>
          </a:xfrm>
          <a:prstGeom prst="rect">
            <a:avLst/>
          </a:prstGeom>
          <a:noFill/>
          <a:ln>
            <a:noFill/>
          </a:ln>
        </p:spPr>
      </p:pic>
      <p:pic>
        <p:nvPicPr>
          <p:cNvPr id="828" name="Google Shape;828;p102"/>
          <p:cNvPicPr preferRelativeResize="0"/>
          <p:nvPr/>
        </p:nvPicPr>
        <p:blipFill rotWithShape="1">
          <a:blip r:embed="rId4">
            <a:alphaModFix/>
          </a:blip>
          <a:srcRect b="0" l="0" r="0" t="0"/>
          <a:stretch/>
        </p:blipFill>
        <p:spPr>
          <a:xfrm>
            <a:off x="7908335" y="287461"/>
            <a:ext cx="4057889" cy="814017"/>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3"/>
          <p:cNvSpPr txBox="1"/>
          <p:nvPr>
            <p:ph type="title"/>
          </p:nvPr>
        </p:nvSpPr>
        <p:spPr>
          <a:xfrm>
            <a:off x="555786" y="257025"/>
            <a:ext cx="921305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Gvoke HypoPen (Glucagon Injection)</a:t>
            </a:r>
            <a:endParaRPr/>
          </a:p>
        </p:txBody>
      </p:sp>
      <p:sp>
        <p:nvSpPr>
          <p:cNvPr id="834" name="Google Shape;834;p103"/>
          <p:cNvSpPr txBox="1"/>
          <p:nvPr>
            <p:ph idx="1" type="body"/>
          </p:nvPr>
        </p:nvSpPr>
        <p:spPr>
          <a:xfrm>
            <a:off x="536875" y="1577825"/>
            <a:ext cx="10923600" cy="433770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120000"/>
              </a:lnSpc>
              <a:spcBef>
                <a:spcPts val="0"/>
              </a:spcBef>
              <a:spcAft>
                <a:spcPts val="0"/>
              </a:spcAft>
              <a:buClr>
                <a:schemeClr val="dk1"/>
              </a:buClr>
              <a:buSzPct val="100000"/>
              <a:buNone/>
            </a:pPr>
            <a:r>
              <a:rPr lang="en-US" sz="3200">
                <a:solidFill>
                  <a:schemeClr val="dk1"/>
                </a:solidFill>
              </a:rPr>
              <a:t>How to Administer GVOKE HypoPen</a:t>
            </a:r>
            <a:endParaRPr/>
          </a:p>
          <a:p>
            <a:pPr indent="-228600" lvl="0" marL="228600" rtl="0" algn="l">
              <a:lnSpc>
                <a:spcPct val="120000"/>
              </a:lnSpc>
              <a:spcBef>
                <a:spcPts val="0"/>
              </a:spcBef>
              <a:spcAft>
                <a:spcPts val="0"/>
              </a:spcAft>
              <a:buClr>
                <a:schemeClr val="dk1"/>
              </a:buClr>
              <a:buSzPct val="100000"/>
              <a:buChar char="•"/>
            </a:pPr>
            <a:r>
              <a:rPr lang="en-US" sz="3200">
                <a:solidFill>
                  <a:schemeClr val="dk1"/>
                </a:solidFill>
              </a:rPr>
              <a:t>Remove GVOKE HypoPen from foil pouch </a:t>
            </a:r>
            <a:endParaRPr/>
          </a:p>
          <a:p>
            <a:pPr indent="-228600" lvl="0" marL="228600" rtl="0" algn="l">
              <a:lnSpc>
                <a:spcPct val="120000"/>
              </a:lnSpc>
              <a:spcBef>
                <a:spcPts val="0"/>
              </a:spcBef>
              <a:spcAft>
                <a:spcPts val="0"/>
              </a:spcAft>
              <a:buClr>
                <a:schemeClr val="dk1"/>
              </a:buClr>
              <a:buSzPct val="100000"/>
              <a:buChar char="•"/>
            </a:pPr>
            <a:r>
              <a:rPr lang="en-US" sz="3200">
                <a:solidFill>
                  <a:schemeClr val="dk1"/>
                </a:solidFill>
              </a:rPr>
              <a:t>Check Expiration Date </a:t>
            </a:r>
            <a:endParaRPr/>
          </a:p>
          <a:p>
            <a:pPr indent="0" lvl="0" marL="0" rtl="0" algn="l">
              <a:lnSpc>
                <a:spcPct val="120000"/>
              </a:lnSpc>
              <a:spcBef>
                <a:spcPts val="0"/>
              </a:spcBef>
              <a:spcAft>
                <a:spcPts val="0"/>
              </a:spcAft>
              <a:buClr>
                <a:schemeClr val="dk1"/>
              </a:buClr>
              <a:buSzPct val="100000"/>
              <a:buNone/>
            </a:pPr>
            <a:r>
              <a:rPr lang="en-US" sz="2800">
                <a:solidFill>
                  <a:schemeClr val="dk1"/>
                </a:solidFill>
              </a:rPr>
              <a:t>Do not use GVOKE HypoPen if the expiration date has passed. If GVOKE HypoPen is expired, throw it away in </a:t>
            </a:r>
            <a:r>
              <a:rPr lang="en-US">
                <a:solidFill>
                  <a:schemeClr val="dk1"/>
                </a:solidFill>
              </a:rPr>
              <a:t>a</a:t>
            </a:r>
            <a:r>
              <a:rPr lang="en-US" sz="2800">
                <a:solidFill>
                  <a:schemeClr val="dk1"/>
                </a:solidFill>
              </a:rPr>
              <a:t> </a:t>
            </a:r>
            <a:r>
              <a:rPr lang="en-US">
                <a:solidFill>
                  <a:schemeClr val="dk1"/>
                </a:solidFill>
              </a:rPr>
              <a:t>Food and Drug Administration</a:t>
            </a:r>
            <a:r>
              <a:rPr lang="en-US" sz="2800">
                <a:solidFill>
                  <a:schemeClr val="dk1"/>
                </a:solidFill>
              </a:rPr>
              <a:t> </a:t>
            </a:r>
            <a:r>
              <a:rPr lang="en-US">
                <a:solidFill>
                  <a:schemeClr val="dk1"/>
                </a:solidFill>
              </a:rPr>
              <a:t>(FDA) </a:t>
            </a:r>
            <a:r>
              <a:rPr lang="en-US" sz="2800">
                <a:solidFill>
                  <a:schemeClr val="dk1"/>
                </a:solidFill>
              </a:rPr>
              <a:t>Cleared sharps container and use a new GVOKE HypoPen</a:t>
            </a:r>
            <a:endParaRPr/>
          </a:p>
          <a:p>
            <a:pPr indent="-228600" lvl="0" marL="228600" rtl="0" algn="l">
              <a:lnSpc>
                <a:spcPct val="120000"/>
              </a:lnSpc>
              <a:spcBef>
                <a:spcPts val="0"/>
              </a:spcBef>
              <a:spcAft>
                <a:spcPts val="0"/>
              </a:spcAft>
              <a:buClr>
                <a:schemeClr val="dk1"/>
              </a:buClr>
              <a:buSzPct val="100000"/>
              <a:buChar char="•"/>
            </a:pPr>
            <a:r>
              <a:rPr lang="en-US" sz="3200">
                <a:solidFill>
                  <a:schemeClr val="dk1"/>
                </a:solidFill>
              </a:rPr>
              <a:t>Inspect the Solution</a:t>
            </a:r>
            <a:endParaRPr/>
          </a:p>
          <a:p>
            <a:pPr indent="-285750" lvl="3" marL="914400" rtl="0" algn="l">
              <a:lnSpc>
                <a:spcPct val="120000"/>
              </a:lnSpc>
              <a:spcBef>
                <a:spcPts val="0"/>
              </a:spcBef>
              <a:spcAft>
                <a:spcPts val="0"/>
              </a:spcAft>
              <a:buClr>
                <a:schemeClr val="dk1"/>
              </a:buClr>
              <a:buSzPct val="100000"/>
              <a:buFont typeface="Libre Franklin Medium"/>
              <a:buAutoNum type="alphaLcPeriod"/>
            </a:pPr>
            <a:r>
              <a:rPr lang="en-US" sz="2600">
                <a:solidFill>
                  <a:schemeClr val="dk1"/>
                </a:solidFill>
              </a:rPr>
              <a:t>Look at the liquid through viewing window and ensure it is clear and colorless, or a pale yellow. Do not use the injection if the liquid contains lumps, flakes, or particles. Do not inject if solution is not visible in the viewing window.</a:t>
            </a:r>
            <a:endParaRPr/>
          </a:p>
          <a:p>
            <a:pPr indent="0" lvl="1" marL="0" marR="0" rtl="0" algn="l">
              <a:lnSpc>
                <a:spcPct val="120000"/>
              </a:lnSpc>
              <a:spcBef>
                <a:spcPts val="0"/>
              </a:spcBef>
              <a:spcAft>
                <a:spcPts val="0"/>
              </a:spcAft>
              <a:buClr>
                <a:schemeClr val="dk1"/>
              </a:buClr>
              <a:buSzPct val="100000"/>
              <a:buNone/>
            </a:pPr>
            <a:r>
              <a:rPr lang="en-US" sz="3200">
                <a:solidFill>
                  <a:schemeClr val="dk1"/>
                </a:solidFill>
              </a:rPr>
              <a:t>If you do not have another GVOKE HypoPen to utilize, call for emergency help right away.</a:t>
            </a:r>
            <a:endParaRPr/>
          </a:p>
          <a:p>
            <a:pPr indent="0" lvl="0" marL="0" rtl="0" algn="l">
              <a:lnSpc>
                <a:spcPct val="90000"/>
              </a:lnSpc>
              <a:spcBef>
                <a:spcPts val="1000"/>
              </a:spcBef>
              <a:spcAft>
                <a:spcPts val="0"/>
              </a:spcAft>
              <a:buClr>
                <a:srgbClr val="102649"/>
              </a:buClr>
              <a:buSzPct val="100000"/>
              <a:buNone/>
            </a:pPr>
            <a:r>
              <a:t/>
            </a:r>
            <a:endParaRPr>
              <a:latin typeface="Calibri"/>
              <a:ea typeface="Calibri"/>
              <a:cs typeface="Calibri"/>
              <a:sym typeface="Calibri"/>
            </a:endParaRPr>
          </a:p>
        </p:txBody>
      </p:sp>
      <p:pic>
        <p:nvPicPr>
          <p:cNvPr id="835" name="Google Shape;835;p103"/>
          <p:cNvPicPr preferRelativeResize="0"/>
          <p:nvPr/>
        </p:nvPicPr>
        <p:blipFill rotWithShape="1">
          <a:blip r:embed="rId3">
            <a:alphaModFix/>
          </a:blip>
          <a:srcRect b="0" l="0" r="0" t="0"/>
          <a:stretch/>
        </p:blipFill>
        <p:spPr>
          <a:xfrm>
            <a:off x="9264881" y="42573"/>
            <a:ext cx="2615411" cy="1749704"/>
          </a:xfrm>
          <a:prstGeom prst="rect">
            <a:avLst/>
          </a:prstGeom>
          <a:noFill/>
          <a:ln>
            <a:noFill/>
          </a:ln>
        </p:spPr>
      </p:pic>
      <p:pic>
        <p:nvPicPr>
          <p:cNvPr descr="KDE School Health Logo" id="836" name="Google Shape;836;p103"/>
          <p:cNvPicPr preferRelativeResize="0"/>
          <p:nvPr/>
        </p:nvPicPr>
        <p:blipFill rotWithShape="1">
          <a:blip r:embed="rId4">
            <a:alphaModFix/>
          </a:blip>
          <a:srcRect b="0" l="0" r="0" t="0"/>
          <a:stretch/>
        </p:blipFill>
        <p:spPr>
          <a:xfrm>
            <a:off x="11036730" y="4544471"/>
            <a:ext cx="896190" cy="1042506"/>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4"/>
          <p:cNvSpPr txBox="1"/>
          <p:nvPr>
            <p:ph type="title"/>
          </p:nvPr>
        </p:nvSpPr>
        <p:spPr>
          <a:xfrm>
            <a:off x="555785" y="257025"/>
            <a:ext cx="9020803" cy="8933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Gvoke HypoPen (Glucagon Injection) Continued</a:t>
            </a:r>
            <a:endParaRPr/>
          </a:p>
        </p:txBody>
      </p:sp>
      <p:sp>
        <p:nvSpPr>
          <p:cNvPr id="842" name="Google Shape;842;p104"/>
          <p:cNvSpPr txBox="1"/>
          <p:nvPr>
            <p:ph idx="1" type="body"/>
          </p:nvPr>
        </p:nvSpPr>
        <p:spPr>
          <a:xfrm>
            <a:off x="555775" y="1298575"/>
            <a:ext cx="10889100" cy="4797300"/>
          </a:xfrm>
          <a:prstGeom prst="rect">
            <a:avLst/>
          </a:prstGeom>
          <a:noFill/>
          <a:ln>
            <a:noFill/>
          </a:ln>
        </p:spPr>
        <p:txBody>
          <a:bodyPr anchorCtr="0" anchor="t" bIns="45700" lIns="91425" spcFirstLastPara="1" rIns="91425" wrap="square" tIns="45700">
            <a:normAutofit lnSpcReduction="20000"/>
          </a:bodyPr>
          <a:lstStyle/>
          <a:p>
            <a:pPr indent="-238125" lvl="0" marL="228600" rtl="0" algn="l">
              <a:lnSpc>
                <a:spcPct val="100000"/>
              </a:lnSpc>
              <a:spcBef>
                <a:spcPts val="0"/>
              </a:spcBef>
              <a:spcAft>
                <a:spcPts val="0"/>
              </a:spcAft>
              <a:buClr>
                <a:schemeClr val="dk1"/>
              </a:buClr>
              <a:buSzPts val="2000"/>
              <a:buChar char="•"/>
            </a:pPr>
            <a:r>
              <a:rPr lang="en-US" sz="2000">
                <a:solidFill>
                  <a:schemeClr val="dk1"/>
                </a:solidFill>
              </a:rPr>
              <a:t>Pull off Red Cap </a:t>
            </a:r>
            <a:endParaRPr/>
          </a:p>
          <a:p>
            <a:pPr indent="-295275"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Pull the red needle cap straight off of the device</a:t>
            </a:r>
            <a:endParaRPr/>
          </a:p>
          <a:p>
            <a:pPr indent="-295275"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Important: Do not put your thumb, fingers, or hand on or near the needle guard or needly opening to help prevent accidental needle sticks.</a:t>
            </a:r>
            <a:endParaRPr sz="2000">
              <a:solidFill>
                <a:schemeClr val="dk1"/>
              </a:solidFill>
            </a:endParaRPr>
          </a:p>
          <a:p>
            <a:pPr indent="0" lvl="0" marL="685800" marR="0" rtl="0" algn="l">
              <a:lnSpc>
                <a:spcPct val="100000"/>
              </a:lnSpc>
              <a:spcBef>
                <a:spcPts val="0"/>
              </a:spcBef>
              <a:spcAft>
                <a:spcPts val="0"/>
              </a:spcAft>
              <a:buNone/>
            </a:pPr>
            <a:r>
              <a:t/>
            </a:r>
            <a:endParaRPr sz="2000">
              <a:solidFill>
                <a:schemeClr val="dk1"/>
              </a:solidFill>
            </a:endParaRPr>
          </a:p>
          <a:p>
            <a:pPr indent="-238125" lvl="0" marL="228600" rtl="0" algn="l">
              <a:lnSpc>
                <a:spcPct val="100000"/>
              </a:lnSpc>
              <a:spcBef>
                <a:spcPts val="0"/>
              </a:spcBef>
              <a:spcAft>
                <a:spcPts val="0"/>
              </a:spcAft>
              <a:buClr>
                <a:schemeClr val="dk1"/>
              </a:buClr>
              <a:buSzPts val="2000"/>
              <a:buChar char="•"/>
            </a:pPr>
            <a:r>
              <a:rPr lang="en-US" sz="2000">
                <a:solidFill>
                  <a:schemeClr val="dk1"/>
                </a:solidFill>
              </a:rPr>
              <a:t>Choose Injection Site and </a:t>
            </a:r>
            <a:r>
              <a:rPr b="1" lang="en-US" sz="2000">
                <a:solidFill>
                  <a:schemeClr val="dk1"/>
                </a:solidFill>
              </a:rPr>
              <a:t>Expose Bare Skin</a:t>
            </a:r>
            <a:endParaRPr b="1"/>
          </a:p>
          <a:p>
            <a:pPr indent="-295275"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Choose the lower abdomen, outer thigh, or outer upper arm for your injection site</a:t>
            </a:r>
            <a:endParaRPr/>
          </a:p>
          <a:p>
            <a:pPr indent="-295275"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Remove any clothing covering the injection site. The injection must be performed straight into the skin</a:t>
            </a:r>
            <a:endParaRPr sz="2000">
              <a:solidFill>
                <a:schemeClr val="dk1"/>
              </a:solidFill>
            </a:endParaRPr>
          </a:p>
          <a:p>
            <a:pPr indent="0" lvl="0" marL="685800" marR="0" rtl="0" algn="l">
              <a:lnSpc>
                <a:spcPct val="100000"/>
              </a:lnSpc>
              <a:spcBef>
                <a:spcPts val="0"/>
              </a:spcBef>
              <a:spcAft>
                <a:spcPts val="0"/>
              </a:spcAft>
              <a:buNone/>
            </a:pPr>
            <a:r>
              <a:t/>
            </a:r>
            <a:endParaRPr sz="2000">
              <a:solidFill>
                <a:schemeClr val="dk1"/>
              </a:solidFill>
            </a:endParaRPr>
          </a:p>
          <a:p>
            <a:pPr indent="-247650" lvl="0" marL="228600" rtl="0" algn="l">
              <a:lnSpc>
                <a:spcPct val="100000"/>
              </a:lnSpc>
              <a:spcBef>
                <a:spcPts val="0"/>
              </a:spcBef>
              <a:spcAft>
                <a:spcPts val="0"/>
              </a:spcAft>
              <a:buClr>
                <a:schemeClr val="dk1"/>
              </a:buClr>
              <a:buSzPts val="2100"/>
              <a:buFont typeface="Noto Sans Symbols"/>
              <a:buChar char="•"/>
            </a:pPr>
            <a:r>
              <a:rPr lang="en-US" sz="2100">
                <a:solidFill>
                  <a:schemeClr val="dk1"/>
                </a:solidFill>
              </a:rPr>
              <a:t>Push and Hold to Start Injection </a:t>
            </a:r>
            <a:endParaRPr/>
          </a:p>
          <a:p>
            <a:pPr indent="-247650" lvl="1" marL="685800" rtl="0" algn="l">
              <a:lnSpc>
                <a:spcPct val="100000"/>
              </a:lnSpc>
              <a:spcBef>
                <a:spcPts val="0"/>
              </a:spcBef>
              <a:spcAft>
                <a:spcPts val="0"/>
              </a:spcAft>
              <a:buClr>
                <a:schemeClr val="dk1"/>
              </a:buClr>
              <a:buSzPts val="2100"/>
              <a:buFont typeface="Libre Franklin Medium"/>
              <a:buAutoNum type="alphaLcPeriod"/>
            </a:pPr>
            <a:r>
              <a:rPr lang="en-US" sz="2100">
                <a:solidFill>
                  <a:schemeClr val="dk1"/>
                </a:solidFill>
              </a:rPr>
              <a:t>Push and hold GVOKE HypoPen straight down against the injection site. Listen for a “Click”</a:t>
            </a:r>
            <a:endParaRPr/>
          </a:p>
          <a:p>
            <a:pPr indent="-247650" lvl="1" marL="685800" rtl="0" algn="l">
              <a:lnSpc>
                <a:spcPct val="100000"/>
              </a:lnSpc>
              <a:spcBef>
                <a:spcPts val="0"/>
              </a:spcBef>
              <a:spcAft>
                <a:spcPts val="0"/>
              </a:spcAft>
              <a:buClr>
                <a:schemeClr val="dk1"/>
              </a:buClr>
              <a:buSzPts val="2100"/>
              <a:buFont typeface="Libre Franklin Medium"/>
              <a:buAutoNum type="alphaLcPeriod"/>
            </a:pPr>
            <a:r>
              <a:rPr lang="en-US" sz="2100">
                <a:solidFill>
                  <a:schemeClr val="dk1"/>
                </a:solidFill>
              </a:rPr>
              <a:t>Continue to hold the device down and count slowly to 5 seconds</a:t>
            </a:r>
            <a:endParaRPr/>
          </a:p>
          <a:p>
            <a:pPr indent="-247650" lvl="1" marL="685800" rtl="0" algn="l">
              <a:lnSpc>
                <a:spcPct val="100000"/>
              </a:lnSpc>
              <a:spcBef>
                <a:spcPts val="0"/>
              </a:spcBef>
              <a:spcAft>
                <a:spcPts val="0"/>
              </a:spcAft>
              <a:buClr>
                <a:schemeClr val="dk1"/>
              </a:buClr>
              <a:buSzPts val="2100"/>
              <a:buFont typeface="Libre Franklin Medium"/>
              <a:buAutoNum type="alphaLcPeriod"/>
            </a:pPr>
            <a:r>
              <a:rPr lang="en-US" sz="2100">
                <a:solidFill>
                  <a:schemeClr val="dk1"/>
                </a:solidFill>
              </a:rPr>
              <a:t>When the injection is complete, the viewing window will be red</a:t>
            </a:r>
            <a:endParaRPr/>
          </a:p>
          <a:p>
            <a:pPr indent="-247650" lvl="1" marL="685800" rtl="0" algn="l">
              <a:lnSpc>
                <a:spcPct val="100000"/>
              </a:lnSpc>
              <a:spcBef>
                <a:spcPts val="0"/>
              </a:spcBef>
              <a:spcAft>
                <a:spcPts val="0"/>
              </a:spcAft>
              <a:buClr>
                <a:schemeClr val="dk1"/>
              </a:buClr>
              <a:buSzPts val="2100"/>
              <a:buFont typeface="Libre Franklin Medium"/>
              <a:buAutoNum type="alphaLcPeriod"/>
            </a:pPr>
            <a:r>
              <a:rPr lang="en-US" sz="2100">
                <a:solidFill>
                  <a:schemeClr val="dk1"/>
                </a:solidFill>
              </a:rPr>
              <a:t>Important: Do not lift up Gvoke HypoPen until the injection is complete. </a:t>
            </a:r>
            <a:endParaRPr/>
          </a:p>
          <a:p>
            <a:pPr indent="0" lvl="0" marL="228600" rtl="0" algn="l">
              <a:lnSpc>
                <a:spcPct val="100000"/>
              </a:lnSpc>
              <a:spcBef>
                <a:spcPts val="0"/>
              </a:spcBef>
              <a:spcAft>
                <a:spcPts val="0"/>
              </a:spcAft>
              <a:buNone/>
            </a:pPr>
            <a:r>
              <a:t/>
            </a:r>
            <a:endParaRPr/>
          </a:p>
          <a:p>
            <a:pPr indent="-168275" lvl="1" marL="742950" marR="0" rtl="0" algn="l">
              <a:lnSpc>
                <a:spcPct val="100000"/>
              </a:lnSpc>
              <a:spcBef>
                <a:spcPts val="0"/>
              </a:spcBef>
              <a:spcAft>
                <a:spcPts val="0"/>
              </a:spcAft>
              <a:buClr>
                <a:srgbClr val="102649"/>
              </a:buClr>
              <a:buSzPts val="2000"/>
              <a:buFont typeface="Libre Franklin Medium"/>
              <a:buNone/>
            </a:pPr>
            <a:r>
              <a:t/>
            </a:r>
            <a:endParaRPr sz="2000">
              <a:solidFill>
                <a:schemeClr val="dk1"/>
              </a:solidFill>
            </a:endParaRPr>
          </a:p>
        </p:txBody>
      </p:sp>
      <p:pic>
        <p:nvPicPr>
          <p:cNvPr id="843" name="Google Shape;843;p104"/>
          <p:cNvPicPr preferRelativeResize="0"/>
          <p:nvPr/>
        </p:nvPicPr>
        <p:blipFill rotWithShape="1">
          <a:blip r:embed="rId3">
            <a:alphaModFix/>
          </a:blip>
          <a:srcRect b="0" l="0" r="0" t="0"/>
          <a:stretch/>
        </p:blipFill>
        <p:spPr>
          <a:xfrm>
            <a:off x="9576589" y="0"/>
            <a:ext cx="2615411" cy="1749704"/>
          </a:xfrm>
          <a:prstGeom prst="rect">
            <a:avLst/>
          </a:prstGeom>
          <a:noFill/>
          <a:ln>
            <a:noFill/>
          </a:ln>
        </p:spPr>
      </p:pic>
      <p:pic>
        <p:nvPicPr>
          <p:cNvPr descr="KDE School Health Logo" id="844" name="Google Shape;844;p104"/>
          <p:cNvPicPr preferRelativeResize="0"/>
          <p:nvPr/>
        </p:nvPicPr>
        <p:blipFill rotWithShape="1">
          <a:blip r:embed="rId4">
            <a:alphaModFix/>
          </a:blip>
          <a:srcRect b="0" l="0" r="0" t="0"/>
          <a:stretch/>
        </p:blipFill>
        <p:spPr>
          <a:xfrm>
            <a:off x="11188120" y="4963896"/>
            <a:ext cx="896190" cy="1042506"/>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05"/>
          <p:cNvSpPr txBox="1"/>
          <p:nvPr>
            <p:ph type="title"/>
          </p:nvPr>
        </p:nvSpPr>
        <p:spPr>
          <a:xfrm>
            <a:off x="555786" y="2227"/>
            <a:ext cx="11378825" cy="10100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Gvoke HypoPen (Glucagon Injection), Continued-2</a:t>
            </a:r>
            <a:endParaRPr/>
          </a:p>
        </p:txBody>
      </p:sp>
      <p:sp>
        <p:nvSpPr>
          <p:cNvPr id="850" name="Google Shape;850;p105"/>
          <p:cNvSpPr txBox="1"/>
          <p:nvPr>
            <p:ph idx="1" type="body"/>
          </p:nvPr>
        </p:nvSpPr>
        <p:spPr>
          <a:xfrm>
            <a:off x="560375" y="997550"/>
            <a:ext cx="11418900" cy="5459400"/>
          </a:xfrm>
          <a:prstGeom prst="rect">
            <a:avLst/>
          </a:prstGeom>
          <a:noFill/>
          <a:ln>
            <a:noFill/>
          </a:ln>
        </p:spPr>
        <p:txBody>
          <a:bodyPr anchorCtr="0" anchor="t" bIns="45700" lIns="91425" spcFirstLastPara="1" rIns="91425" wrap="square" tIns="45700">
            <a:normAutofit fontScale="70000" lnSpcReduction="10000"/>
          </a:bodyPr>
          <a:lstStyle/>
          <a:p>
            <a:pPr indent="-218630" lvl="0" marL="228600" marR="0" rtl="0" algn="l">
              <a:lnSpc>
                <a:spcPct val="120000"/>
              </a:lnSpc>
              <a:spcBef>
                <a:spcPts val="0"/>
              </a:spcBef>
              <a:spcAft>
                <a:spcPts val="0"/>
              </a:spcAft>
              <a:buClr>
                <a:schemeClr val="dk1"/>
              </a:buClr>
              <a:buSzPct val="100000"/>
              <a:buFont typeface="Noto Sans Symbols"/>
              <a:buChar char="✔"/>
            </a:pPr>
            <a:r>
              <a:rPr lang="en-US" sz="2100">
                <a:solidFill>
                  <a:schemeClr val="dk1"/>
                </a:solidFill>
              </a:rPr>
              <a:t>Lift the device straight up from the injection site (the yellow needle guard will lock over the needle)</a:t>
            </a:r>
            <a:endParaRPr/>
          </a:p>
          <a:p>
            <a:pPr indent="0" lvl="0" marL="228600" marR="0" rtl="0" algn="l">
              <a:lnSpc>
                <a:spcPct val="120000"/>
              </a:lnSpc>
              <a:spcBef>
                <a:spcPts val="0"/>
              </a:spcBef>
              <a:spcAft>
                <a:spcPts val="0"/>
              </a:spcAft>
              <a:buNone/>
            </a:pPr>
            <a:r>
              <a:t/>
            </a:r>
            <a:endParaRPr sz="2100">
              <a:solidFill>
                <a:schemeClr val="dk1"/>
              </a:solidFill>
            </a:endParaRPr>
          </a:p>
          <a:p>
            <a:pPr indent="-218630" lvl="0" marL="228600" marR="0" rtl="0" algn="l">
              <a:lnSpc>
                <a:spcPct val="120000"/>
              </a:lnSpc>
              <a:spcBef>
                <a:spcPts val="0"/>
              </a:spcBef>
              <a:spcAft>
                <a:spcPts val="0"/>
              </a:spcAft>
              <a:buClr>
                <a:schemeClr val="dk1"/>
              </a:buClr>
              <a:buSzPct val="100000"/>
              <a:buFont typeface="Noto Sans Symbols"/>
              <a:buChar char="✔"/>
            </a:pPr>
            <a:r>
              <a:rPr lang="en-US" sz="2100">
                <a:solidFill>
                  <a:schemeClr val="dk1"/>
                </a:solidFill>
              </a:rPr>
              <a:t>Turn Patient to Side </a:t>
            </a:r>
            <a:endParaRPr/>
          </a:p>
          <a:p>
            <a:pPr indent="-275780" lvl="1" marL="742950" marR="0" rtl="0" algn="l">
              <a:lnSpc>
                <a:spcPct val="120000"/>
              </a:lnSpc>
              <a:spcBef>
                <a:spcPts val="0"/>
              </a:spcBef>
              <a:spcAft>
                <a:spcPts val="0"/>
              </a:spcAft>
              <a:buClr>
                <a:schemeClr val="dk1"/>
              </a:buClr>
              <a:buSzPct val="100000"/>
              <a:buFont typeface="Libre Franklin Medium"/>
              <a:buAutoNum type="alphaLcPeriod"/>
            </a:pPr>
            <a:r>
              <a:rPr lang="en-US" sz="2100">
                <a:solidFill>
                  <a:schemeClr val="dk1"/>
                </a:solidFill>
              </a:rPr>
              <a:t>When an unconscious person wakes up, he or she may throw up. Turn the unconscious patient on their side to prevent choking</a:t>
            </a:r>
            <a:endParaRPr sz="2100">
              <a:solidFill>
                <a:schemeClr val="dk1"/>
              </a:solidFill>
            </a:endParaRPr>
          </a:p>
          <a:p>
            <a:pPr indent="0" lvl="0" marL="685800" marR="0" rtl="0" algn="l">
              <a:lnSpc>
                <a:spcPct val="120000"/>
              </a:lnSpc>
              <a:spcBef>
                <a:spcPts val="0"/>
              </a:spcBef>
              <a:spcAft>
                <a:spcPts val="0"/>
              </a:spcAft>
              <a:buNone/>
            </a:pPr>
            <a:r>
              <a:t/>
            </a:r>
            <a:endParaRPr sz="2100">
              <a:solidFill>
                <a:schemeClr val="dk1"/>
              </a:solidFill>
            </a:endParaRPr>
          </a:p>
          <a:p>
            <a:pPr indent="-218630" lvl="0" marL="228600" marR="0" rtl="0" algn="l">
              <a:lnSpc>
                <a:spcPct val="120000"/>
              </a:lnSpc>
              <a:spcBef>
                <a:spcPts val="0"/>
              </a:spcBef>
              <a:spcAft>
                <a:spcPts val="0"/>
              </a:spcAft>
              <a:buClr>
                <a:schemeClr val="dk1"/>
              </a:buClr>
              <a:buSzPct val="100000"/>
              <a:buFont typeface="Noto Sans Symbols"/>
              <a:buChar char="✔"/>
            </a:pPr>
            <a:r>
              <a:rPr lang="en-US" sz="2100">
                <a:solidFill>
                  <a:schemeClr val="dk1"/>
                </a:solidFill>
              </a:rPr>
              <a:t>Make Sure Patient Received Immediate Medical Attention After Use </a:t>
            </a:r>
            <a:endParaRPr/>
          </a:p>
          <a:p>
            <a:pPr indent="-275780" lvl="1" marL="742950" marR="0" rtl="0" algn="l">
              <a:lnSpc>
                <a:spcPct val="120000"/>
              </a:lnSpc>
              <a:spcBef>
                <a:spcPts val="0"/>
              </a:spcBef>
              <a:spcAft>
                <a:spcPts val="0"/>
              </a:spcAft>
              <a:buClr>
                <a:schemeClr val="dk1"/>
              </a:buClr>
              <a:buSzPct val="100000"/>
              <a:buFont typeface="Libre Franklin Medium"/>
              <a:buAutoNum type="alphaLcPeriod"/>
            </a:pPr>
            <a:r>
              <a:rPr lang="en-US" sz="2100">
                <a:solidFill>
                  <a:schemeClr val="dk1"/>
                </a:solidFill>
              </a:rPr>
              <a:t>Call for emergency help right after GVOKE HypoPen has been injected</a:t>
            </a:r>
            <a:endParaRPr sz="2100">
              <a:solidFill>
                <a:schemeClr val="dk1"/>
              </a:solidFill>
            </a:endParaRPr>
          </a:p>
          <a:p>
            <a:pPr indent="0" lvl="0" marL="685800" marR="0" rtl="0" algn="l">
              <a:lnSpc>
                <a:spcPct val="120000"/>
              </a:lnSpc>
              <a:spcBef>
                <a:spcPts val="0"/>
              </a:spcBef>
              <a:spcAft>
                <a:spcPts val="0"/>
              </a:spcAft>
              <a:buNone/>
            </a:pPr>
            <a:r>
              <a:t/>
            </a:r>
            <a:endParaRPr sz="2100">
              <a:solidFill>
                <a:schemeClr val="dk1"/>
              </a:solidFill>
            </a:endParaRPr>
          </a:p>
          <a:p>
            <a:pPr indent="-218630" lvl="0" marL="228600" marR="0" rtl="0" algn="l">
              <a:lnSpc>
                <a:spcPct val="120000"/>
              </a:lnSpc>
              <a:spcBef>
                <a:spcPts val="0"/>
              </a:spcBef>
              <a:spcAft>
                <a:spcPts val="0"/>
              </a:spcAft>
              <a:buClr>
                <a:schemeClr val="dk1"/>
              </a:buClr>
              <a:buSzPct val="100000"/>
              <a:buFont typeface="Noto Sans Symbols"/>
              <a:buChar char="✔"/>
            </a:pPr>
            <a:r>
              <a:rPr lang="en-US" sz="2100">
                <a:solidFill>
                  <a:schemeClr val="dk1"/>
                </a:solidFill>
              </a:rPr>
              <a:t>Document administration and continue to observe until EMS arrive</a:t>
            </a:r>
            <a:endParaRPr sz="2100">
              <a:solidFill>
                <a:schemeClr val="dk1"/>
              </a:solidFill>
            </a:endParaRPr>
          </a:p>
          <a:p>
            <a:pPr indent="0" lvl="0" marL="228600" marR="0" rtl="0" algn="l">
              <a:lnSpc>
                <a:spcPct val="120000"/>
              </a:lnSpc>
              <a:spcBef>
                <a:spcPts val="0"/>
              </a:spcBef>
              <a:spcAft>
                <a:spcPts val="0"/>
              </a:spcAft>
              <a:buNone/>
            </a:pPr>
            <a:r>
              <a:t/>
            </a:r>
            <a:endParaRPr sz="2100">
              <a:solidFill>
                <a:schemeClr val="dk1"/>
              </a:solidFill>
            </a:endParaRPr>
          </a:p>
          <a:p>
            <a:pPr indent="-218630" lvl="0" marL="228600" marR="0" rtl="0" algn="l">
              <a:lnSpc>
                <a:spcPct val="120000"/>
              </a:lnSpc>
              <a:spcBef>
                <a:spcPts val="0"/>
              </a:spcBef>
              <a:spcAft>
                <a:spcPts val="0"/>
              </a:spcAft>
              <a:buClr>
                <a:schemeClr val="dk1"/>
              </a:buClr>
              <a:buSzPct val="100000"/>
              <a:buFont typeface="Noto Sans Symbols"/>
              <a:buChar char="✔"/>
            </a:pPr>
            <a:r>
              <a:rPr lang="en-US" sz="2100">
                <a:solidFill>
                  <a:schemeClr val="dk1"/>
                </a:solidFill>
              </a:rPr>
              <a:t>Feed the patient as soon as he or she wakes up and can swallow. Give the patient a fast-acting source of sugar (such as a regular soft drink or fruit juice) and a long-acting source of sugar (such as crackers and cheese or a sandwich).</a:t>
            </a:r>
            <a:endParaRPr sz="2100">
              <a:solidFill>
                <a:schemeClr val="dk1"/>
              </a:solidFill>
            </a:endParaRPr>
          </a:p>
          <a:p>
            <a:pPr indent="0" lvl="0" marL="0" marR="0" rtl="0" algn="l">
              <a:lnSpc>
                <a:spcPct val="120000"/>
              </a:lnSpc>
              <a:spcBef>
                <a:spcPts val="0"/>
              </a:spcBef>
              <a:spcAft>
                <a:spcPts val="0"/>
              </a:spcAft>
              <a:buNone/>
            </a:pPr>
            <a:r>
              <a:t/>
            </a:r>
            <a:endParaRPr sz="2100">
              <a:solidFill>
                <a:schemeClr val="dk1"/>
              </a:solidFill>
            </a:endParaRPr>
          </a:p>
          <a:p>
            <a:pPr indent="0" lvl="0" marL="0" marR="0" rtl="0" algn="l">
              <a:lnSpc>
                <a:spcPct val="120000"/>
              </a:lnSpc>
              <a:spcBef>
                <a:spcPts val="0"/>
              </a:spcBef>
              <a:spcAft>
                <a:spcPts val="0"/>
              </a:spcAft>
              <a:buNone/>
            </a:pPr>
            <a:r>
              <a:rPr lang="en-US" sz="2100">
                <a:solidFill>
                  <a:schemeClr val="dk1"/>
                </a:solidFill>
              </a:rPr>
              <a:t>Give used device to EMS on arrival</a:t>
            </a:r>
            <a:endParaRPr sz="2100">
              <a:solidFill>
                <a:schemeClr val="dk1"/>
              </a:solidFill>
            </a:endParaRPr>
          </a:p>
          <a:p>
            <a:pPr indent="0" lvl="0" marL="228600" marR="0" rtl="0" algn="l">
              <a:lnSpc>
                <a:spcPct val="120000"/>
              </a:lnSpc>
              <a:spcBef>
                <a:spcPts val="0"/>
              </a:spcBef>
              <a:spcAft>
                <a:spcPts val="0"/>
              </a:spcAft>
              <a:buNone/>
            </a:pPr>
            <a:r>
              <a:t/>
            </a:r>
            <a:endParaRPr sz="2100">
              <a:solidFill>
                <a:schemeClr val="dk1"/>
              </a:solidFill>
            </a:endParaRPr>
          </a:p>
          <a:p>
            <a:pPr indent="0" lvl="0" marL="0" marR="0" rtl="0" algn="l">
              <a:lnSpc>
                <a:spcPct val="120000"/>
              </a:lnSpc>
              <a:spcBef>
                <a:spcPts val="0"/>
              </a:spcBef>
              <a:spcAft>
                <a:spcPts val="0"/>
              </a:spcAft>
              <a:buClr>
                <a:schemeClr val="dk1"/>
              </a:buClr>
              <a:buSzPct val="100000"/>
              <a:buNone/>
            </a:pPr>
            <a:r>
              <a:rPr lang="en-US" sz="2100">
                <a:solidFill>
                  <a:schemeClr val="dk1"/>
                </a:solidFill>
              </a:rPr>
              <a:t>**If the patient does not wake up within 15 minutes, give another dose of glucagon if a second GVOKE HypoPen is available and notify emergency medical services right away. </a:t>
            </a:r>
            <a:endParaRPr/>
          </a:p>
          <a:p>
            <a:pPr indent="-331978" lvl="0" marL="342900" marR="0" rtl="0" algn="l">
              <a:lnSpc>
                <a:spcPct val="120000"/>
              </a:lnSpc>
              <a:spcBef>
                <a:spcPts val="0"/>
              </a:spcBef>
              <a:spcAft>
                <a:spcPts val="0"/>
              </a:spcAft>
              <a:buClr>
                <a:srgbClr val="0563C1"/>
              </a:buClr>
              <a:buSzPct val="100000"/>
              <a:buFont typeface="Noto Sans Symbols"/>
              <a:buChar char="∙"/>
            </a:pPr>
            <a:r>
              <a:rPr lang="en-US" sz="2300" u="sng">
                <a:solidFill>
                  <a:srgbClr val="0563C1"/>
                </a:solidFill>
                <a:hlinkClick r:id="rId3">
                  <a:extLst>
                    <a:ext uri="{A12FA001-AC4F-418D-AE19-62706E023703}">
                      <ahyp:hlinkClr val="tx"/>
                    </a:ext>
                  </a:extLst>
                </a:hlinkClick>
              </a:rPr>
              <a:t>Gvoke HypoPen Website</a:t>
            </a:r>
            <a:endParaRPr b="1" sz="2300">
              <a:solidFill>
                <a:srgbClr val="2F5496"/>
              </a:solidFill>
            </a:endParaRPr>
          </a:p>
          <a:p>
            <a:pPr indent="-130175" lvl="0" marL="228600" marR="0" rtl="0" algn="l">
              <a:lnSpc>
                <a:spcPct val="100000"/>
              </a:lnSpc>
              <a:spcBef>
                <a:spcPts val="0"/>
              </a:spcBef>
              <a:spcAft>
                <a:spcPts val="0"/>
              </a:spcAft>
              <a:buClr>
                <a:srgbClr val="102649"/>
              </a:buClr>
              <a:buSzPct val="100000"/>
              <a:buFont typeface="Noto Sans Symbols"/>
              <a:buNone/>
            </a:pPr>
            <a:r>
              <a:t/>
            </a:r>
            <a:endParaRPr sz="2000"/>
          </a:p>
          <a:p>
            <a:pPr indent="-90804" lvl="0" marL="228600" rtl="0" algn="l">
              <a:lnSpc>
                <a:spcPct val="90000"/>
              </a:lnSpc>
              <a:spcBef>
                <a:spcPts val="1000"/>
              </a:spcBef>
              <a:spcAft>
                <a:spcPts val="0"/>
              </a:spcAft>
              <a:buClr>
                <a:srgbClr val="102649"/>
              </a:buClr>
              <a:buSzPct val="100000"/>
              <a:buNone/>
            </a:pPr>
            <a:r>
              <a:t/>
            </a:r>
            <a:endParaRPr/>
          </a:p>
        </p:txBody>
      </p:sp>
      <p:pic>
        <p:nvPicPr>
          <p:cNvPr id="851" name="Google Shape;851;p105"/>
          <p:cNvPicPr preferRelativeResize="0"/>
          <p:nvPr/>
        </p:nvPicPr>
        <p:blipFill rotWithShape="1">
          <a:blip r:embed="rId4">
            <a:alphaModFix/>
          </a:blip>
          <a:srcRect b="0" l="0" r="0" t="0"/>
          <a:stretch/>
        </p:blipFill>
        <p:spPr>
          <a:xfrm>
            <a:off x="9938458" y="1010619"/>
            <a:ext cx="1998988" cy="1337318"/>
          </a:xfrm>
          <a:prstGeom prst="rect">
            <a:avLst/>
          </a:prstGeom>
          <a:noFill/>
          <a:ln>
            <a:noFill/>
          </a:ln>
        </p:spPr>
      </p:pic>
      <p:pic>
        <p:nvPicPr>
          <p:cNvPr descr="KDE School Health Logo" id="852" name="Google Shape;852;p105"/>
          <p:cNvPicPr preferRelativeResize="0"/>
          <p:nvPr/>
        </p:nvPicPr>
        <p:blipFill rotWithShape="1">
          <a:blip r:embed="rId5">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6"/>
          <p:cNvSpPr txBox="1"/>
          <p:nvPr>
            <p:ph type="title"/>
          </p:nvPr>
        </p:nvSpPr>
        <p:spPr>
          <a:xfrm>
            <a:off x="385344" y="257025"/>
            <a:ext cx="8098366" cy="9621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Zegalogue® (dasiglucaon) Injection</a:t>
            </a:r>
            <a:endParaRPr/>
          </a:p>
        </p:txBody>
      </p:sp>
      <p:sp>
        <p:nvSpPr>
          <p:cNvPr id="859" name="Google Shape;859;p106"/>
          <p:cNvSpPr txBox="1"/>
          <p:nvPr>
            <p:ph idx="1" type="body"/>
          </p:nvPr>
        </p:nvSpPr>
        <p:spPr>
          <a:xfrm>
            <a:off x="385345" y="1325880"/>
            <a:ext cx="11059896" cy="5153269"/>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None/>
            </a:pPr>
            <a:r>
              <a:rPr b="1" lang="en-US" sz="2000">
                <a:solidFill>
                  <a:schemeClr val="dk1"/>
                </a:solidFill>
              </a:rPr>
              <a:t>Important:</a:t>
            </a:r>
            <a:r>
              <a:rPr lang="en-US" sz="2000">
                <a:solidFill>
                  <a:schemeClr val="dk1"/>
                </a:solidFill>
              </a:rPr>
              <a:t> ZEGALOGUE is used to treat very low blood sugar (severe hypoglycemia) where you need help from others. Zegalogue (dasiglucagon) injection 0.6mg/0.6mL; Single Dose Prefilled Syringe Injection for subcutaneous use.  </a:t>
            </a:r>
            <a:endParaRPr sz="2000">
              <a:solidFill>
                <a:schemeClr val="dk1"/>
              </a:solidFill>
            </a:endParaRPr>
          </a:p>
          <a:p>
            <a:pPr indent="0" lvl="0" marL="0" rtl="0" algn="l">
              <a:lnSpc>
                <a:spcPct val="100000"/>
              </a:lnSpc>
              <a:spcBef>
                <a:spcPts val="0"/>
              </a:spcBef>
              <a:spcAft>
                <a:spcPts val="0"/>
              </a:spcAft>
              <a:buClr>
                <a:schemeClr val="dk1"/>
              </a:buClr>
              <a:buSzPts val="2000"/>
              <a:buNone/>
            </a:pPr>
            <a:r>
              <a:t/>
            </a:r>
            <a:endParaRPr sz="2000">
              <a:solidFill>
                <a:schemeClr val="dk1"/>
              </a:solidFill>
            </a:endParaRPr>
          </a:p>
          <a:p>
            <a:pPr indent="0" lvl="0" marL="0" marR="0" rtl="0" algn="l">
              <a:lnSpc>
                <a:spcPct val="100000"/>
              </a:lnSpc>
              <a:spcBef>
                <a:spcPts val="0"/>
              </a:spcBef>
              <a:spcAft>
                <a:spcPts val="0"/>
              </a:spcAft>
              <a:buClr>
                <a:schemeClr val="dk1"/>
              </a:buClr>
              <a:buSzPts val="2000"/>
              <a:buNone/>
            </a:pPr>
            <a:r>
              <a:rPr lang="en-US" sz="2000">
                <a:solidFill>
                  <a:schemeClr val="dk1"/>
                </a:solidFill>
              </a:rPr>
              <a:t>Zegalogue contains one dose of dasiglucagon in a prefilled syringe and cannot be reused. </a:t>
            </a:r>
            <a:endParaRPr/>
          </a:p>
          <a:p>
            <a:pPr indent="0" lvl="0" marL="0" marR="0" rtl="0" algn="l">
              <a:lnSpc>
                <a:spcPct val="100000"/>
              </a:lnSpc>
              <a:spcBef>
                <a:spcPts val="0"/>
              </a:spcBef>
              <a:spcAft>
                <a:spcPts val="0"/>
              </a:spcAft>
              <a:buClr>
                <a:srgbClr val="102649"/>
              </a:buClr>
              <a:buSzPts val="2000"/>
              <a:buNone/>
            </a:pPr>
            <a:r>
              <a:t/>
            </a:r>
            <a:endParaRPr sz="2000">
              <a:solidFill>
                <a:schemeClr val="dk1"/>
              </a:solidFill>
            </a:endParaRPr>
          </a:p>
          <a:p>
            <a:pPr indent="0" lvl="0" marL="0" marR="0" rtl="0" algn="l">
              <a:lnSpc>
                <a:spcPct val="100000"/>
              </a:lnSpc>
              <a:spcBef>
                <a:spcPts val="0"/>
              </a:spcBef>
              <a:spcAft>
                <a:spcPts val="0"/>
              </a:spcAft>
              <a:buClr>
                <a:schemeClr val="dk1"/>
              </a:buClr>
              <a:buSzPts val="2000"/>
              <a:buNone/>
            </a:pPr>
            <a:r>
              <a:rPr b="1" lang="en-US" sz="2000">
                <a:solidFill>
                  <a:schemeClr val="dk1"/>
                </a:solidFill>
              </a:rPr>
              <a:t>How to Administer </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Remove the grey cap from the needle end</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Push and hold down Zegalogue for 10 seconds and check window is red </a:t>
            </a:r>
            <a:endParaRPr/>
          </a:p>
          <a:p>
            <a:pPr indent="-285750"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Push straight down on skin until the yellow needle guard is fully pressed down. You may hear the first click</a:t>
            </a:r>
            <a:endParaRPr/>
          </a:p>
          <a:p>
            <a:pPr indent="-285750" lvl="1" marL="742950" marR="0" rtl="0" algn="l">
              <a:lnSpc>
                <a:spcPct val="100000"/>
              </a:lnSpc>
              <a:spcBef>
                <a:spcPts val="0"/>
              </a:spcBef>
              <a:spcAft>
                <a:spcPts val="0"/>
              </a:spcAft>
              <a:buClr>
                <a:schemeClr val="dk1"/>
              </a:buClr>
              <a:buSzPts val="2000"/>
              <a:buFont typeface="Libre Franklin Medium"/>
              <a:buAutoNum type="alphaLcPeriod"/>
            </a:pPr>
            <a:r>
              <a:rPr lang="en-US" sz="2000">
                <a:solidFill>
                  <a:schemeClr val="dk1"/>
                </a:solidFill>
              </a:rPr>
              <a:t>Keep holding down and slowly count to </a:t>
            </a:r>
            <a:r>
              <a:rPr b="1" lang="en-US" sz="2000">
                <a:solidFill>
                  <a:schemeClr val="dk1"/>
                </a:solidFill>
              </a:rPr>
              <a:t>10 seconds</a:t>
            </a:r>
            <a:r>
              <a:rPr lang="en-US" sz="2000">
                <a:solidFill>
                  <a:schemeClr val="dk1"/>
                </a:solidFill>
              </a:rPr>
              <a:t>. After 10 seconds you may hear a second click and see the medicine window turn red.</a:t>
            </a:r>
            <a:endParaRPr sz="2000">
              <a:solidFill>
                <a:schemeClr val="dk1"/>
              </a:solidFill>
            </a:endParaRPr>
          </a:p>
          <a:p>
            <a:pPr indent="-241300" lvl="0" marL="228600" marR="0" rtl="0" algn="l">
              <a:lnSpc>
                <a:spcPct val="100000"/>
              </a:lnSpc>
              <a:spcBef>
                <a:spcPts val="0"/>
              </a:spcBef>
              <a:spcAft>
                <a:spcPts val="0"/>
              </a:spcAft>
              <a:buClr>
                <a:schemeClr val="dk1"/>
              </a:buClr>
              <a:buSzPts val="2000"/>
              <a:buChar char="•"/>
            </a:pPr>
            <a:r>
              <a:rPr lang="en-US" sz="2000">
                <a:solidFill>
                  <a:schemeClr val="dk1"/>
                </a:solidFill>
              </a:rPr>
              <a:t>Give used device to EMS on their arrival</a:t>
            </a:r>
            <a:endParaRPr sz="2000">
              <a:solidFill>
                <a:schemeClr val="dk1"/>
              </a:solidFill>
            </a:endParaRPr>
          </a:p>
          <a:p>
            <a:pPr indent="0" lvl="0" marL="228600" marR="0" rtl="0" algn="l">
              <a:lnSpc>
                <a:spcPct val="100000"/>
              </a:lnSpc>
              <a:spcBef>
                <a:spcPts val="0"/>
              </a:spcBef>
              <a:spcAft>
                <a:spcPts val="0"/>
              </a:spcAft>
              <a:buNone/>
            </a:pPr>
            <a:r>
              <a:t/>
            </a:r>
            <a:endParaRPr sz="2000">
              <a:solidFill>
                <a:schemeClr val="dk1"/>
              </a:solidFill>
            </a:endParaRPr>
          </a:p>
        </p:txBody>
      </p:sp>
      <p:pic>
        <p:nvPicPr>
          <p:cNvPr id="860" name="Google Shape;860;p106"/>
          <p:cNvPicPr preferRelativeResize="0"/>
          <p:nvPr/>
        </p:nvPicPr>
        <p:blipFill rotWithShape="1">
          <a:blip r:embed="rId3">
            <a:alphaModFix/>
          </a:blip>
          <a:srcRect b="0" l="0" r="0" t="0"/>
          <a:stretch/>
        </p:blipFill>
        <p:spPr>
          <a:xfrm>
            <a:off x="8582488" y="-4877"/>
            <a:ext cx="3499407" cy="1304657"/>
          </a:xfrm>
          <a:prstGeom prst="rect">
            <a:avLst/>
          </a:prstGeom>
          <a:noFill/>
          <a:ln>
            <a:noFill/>
          </a:ln>
        </p:spPr>
      </p:pic>
      <p:pic>
        <p:nvPicPr>
          <p:cNvPr descr="KDE School Health Logo" id="861" name="Google Shape;861;p106"/>
          <p:cNvPicPr preferRelativeResize="0"/>
          <p:nvPr/>
        </p:nvPicPr>
        <p:blipFill rotWithShape="1">
          <a:blip r:embed="rId4">
            <a:alphaModFix/>
          </a:blip>
          <a:srcRect b="0" l="0" r="0" t="0"/>
          <a:stretch/>
        </p:blipFill>
        <p:spPr>
          <a:xfrm>
            <a:off x="11188120" y="4963896"/>
            <a:ext cx="896190" cy="10425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942687" y="2319338"/>
            <a:ext cx="10515600" cy="2852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780"/>
              </a:buClr>
              <a:buSzPts val="6000"/>
              <a:buFont typeface="Libre Franklin Medium"/>
              <a:buNone/>
            </a:pPr>
            <a:r>
              <a:rPr b="1" lang="en-US"/>
              <a:t>MODULE I: LAWS, POLICIES</a:t>
            </a:r>
            <a:br>
              <a:rPr b="1" lang="en-US"/>
            </a:br>
            <a:r>
              <a:rPr b="1" lang="en-US"/>
              <a:t>AND PROCEDURES</a:t>
            </a:r>
            <a:br>
              <a:rPr lang="en-US"/>
            </a:br>
            <a:endParaRPr/>
          </a:p>
        </p:txBody>
      </p:sp>
      <p:pic>
        <p:nvPicPr>
          <p:cNvPr descr="KDE school health logo" id="160" name="Google Shape;160;p10"/>
          <p:cNvPicPr preferRelativeResize="0"/>
          <p:nvPr/>
        </p:nvPicPr>
        <p:blipFill rotWithShape="1">
          <a:blip r:embed="rId3">
            <a:alphaModFix/>
          </a:blip>
          <a:srcRect b="0" l="0" r="0" t="0"/>
          <a:stretch/>
        </p:blipFill>
        <p:spPr>
          <a:xfrm>
            <a:off x="10831109" y="5344440"/>
            <a:ext cx="1028382" cy="1190576"/>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07"/>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Basqsimi (Glucagon) Nasal Powder</a:t>
            </a:r>
            <a:endParaRPr/>
          </a:p>
        </p:txBody>
      </p:sp>
      <p:sp>
        <p:nvSpPr>
          <p:cNvPr id="867" name="Google Shape;867;p107"/>
          <p:cNvSpPr txBox="1"/>
          <p:nvPr>
            <p:ph idx="1" type="body"/>
          </p:nvPr>
        </p:nvSpPr>
        <p:spPr>
          <a:xfrm>
            <a:off x="555786" y="1468651"/>
            <a:ext cx="10127454" cy="407870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solidFill>
                  <a:schemeClr val="dk1"/>
                </a:solidFill>
              </a:rPr>
              <a:t>FDA approved for age 4 and above</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Should be stored at room temperature</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Should be carried by student, readily accessible</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Given as a puff in the nose</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Should still be given if person is unconscious</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Can still be given if nose is congested</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A second dose may be ordered if no response after 15 minutes</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As per KRS 158.838, the expiration date of the Glucagon kit should be checked monthly, and the parent/guardian notified one month in advance of the expiration date</a:t>
            </a:r>
            <a:endParaRPr>
              <a:solidFill>
                <a:schemeClr val="dk1"/>
              </a:solidFill>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photo of baqsimi nasal powder" id="868" name="Google Shape;868;p107"/>
          <p:cNvPicPr preferRelativeResize="0"/>
          <p:nvPr/>
        </p:nvPicPr>
        <p:blipFill rotWithShape="1">
          <a:blip r:embed="rId3">
            <a:alphaModFix/>
          </a:blip>
          <a:srcRect b="0" l="0" r="29099" t="0"/>
          <a:stretch/>
        </p:blipFill>
        <p:spPr>
          <a:xfrm>
            <a:off x="9646312" y="257025"/>
            <a:ext cx="2286608" cy="2304488"/>
          </a:xfrm>
          <a:prstGeom prst="rect">
            <a:avLst/>
          </a:prstGeom>
          <a:noFill/>
          <a:ln>
            <a:noFill/>
          </a:ln>
        </p:spPr>
      </p:pic>
      <p:pic>
        <p:nvPicPr>
          <p:cNvPr descr="KDE School Health Logo" id="869" name="Google Shape;869;p107"/>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8"/>
          <p:cNvSpPr txBox="1"/>
          <p:nvPr>
            <p:ph type="title"/>
          </p:nvPr>
        </p:nvSpPr>
        <p:spPr>
          <a:xfrm>
            <a:off x="231686" y="257025"/>
            <a:ext cx="9836911" cy="11895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sz="4200"/>
              <a:t>Administering Baqsimi (glucagon)™ Nasal Powder</a:t>
            </a:r>
            <a:endParaRPr/>
          </a:p>
        </p:txBody>
      </p:sp>
      <p:sp>
        <p:nvSpPr>
          <p:cNvPr id="875" name="Google Shape;875;p108"/>
          <p:cNvSpPr txBox="1"/>
          <p:nvPr>
            <p:ph idx="1" type="body"/>
          </p:nvPr>
        </p:nvSpPr>
        <p:spPr>
          <a:xfrm>
            <a:off x="555785" y="1446586"/>
            <a:ext cx="10142695" cy="418984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800"/>
              <a:buChar char="•"/>
            </a:pPr>
            <a:r>
              <a:rPr lang="en-US" sz="1800">
                <a:solidFill>
                  <a:schemeClr val="dk1"/>
                </a:solidFill>
              </a:rPr>
              <a:t>Identify someone to call 911</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Refer to student’s Diabetes Emergency Plan for Glucagon dose </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Open kit</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Remove shrink wrap by pulling on red stripe</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Open the lid sand remove the device from the tube (Caution: Do not press plunger until you are ready to administer)</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Hold device between fingers and thumb</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Insert tip gently into one nostril until finger(s) touch the outside of the nose</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Push plunger firmly all the way in</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Dose is complete when the green line disappears</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Turn person to the side, as they may vomit</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Give used device to EMS on their arrival</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Document administration on student’s medication administration record</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When person is safely able to swallow, give a fast-acting source or sugar such as juice and encourage the person to eat as soon as possible</a:t>
            </a:r>
            <a:endParaRPr/>
          </a:p>
        </p:txBody>
      </p:sp>
      <p:pic>
        <p:nvPicPr>
          <p:cNvPr id="876" name="Google Shape;876;p108"/>
          <p:cNvPicPr preferRelativeResize="0"/>
          <p:nvPr/>
        </p:nvPicPr>
        <p:blipFill rotWithShape="1">
          <a:blip r:embed="rId3">
            <a:alphaModFix/>
          </a:blip>
          <a:srcRect b="0" l="0" r="0" t="0"/>
          <a:stretch/>
        </p:blipFill>
        <p:spPr>
          <a:xfrm>
            <a:off x="10217729" y="225704"/>
            <a:ext cx="1638002" cy="1937535"/>
          </a:xfrm>
          <a:prstGeom prst="rect">
            <a:avLst/>
          </a:prstGeom>
          <a:noFill/>
          <a:ln>
            <a:noFill/>
          </a:ln>
        </p:spPr>
      </p:pic>
      <p:pic>
        <p:nvPicPr>
          <p:cNvPr descr="KDE School Health Logo" id="877" name="Google Shape;877;p108"/>
          <p:cNvPicPr preferRelativeResize="0"/>
          <p:nvPr/>
        </p:nvPicPr>
        <p:blipFill rotWithShape="1">
          <a:blip r:embed="rId4">
            <a:alphaModFix/>
          </a:blip>
          <a:srcRect b="0" l="0" r="0" t="0"/>
          <a:stretch/>
        </p:blipFill>
        <p:spPr>
          <a:xfrm>
            <a:off x="10959541" y="4593920"/>
            <a:ext cx="896190" cy="1042506"/>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9"/>
          <p:cNvSpPr txBox="1"/>
          <p:nvPr>
            <p:ph type="title"/>
          </p:nvPr>
        </p:nvSpPr>
        <p:spPr>
          <a:xfrm>
            <a:off x="555786" y="257025"/>
            <a:ext cx="8596668" cy="8097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Seizures</a:t>
            </a:r>
            <a:endParaRPr/>
          </a:p>
        </p:txBody>
      </p:sp>
      <p:sp>
        <p:nvSpPr>
          <p:cNvPr id="883" name="Google Shape;883;p109"/>
          <p:cNvSpPr txBox="1"/>
          <p:nvPr>
            <p:ph idx="1" type="body"/>
          </p:nvPr>
        </p:nvSpPr>
        <p:spPr>
          <a:xfrm>
            <a:off x="555786" y="1147365"/>
            <a:ext cx="10950414" cy="456327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solidFill>
                  <a:schemeClr val="dk1"/>
                </a:solidFill>
              </a:rPr>
              <a:t>Seizures can take many different forms, often not resembling the convulsions that many associate with epilepsy. Common types of seizures include:</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Generalized Tonic Clonic (Grand Mal)- </a:t>
            </a:r>
            <a:r>
              <a:rPr lang="en-US" sz="2400">
                <a:solidFill>
                  <a:schemeClr val="dk1"/>
                </a:solidFill>
              </a:rPr>
              <a:t>Convulsions, muscle rigidity, jerking</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Absence (Petit mal)- </a:t>
            </a:r>
            <a:r>
              <a:rPr lang="en-US" sz="2400">
                <a:solidFill>
                  <a:schemeClr val="dk1"/>
                </a:solidFill>
              </a:rPr>
              <a:t>Blank stare lasting only a few seconds, sometimes accompanied by blinking or chewing motions</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Complex Partial (Psychomotor/Temporal Lobe)- </a:t>
            </a:r>
            <a:r>
              <a:rPr lang="en-US" sz="2400">
                <a:solidFill>
                  <a:schemeClr val="dk1"/>
                </a:solidFill>
              </a:rPr>
              <a:t>random activity where the student is out of touch with their surroundings</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Simple Partial </a:t>
            </a:r>
            <a:r>
              <a:rPr lang="en-US" sz="2400">
                <a:solidFill>
                  <a:schemeClr val="dk1"/>
                </a:solidFill>
              </a:rPr>
              <a:t>- jerking in one or more parts of the body or sensory distortions that may or may not be obvious to onlookers</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Atonic (Drop Attacks)- </a:t>
            </a:r>
            <a:r>
              <a:rPr lang="en-US" sz="2400">
                <a:solidFill>
                  <a:schemeClr val="dk1"/>
                </a:solidFill>
              </a:rPr>
              <a:t>sudden collapse with recovery within a minute</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Myoclonic</a:t>
            </a:r>
            <a:r>
              <a:rPr lang="en-US" sz="2400">
                <a:solidFill>
                  <a:schemeClr val="dk1"/>
                </a:solidFill>
              </a:rPr>
              <a:t> - sudden, brief, massive jerks involving all or part of the body</a:t>
            </a:r>
            <a:endParaRPr/>
          </a:p>
        </p:txBody>
      </p:sp>
      <p:pic>
        <p:nvPicPr>
          <p:cNvPr descr="KDE School Health Logo" id="884" name="Google Shape;884;p109"/>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0"/>
          <p:cNvSpPr txBox="1"/>
          <p:nvPr>
            <p:ph type="title"/>
          </p:nvPr>
        </p:nvSpPr>
        <p:spPr>
          <a:xfrm>
            <a:off x="555786" y="119865"/>
            <a:ext cx="1048094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Seizures and Epilepsy</a:t>
            </a:r>
            <a:endParaRPr/>
          </a:p>
        </p:txBody>
      </p:sp>
      <p:sp>
        <p:nvSpPr>
          <p:cNvPr id="890" name="Google Shape;890;p110"/>
          <p:cNvSpPr txBox="1"/>
          <p:nvPr>
            <p:ph idx="1" type="body"/>
          </p:nvPr>
        </p:nvSpPr>
        <p:spPr>
          <a:xfrm>
            <a:off x="290571" y="1198548"/>
            <a:ext cx="11194254" cy="524762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Epilepsy is a neurological disorder that causes a student to have recurrent seizures</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Seizures are caused by a brief disruption (“GLITCH”) in the brain’s electrical activity resulting in:</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Altered or loss of awareness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Shaking</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Convulsing</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Confusion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Sensory experiences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891" name="Google Shape;891;p110"/>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11"/>
          <p:cNvSpPr txBox="1"/>
          <p:nvPr>
            <p:ph type="title"/>
          </p:nvPr>
        </p:nvSpPr>
        <p:spPr>
          <a:xfrm>
            <a:off x="555786" y="257025"/>
            <a:ext cx="8596668" cy="8441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Achieving Seizure Control </a:t>
            </a:r>
            <a:endParaRPr/>
          </a:p>
        </p:txBody>
      </p:sp>
      <p:sp>
        <p:nvSpPr>
          <p:cNvPr id="897" name="Google Shape;897;p111"/>
          <p:cNvSpPr txBox="1"/>
          <p:nvPr>
            <p:ph idx="1" type="body"/>
          </p:nvPr>
        </p:nvSpPr>
        <p:spPr>
          <a:xfrm>
            <a:off x="555786" y="1097068"/>
            <a:ext cx="10615134" cy="46548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lang="en-US" sz="2600">
                <a:solidFill>
                  <a:schemeClr val="dk1"/>
                </a:solidFill>
              </a:rPr>
              <a:t>Many students achieve good seizure control with prescribed medication</a:t>
            </a:r>
            <a:r>
              <a:rPr lang="en-US" sz="2600">
                <a:solidFill>
                  <a:srgbClr val="1F3864"/>
                </a:solidFill>
              </a:rPr>
              <a:t>. </a:t>
            </a:r>
            <a:r>
              <a:rPr lang="en-US" sz="2600">
                <a:solidFill>
                  <a:schemeClr val="dk1"/>
                </a:solidFill>
              </a:rPr>
              <a:t>However, a </a:t>
            </a:r>
            <a:r>
              <a:rPr b="1" lang="en-US" sz="2600">
                <a:solidFill>
                  <a:schemeClr val="dk1"/>
                </a:solidFill>
              </a:rPr>
              <a:t>seizure is generally considered an emergency under the following conditions:</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convulsive (tonic-clonic) seizure </a:t>
            </a:r>
            <a:r>
              <a:rPr b="1" lang="en-US" sz="2600">
                <a:solidFill>
                  <a:schemeClr val="dk1"/>
                </a:solidFill>
              </a:rPr>
              <a:t>lasts longer than five minutes</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student has </a:t>
            </a:r>
            <a:r>
              <a:rPr b="1" lang="en-US" sz="2600">
                <a:solidFill>
                  <a:schemeClr val="dk1"/>
                </a:solidFill>
              </a:rPr>
              <a:t>repeated seizures without regaining consciousness</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student is </a:t>
            </a:r>
            <a:r>
              <a:rPr b="1" lang="en-US" sz="2600">
                <a:solidFill>
                  <a:schemeClr val="dk1"/>
                </a:solidFill>
              </a:rPr>
              <a:t>injured or has diabetes</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student has a </a:t>
            </a:r>
            <a:r>
              <a:rPr b="1" lang="en-US" sz="2600">
                <a:solidFill>
                  <a:schemeClr val="dk1"/>
                </a:solidFill>
              </a:rPr>
              <a:t>first-time seizure</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student has </a:t>
            </a:r>
            <a:r>
              <a:rPr b="1" lang="en-US" sz="2600">
                <a:solidFill>
                  <a:schemeClr val="dk1"/>
                </a:solidFill>
              </a:rPr>
              <a:t>breathing difficulties</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A student has a </a:t>
            </a:r>
            <a:r>
              <a:rPr b="1" lang="en-US" sz="2600">
                <a:solidFill>
                  <a:schemeClr val="dk1"/>
                </a:solidFill>
              </a:rPr>
              <a:t>seizure in water</a:t>
            </a:r>
            <a:endParaRPr b="1"/>
          </a:p>
        </p:txBody>
      </p:sp>
      <p:pic>
        <p:nvPicPr>
          <p:cNvPr descr="KDE School Health Logo" id="898" name="Google Shape;898;p111"/>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2" name="Shape 902"/>
        <p:cNvGrpSpPr/>
        <p:nvPr/>
      </p:nvGrpSpPr>
      <p:grpSpPr>
        <a:xfrm>
          <a:off x="0" y="0"/>
          <a:ext cx="0" cy="0"/>
          <a:chOff x="0" y="0"/>
          <a:chExt cx="0" cy="0"/>
        </a:xfrm>
      </p:grpSpPr>
      <p:sp>
        <p:nvSpPr>
          <p:cNvPr id="903" name="Google Shape;903;p112"/>
          <p:cNvSpPr txBox="1"/>
          <p:nvPr>
            <p:ph type="title"/>
          </p:nvPr>
        </p:nvSpPr>
        <p:spPr>
          <a:xfrm>
            <a:off x="555786" y="257024"/>
            <a:ext cx="10752294" cy="10425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Seizure Management </a:t>
            </a:r>
            <a:endParaRPr/>
          </a:p>
        </p:txBody>
      </p:sp>
      <p:sp>
        <p:nvSpPr>
          <p:cNvPr id="904" name="Google Shape;904;p112"/>
          <p:cNvSpPr txBox="1"/>
          <p:nvPr>
            <p:ph idx="1" type="body"/>
          </p:nvPr>
        </p:nvSpPr>
        <p:spPr>
          <a:xfrm>
            <a:off x="555786" y="1299529"/>
            <a:ext cx="10752294" cy="5096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Seizure symptoms depend on where in the brain the disruption occurs and how much the brain is affected by the seizure </a:t>
            </a:r>
            <a:endParaRPr/>
          </a:p>
          <a:p>
            <a:pPr indent="-228600" lvl="0" marL="228600" rtl="0" algn="l">
              <a:lnSpc>
                <a:spcPct val="90000"/>
              </a:lnSpc>
              <a:spcBef>
                <a:spcPts val="1000"/>
              </a:spcBef>
              <a:spcAft>
                <a:spcPts val="0"/>
              </a:spcAft>
              <a:buClr>
                <a:srgbClr val="102649"/>
              </a:buClr>
              <a:buSzPts val="2800"/>
              <a:buChar char="•"/>
            </a:pPr>
            <a:r>
              <a:rPr lang="en-US"/>
              <a:t>Seizures may last from a few seconds to a few minutes </a:t>
            </a:r>
            <a:endParaRPr/>
          </a:p>
          <a:p>
            <a:pPr indent="-228600" lvl="0" marL="228600" rtl="0" algn="l">
              <a:lnSpc>
                <a:spcPct val="90000"/>
              </a:lnSpc>
              <a:spcBef>
                <a:spcPts val="1000"/>
              </a:spcBef>
              <a:spcAft>
                <a:spcPts val="0"/>
              </a:spcAft>
              <a:buClr>
                <a:srgbClr val="102649"/>
              </a:buClr>
              <a:buSzPts val="2800"/>
              <a:buChar char="•"/>
            </a:pPr>
            <a:r>
              <a:rPr lang="en-US"/>
              <a:t>Most seizures are not medical emergencies and resolve after one or two minutes </a:t>
            </a:r>
            <a:endParaRPr/>
          </a:p>
          <a:p>
            <a:pPr indent="-228600" lvl="0" marL="228600" rtl="0" algn="l">
              <a:lnSpc>
                <a:spcPct val="90000"/>
              </a:lnSpc>
              <a:spcBef>
                <a:spcPts val="1000"/>
              </a:spcBef>
              <a:spcAft>
                <a:spcPts val="0"/>
              </a:spcAft>
              <a:buClr>
                <a:srgbClr val="102649"/>
              </a:buClr>
              <a:buSzPts val="2800"/>
              <a:buChar char="•"/>
            </a:pPr>
            <a:r>
              <a:rPr lang="en-US"/>
              <a:t>Use a watch to time the seizure from the beginning to the end</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905" name="Google Shape;905;p112"/>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13"/>
          <p:cNvSpPr txBox="1"/>
          <p:nvPr>
            <p:ph type="title"/>
          </p:nvPr>
        </p:nvSpPr>
        <p:spPr>
          <a:xfrm>
            <a:off x="460773" y="257025"/>
            <a:ext cx="10480944" cy="10425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Priorities During a Seizure </a:t>
            </a:r>
            <a:endParaRPr/>
          </a:p>
        </p:txBody>
      </p:sp>
      <p:sp>
        <p:nvSpPr>
          <p:cNvPr id="911" name="Google Shape;911;p113"/>
          <p:cNvSpPr txBox="1"/>
          <p:nvPr>
            <p:ph idx="1" type="body"/>
          </p:nvPr>
        </p:nvSpPr>
        <p:spPr>
          <a:xfrm>
            <a:off x="460773" y="1144830"/>
            <a:ext cx="11270454" cy="52732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b="1" lang="en-US" sz="2600">
                <a:solidFill>
                  <a:schemeClr val="dk1"/>
                </a:solidFill>
              </a:rPr>
              <a:t>The first two priorities during a seizure are airway patency (keeping the airway open) and safety </a:t>
            </a:r>
            <a:endParaRPr b="1"/>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Do not try to place an object in the student’s mouth between the teeth, during a seizure</a:t>
            </a:r>
            <a:endParaRPr/>
          </a:p>
          <a:p>
            <a:pPr indent="-228600" lvl="1" marL="685800" rtl="0" algn="l">
              <a:lnSpc>
                <a:spcPct val="90000"/>
              </a:lnSpc>
              <a:spcBef>
                <a:spcPts val="500"/>
              </a:spcBef>
              <a:spcAft>
                <a:spcPts val="0"/>
              </a:spcAft>
              <a:buClr>
                <a:schemeClr val="dk1"/>
              </a:buClr>
              <a:buSzPts val="2600"/>
              <a:buChar char="•"/>
            </a:pPr>
            <a:r>
              <a:rPr lang="en-US" sz="2600">
                <a:solidFill>
                  <a:schemeClr val="dk1"/>
                </a:solidFill>
              </a:rPr>
              <a:t>Efforts to hold the tongue down could injure teeth or jaw </a:t>
            </a:r>
            <a:endParaRPr/>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Turn the student to one side</a:t>
            </a:r>
            <a:endParaRPr/>
          </a:p>
          <a:p>
            <a:pPr indent="-228600" lvl="1" marL="685800" rtl="0" algn="l">
              <a:lnSpc>
                <a:spcPct val="90000"/>
              </a:lnSpc>
              <a:spcBef>
                <a:spcPts val="500"/>
              </a:spcBef>
              <a:spcAft>
                <a:spcPts val="0"/>
              </a:spcAft>
              <a:buClr>
                <a:schemeClr val="dk1"/>
              </a:buClr>
              <a:buSzPts val="2600"/>
              <a:buChar char="•"/>
            </a:pPr>
            <a:r>
              <a:rPr lang="en-US" sz="2600">
                <a:solidFill>
                  <a:schemeClr val="dk1"/>
                </a:solidFill>
              </a:rPr>
              <a:t>This will help keep the airway open </a:t>
            </a:r>
            <a:endParaRPr/>
          </a:p>
          <a:p>
            <a:pPr indent="-228600" lvl="1" marL="685800" rtl="0" algn="l">
              <a:lnSpc>
                <a:spcPct val="90000"/>
              </a:lnSpc>
              <a:spcBef>
                <a:spcPts val="500"/>
              </a:spcBef>
              <a:spcAft>
                <a:spcPts val="0"/>
              </a:spcAft>
              <a:buClr>
                <a:schemeClr val="dk1"/>
              </a:buClr>
              <a:buSzPts val="2600"/>
              <a:buChar char="•"/>
            </a:pPr>
            <a:r>
              <a:rPr lang="en-US" sz="2600">
                <a:solidFill>
                  <a:schemeClr val="dk1"/>
                </a:solidFill>
              </a:rPr>
              <a:t>Do not attempt to hold the student down or restrain their movements </a:t>
            </a:r>
            <a:endParaRPr/>
          </a:p>
          <a:p>
            <a:pPr indent="-228600" lvl="0" marL="228600" rtl="0" algn="l">
              <a:lnSpc>
                <a:spcPct val="90000"/>
              </a:lnSpc>
              <a:spcBef>
                <a:spcPts val="1000"/>
              </a:spcBef>
              <a:spcAft>
                <a:spcPts val="0"/>
              </a:spcAft>
              <a:buClr>
                <a:schemeClr val="dk1"/>
              </a:buClr>
              <a:buSzPts val="2600"/>
              <a:buChar char="•"/>
            </a:pPr>
            <a:r>
              <a:rPr lang="en-US" sz="2600">
                <a:solidFill>
                  <a:schemeClr val="dk1"/>
                </a:solidFill>
              </a:rPr>
              <a:t>Clear the area around the person of anything hard or sharp </a:t>
            </a:r>
            <a:endParaRPr/>
          </a:p>
        </p:txBody>
      </p:sp>
      <p:pic>
        <p:nvPicPr>
          <p:cNvPr descr="KDE School Health Logo" id="912" name="Google Shape;912;p113"/>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4"/>
          <p:cNvSpPr txBox="1"/>
          <p:nvPr>
            <p:ph type="title"/>
          </p:nvPr>
        </p:nvSpPr>
        <p:spPr>
          <a:xfrm>
            <a:off x="275331" y="257025"/>
            <a:ext cx="10417014" cy="9425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Seizure Action Plans</a:t>
            </a:r>
            <a:endParaRPr/>
          </a:p>
        </p:txBody>
      </p:sp>
      <p:sp>
        <p:nvSpPr>
          <p:cNvPr id="918" name="Google Shape;918;p114"/>
          <p:cNvSpPr txBox="1"/>
          <p:nvPr>
            <p:ph idx="1" type="body"/>
          </p:nvPr>
        </p:nvSpPr>
        <p:spPr>
          <a:xfrm>
            <a:off x="275325" y="1084526"/>
            <a:ext cx="11209500" cy="45903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102649"/>
              </a:buClr>
              <a:buSzPts val="2100"/>
              <a:buChar char="•"/>
            </a:pPr>
            <a:r>
              <a:rPr lang="en-US" sz="2100"/>
              <a:t>Students receiving medication for the control of their seizures shall have a written Seizure Health Plan with instructions for how to manage the student’s seizures during school hours </a:t>
            </a:r>
            <a:endParaRPr/>
          </a:p>
          <a:p>
            <a:pPr indent="-228600" lvl="0" marL="228600" rtl="0" algn="l">
              <a:lnSpc>
                <a:spcPct val="100000"/>
              </a:lnSpc>
              <a:spcBef>
                <a:spcPts val="0"/>
              </a:spcBef>
              <a:spcAft>
                <a:spcPts val="0"/>
              </a:spcAft>
              <a:buClr>
                <a:srgbClr val="102649"/>
              </a:buClr>
              <a:buSzPts val="2100"/>
              <a:buChar char="•"/>
            </a:pPr>
            <a:r>
              <a:rPr lang="en-US" sz="2100"/>
              <a:t>The student’s health care provider will determine in the Seizure Plan what medication shall be given for seizure activity </a:t>
            </a:r>
            <a:endParaRPr/>
          </a:p>
          <a:p>
            <a:pPr indent="-228600" lvl="0" marL="228600" rtl="0" algn="l">
              <a:lnSpc>
                <a:spcPct val="100000"/>
              </a:lnSpc>
              <a:spcBef>
                <a:spcPts val="0"/>
              </a:spcBef>
              <a:spcAft>
                <a:spcPts val="0"/>
              </a:spcAft>
              <a:buClr>
                <a:srgbClr val="102649"/>
              </a:buClr>
              <a:buSzPts val="2100"/>
              <a:buChar char="•"/>
            </a:pPr>
            <a:r>
              <a:rPr lang="en-US" sz="2100"/>
              <a:t>According to KRS 158.838, the Seizure Emergency Action Plan may include the administration of Food and Drug Association (FDA) approved seizure management medication. In Kentucky, unlicensed school personnel may administer these medications after receiving training per KRS 156.502  </a:t>
            </a:r>
            <a:endParaRPr/>
          </a:p>
          <a:p>
            <a:pPr indent="-228600" lvl="0" marL="228600" rtl="0" algn="l">
              <a:lnSpc>
                <a:spcPct val="100000"/>
              </a:lnSpc>
              <a:spcBef>
                <a:spcPts val="0"/>
              </a:spcBef>
              <a:spcAft>
                <a:spcPts val="0"/>
              </a:spcAft>
              <a:buClr>
                <a:srgbClr val="102649"/>
              </a:buClr>
              <a:buSzPts val="2100"/>
              <a:buChar char="•"/>
            </a:pPr>
            <a:r>
              <a:rPr lang="en-US" sz="2100"/>
              <a:t>Personnel trained in medication administration for the treatment of seizures and how to contact them if a seizure occurs shall be identified and shared with school personnel </a:t>
            </a:r>
            <a:endParaRPr/>
          </a:p>
          <a:p>
            <a:pPr indent="-228600" lvl="0" marL="228600" rtl="0" algn="l">
              <a:lnSpc>
                <a:spcPct val="100000"/>
              </a:lnSpc>
              <a:spcBef>
                <a:spcPts val="0"/>
              </a:spcBef>
              <a:spcAft>
                <a:spcPts val="0"/>
              </a:spcAft>
              <a:buClr>
                <a:srgbClr val="102649"/>
              </a:buClr>
              <a:buSzPts val="2100"/>
              <a:buChar char="•"/>
            </a:pPr>
            <a:r>
              <a:rPr lang="en-US" sz="2100"/>
              <a:t>Per KRS 158.838, the expiration date of the emergency seizure medication(s) should be checked monthly, and the parent/guardian should be notified by school personnel one month in advance of the expiration date</a:t>
            </a:r>
            <a:endParaRPr/>
          </a:p>
        </p:txBody>
      </p:sp>
      <p:pic>
        <p:nvPicPr>
          <p:cNvPr descr="KDE School Health Logo" id="919" name="Google Shape;919;p114"/>
          <p:cNvPicPr preferRelativeResize="0"/>
          <p:nvPr/>
        </p:nvPicPr>
        <p:blipFill rotWithShape="1">
          <a:blip r:embed="rId3">
            <a:alphaModFix/>
          </a:blip>
          <a:srcRect b="0" l="0" r="0" t="0"/>
          <a:stretch/>
        </p:blipFill>
        <p:spPr>
          <a:xfrm>
            <a:off x="11020479" y="257025"/>
            <a:ext cx="896190" cy="1042506"/>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5"/>
          <p:cNvSpPr txBox="1"/>
          <p:nvPr>
            <p:ph type="title"/>
          </p:nvPr>
        </p:nvSpPr>
        <p:spPr>
          <a:xfrm>
            <a:off x="555786" y="257025"/>
            <a:ext cx="983789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latin typeface="Libre Franklin Medium"/>
                <a:ea typeface="Libre Franklin Medium"/>
                <a:cs typeface="Libre Franklin Medium"/>
                <a:sym typeface="Libre Franklin Medium"/>
              </a:rPr>
              <a:t>Approved Seizure Federal Drug Administration (FDA) Medications </a:t>
            </a:r>
            <a:endParaRPr/>
          </a:p>
        </p:txBody>
      </p:sp>
      <p:sp>
        <p:nvSpPr>
          <p:cNvPr id="925" name="Google Shape;925;p115"/>
          <p:cNvSpPr txBox="1"/>
          <p:nvPr>
            <p:ph idx="1" type="body"/>
          </p:nvPr>
        </p:nvSpPr>
        <p:spPr>
          <a:xfrm>
            <a:off x="555786" y="1773451"/>
            <a:ext cx="11065407" cy="376282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solidFill>
                  <a:schemeClr val="dk1"/>
                </a:solidFill>
              </a:rPr>
              <a:t>Seizure rescue and seizure management medications approved by the FDA for the treatment of seizures may be delegated to be administered by trained, unlicensed school personnel.</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Non-FDA approved medications for management of seizures may not be delegated to unlicensed school personnel (KRS 158.838).</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Commonly prescribed seizure medications include the following:</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Diazepam Rectal Gel</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Valtoco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Klonopin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Midazolam</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Nayzilam®</a:t>
            </a:r>
            <a:endParaRPr/>
          </a:p>
          <a:p>
            <a:pPr indent="-87630" lvl="1" marL="685800" rtl="0" algn="l">
              <a:lnSpc>
                <a:spcPct val="90000"/>
              </a:lnSpc>
              <a:spcBef>
                <a:spcPts val="500"/>
              </a:spcBef>
              <a:spcAft>
                <a:spcPts val="0"/>
              </a:spcAft>
              <a:buClr>
                <a:srgbClr val="102649"/>
              </a:buClr>
              <a:buSzPct val="100000"/>
              <a:buNone/>
            </a:pPr>
            <a:r>
              <a:t/>
            </a:r>
            <a:endParaRPr/>
          </a:p>
        </p:txBody>
      </p:sp>
      <p:pic>
        <p:nvPicPr>
          <p:cNvPr descr="KDE School Health Logo" id="926" name="Google Shape;926;p115"/>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16"/>
          <p:cNvSpPr txBox="1"/>
          <p:nvPr>
            <p:ph type="title"/>
          </p:nvPr>
        </p:nvSpPr>
        <p:spPr>
          <a:xfrm>
            <a:off x="418862" y="228803"/>
            <a:ext cx="9548098" cy="11140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sz="3800">
                <a:latin typeface="Libre Franklin Medium"/>
                <a:ea typeface="Libre Franklin Medium"/>
                <a:cs typeface="Libre Franklin Medium"/>
                <a:sym typeface="Libre Franklin Medium"/>
              </a:rPr>
              <a:t>How to Administer Diastat® AcuDial (Diazepam Rectal Gel) </a:t>
            </a:r>
            <a:endParaRPr/>
          </a:p>
        </p:txBody>
      </p:sp>
      <p:sp>
        <p:nvSpPr>
          <p:cNvPr id="932" name="Google Shape;932;p116"/>
          <p:cNvSpPr txBox="1"/>
          <p:nvPr>
            <p:ph idx="1" type="body"/>
          </p:nvPr>
        </p:nvSpPr>
        <p:spPr>
          <a:xfrm>
            <a:off x="555786" y="1328757"/>
            <a:ext cx="11217352" cy="548691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solidFill>
                  <a:schemeClr val="dk1"/>
                </a:solidFill>
              </a:rPr>
              <a:t>Identify someone to call 9-1-1</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Turn student on side where they can’t fall</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Put on gloves</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Remove medication (syringe)from  container (Note:  Seal pin is attached to the cap)                                                                                                     </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Push up with thumb and pull to remove  protective cap from syringe tip   (Be sure seal pin is removed with the cap)                                                                   </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Lubricate rectal tip with lubricating jelly from kit </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Turn student on side facing you and lower clothing</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Bend upper leg forward to expose rectum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933" name="Google Shape;933;p116"/>
          <p:cNvPicPr preferRelativeResize="0"/>
          <p:nvPr/>
        </p:nvPicPr>
        <p:blipFill rotWithShape="1">
          <a:blip r:embed="rId3">
            <a:alphaModFix/>
          </a:blip>
          <a:srcRect b="0" l="0" r="0" t="0"/>
          <a:stretch/>
        </p:blipFill>
        <p:spPr>
          <a:xfrm>
            <a:off x="10300322" y="191062"/>
            <a:ext cx="1472816" cy="1180028"/>
          </a:xfrm>
          <a:prstGeom prst="rect">
            <a:avLst/>
          </a:prstGeom>
          <a:noFill/>
          <a:ln>
            <a:noFill/>
          </a:ln>
        </p:spPr>
      </p:pic>
      <p:pic>
        <p:nvPicPr>
          <p:cNvPr descr="KDE School Health Logo" id="934" name="Google Shape;934;p116"/>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555786" y="257025"/>
            <a:ext cx="11266100"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b="1" lang="en-US"/>
              <a:t>Laws Related to Medication Administration</a:t>
            </a:r>
            <a:endParaRPr/>
          </a:p>
        </p:txBody>
      </p:sp>
      <p:sp>
        <p:nvSpPr>
          <p:cNvPr id="167" name="Google Shape;167;p11"/>
          <p:cNvSpPr txBox="1"/>
          <p:nvPr>
            <p:ph idx="1" type="body"/>
          </p:nvPr>
        </p:nvSpPr>
        <p:spPr>
          <a:xfrm>
            <a:off x="378823" y="1577825"/>
            <a:ext cx="10688605" cy="5096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Potential for unsafe administration of medication in schools or during school sponsored events poses a possible liability for schools</a:t>
            </a:r>
            <a:endParaRPr/>
          </a:p>
          <a:p>
            <a:pPr indent="-228600" lvl="0" marL="228600" rtl="0" algn="l">
              <a:lnSpc>
                <a:spcPct val="90000"/>
              </a:lnSpc>
              <a:spcBef>
                <a:spcPts val="1000"/>
              </a:spcBef>
              <a:spcAft>
                <a:spcPts val="0"/>
              </a:spcAft>
              <a:buClr>
                <a:srgbClr val="102649"/>
              </a:buClr>
              <a:buSzPts val="2800"/>
              <a:buChar char="•"/>
            </a:pPr>
            <a:r>
              <a:rPr lang="en-US"/>
              <a:t>An understanding of state laws and school district policies and procedures is necessary to reduce the potential liability issues of medication administration in the school setting </a:t>
            </a:r>
            <a:endParaRPr/>
          </a:p>
          <a:p>
            <a:pPr indent="-228600" lvl="0" marL="228600" rtl="0" algn="l">
              <a:lnSpc>
                <a:spcPct val="90000"/>
              </a:lnSpc>
              <a:spcBef>
                <a:spcPts val="1000"/>
              </a:spcBef>
              <a:spcAft>
                <a:spcPts val="0"/>
              </a:spcAft>
              <a:buClr>
                <a:srgbClr val="102649"/>
              </a:buClr>
              <a:buSzPts val="2800"/>
              <a:buChar char="•"/>
            </a:pPr>
            <a:r>
              <a:rPr lang="en-US"/>
              <a:t>School personnel who accept the delegation of medication administration and </a:t>
            </a:r>
            <a:r>
              <a:rPr b="1" lang="en-US"/>
              <a:t>successfully complete this course, including demonstrated competency, are protected from liability under KRS 156.502</a:t>
            </a:r>
            <a:endParaRPr b="1"/>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68" name="Google Shape;168;p11"/>
          <p:cNvPicPr preferRelativeResize="0"/>
          <p:nvPr/>
        </p:nvPicPr>
        <p:blipFill rotWithShape="1">
          <a:blip r:embed="rId3">
            <a:alphaModFix/>
          </a:blip>
          <a:srcRect b="0" l="0" r="0" t="0"/>
          <a:stretch/>
        </p:blipFill>
        <p:spPr>
          <a:xfrm>
            <a:off x="10916987" y="4758922"/>
            <a:ext cx="896190" cy="1042506"/>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117"/>
          <p:cNvSpPr txBox="1"/>
          <p:nvPr>
            <p:ph type="title"/>
          </p:nvPr>
        </p:nvSpPr>
        <p:spPr>
          <a:xfrm>
            <a:off x="477128" y="87776"/>
            <a:ext cx="9541016" cy="134043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latin typeface="Libre Franklin Medium"/>
                <a:ea typeface="Libre Franklin Medium"/>
                <a:cs typeface="Libre Franklin Medium"/>
                <a:sym typeface="Libre Franklin Medium"/>
              </a:rPr>
              <a:t>How to Administer Diastat® AcuDial (Diazepam Rectal Gel) Continued</a:t>
            </a:r>
            <a:endParaRPr/>
          </a:p>
        </p:txBody>
      </p:sp>
      <p:sp>
        <p:nvSpPr>
          <p:cNvPr id="940" name="Google Shape;940;p117"/>
          <p:cNvSpPr txBox="1"/>
          <p:nvPr>
            <p:ph idx="1" type="body"/>
          </p:nvPr>
        </p:nvSpPr>
        <p:spPr>
          <a:xfrm>
            <a:off x="406000" y="1428225"/>
            <a:ext cx="11085000" cy="54297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Separate buttocks to expose rectum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Gently insert lubricated syringe tip into rectum. (Rim of syringe should be against rectal opening)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Slowly count to three while gently pushing plunger until it stops </a:t>
            </a:r>
            <a:endParaRPr sz="2400">
              <a:solidFill>
                <a:schemeClr val="dk1"/>
              </a:solidFill>
            </a:endParaRPr>
          </a:p>
          <a:p>
            <a:pPr indent="-266700" lvl="0" marL="228600" rtl="0" algn="l">
              <a:lnSpc>
                <a:spcPct val="100000"/>
              </a:lnSpc>
              <a:spcBef>
                <a:spcPts val="0"/>
              </a:spcBef>
              <a:spcAft>
                <a:spcPts val="0"/>
              </a:spcAft>
              <a:buClr>
                <a:schemeClr val="dk1"/>
              </a:buClr>
              <a:buSzPts val="2400"/>
              <a:buChar char="•"/>
            </a:pPr>
            <a:r>
              <a:rPr lang="en-US" sz="2400">
                <a:solidFill>
                  <a:schemeClr val="dk1"/>
                </a:solidFill>
              </a:rPr>
              <a:t>Slowly count to three to ensure the medication is administered</a:t>
            </a:r>
            <a:endParaRPr sz="2400">
              <a:solidFill>
                <a:schemeClr val="dk1"/>
              </a:solidFill>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Slowly count to three while holding buttocks together to prevent leakage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Keep student on their side and note the time Diastat® was given;  continue to observe until EMS arrives</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Give EMS the used Diastat® syringe (Note: you may recap the syringe)</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Document the administration of Diastat® in the student’s Medication Administration Record</a:t>
            </a:r>
            <a:endParaRPr/>
          </a:p>
          <a:p>
            <a:pPr indent="0" lvl="0" marL="0" rtl="0" algn="l">
              <a:lnSpc>
                <a:spcPct val="100000"/>
              </a:lnSpc>
              <a:spcBef>
                <a:spcPts val="0"/>
              </a:spcBef>
              <a:spcAft>
                <a:spcPts val="0"/>
              </a:spcAft>
              <a:buClr>
                <a:schemeClr val="dk1"/>
              </a:buClr>
              <a:buSzPts val="1800"/>
              <a:buNone/>
            </a:pPr>
            <a:r>
              <a:rPr lang="en-US" sz="1800">
                <a:solidFill>
                  <a:schemeClr val="dk1"/>
                </a:solidFill>
                <a:latin typeface="Arial"/>
                <a:ea typeface="Arial"/>
                <a:cs typeface="Arial"/>
                <a:sym typeface="Arial"/>
              </a:rPr>
              <a:t>	</a:t>
            </a:r>
            <a:endParaRPr/>
          </a:p>
          <a:p>
            <a:pPr indent="0" lvl="0" marL="0" rtl="0" algn="l">
              <a:lnSpc>
                <a:spcPct val="100000"/>
              </a:lnSpc>
              <a:spcBef>
                <a:spcPts val="0"/>
              </a:spcBef>
              <a:spcAft>
                <a:spcPts val="0"/>
              </a:spcAft>
              <a:buClr>
                <a:srgbClr val="102649"/>
              </a:buClr>
              <a:buSzPts val="2600"/>
              <a:buNone/>
            </a:pPr>
            <a:r>
              <a:t/>
            </a:r>
            <a:endParaRPr sz="2600"/>
          </a:p>
          <a:p>
            <a:pPr indent="0" lvl="0" marL="0" rtl="0" algn="l">
              <a:lnSpc>
                <a:spcPct val="90000"/>
              </a:lnSpc>
              <a:spcBef>
                <a:spcPts val="1000"/>
              </a:spcBef>
              <a:spcAft>
                <a:spcPts val="0"/>
              </a:spcAft>
              <a:buClr>
                <a:srgbClr val="102649"/>
              </a:buClr>
              <a:buSzPts val="2800"/>
              <a:buNone/>
            </a:pPr>
            <a:r>
              <a:t/>
            </a:r>
            <a:endParaRPr/>
          </a:p>
        </p:txBody>
      </p:sp>
      <p:pic>
        <p:nvPicPr>
          <p:cNvPr id="941" name="Google Shape;941;p117"/>
          <p:cNvPicPr preferRelativeResize="0"/>
          <p:nvPr/>
        </p:nvPicPr>
        <p:blipFill rotWithShape="1">
          <a:blip r:embed="rId3">
            <a:alphaModFix/>
          </a:blip>
          <a:srcRect b="0" l="0" r="0" t="0"/>
          <a:stretch/>
        </p:blipFill>
        <p:spPr>
          <a:xfrm>
            <a:off x="10313176" y="248186"/>
            <a:ext cx="1472816" cy="1180028"/>
          </a:xfrm>
          <a:prstGeom prst="rect">
            <a:avLst/>
          </a:prstGeom>
          <a:noFill/>
          <a:ln>
            <a:noFill/>
          </a:ln>
        </p:spPr>
      </p:pic>
      <p:pic>
        <p:nvPicPr>
          <p:cNvPr descr="KDE School Health Logo" id="942" name="Google Shape;942;p117"/>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18"/>
          <p:cNvSpPr txBox="1"/>
          <p:nvPr>
            <p:ph type="title"/>
          </p:nvPr>
        </p:nvSpPr>
        <p:spPr>
          <a:xfrm>
            <a:off x="555786" y="682620"/>
            <a:ext cx="8596668" cy="6116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Diastat Rectal Gel Dial and Lock Reminder</a:t>
            </a:r>
            <a:br>
              <a:rPr lang="en-US"/>
            </a:br>
            <a:endParaRPr/>
          </a:p>
        </p:txBody>
      </p:sp>
      <p:sp>
        <p:nvSpPr>
          <p:cNvPr id="948" name="Google Shape;948;p118"/>
          <p:cNvSpPr txBox="1"/>
          <p:nvPr>
            <p:ph idx="1" type="body"/>
          </p:nvPr>
        </p:nvSpPr>
        <p:spPr>
          <a:xfrm>
            <a:off x="485350" y="1294275"/>
            <a:ext cx="10377600" cy="5363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2500"/>
              <a:buNone/>
            </a:pPr>
            <a:r>
              <a:rPr b="1" lang="en-US" sz="2500">
                <a:solidFill>
                  <a:schemeClr val="dk1"/>
                </a:solidFill>
              </a:rPr>
              <a:t>IMPORTANT: Check the dose when receiving Diastat® from a parent</a:t>
            </a:r>
            <a:endParaRPr/>
          </a:p>
          <a:p>
            <a:pPr indent="-228600" lvl="0" marL="228600" rtl="0" algn="l">
              <a:lnSpc>
                <a:spcPct val="100000"/>
              </a:lnSpc>
              <a:spcBef>
                <a:spcPts val="0"/>
              </a:spcBef>
              <a:spcAft>
                <a:spcPts val="0"/>
              </a:spcAft>
              <a:buClr>
                <a:schemeClr val="dk1"/>
              </a:buClr>
              <a:buSzPts val="2500"/>
              <a:buChar char="•"/>
            </a:pPr>
            <a:r>
              <a:rPr lang="en-US" sz="2500">
                <a:solidFill>
                  <a:schemeClr val="dk1"/>
                </a:solidFill>
              </a:rPr>
              <a:t>DIASTAT®</a:t>
            </a:r>
            <a:r>
              <a:rPr baseline="30000" lang="en-US" sz="2500">
                <a:solidFill>
                  <a:schemeClr val="dk1"/>
                </a:solidFill>
              </a:rPr>
              <a:t>®</a:t>
            </a:r>
            <a:r>
              <a:rPr lang="en-US" sz="2500">
                <a:solidFill>
                  <a:schemeClr val="dk1"/>
                </a:solidFill>
              </a:rPr>
              <a:t> AcuDial™ has a unique locking mechanism that ensures that the student receives the correct dose. </a:t>
            </a:r>
            <a:r>
              <a:rPr lang="en-US" sz="2500" u="sng">
                <a:solidFill>
                  <a:schemeClr val="dk1"/>
                </a:solidFill>
              </a:rPr>
              <a:t>ALWAYS</a:t>
            </a:r>
            <a:r>
              <a:rPr lang="en-US" sz="2500">
                <a:solidFill>
                  <a:schemeClr val="dk1"/>
                </a:solidFill>
              </a:rPr>
              <a:t> make sure that the green "READY" is visible</a:t>
            </a:r>
            <a:endParaRPr/>
          </a:p>
          <a:p>
            <a:pPr indent="-69850" lvl="0" marL="228600" rtl="0" algn="l">
              <a:lnSpc>
                <a:spcPct val="100000"/>
              </a:lnSpc>
              <a:spcBef>
                <a:spcPts val="0"/>
              </a:spcBef>
              <a:spcAft>
                <a:spcPts val="0"/>
              </a:spcAft>
              <a:buClr>
                <a:srgbClr val="102649"/>
              </a:buClr>
              <a:buSzPts val="2500"/>
              <a:buNone/>
            </a:pPr>
            <a:r>
              <a:t/>
            </a:r>
            <a:endParaRPr sz="2500">
              <a:solidFill>
                <a:schemeClr val="dk1"/>
              </a:solidFill>
            </a:endParaRPr>
          </a:p>
          <a:p>
            <a:pPr indent="-69850" lvl="0" marL="228600" rtl="0" algn="l">
              <a:lnSpc>
                <a:spcPct val="100000"/>
              </a:lnSpc>
              <a:spcBef>
                <a:spcPts val="0"/>
              </a:spcBef>
              <a:spcAft>
                <a:spcPts val="0"/>
              </a:spcAft>
              <a:buClr>
                <a:srgbClr val="102649"/>
              </a:buClr>
              <a:buSzPts val="2500"/>
              <a:buNone/>
            </a:pPr>
            <a:r>
              <a:t/>
            </a:r>
            <a:endParaRPr sz="2500">
              <a:solidFill>
                <a:schemeClr val="dk1"/>
              </a:solidFill>
            </a:endParaRPr>
          </a:p>
          <a:p>
            <a:pPr indent="-69850" lvl="0" marL="228600" rtl="0" algn="l">
              <a:lnSpc>
                <a:spcPct val="100000"/>
              </a:lnSpc>
              <a:spcBef>
                <a:spcPts val="0"/>
              </a:spcBef>
              <a:spcAft>
                <a:spcPts val="0"/>
              </a:spcAft>
              <a:buClr>
                <a:srgbClr val="102649"/>
              </a:buClr>
              <a:buSzPts val="2500"/>
              <a:buNone/>
            </a:pPr>
            <a:r>
              <a:t/>
            </a:r>
            <a:endParaRPr sz="2500">
              <a:solidFill>
                <a:schemeClr val="dk1"/>
              </a:solidFill>
            </a:endParaRPr>
          </a:p>
          <a:p>
            <a:pPr indent="-228600" lvl="0" marL="228600" rtl="0" algn="l">
              <a:lnSpc>
                <a:spcPct val="100000"/>
              </a:lnSpc>
              <a:spcBef>
                <a:spcPts val="0"/>
              </a:spcBef>
              <a:spcAft>
                <a:spcPts val="0"/>
              </a:spcAft>
              <a:buClr>
                <a:schemeClr val="dk1"/>
              </a:buClr>
              <a:buSzPts val="2500"/>
              <a:buChar char="•"/>
            </a:pPr>
            <a:r>
              <a:rPr lang="en-US" sz="2500">
                <a:solidFill>
                  <a:schemeClr val="dk1"/>
                </a:solidFill>
              </a:rPr>
              <a:t>If the prescription is for a child, ensure that you have the smaller tip size. Tip sizes come in 4.4 cm or 6.0 cm</a:t>
            </a:r>
            <a:endParaRPr/>
          </a:p>
          <a:p>
            <a:pPr indent="-228600" lvl="0" marL="228600" rtl="0" algn="l">
              <a:lnSpc>
                <a:spcPct val="100000"/>
              </a:lnSpc>
              <a:spcBef>
                <a:spcPts val="0"/>
              </a:spcBef>
              <a:spcAft>
                <a:spcPts val="0"/>
              </a:spcAft>
              <a:buClr>
                <a:schemeClr val="dk1"/>
              </a:buClr>
              <a:buSzPts val="2500"/>
              <a:buChar char="•"/>
            </a:pPr>
            <a:r>
              <a:rPr lang="en-US" sz="2500">
                <a:solidFill>
                  <a:schemeClr val="dk1"/>
                </a:solidFill>
              </a:rPr>
              <a:t>Because you receive two DIASTAT® AcuDial delivery systems as part of your Twin Pack with each prescription, be sure to double-check both</a:t>
            </a:r>
            <a:endParaRPr/>
          </a:p>
          <a:p>
            <a:pPr indent="-50800" lvl="0" marL="22860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949" name="Google Shape;949;p118"/>
          <p:cNvPicPr preferRelativeResize="0"/>
          <p:nvPr/>
        </p:nvPicPr>
        <p:blipFill rotWithShape="1">
          <a:blip r:embed="rId3">
            <a:alphaModFix/>
          </a:blip>
          <a:srcRect b="0" l="0" r="0" t="0"/>
          <a:stretch/>
        </p:blipFill>
        <p:spPr>
          <a:xfrm>
            <a:off x="5956773" y="2599026"/>
            <a:ext cx="3290753" cy="1042525"/>
          </a:xfrm>
          <a:prstGeom prst="rect">
            <a:avLst/>
          </a:prstGeom>
          <a:noFill/>
          <a:ln>
            <a:noFill/>
          </a:ln>
        </p:spPr>
      </p:pic>
      <p:pic>
        <p:nvPicPr>
          <p:cNvPr id="950" name="Google Shape;950;p118"/>
          <p:cNvPicPr preferRelativeResize="0"/>
          <p:nvPr/>
        </p:nvPicPr>
        <p:blipFill rotWithShape="1">
          <a:blip r:embed="rId4">
            <a:alphaModFix/>
          </a:blip>
          <a:srcRect b="0" l="0" r="0" t="0"/>
          <a:stretch/>
        </p:blipFill>
        <p:spPr>
          <a:xfrm>
            <a:off x="10299050" y="117645"/>
            <a:ext cx="1475360" cy="1176630"/>
          </a:xfrm>
          <a:prstGeom prst="rect">
            <a:avLst/>
          </a:prstGeom>
          <a:noFill/>
          <a:ln>
            <a:noFill/>
          </a:ln>
        </p:spPr>
      </p:pic>
      <p:pic>
        <p:nvPicPr>
          <p:cNvPr descr="KDE School Health Logo" id="951" name="Google Shape;951;p118"/>
          <p:cNvPicPr preferRelativeResize="0"/>
          <p:nvPr/>
        </p:nvPicPr>
        <p:blipFill rotWithShape="1">
          <a:blip r:embed="rId5">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19"/>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latin typeface="Libre Franklin Medium"/>
                <a:ea typeface="Libre Franklin Medium"/>
                <a:cs typeface="Libre Franklin Medium"/>
                <a:sym typeface="Libre Franklin Medium"/>
              </a:rPr>
              <a:t>What should you do if you don't see the green "READY" band?</a:t>
            </a:r>
            <a:endParaRPr/>
          </a:p>
        </p:txBody>
      </p:sp>
      <p:sp>
        <p:nvSpPr>
          <p:cNvPr id="957" name="Google Shape;957;p119"/>
          <p:cNvSpPr txBox="1"/>
          <p:nvPr>
            <p:ph idx="1" type="body"/>
          </p:nvPr>
        </p:nvSpPr>
        <p:spPr>
          <a:xfrm>
            <a:off x="555786" y="1773451"/>
            <a:ext cx="10660854" cy="49013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If you don't see the green "READY" band, it means that the medicine in your DIASTAT® AcuDial is not properly locked in</a:t>
            </a:r>
            <a:endParaRPr/>
          </a:p>
          <a:p>
            <a:pPr indent="-228600" lvl="0" marL="228600" rtl="0" algn="l">
              <a:lnSpc>
                <a:spcPct val="90000"/>
              </a:lnSpc>
              <a:spcBef>
                <a:spcPts val="1000"/>
              </a:spcBef>
              <a:spcAft>
                <a:spcPts val="0"/>
              </a:spcAft>
              <a:buClr>
                <a:schemeClr val="dk1"/>
              </a:buClr>
              <a:buSzPts val="2800"/>
              <a:buChar char="•"/>
            </a:pPr>
            <a:r>
              <a:rPr b="1" lang="en-US">
                <a:solidFill>
                  <a:schemeClr val="dk1"/>
                </a:solidFill>
              </a:rPr>
              <a:t>Do not accept the prescription</a:t>
            </a:r>
            <a:r>
              <a:rPr lang="en-US">
                <a:solidFill>
                  <a:schemeClr val="dk1"/>
                </a:solidFill>
              </a:rPr>
              <a:t> and have parent contact the pharmacist and return the DIASTAT® AcuDial to the pharmacy immediately </a:t>
            </a:r>
            <a:endParaRPr/>
          </a:p>
          <a:p>
            <a:pPr indent="-228600" lvl="0" marL="228600" rtl="0" algn="l">
              <a:lnSpc>
                <a:spcPct val="90000"/>
              </a:lnSpc>
              <a:spcBef>
                <a:spcPts val="1000"/>
              </a:spcBef>
              <a:spcAft>
                <a:spcPts val="0"/>
              </a:spcAft>
              <a:buClr>
                <a:schemeClr val="dk1"/>
              </a:buClr>
              <a:buSzPts val="2800"/>
              <a:buChar char="•"/>
            </a:pPr>
            <a:r>
              <a:rPr b="1" lang="en-US">
                <a:solidFill>
                  <a:schemeClr val="dk1"/>
                </a:solidFill>
              </a:rPr>
              <a:t>Do not use a DIASTAT® AcuDial that does not have the correct dose properly locked in</a:t>
            </a:r>
            <a:endParaRPr>
              <a:solidFill>
                <a:schemeClr val="dk1"/>
              </a:solidFill>
            </a:endParaRPr>
          </a:p>
        </p:txBody>
      </p:sp>
      <p:pic>
        <p:nvPicPr>
          <p:cNvPr id="958" name="Google Shape;958;p119"/>
          <p:cNvPicPr preferRelativeResize="0"/>
          <p:nvPr/>
        </p:nvPicPr>
        <p:blipFill rotWithShape="1">
          <a:blip r:embed="rId3">
            <a:alphaModFix/>
          </a:blip>
          <a:srcRect b="0" l="0" r="0" t="0"/>
          <a:stretch/>
        </p:blipFill>
        <p:spPr>
          <a:xfrm>
            <a:off x="10457560" y="329110"/>
            <a:ext cx="1475360" cy="1176630"/>
          </a:xfrm>
          <a:prstGeom prst="rect">
            <a:avLst/>
          </a:prstGeom>
          <a:noFill/>
          <a:ln>
            <a:noFill/>
          </a:ln>
        </p:spPr>
      </p:pic>
      <p:pic>
        <p:nvPicPr>
          <p:cNvPr descr="KDE School Health Logo" id="959" name="Google Shape;959;p119"/>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20"/>
          <p:cNvSpPr txBox="1"/>
          <p:nvPr>
            <p:ph type="title"/>
          </p:nvPr>
        </p:nvSpPr>
        <p:spPr>
          <a:xfrm>
            <a:off x="555785" y="257025"/>
            <a:ext cx="10798015" cy="1320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7780"/>
              </a:buClr>
              <a:buSzPts val="4400"/>
              <a:buFont typeface="Libre Franklin Medium"/>
              <a:buNone/>
            </a:pPr>
            <a:r>
              <a:rPr lang="en-US"/>
              <a:t>VALTOCO</a:t>
            </a:r>
            <a:r>
              <a:rPr baseline="30000" lang="en-US"/>
              <a:t>® </a:t>
            </a:r>
            <a:r>
              <a:rPr lang="en-US"/>
              <a:t>(Diazepam nasal spray)</a:t>
            </a:r>
            <a:endParaRPr/>
          </a:p>
        </p:txBody>
      </p:sp>
      <p:sp>
        <p:nvSpPr>
          <p:cNvPr id="965" name="Google Shape;965;p120"/>
          <p:cNvSpPr txBox="1"/>
          <p:nvPr>
            <p:ph idx="1" type="body"/>
          </p:nvPr>
        </p:nvSpPr>
        <p:spPr>
          <a:xfrm>
            <a:off x="555775" y="1866900"/>
            <a:ext cx="9947100" cy="3695700"/>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n-US">
                <a:solidFill>
                  <a:schemeClr val="dk1"/>
                </a:solidFill>
              </a:rPr>
              <a:t>Valtoco</a:t>
            </a:r>
            <a:r>
              <a:rPr b="1" baseline="30000" lang="en-US">
                <a:solidFill>
                  <a:schemeClr val="dk1"/>
                </a:solidFill>
              </a:rPr>
              <a:t> ®</a:t>
            </a:r>
            <a:r>
              <a:rPr lang="en-US">
                <a:solidFill>
                  <a:schemeClr val="dk1"/>
                </a:solidFill>
              </a:rPr>
              <a:t> is a FDA approved prescription medicine used for the short-term treatment of seizure clusters (also known as “episodes of frequent seizure activity” or “acute repetitive seizures”) in patients 2 years of age and older.</a:t>
            </a:r>
            <a:endParaRPr>
              <a:solidFill>
                <a:schemeClr val="dk1"/>
              </a:solidFill>
            </a:endParaRPr>
          </a:p>
          <a:p>
            <a:pPr indent="0" lvl="0" marL="228600" rtl="0" algn="l">
              <a:lnSpc>
                <a:spcPct val="90000"/>
              </a:lnSpc>
              <a:spcBef>
                <a:spcPts val="0"/>
              </a:spcBef>
              <a:spcAft>
                <a:spcPts val="0"/>
              </a:spcAft>
              <a:buNone/>
            </a:pPr>
            <a:r>
              <a:t/>
            </a:r>
            <a:endParaRPr>
              <a:solidFill>
                <a:schemeClr val="dk1"/>
              </a:solidFill>
            </a:endParaRPr>
          </a:p>
          <a:p>
            <a:pPr indent="-215265" lvl="0" marL="228600" rtl="0" algn="l">
              <a:lnSpc>
                <a:spcPct val="90000"/>
              </a:lnSpc>
              <a:spcBef>
                <a:spcPts val="1000"/>
              </a:spcBef>
              <a:spcAft>
                <a:spcPts val="0"/>
              </a:spcAft>
              <a:buClr>
                <a:srgbClr val="102649"/>
              </a:buClr>
              <a:buSzPct val="100000"/>
              <a:buChar char="•"/>
            </a:pPr>
            <a:r>
              <a:rPr lang="en-US"/>
              <a:t>Valtoco</a:t>
            </a:r>
            <a:r>
              <a:rPr b="1" baseline="30000" lang="en-US">
                <a:latin typeface="Times New Roman"/>
                <a:ea typeface="Times New Roman"/>
                <a:cs typeface="Times New Roman"/>
                <a:sym typeface="Times New Roman"/>
              </a:rPr>
              <a:t>® </a:t>
            </a:r>
            <a:r>
              <a:rPr lang="en-US"/>
              <a:t>can cause sleepiness or dizziness, as well as slow thinking and motor skills.</a:t>
            </a:r>
            <a:endParaRPr/>
          </a:p>
          <a:p>
            <a:pPr indent="0" lvl="0" marL="228600" rtl="0" algn="l">
              <a:lnSpc>
                <a:spcPct val="90000"/>
              </a:lnSpc>
              <a:spcBef>
                <a:spcPts val="1000"/>
              </a:spcBef>
              <a:spcAft>
                <a:spcPts val="0"/>
              </a:spcAft>
              <a:buNone/>
            </a:pPr>
            <a:r>
              <a:t/>
            </a:r>
            <a:endParaRPr/>
          </a:p>
          <a:p>
            <a:pPr indent="-215265" lvl="0" marL="228600" rtl="0" algn="l">
              <a:lnSpc>
                <a:spcPct val="90000"/>
              </a:lnSpc>
              <a:spcBef>
                <a:spcPts val="1000"/>
              </a:spcBef>
              <a:spcAft>
                <a:spcPts val="0"/>
              </a:spcAft>
              <a:buClr>
                <a:srgbClr val="102649"/>
              </a:buClr>
              <a:buSzPct val="100000"/>
              <a:buChar char="•"/>
            </a:pPr>
            <a:r>
              <a:rPr lang="en-US"/>
              <a:t>The student’s seizure plan should be followed which should include instructions for administration of Valtoco and care following its administration.</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id="966" name="Google Shape;966;p120"/>
          <p:cNvPicPr preferRelativeResize="0"/>
          <p:nvPr/>
        </p:nvPicPr>
        <p:blipFill rotWithShape="1">
          <a:blip r:embed="rId3">
            <a:alphaModFix/>
          </a:blip>
          <a:srcRect b="0" l="0" r="0" t="0"/>
          <a:stretch/>
        </p:blipFill>
        <p:spPr>
          <a:xfrm>
            <a:off x="9890759" y="183225"/>
            <a:ext cx="2078183" cy="1965615"/>
          </a:xfrm>
          <a:prstGeom prst="rect">
            <a:avLst/>
          </a:prstGeom>
          <a:noFill/>
          <a:ln>
            <a:noFill/>
          </a:ln>
        </p:spPr>
      </p:pic>
      <p:pic>
        <p:nvPicPr>
          <p:cNvPr descr="KDE School Health Logo" id="967" name="Google Shape;967;p120"/>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1"/>
          <p:cNvSpPr txBox="1"/>
          <p:nvPr>
            <p:ph type="title"/>
          </p:nvPr>
        </p:nvSpPr>
        <p:spPr>
          <a:xfrm>
            <a:off x="427966" y="370405"/>
            <a:ext cx="8596668" cy="91301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Valtoco: Important Safety Information</a:t>
            </a:r>
            <a:endParaRPr/>
          </a:p>
        </p:txBody>
      </p:sp>
      <p:sp>
        <p:nvSpPr>
          <p:cNvPr id="973" name="Google Shape;973;p121"/>
          <p:cNvSpPr txBox="1"/>
          <p:nvPr>
            <p:ph idx="1" type="body"/>
          </p:nvPr>
        </p:nvSpPr>
        <p:spPr>
          <a:xfrm>
            <a:off x="337834" y="1663571"/>
            <a:ext cx="10480944" cy="369128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VALTOCO is a benzodiazepine medicine. Taking benzodiazepines with opioid medicines, alcohol or other central nervous system (CNS) depressants (including street drugs) can cause severe drowsiness, breathing problems (respiratory depression), coma and death</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Get emergency help right away if any of the following happens: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Shallow or slowed breathing</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Breathing stops (which may lead to the heart stopping)</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Excessive sleepiness (sedation)</a:t>
            </a:r>
            <a:endParaRPr/>
          </a:p>
        </p:txBody>
      </p:sp>
      <p:pic>
        <p:nvPicPr>
          <p:cNvPr id="974" name="Google Shape;974;p121"/>
          <p:cNvPicPr preferRelativeResize="0"/>
          <p:nvPr/>
        </p:nvPicPr>
        <p:blipFill rotWithShape="1">
          <a:blip r:embed="rId3">
            <a:alphaModFix/>
          </a:blip>
          <a:srcRect b="0" l="0" r="0" t="0"/>
          <a:stretch/>
        </p:blipFill>
        <p:spPr>
          <a:xfrm>
            <a:off x="10149840" y="82429"/>
            <a:ext cx="1783080" cy="1776851"/>
          </a:xfrm>
          <a:prstGeom prst="rect">
            <a:avLst/>
          </a:prstGeom>
          <a:noFill/>
          <a:ln>
            <a:noFill/>
          </a:ln>
        </p:spPr>
      </p:pic>
      <p:pic>
        <p:nvPicPr>
          <p:cNvPr descr="KDE School Health Logo" id="975" name="Google Shape;975;p121"/>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22"/>
          <p:cNvSpPr txBox="1"/>
          <p:nvPr>
            <p:ph type="title"/>
          </p:nvPr>
        </p:nvSpPr>
        <p:spPr>
          <a:xfrm>
            <a:off x="412012" y="328912"/>
            <a:ext cx="9222260"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 Valtoco® (Diazepam) Administration</a:t>
            </a:r>
            <a:endParaRPr/>
          </a:p>
        </p:txBody>
      </p:sp>
      <p:sp>
        <p:nvSpPr>
          <p:cNvPr id="981" name="Google Shape;981;p122"/>
          <p:cNvSpPr txBox="1"/>
          <p:nvPr>
            <p:ph idx="1" type="body"/>
          </p:nvPr>
        </p:nvSpPr>
        <p:spPr>
          <a:xfrm>
            <a:off x="406425" y="1535000"/>
            <a:ext cx="11229900" cy="432600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chemeClr val="dk1"/>
              </a:buClr>
              <a:buSzPct val="100000"/>
              <a:buNone/>
            </a:pPr>
            <a:r>
              <a:rPr b="1" lang="en-US" sz="9600">
                <a:solidFill>
                  <a:schemeClr val="dk1"/>
                </a:solidFill>
              </a:rPr>
              <a:t>How to Administer </a:t>
            </a:r>
            <a:endParaRPr/>
          </a:p>
          <a:p>
            <a:pPr indent="-228600" lvl="0" marL="228600" rtl="0" algn="l">
              <a:lnSpc>
                <a:spcPct val="120000"/>
              </a:lnSpc>
              <a:spcBef>
                <a:spcPts val="0"/>
              </a:spcBef>
              <a:spcAft>
                <a:spcPts val="0"/>
              </a:spcAft>
              <a:buClr>
                <a:schemeClr val="dk1"/>
              </a:buClr>
              <a:buSzPct val="100000"/>
              <a:buChar char="•"/>
            </a:pPr>
            <a:r>
              <a:rPr lang="en-US" sz="9600">
                <a:solidFill>
                  <a:schemeClr val="dk1"/>
                </a:solidFill>
              </a:rPr>
              <a:t>Identify someone to call 9-1-1</a:t>
            </a:r>
            <a:endParaRPr/>
          </a:p>
          <a:p>
            <a:pPr indent="-228600" lvl="0" marL="228600" rtl="0" algn="l">
              <a:lnSpc>
                <a:spcPct val="120000"/>
              </a:lnSpc>
              <a:spcBef>
                <a:spcPts val="0"/>
              </a:spcBef>
              <a:spcAft>
                <a:spcPts val="0"/>
              </a:spcAft>
              <a:buClr>
                <a:schemeClr val="dk1"/>
              </a:buClr>
              <a:buSzPct val="100000"/>
              <a:buChar char="•"/>
            </a:pPr>
            <a:r>
              <a:rPr lang="en-US" sz="9600">
                <a:solidFill>
                  <a:schemeClr val="dk1"/>
                </a:solidFill>
              </a:rPr>
              <a:t>Remove Valtoco nasal spray from the package</a:t>
            </a:r>
            <a:endParaRPr sz="9600">
              <a:solidFill>
                <a:schemeClr val="dk1"/>
              </a:solidFill>
            </a:endParaRPr>
          </a:p>
          <a:p>
            <a:pPr indent="-228600" lvl="0" marL="228600" rtl="0" algn="l">
              <a:lnSpc>
                <a:spcPct val="120000"/>
              </a:lnSpc>
              <a:spcBef>
                <a:spcPts val="0"/>
              </a:spcBef>
              <a:spcAft>
                <a:spcPts val="0"/>
              </a:spcAft>
              <a:buClr>
                <a:schemeClr val="dk1"/>
              </a:buClr>
              <a:buSzPct val="100000"/>
              <a:buChar char="•"/>
            </a:pPr>
            <a:r>
              <a:rPr b="1" lang="en-US" sz="9600">
                <a:solidFill>
                  <a:schemeClr val="dk1"/>
                </a:solidFill>
              </a:rPr>
              <a:t>DO NOT</a:t>
            </a:r>
            <a:r>
              <a:rPr lang="en-US" sz="9600">
                <a:solidFill>
                  <a:schemeClr val="dk1"/>
                </a:solidFill>
              </a:rPr>
              <a:t> prime the sprayer</a:t>
            </a:r>
            <a:endParaRPr/>
          </a:p>
          <a:p>
            <a:pPr indent="-228600" lvl="0" marL="228600" rtl="0" algn="l">
              <a:lnSpc>
                <a:spcPct val="120000"/>
              </a:lnSpc>
              <a:spcBef>
                <a:spcPts val="0"/>
              </a:spcBef>
              <a:spcAft>
                <a:spcPts val="0"/>
              </a:spcAft>
              <a:buClr>
                <a:schemeClr val="dk1"/>
              </a:buClr>
              <a:buSzPct val="100000"/>
              <a:buChar char="•"/>
            </a:pPr>
            <a:r>
              <a:rPr lang="en-US" sz="9600">
                <a:solidFill>
                  <a:schemeClr val="dk1"/>
                </a:solidFill>
              </a:rPr>
              <a:t>Hold the nasal spray with your thumb on the bottom of the plunger and your first and middle fingers on either side of the nozzle</a:t>
            </a:r>
            <a:endParaRPr/>
          </a:p>
          <a:p>
            <a:pPr indent="-228600" lvl="0" marL="228600" rtl="0" algn="l">
              <a:lnSpc>
                <a:spcPct val="120000"/>
              </a:lnSpc>
              <a:spcBef>
                <a:spcPts val="0"/>
              </a:spcBef>
              <a:spcAft>
                <a:spcPts val="0"/>
              </a:spcAft>
              <a:buClr>
                <a:schemeClr val="dk1"/>
              </a:buClr>
              <a:buSzPct val="100000"/>
              <a:buChar char="•"/>
            </a:pPr>
            <a:r>
              <a:rPr lang="en-US" sz="9600">
                <a:solidFill>
                  <a:schemeClr val="dk1"/>
                </a:solidFill>
              </a:rPr>
              <a:t>Tilt the person’s head back and provide support under the neck with your hand </a:t>
            </a:r>
            <a:endParaRPr/>
          </a:p>
          <a:p>
            <a:pPr indent="-228600" lvl="0" marL="228600" rtl="0" algn="l">
              <a:lnSpc>
                <a:spcPct val="120000"/>
              </a:lnSpc>
              <a:spcBef>
                <a:spcPts val="0"/>
              </a:spcBef>
              <a:spcAft>
                <a:spcPts val="0"/>
              </a:spcAft>
              <a:buClr>
                <a:schemeClr val="dk1"/>
              </a:buClr>
              <a:buSzPct val="100000"/>
              <a:buChar char="•"/>
            </a:pPr>
            <a:r>
              <a:rPr lang="en-US" sz="9600">
                <a:solidFill>
                  <a:schemeClr val="dk1"/>
                </a:solidFill>
              </a:rPr>
              <a:t>Gently insert the tip of the nozzle into one nostril until your fingers on either side of the nozzle are against the bottom of the nose</a:t>
            </a:r>
            <a:endParaRPr/>
          </a:p>
          <a:p>
            <a:pPr indent="0" lvl="0" marL="0" marR="0" rtl="0" algn="l">
              <a:lnSpc>
                <a:spcPct val="120000"/>
              </a:lnSpc>
              <a:spcBef>
                <a:spcPts val="0"/>
              </a:spcBef>
              <a:spcAft>
                <a:spcPts val="0"/>
              </a:spcAft>
              <a:buClr>
                <a:srgbClr val="102649"/>
              </a:buClr>
              <a:buSzPct val="100000"/>
              <a:buNone/>
            </a:pPr>
            <a:r>
              <a:t/>
            </a:r>
            <a:endParaRPr sz="8000">
              <a:latin typeface="Calibri"/>
              <a:ea typeface="Calibri"/>
              <a:cs typeface="Calibri"/>
              <a:sym typeface="Calibri"/>
            </a:endParaRPr>
          </a:p>
          <a:p>
            <a:pPr indent="-228600" lvl="0" marL="228600" marR="0" rtl="0" algn="l">
              <a:lnSpc>
                <a:spcPct val="120000"/>
              </a:lnSpc>
              <a:spcBef>
                <a:spcPts val="0"/>
              </a:spcBef>
              <a:spcAft>
                <a:spcPts val="0"/>
              </a:spcAft>
              <a:buClr>
                <a:srgbClr val="102649"/>
              </a:buClr>
              <a:buSzPct val="100000"/>
              <a:buNone/>
            </a:pPr>
            <a:r>
              <a:rPr lang="en-US" sz="1800">
                <a:latin typeface="Calibri"/>
                <a:ea typeface="Calibri"/>
                <a:cs typeface="Calibri"/>
                <a:sym typeface="Calibri"/>
              </a:rPr>
              <a:t> </a:t>
            </a:r>
            <a:endParaRPr/>
          </a:p>
        </p:txBody>
      </p:sp>
      <p:pic>
        <p:nvPicPr>
          <p:cNvPr id="982" name="Google Shape;982;p122"/>
          <p:cNvPicPr preferRelativeResize="0"/>
          <p:nvPr/>
        </p:nvPicPr>
        <p:blipFill rotWithShape="1">
          <a:blip r:embed="rId3">
            <a:alphaModFix/>
          </a:blip>
          <a:srcRect b="0" l="0" r="0" t="0"/>
          <a:stretch/>
        </p:blipFill>
        <p:spPr>
          <a:xfrm>
            <a:off x="10074752" y="136641"/>
            <a:ext cx="1709815" cy="1720535"/>
          </a:xfrm>
          <a:prstGeom prst="rect">
            <a:avLst/>
          </a:prstGeom>
          <a:noFill/>
          <a:ln>
            <a:noFill/>
          </a:ln>
        </p:spPr>
      </p:pic>
      <p:pic>
        <p:nvPicPr>
          <p:cNvPr descr="KDE School Health Logo" id="983" name="Google Shape;983;p122"/>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123"/>
          <p:cNvSpPr txBox="1"/>
          <p:nvPr>
            <p:ph type="title"/>
          </p:nvPr>
        </p:nvSpPr>
        <p:spPr>
          <a:xfrm>
            <a:off x="406417" y="199867"/>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Valtoco® (Diazepam) Administration Continued</a:t>
            </a:r>
            <a:endParaRPr/>
          </a:p>
        </p:txBody>
      </p:sp>
      <p:sp>
        <p:nvSpPr>
          <p:cNvPr id="989" name="Google Shape;989;p123"/>
          <p:cNvSpPr txBox="1"/>
          <p:nvPr>
            <p:ph idx="1" type="body"/>
          </p:nvPr>
        </p:nvSpPr>
        <p:spPr>
          <a:xfrm>
            <a:off x="406425" y="1535000"/>
            <a:ext cx="11229900" cy="4581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Press the plunger firmly to give the dose of Valtoco nasal spray</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Remove the nozzle after giving the dose</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Give the used device to EMS on arrival</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If giving the 15mg or 20mg dose, repeat the steps and use the second device in the other nostril to give the full dose of Valtoco</a:t>
            </a:r>
            <a:endParaRPr b="1"/>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Document the administration of the medication. Continue to observe and follow the seizure action plan</a:t>
            </a:r>
            <a:endParaRPr sz="2200">
              <a:solidFill>
                <a:schemeClr val="dk1"/>
              </a:solidFill>
            </a:endParaRPr>
          </a:p>
          <a:p>
            <a:pPr indent="0" lvl="0" marL="0" marR="0" rtl="0" algn="l">
              <a:lnSpc>
                <a:spcPct val="100000"/>
              </a:lnSpc>
              <a:spcBef>
                <a:spcPts val="0"/>
              </a:spcBef>
              <a:spcAft>
                <a:spcPts val="0"/>
              </a:spcAft>
              <a:buClr>
                <a:srgbClr val="102649"/>
              </a:buClr>
              <a:buSzPts val="2200"/>
              <a:buNone/>
            </a:pPr>
            <a:r>
              <a:t/>
            </a:r>
            <a:endParaRPr sz="2200">
              <a:solidFill>
                <a:schemeClr val="dk1"/>
              </a:solidFill>
            </a:endParaRPr>
          </a:p>
          <a:p>
            <a:pPr indent="-228600" lvl="0" marL="228600" marR="0" rtl="0" algn="l">
              <a:lnSpc>
                <a:spcPct val="100000"/>
              </a:lnSpc>
              <a:spcBef>
                <a:spcPts val="0"/>
              </a:spcBef>
              <a:spcAft>
                <a:spcPts val="0"/>
              </a:spcAft>
              <a:buClr>
                <a:schemeClr val="dk1"/>
              </a:buClr>
              <a:buSzPts val="2200"/>
              <a:buNone/>
            </a:pPr>
            <a:r>
              <a:rPr b="1" lang="en-US" sz="2200">
                <a:solidFill>
                  <a:schemeClr val="dk1"/>
                </a:solidFill>
              </a:rPr>
              <a:t>Sources and Resources: </a:t>
            </a:r>
            <a:endParaRPr/>
          </a:p>
          <a:p>
            <a:pPr indent="-342900" lvl="0" marL="342900" rtl="0" algn="l">
              <a:lnSpc>
                <a:spcPct val="100000"/>
              </a:lnSpc>
              <a:spcBef>
                <a:spcPts val="0"/>
              </a:spcBef>
              <a:spcAft>
                <a:spcPts val="0"/>
              </a:spcAft>
              <a:buClr>
                <a:schemeClr val="dk1"/>
              </a:buClr>
              <a:buSzPts val="2200"/>
              <a:buFont typeface="Noto Sans Symbols"/>
              <a:buChar char="∙"/>
            </a:pPr>
            <a:r>
              <a:rPr lang="en-US" sz="2200" u="sng" strike="noStrike">
                <a:solidFill>
                  <a:schemeClr val="dk1"/>
                </a:solidFill>
                <a:hlinkClick r:id="rId3">
                  <a:extLst>
                    <a:ext uri="{A12FA001-AC4F-418D-AE19-62706E023703}">
                      <ahyp:hlinkClr val="tx"/>
                    </a:ext>
                  </a:extLst>
                </a:hlinkClick>
              </a:rPr>
              <a:t>INSTRUCTIONS FOR USE - VALTOCO</a:t>
            </a:r>
            <a:r>
              <a:rPr lang="en-US" sz="2200" u="sng">
                <a:solidFill>
                  <a:schemeClr val="dk1"/>
                </a:solidFill>
                <a:hlinkClick r:id="rId4">
                  <a:extLst>
                    <a:ext uri="{A12FA001-AC4F-418D-AE19-62706E023703}">
                      <ahyp:hlinkClr val="tx"/>
                    </a:ext>
                  </a:extLst>
                </a:hlinkClick>
              </a:rPr>
              <a:t> </a:t>
            </a:r>
            <a:endParaRPr sz="2200">
              <a:solidFill>
                <a:schemeClr val="dk1"/>
              </a:solidFill>
            </a:endParaRPr>
          </a:p>
          <a:p>
            <a:pPr indent="-228600" lvl="0" marL="228600" marR="0" rtl="0" algn="l">
              <a:lnSpc>
                <a:spcPct val="120000"/>
              </a:lnSpc>
              <a:spcBef>
                <a:spcPts val="0"/>
              </a:spcBef>
              <a:spcAft>
                <a:spcPts val="0"/>
              </a:spcAft>
              <a:buClr>
                <a:srgbClr val="102649"/>
              </a:buClr>
              <a:buSzPts val="1800"/>
              <a:buNone/>
            </a:pPr>
            <a:r>
              <a:t/>
            </a:r>
            <a:endParaRPr sz="1800">
              <a:latin typeface="Calibri"/>
              <a:ea typeface="Calibri"/>
              <a:cs typeface="Calibri"/>
              <a:sym typeface="Calibri"/>
            </a:endParaRPr>
          </a:p>
        </p:txBody>
      </p:sp>
      <p:pic>
        <p:nvPicPr>
          <p:cNvPr id="990" name="Google Shape;990;p123"/>
          <p:cNvPicPr preferRelativeResize="0"/>
          <p:nvPr/>
        </p:nvPicPr>
        <p:blipFill rotWithShape="1">
          <a:blip r:embed="rId5">
            <a:alphaModFix/>
          </a:blip>
          <a:srcRect b="0" l="0" r="0" t="0"/>
          <a:stretch/>
        </p:blipFill>
        <p:spPr>
          <a:xfrm>
            <a:off x="10223105" y="0"/>
            <a:ext cx="1709815" cy="1720535"/>
          </a:xfrm>
          <a:prstGeom prst="rect">
            <a:avLst/>
          </a:prstGeom>
          <a:noFill/>
          <a:ln>
            <a:noFill/>
          </a:ln>
        </p:spPr>
      </p:pic>
      <p:pic>
        <p:nvPicPr>
          <p:cNvPr descr="KDE School Health Logo" id="991" name="Google Shape;991;p123"/>
          <p:cNvPicPr preferRelativeResize="0"/>
          <p:nvPr/>
        </p:nvPicPr>
        <p:blipFill rotWithShape="1">
          <a:blip r:embed="rId6">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24"/>
          <p:cNvSpPr txBox="1"/>
          <p:nvPr>
            <p:ph type="title"/>
          </p:nvPr>
        </p:nvSpPr>
        <p:spPr>
          <a:xfrm>
            <a:off x="555786" y="257025"/>
            <a:ext cx="1137713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Klonopin (Clonazepam)</a:t>
            </a:r>
            <a:endParaRPr/>
          </a:p>
        </p:txBody>
      </p:sp>
      <p:sp>
        <p:nvSpPr>
          <p:cNvPr id="997" name="Google Shape;997;p124"/>
          <p:cNvSpPr txBox="1"/>
          <p:nvPr>
            <p:ph idx="1" type="body"/>
          </p:nvPr>
        </p:nvSpPr>
        <p:spPr>
          <a:xfrm>
            <a:off x="555786" y="1325880"/>
            <a:ext cx="10919934" cy="53488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Klonopin (Clonazepam) is a Benzodiazepine approved by the FDA for seizure management</a:t>
            </a:r>
            <a:endParaRPr/>
          </a:p>
          <a:p>
            <a:pPr indent="-228600" lvl="0" marL="228600" rtl="0" algn="l">
              <a:lnSpc>
                <a:spcPct val="90000"/>
              </a:lnSpc>
              <a:spcBef>
                <a:spcPts val="1000"/>
              </a:spcBef>
              <a:spcAft>
                <a:spcPts val="0"/>
              </a:spcAft>
              <a:buClr>
                <a:srgbClr val="102649"/>
              </a:buClr>
              <a:buSzPts val="2800"/>
              <a:buChar char="•"/>
            </a:pPr>
            <a:r>
              <a:rPr lang="en-US"/>
              <a:t>Some students may also be prescribed Klonopin for break through seizures </a:t>
            </a:r>
            <a:endParaRPr/>
          </a:p>
          <a:p>
            <a:pPr indent="-228600" lvl="0" marL="228600" rtl="0" algn="l">
              <a:lnSpc>
                <a:spcPct val="90000"/>
              </a:lnSpc>
              <a:spcBef>
                <a:spcPts val="1000"/>
              </a:spcBef>
              <a:spcAft>
                <a:spcPts val="0"/>
              </a:spcAft>
              <a:buClr>
                <a:srgbClr val="102649"/>
              </a:buClr>
              <a:buSzPts val="2800"/>
              <a:buChar char="•"/>
            </a:pPr>
            <a:r>
              <a:rPr lang="en-US"/>
              <a:t>Klonopin may be provided as an oral disintegrating tablet (wafer) which can be administered by placing the tablet in the mouth between the gum and the cheek or between the lower lip and gum for it to dissolve (Buccal administration)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998" name="Google Shape;998;p124"/>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25"/>
          <p:cNvSpPr txBox="1"/>
          <p:nvPr>
            <p:ph type="title"/>
          </p:nvPr>
        </p:nvSpPr>
        <p:spPr>
          <a:xfrm>
            <a:off x="357666" y="28425"/>
            <a:ext cx="10996134" cy="8736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Buccal Klonopin (Clonazepam)</a:t>
            </a:r>
            <a:endParaRPr/>
          </a:p>
        </p:txBody>
      </p:sp>
      <p:sp>
        <p:nvSpPr>
          <p:cNvPr id="1004" name="Google Shape;1004;p125"/>
          <p:cNvSpPr txBox="1"/>
          <p:nvPr>
            <p:ph idx="1" type="body"/>
          </p:nvPr>
        </p:nvSpPr>
        <p:spPr>
          <a:xfrm>
            <a:off x="555786" y="902111"/>
            <a:ext cx="11377134" cy="4958980"/>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100000"/>
              </a:lnSpc>
              <a:spcBef>
                <a:spcPts val="0"/>
              </a:spcBef>
              <a:spcAft>
                <a:spcPts val="0"/>
              </a:spcAft>
              <a:buClr>
                <a:schemeClr val="dk1"/>
              </a:buClr>
              <a:buSzPct val="100000"/>
              <a:buNone/>
            </a:pPr>
            <a:r>
              <a:rPr b="1" lang="en-US" sz="2600">
                <a:solidFill>
                  <a:schemeClr val="dk1"/>
                </a:solidFill>
                <a:latin typeface="Calibri"/>
                <a:ea typeface="Calibri"/>
                <a:cs typeface="Calibri"/>
                <a:sym typeface="Calibri"/>
              </a:rPr>
              <a:t>How to Administer </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Position the person safely on their side, observing skin color and breathing effort</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Ask another adult to bring the person’s Seizure Action Plan, medication and supplies</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Consult student’s Seizure Action Plan to confirm drug, dose, route and administration orders</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Perform hand hygiene and put on gloves</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Open the medication package by peeling back the foil</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Remove the tablet from the package, ensuring your glove is dry </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Gently pull the side of the mouth or lower lip out. Without putting fingers too far into the mouth, gently insert the tablet between the cheek and gum (buccal space) or between the gum and lower lip</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600">
                <a:solidFill>
                  <a:schemeClr val="dk1"/>
                </a:solidFill>
                <a:latin typeface="Calibri"/>
                <a:ea typeface="Calibri"/>
                <a:cs typeface="Calibri"/>
                <a:sym typeface="Calibri"/>
              </a:rPr>
              <a:t>Close mouth and gently rub along outside of cheek or lip to promote absorption</a:t>
            </a:r>
            <a:endParaRPr/>
          </a:p>
          <a:p>
            <a:pPr indent="-228600" lvl="0" marL="228600" marR="0" rtl="0" algn="l">
              <a:lnSpc>
                <a:spcPct val="100000"/>
              </a:lnSpc>
              <a:spcBef>
                <a:spcPts val="0"/>
              </a:spcBef>
              <a:spcAft>
                <a:spcPts val="0"/>
              </a:spcAft>
              <a:buClr>
                <a:srgbClr val="102649"/>
              </a:buClr>
              <a:buSzPct val="100000"/>
              <a:buFont typeface="Noto Sans Symbols"/>
              <a:buChar char="✔"/>
            </a:pPr>
            <a:r>
              <a:rPr lang="en-US" sz="2600"/>
              <a:t>Once Klonopin is given, continue to observe the person. If able and appropriate based on seizure activity, keep the person on their side facing you</a:t>
            </a:r>
            <a:endParaRPr/>
          </a:p>
          <a:p>
            <a:pPr indent="-228600" lvl="0" marL="228600" marR="0" rtl="0" algn="l">
              <a:lnSpc>
                <a:spcPct val="100000"/>
              </a:lnSpc>
              <a:spcBef>
                <a:spcPts val="0"/>
              </a:spcBef>
              <a:spcAft>
                <a:spcPts val="0"/>
              </a:spcAft>
              <a:buClr>
                <a:srgbClr val="102649"/>
              </a:buClr>
              <a:buSzPct val="100000"/>
              <a:buFont typeface="Noto Sans Symbols"/>
              <a:buChar char="✔"/>
            </a:pPr>
            <a:r>
              <a:rPr lang="en-US" sz="2600"/>
              <a:t>Document the time the medication was given and when the seizure stops on the seizure observation record. Continue to observe</a:t>
            </a:r>
            <a:endParaRPr/>
          </a:p>
          <a:p>
            <a:pPr indent="-228600" lvl="0" marL="228600" marR="0" rtl="0" algn="l">
              <a:lnSpc>
                <a:spcPct val="100000"/>
              </a:lnSpc>
              <a:spcBef>
                <a:spcPts val="0"/>
              </a:spcBef>
              <a:spcAft>
                <a:spcPts val="0"/>
              </a:spcAft>
              <a:buClr>
                <a:srgbClr val="102649"/>
              </a:buClr>
              <a:buSzPct val="100000"/>
              <a:buFont typeface="Noto Sans Symbols"/>
              <a:buChar char="✔"/>
            </a:pPr>
            <a:r>
              <a:rPr lang="en-US" sz="2600"/>
              <a:t>Consult Seizure Action Plan orders for post-seizure care, have someone notify parent/guardian and 9-1-1 if necessary</a:t>
            </a:r>
            <a:endParaRPr/>
          </a:p>
          <a:p>
            <a:pPr indent="-228600" lvl="0" marL="228600" marR="0" rtl="0" algn="l">
              <a:lnSpc>
                <a:spcPct val="100000"/>
              </a:lnSpc>
              <a:spcBef>
                <a:spcPts val="0"/>
              </a:spcBef>
              <a:spcAft>
                <a:spcPts val="0"/>
              </a:spcAft>
              <a:buClr>
                <a:srgbClr val="102649"/>
              </a:buClr>
              <a:buSzPct val="100000"/>
              <a:buFont typeface="Noto Sans Symbols"/>
              <a:buChar char="✔"/>
            </a:pPr>
            <a:r>
              <a:rPr lang="en-US" sz="2600"/>
              <a:t>Document medication administration on medication administration record</a:t>
            </a:r>
            <a:endParaRPr/>
          </a:p>
          <a:p>
            <a:pPr indent="0" lvl="0" marL="0" marR="0" rtl="0" algn="l">
              <a:lnSpc>
                <a:spcPct val="100000"/>
              </a:lnSpc>
              <a:spcBef>
                <a:spcPts val="0"/>
              </a:spcBef>
              <a:spcAft>
                <a:spcPts val="0"/>
              </a:spcAft>
              <a:buClr>
                <a:srgbClr val="102649"/>
              </a:buClr>
              <a:buSzPct val="100000"/>
              <a:buNone/>
            </a:pPr>
            <a:r>
              <a:t/>
            </a:r>
            <a:endParaRPr b="1" sz="1700"/>
          </a:p>
          <a:p>
            <a:pPr indent="0" lvl="0" marL="0" marR="0" rtl="0" algn="l">
              <a:lnSpc>
                <a:spcPct val="100000"/>
              </a:lnSpc>
              <a:spcBef>
                <a:spcPts val="0"/>
              </a:spcBef>
              <a:spcAft>
                <a:spcPts val="0"/>
              </a:spcAft>
              <a:buClr>
                <a:srgbClr val="102649"/>
              </a:buClr>
              <a:buSzPct val="100000"/>
              <a:buNone/>
            </a:pPr>
            <a:r>
              <a:rPr b="1" lang="en-US" sz="1700"/>
              <a:t>Sources and Resources:</a:t>
            </a:r>
            <a:endParaRPr/>
          </a:p>
          <a:p>
            <a:pPr indent="-342900" lvl="0" marL="342900" marR="0" rtl="0" algn="l">
              <a:lnSpc>
                <a:spcPct val="100000"/>
              </a:lnSpc>
              <a:spcBef>
                <a:spcPts val="0"/>
              </a:spcBef>
              <a:spcAft>
                <a:spcPts val="0"/>
              </a:spcAft>
              <a:buClr>
                <a:srgbClr val="102649"/>
              </a:buClr>
              <a:buSzPct val="100000"/>
              <a:buFont typeface="Noto Sans Symbols"/>
              <a:buChar char="∙"/>
            </a:pPr>
            <a:r>
              <a:rPr lang="en-US" sz="1700"/>
              <a:t>Children's Hospital Colorado, Epilepsy Foundation, Bethany Children's Health Center</a:t>
            </a:r>
            <a:endParaRPr/>
          </a:p>
          <a:p>
            <a:pPr indent="-342900" lvl="0" marL="342900" rtl="0" algn="l">
              <a:lnSpc>
                <a:spcPct val="100000"/>
              </a:lnSpc>
              <a:spcBef>
                <a:spcPts val="0"/>
              </a:spcBef>
              <a:spcAft>
                <a:spcPts val="0"/>
              </a:spcAft>
              <a:buClr>
                <a:srgbClr val="102649"/>
              </a:buClr>
              <a:buSzPct val="100000"/>
              <a:buFont typeface="Noto Sans Symbols"/>
              <a:buChar char="∙"/>
            </a:pPr>
            <a:r>
              <a:rPr lang="en-US" sz="1700"/>
              <a:t>For More Information: </a:t>
            </a:r>
            <a:r>
              <a:rPr lang="en-US" sz="1700" u="sng" strike="noStrike">
                <a:solidFill>
                  <a:srgbClr val="464FEB"/>
                </a:solidFill>
                <a:hlinkClick r:id="rId3">
                  <a:extLst>
                    <a:ext uri="{A12FA001-AC4F-418D-AE19-62706E023703}">
                      <ahyp:hlinkClr val="tx"/>
                    </a:ext>
                  </a:extLst>
                </a:hlinkClick>
              </a:rPr>
              <a:t>Buccal Clonazepam RN - Children's Hospital Colorado</a:t>
            </a:r>
            <a:r>
              <a:rPr lang="en-US" sz="1700"/>
              <a:t>; </a:t>
            </a:r>
            <a:r>
              <a:rPr lang="en-US" sz="1700" u="sng" strike="noStrike">
                <a:solidFill>
                  <a:srgbClr val="464FEB"/>
                </a:solidFill>
                <a:hlinkClick r:id="rId4">
                  <a:extLst>
                    <a:ext uri="{A12FA001-AC4F-418D-AE19-62706E023703}">
                      <ahyp:hlinkClr val="tx"/>
                    </a:ext>
                  </a:extLst>
                </a:hlinkClick>
              </a:rPr>
              <a:t>Clonazepam Basic Seizure Medication | Epilepsy Foundation</a:t>
            </a:r>
            <a:r>
              <a:rPr lang="en-US" sz="1700"/>
              <a:t>; </a:t>
            </a:r>
            <a:r>
              <a:rPr lang="en-US" sz="1700" u="sng" strike="noStrike">
                <a:solidFill>
                  <a:srgbClr val="464FEB"/>
                </a:solidFill>
                <a:hlinkClick r:id="rId5">
                  <a:extLst>
                    <a:ext uri="{A12FA001-AC4F-418D-AE19-62706E023703}">
                      <ahyp:hlinkClr val="tx"/>
                    </a:ext>
                  </a:extLst>
                </a:hlinkClick>
              </a:rPr>
              <a:t>1-Dose Clonazepam Rescue Medication - Bethany Children's Health Center</a:t>
            </a:r>
            <a:endParaRPr sz="2400">
              <a:solidFill>
                <a:schemeClr val="dk1"/>
              </a:solidFill>
              <a:latin typeface="Calibri"/>
              <a:ea typeface="Calibri"/>
              <a:cs typeface="Calibri"/>
              <a:sym typeface="Calibri"/>
            </a:endParaRPr>
          </a:p>
          <a:p>
            <a:pPr indent="-104140" lvl="0" marL="228600" rtl="0" algn="l">
              <a:lnSpc>
                <a:spcPct val="90000"/>
              </a:lnSpc>
              <a:spcBef>
                <a:spcPts val="1000"/>
              </a:spcBef>
              <a:spcAft>
                <a:spcPts val="0"/>
              </a:spcAft>
              <a:buClr>
                <a:srgbClr val="102649"/>
              </a:buClr>
              <a:buSzPct val="100000"/>
              <a:buNone/>
            </a:pPr>
            <a:r>
              <a:t/>
            </a:r>
            <a:endParaRPr/>
          </a:p>
        </p:txBody>
      </p:sp>
      <p:pic>
        <p:nvPicPr>
          <p:cNvPr descr="KDE School Health Logo" id="1005" name="Google Shape;1005;p125"/>
          <p:cNvPicPr preferRelativeResize="0"/>
          <p:nvPr/>
        </p:nvPicPr>
        <p:blipFill rotWithShape="1">
          <a:blip r:embed="rId6">
            <a:alphaModFix/>
          </a:blip>
          <a:srcRect b="0" l="0" r="0" t="0"/>
          <a:stretch/>
        </p:blipFill>
        <p:spPr>
          <a:xfrm>
            <a:off x="10907333" y="232208"/>
            <a:ext cx="896190" cy="1042506"/>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126"/>
          <p:cNvSpPr txBox="1"/>
          <p:nvPr>
            <p:ph type="title"/>
          </p:nvPr>
        </p:nvSpPr>
        <p:spPr>
          <a:xfrm>
            <a:off x="357666" y="139037"/>
            <a:ext cx="8596668" cy="10506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Midazolam for Seizure Rescue</a:t>
            </a:r>
            <a:endParaRPr/>
          </a:p>
        </p:txBody>
      </p:sp>
      <p:sp>
        <p:nvSpPr>
          <p:cNvPr id="1011" name="Google Shape;1011;p126"/>
          <p:cNvSpPr txBox="1"/>
          <p:nvPr>
            <p:ph idx="1" type="body"/>
          </p:nvPr>
        </p:nvSpPr>
        <p:spPr>
          <a:xfrm>
            <a:off x="250975" y="1341125"/>
            <a:ext cx="11292000" cy="4393800"/>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120000"/>
              </a:lnSpc>
              <a:spcBef>
                <a:spcPts val="0"/>
              </a:spcBef>
              <a:spcAft>
                <a:spcPts val="0"/>
              </a:spcAft>
              <a:buClr>
                <a:schemeClr val="dk1"/>
              </a:buClr>
              <a:buSzPct val="100000"/>
              <a:buChar char="•"/>
            </a:pPr>
            <a:r>
              <a:rPr lang="en-US" sz="2900">
                <a:solidFill>
                  <a:schemeClr val="dk1"/>
                </a:solidFill>
              </a:rPr>
              <a:t>Midazolam is used for the short-term treatment of increased or frequent seizures known as seizure clusters</a:t>
            </a:r>
            <a:endParaRPr/>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It is extremely effective in quickly stopping seizures</a:t>
            </a:r>
            <a:endParaRPr/>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FDA approved for children aged 12 and above however widely prescribed off label for younger children</a:t>
            </a:r>
            <a:endParaRPr/>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For students aged 12 and above, Nayzilam® (midazolam) nasal spray may be prescribed</a:t>
            </a:r>
            <a:endParaRPr/>
          </a:p>
          <a:p>
            <a:pPr indent="0" lvl="0" marL="0" marR="0" rtl="0" algn="l">
              <a:lnSpc>
                <a:spcPct val="120000"/>
              </a:lnSpc>
              <a:spcBef>
                <a:spcPts val="0"/>
              </a:spcBef>
              <a:spcAft>
                <a:spcPts val="0"/>
              </a:spcAft>
              <a:buClr>
                <a:schemeClr val="dk1"/>
              </a:buClr>
              <a:buSzPct val="100000"/>
              <a:buNone/>
            </a:pPr>
            <a:r>
              <a:rPr b="1" lang="en-US" sz="2900">
                <a:solidFill>
                  <a:schemeClr val="dk1"/>
                </a:solidFill>
              </a:rPr>
              <a:t>Additional Information: </a:t>
            </a:r>
            <a:endParaRPr/>
          </a:p>
          <a:p>
            <a:pPr indent="-228600" lvl="0" marL="228600" marR="0" rtl="0" algn="l">
              <a:lnSpc>
                <a:spcPct val="120000"/>
              </a:lnSpc>
              <a:spcBef>
                <a:spcPts val="0"/>
              </a:spcBef>
              <a:spcAft>
                <a:spcPts val="0"/>
              </a:spcAft>
              <a:buClr>
                <a:schemeClr val="dk1"/>
              </a:buClr>
              <a:buSzPct val="100000"/>
              <a:buChar char="•"/>
            </a:pPr>
            <a:r>
              <a:rPr lang="en-US" sz="2900">
                <a:solidFill>
                  <a:schemeClr val="dk1"/>
                </a:solidFill>
              </a:rPr>
              <a:t>The drug is absorbed by the mucous membranes, </a:t>
            </a:r>
            <a:r>
              <a:rPr lang="en-US" sz="2900" u="sng">
                <a:solidFill>
                  <a:schemeClr val="dk1"/>
                </a:solidFill>
              </a:rPr>
              <a:t>not</a:t>
            </a:r>
            <a:r>
              <a:rPr lang="en-US" sz="2900">
                <a:solidFill>
                  <a:schemeClr val="dk1"/>
                </a:solidFill>
              </a:rPr>
              <a:t> via inhalation</a:t>
            </a:r>
            <a:endParaRPr/>
          </a:p>
          <a:p>
            <a:pPr indent="-228600" lvl="0" marL="228600" marR="0" rtl="0" algn="l">
              <a:lnSpc>
                <a:spcPct val="120000"/>
              </a:lnSpc>
              <a:spcBef>
                <a:spcPts val="0"/>
              </a:spcBef>
              <a:spcAft>
                <a:spcPts val="0"/>
              </a:spcAft>
              <a:buClr>
                <a:schemeClr val="dk1"/>
              </a:buClr>
              <a:buSzPct val="100000"/>
              <a:buChar char="•"/>
            </a:pPr>
            <a:r>
              <a:rPr lang="en-US" sz="2900">
                <a:solidFill>
                  <a:schemeClr val="dk1"/>
                </a:solidFill>
              </a:rPr>
              <a:t>Intranasal midazolam easily and rapidly crosses the nasal mucosa and blood-brain barrier</a:t>
            </a:r>
            <a:endParaRPr/>
          </a:p>
          <a:p>
            <a:pPr indent="-228600" lvl="0" marL="228600" marR="0" rtl="0" algn="l">
              <a:lnSpc>
                <a:spcPct val="120000"/>
              </a:lnSpc>
              <a:spcBef>
                <a:spcPts val="0"/>
              </a:spcBef>
              <a:spcAft>
                <a:spcPts val="0"/>
              </a:spcAft>
              <a:buClr>
                <a:schemeClr val="dk1"/>
              </a:buClr>
              <a:buSzPct val="100000"/>
              <a:buChar char="•"/>
            </a:pPr>
            <a:r>
              <a:rPr lang="en-US" sz="2900">
                <a:solidFill>
                  <a:schemeClr val="dk1"/>
                </a:solidFill>
              </a:rPr>
              <a:t>Administration is less traumatic for patient compared to Diastat®</a:t>
            </a:r>
            <a:endParaRPr/>
          </a:p>
          <a:p>
            <a:pPr indent="-228600" lvl="0" marL="228600" marR="0" rtl="0" algn="l">
              <a:lnSpc>
                <a:spcPct val="120000"/>
              </a:lnSpc>
              <a:spcBef>
                <a:spcPts val="0"/>
              </a:spcBef>
              <a:spcAft>
                <a:spcPts val="0"/>
              </a:spcAft>
              <a:buClr>
                <a:schemeClr val="dk1"/>
              </a:buClr>
              <a:buSzPct val="100000"/>
              <a:buChar char="•"/>
            </a:pPr>
            <a:r>
              <a:rPr lang="en-US" sz="2900">
                <a:solidFill>
                  <a:schemeClr val="dk1"/>
                </a:solidFill>
              </a:rPr>
              <a:t>Onset of action: ~ 2-3 minutes (rapid)</a:t>
            </a:r>
            <a:endParaRPr/>
          </a:p>
          <a:p>
            <a:pPr indent="-228600" lvl="0" marL="228600" marR="0" rtl="0" algn="l">
              <a:lnSpc>
                <a:spcPct val="120000"/>
              </a:lnSpc>
              <a:spcBef>
                <a:spcPts val="0"/>
              </a:spcBef>
              <a:spcAft>
                <a:spcPts val="0"/>
              </a:spcAft>
              <a:buClr>
                <a:schemeClr val="dk1"/>
              </a:buClr>
              <a:buSzPct val="100000"/>
              <a:buChar char="•"/>
            </a:pPr>
            <a:r>
              <a:rPr lang="en-US" sz="2900">
                <a:solidFill>
                  <a:schemeClr val="dk1"/>
                </a:solidFill>
              </a:rPr>
              <a:t>Sedation is common after administration</a:t>
            </a:r>
            <a:endParaRPr/>
          </a:p>
          <a:p>
            <a:pPr indent="-113029" lvl="0" marL="228600" rtl="0" algn="l">
              <a:lnSpc>
                <a:spcPct val="90000"/>
              </a:lnSpc>
              <a:spcBef>
                <a:spcPts val="1000"/>
              </a:spcBef>
              <a:spcAft>
                <a:spcPts val="0"/>
              </a:spcAft>
              <a:buClr>
                <a:srgbClr val="102649"/>
              </a:buClr>
              <a:buSzPct val="100000"/>
              <a:buNone/>
            </a:pPr>
            <a:r>
              <a:t/>
            </a:r>
            <a:endParaRPr sz="2600">
              <a:solidFill>
                <a:schemeClr val="dk1"/>
              </a:solidFill>
            </a:endParaRPr>
          </a:p>
        </p:txBody>
      </p:sp>
      <p:pic>
        <p:nvPicPr>
          <p:cNvPr id="1012" name="Google Shape;1012;p126"/>
          <p:cNvPicPr preferRelativeResize="0"/>
          <p:nvPr/>
        </p:nvPicPr>
        <p:blipFill rotWithShape="1">
          <a:blip r:embed="rId3">
            <a:alphaModFix/>
          </a:blip>
          <a:srcRect b="0" l="0" r="0" t="0"/>
          <a:stretch/>
        </p:blipFill>
        <p:spPr>
          <a:xfrm>
            <a:off x="10609706" y="219075"/>
            <a:ext cx="1128289" cy="1232315"/>
          </a:xfrm>
          <a:prstGeom prst="rect">
            <a:avLst/>
          </a:prstGeom>
          <a:noFill/>
          <a:ln>
            <a:noFill/>
          </a:ln>
        </p:spPr>
      </p:pic>
      <p:pic>
        <p:nvPicPr>
          <p:cNvPr descr="KDE School Health Logo" id="1013" name="Google Shape;1013;p126"/>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555786" y="257025"/>
            <a:ext cx="11174660" cy="93454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Who Can Prescribe Medicine?</a:t>
            </a:r>
            <a:endParaRPr/>
          </a:p>
        </p:txBody>
      </p:sp>
      <p:sp>
        <p:nvSpPr>
          <p:cNvPr id="175" name="Google Shape;175;p12"/>
          <p:cNvSpPr txBox="1"/>
          <p:nvPr>
            <p:ph idx="1" type="body"/>
          </p:nvPr>
        </p:nvSpPr>
        <p:spPr>
          <a:xfrm>
            <a:off x="555786" y="1084217"/>
            <a:ext cx="11292225" cy="4582215"/>
          </a:xfrm>
          <a:prstGeom prst="rect">
            <a:avLst/>
          </a:prstGeom>
          <a:noFill/>
          <a:ln>
            <a:noFill/>
          </a:ln>
        </p:spPr>
        <p:txBody>
          <a:bodyPr anchorCtr="0" anchor="t" bIns="45700" lIns="91425" spcFirstLastPara="1" rIns="91425" wrap="square" tIns="45700">
            <a:normAutofit fontScale="92500" lnSpcReduction="10000"/>
          </a:bodyPr>
          <a:lstStyle/>
          <a:p>
            <a:pPr indent="-215265" lvl="0" marL="228600" rtl="0" algn="l">
              <a:lnSpc>
                <a:spcPct val="90000"/>
              </a:lnSpc>
              <a:spcBef>
                <a:spcPts val="0"/>
              </a:spcBef>
              <a:spcAft>
                <a:spcPts val="0"/>
              </a:spcAft>
              <a:buClr>
                <a:srgbClr val="102649"/>
              </a:buClr>
              <a:buSzPct val="100000"/>
              <a:buChar char="•"/>
            </a:pPr>
            <a:r>
              <a:rPr lang="en-US"/>
              <a:t>Only physicians, dentists, physician assistants and advanced practice registered nurses (APRN) are licensed to “</a:t>
            </a:r>
            <a:r>
              <a:rPr b="1" lang="en-US"/>
              <a:t>prescribe</a:t>
            </a:r>
            <a:r>
              <a:rPr lang="en-US"/>
              <a:t>” medication</a:t>
            </a:r>
            <a:endParaRPr/>
          </a:p>
          <a:p>
            <a:pPr indent="-215265" lvl="0" marL="228600" rtl="0" algn="l">
              <a:lnSpc>
                <a:spcPct val="90000"/>
              </a:lnSpc>
              <a:spcBef>
                <a:spcPts val="1000"/>
              </a:spcBef>
              <a:spcAft>
                <a:spcPts val="0"/>
              </a:spcAft>
              <a:buClr>
                <a:srgbClr val="102649"/>
              </a:buClr>
              <a:buSzPct val="100000"/>
              <a:buChar char="•"/>
            </a:pPr>
            <a:r>
              <a:rPr lang="en-US"/>
              <a:t>Nurses are licensed to “administer” medications (KRS 314.011)</a:t>
            </a:r>
            <a:endParaRPr/>
          </a:p>
          <a:p>
            <a:pPr indent="-215265" lvl="0" marL="228600" rtl="0" algn="l">
              <a:lnSpc>
                <a:spcPct val="90000"/>
              </a:lnSpc>
              <a:spcBef>
                <a:spcPts val="1000"/>
              </a:spcBef>
              <a:spcAft>
                <a:spcPts val="0"/>
              </a:spcAft>
              <a:buClr>
                <a:srgbClr val="102649"/>
              </a:buClr>
              <a:buSzPct val="100000"/>
              <a:buChar char="•"/>
            </a:pPr>
            <a:r>
              <a:rPr lang="en-US"/>
              <a:t>Only registered nurses, APRNs, PAs or physicians in the school setting may </a:t>
            </a:r>
            <a:r>
              <a:rPr b="1" lang="en-US"/>
              <a:t>delegate</a:t>
            </a:r>
            <a:r>
              <a:rPr lang="en-US"/>
              <a:t> the task to administer medications to persons who have completed a course such as this, and have demonstrated competency (KRS 156.502) </a:t>
            </a:r>
            <a:endParaRPr/>
          </a:p>
          <a:p>
            <a:pPr indent="-215265" lvl="0" marL="228600" rtl="0" algn="l">
              <a:lnSpc>
                <a:spcPct val="90000"/>
              </a:lnSpc>
              <a:spcBef>
                <a:spcPts val="1000"/>
              </a:spcBef>
              <a:spcAft>
                <a:spcPts val="0"/>
              </a:spcAft>
              <a:buClr>
                <a:srgbClr val="102649"/>
              </a:buClr>
              <a:buSzPct val="100000"/>
              <a:buChar char="•"/>
            </a:pPr>
            <a:r>
              <a:rPr lang="en-US"/>
              <a:t>School personnel may be trained to administer medications that are prescribed to treat emergency or life-threatening health conditions such as hypoglycemia, anaphylaxis, seizures and opioid overdoses.  </a:t>
            </a:r>
            <a:endParaRPr/>
          </a:p>
          <a:p>
            <a:pPr indent="0" lvl="0" marL="0" rtl="0" algn="l">
              <a:lnSpc>
                <a:spcPct val="90000"/>
              </a:lnSpc>
              <a:spcBef>
                <a:spcPts val="1000"/>
              </a:spcBef>
              <a:spcAft>
                <a:spcPts val="0"/>
              </a:spcAft>
              <a:buClr>
                <a:srgbClr val="C00000"/>
              </a:buClr>
              <a:buSzPct val="100000"/>
              <a:buNone/>
            </a:pPr>
            <a:r>
              <a:rPr lang="en-US">
                <a:solidFill>
                  <a:srgbClr val="C00000"/>
                </a:solidFill>
              </a:rPr>
              <a:t>	</a:t>
            </a:r>
            <a:r>
              <a:rPr lang="en-US" sz="2400"/>
              <a:t>KRS 158.838, KRS 217.186, KRS 156.502, KRS 158.834, KRS 158.836</a:t>
            </a:r>
            <a:endParaRPr/>
          </a:p>
          <a:p>
            <a:pPr indent="-50800" lvl="0" marL="228600" rtl="0" algn="l">
              <a:lnSpc>
                <a:spcPct val="90000"/>
              </a:lnSpc>
              <a:spcBef>
                <a:spcPts val="1000"/>
              </a:spcBef>
              <a:spcAft>
                <a:spcPts val="0"/>
              </a:spcAft>
              <a:buClr>
                <a:srgbClr val="102649"/>
              </a:buClr>
              <a:buSzPct val="100000"/>
              <a:buNone/>
            </a:pPr>
            <a:r>
              <a:t/>
            </a:r>
            <a:endParaRPr/>
          </a:p>
        </p:txBody>
      </p:sp>
      <p:sp>
        <p:nvSpPr>
          <p:cNvPr id="176" name="Google Shape;176;p12"/>
          <p:cNvSpPr/>
          <p:nvPr/>
        </p:nvSpPr>
        <p:spPr>
          <a:xfrm>
            <a:off x="773050" y="5003420"/>
            <a:ext cx="322217" cy="3048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pic>
        <p:nvPicPr>
          <p:cNvPr descr="KDE school health logo" id="177" name="Google Shape;177;p12"/>
          <p:cNvPicPr preferRelativeResize="0"/>
          <p:nvPr/>
        </p:nvPicPr>
        <p:blipFill rotWithShape="1">
          <a:blip r:embed="rId3">
            <a:alphaModFix/>
          </a:blip>
          <a:srcRect b="0" l="0" r="0" t="0"/>
          <a:stretch/>
        </p:blipFill>
        <p:spPr>
          <a:xfrm>
            <a:off x="11072381" y="4731277"/>
            <a:ext cx="896190" cy="104250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27"/>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Midazolam Safety Concerns and Side Effects</a:t>
            </a:r>
            <a:endParaRPr/>
          </a:p>
        </p:txBody>
      </p:sp>
      <p:sp>
        <p:nvSpPr>
          <p:cNvPr id="1019" name="Google Shape;1019;p127"/>
          <p:cNvSpPr txBox="1"/>
          <p:nvPr>
            <p:ph idx="1" type="body"/>
          </p:nvPr>
        </p:nvSpPr>
        <p:spPr>
          <a:xfrm>
            <a:off x="555786" y="1773451"/>
            <a:ext cx="10721814" cy="378914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solidFill>
                  <a:schemeClr val="dk1"/>
                </a:solidFill>
              </a:rPr>
              <a:t>Activate the seizure plan when administering midazolam </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The risk for addiction is almost nil</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Store at room temperature</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If swallowed, only one third of a dose is absorbed</a:t>
            </a:r>
            <a:endParaRPr/>
          </a:p>
          <a:p>
            <a:pPr indent="-228600" lvl="0" marL="228600" rtl="0" algn="l">
              <a:lnSpc>
                <a:spcPct val="100000"/>
              </a:lnSpc>
              <a:spcBef>
                <a:spcPts val="0"/>
              </a:spcBef>
              <a:spcAft>
                <a:spcPts val="0"/>
              </a:spcAft>
              <a:buClr>
                <a:schemeClr val="dk1"/>
              </a:buClr>
              <a:buSzPts val="2800"/>
              <a:buChar char="•"/>
            </a:pPr>
            <a:r>
              <a:rPr b="1" lang="en-US">
                <a:solidFill>
                  <a:schemeClr val="dk1"/>
                </a:solidFill>
              </a:rPr>
              <a:t>Prefilled </a:t>
            </a:r>
            <a:r>
              <a:rPr b="1" lang="en-US" u="sng">
                <a:solidFill>
                  <a:schemeClr val="dk1"/>
                </a:solidFill>
              </a:rPr>
              <a:t>syringes</a:t>
            </a:r>
            <a:r>
              <a:rPr b="1" lang="en-US">
                <a:solidFill>
                  <a:schemeClr val="dk1"/>
                </a:solidFill>
              </a:rPr>
              <a:t> have a shelf life of four months</a:t>
            </a:r>
            <a:endParaRPr b="1"/>
          </a:p>
          <a:p>
            <a:pPr indent="-50800" lvl="0" marL="22860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1020" name="Google Shape;1020;p127"/>
          <p:cNvPicPr preferRelativeResize="0"/>
          <p:nvPr/>
        </p:nvPicPr>
        <p:blipFill rotWithShape="1">
          <a:blip r:embed="rId3">
            <a:alphaModFix/>
          </a:blip>
          <a:srcRect b="0" l="0" r="0" t="0"/>
          <a:stretch/>
        </p:blipFill>
        <p:spPr>
          <a:xfrm>
            <a:off x="10213770" y="220125"/>
            <a:ext cx="1645920" cy="1394600"/>
          </a:xfrm>
          <a:prstGeom prst="rect">
            <a:avLst/>
          </a:prstGeom>
          <a:noFill/>
          <a:ln>
            <a:noFill/>
          </a:ln>
        </p:spPr>
      </p:pic>
      <p:pic>
        <p:nvPicPr>
          <p:cNvPr descr="KDE School Health Logo" id="1021" name="Google Shape;1021;p127"/>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128"/>
          <p:cNvSpPr txBox="1"/>
          <p:nvPr>
            <p:ph type="title"/>
          </p:nvPr>
        </p:nvSpPr>
        <p:spPr>
          <a:xfrm>
            <a:off x="164753" y="23018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Preparation for Administration (Syringe and Atomizer)</a:t>
            </a:r>
            <a:endParaRPr/>
          </a:p>
        </p:txBody>
      </p:sp>
      <p:sp>
        <p:nvSpPr>
          <p:cNvPr id="1028" name="Google Shape;1028;p128"/>
          <p:cNvSpPr txBox="1"/>
          <p:nvPr>
            <p:ph idx="1" type="body"/>
          </p:nvPr>
        </p:nvSpPr>
        <p:spPr>
          <a:xfrm>
            <a:off x="259080" y="1476098"/>
            <a:ext cx="11094720" cy="3979822"/>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02649"/>
              </a:buClr>
              <a:buSzPts val="2800"/>
              <a:buChar char="•"/>
            </a:pPr>
            <a:r>
              <a:rPr lang="en-US"/>
              <a:t>Draw the syringe back to the measured dose</a:t>
            </a:r>
            <a:endParaRPr/>
          </a:p>
          <a:p>
            <a:pPr indent="-228600" lvl="0" marL="228600" rtl="0" algn="l">
              <a:lnSpc>
                <a:spcPct val="100000"/>
              </a:lnSpc>
              <a:spcBef>
                <a:spcPts val="0"/>
              </a:spcBef>
              <a:spcAft>
                <a:spcPts val="0"/>
              </a:spcAft>
              <a:buClr>
                <a:srgbClr val="3F3F3F"/>
              </a:buClr>
              <a:buSzPts val="2800"/>
              <a:buChar char="•"/>
            </a:pPr>
            <a:r>
              <a:rPr lang="en-US" sz="2800">
                <a:solidFill>
                  <a:srgbClr val="3F3F3F"/>
                </a:solidFill>
              </a:rPr>
              <a:t>Insert syringe into midazolam vial and inject measured volume of air into vial</a:t>
            </a:r>
            <a:endParaRPr/>
          </a:p>
          <a:p>
            <a:pPr indent="-228600" lvl="0" marL="228600" rtl="0" algn="l">
              <a:lnSpc>
                <a:spcPct val="100000"/>
              </a:lnSpc>
              <a:spcBef>
                <a:spcPts val="0"/>
              </a:spcBef>
              <a:spcAft>
                <a:spcPts val="0"/>
              </a:spcAft>
              <a:buClr>
                <a:srgbClr val="3F3F3F"/>
              </a:buClr>
              <a:buSzPts val="2800"/>
              <a:buChar char="•"/>
            </a:pPr>
            <a:r>
              <a:rPr lang="en-US" sz="2800">
                <a:solidFill>
                  <a:srgbClr val="3F3F3F"/>
                </a:solidFill>
              </a:rPr>
              <a:t>Withdraw appropriate volume of medication from vial</a:t>
            </a:r>
            <a:endParaRPr/>
          </a:p>
          <a:p>
            <a:pPr indent="-228600" lvl="0" marL="228600" rtl="0" algn="l">
              <a:lnSpc>
                <a:spcPct val="100000"/>
              </a:lnSpc>
              <a:spcBef>
                <a:spcPts val="0"/>
              </a:spcBef>
              <a:spcAft>
                <a:spcPts val="0"/>
              </a:spcAft>
              <a:buClr>
                <a:srgbClr val="3F3F3F"/>
              </a:buClr>
              <a:buSzPts val="2800"/>
              <a:buChar char="•"/>
            </a:pPr>
            <a:r>
              <a:rPr lang="en-US">
                <a:solidFill>
                  <a:srgbClr val="3F3F3F"/>
                </a:solidFill>
              </a:rPr>
              <a:t>Attach atomizer</a:t>
            </a:r>
            <a:endParaRPr/>
          </a:p>
          <a:p>
            <a:pPr indent="0" lvl="0" marL="0" rtl="0" algn="l">
              <a:lnSpc>
                <a:spcPct val="100000"/>
              </a:lnSpc>
              <a:spcBef>
                <a:spcPts val="0"/>
              </a:spcBef>
              <a:spcAft>
                <a:spcPts val="0"/>
              </a:spcAft>
              <a:buClr>
                <a:srgbClr val="102649"/>
              </a:buClr>
              <a:buSzPts val="2800"/>
              <a:buNone/>
            </a:pPr>
            <a:r>
              <a:t/>
            </a:r>
            <a:endParaRPr b="1" sz="2800">
              <a:solidFill>
                <a:srgbClr val="3F3F3F"/>
              </a:solidFill>
            </a:endParaRPr>
          </a:p>
          <a:p>
            <a:pPr indent="0" lvl="0" marL="0" rtl="0" algn="l">
              <a:lnSpc>
                <a:spcPct val="100000"/>
              </a:lnSpc>
              <a:spcBef>
                <a:spcPts val="0"/>
              </a:spcBef>
              <a:spcAft>
                <a:spcPts val="0"/>
              </a:spcAft>
              <a:buClr>
                <a:srgbClr val="3F3F3F"/>
              </a:buClr>
              <a:buSzPts val="2800"/>
              <a:buNone/>
            </a:pPr>
            <a:r>
              <a:rPr b="1" lang="en-US" sz="2800">
                <a:solidFill>
                  <a:srgbClr val="3F3F3F"/>
                </a:solidFill>
              </a:rPr>
              <a:t>NOTE:</a:t>
            </a:r>
            <a:r>
              <a:rPr lang="en-US" sz="2800">
                <a:solidFill>
                  <a:srgbClr val="3F3F3F"/>
                </a:solidFill>
              </a:rPr>
              <a:t> If directed on label, draw up an additional 0.1 ml of medication to allow for dead space in the atomizer</a:t>
            </a:r>
            <a:endParaRPr/>
          </a:p>
          <a:p>
            <a:pPr indent="-50800" lvl="0" marL="22860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1029" name="Google Shape;1029;p128"/>
          <p:cNvPicPr preferRelativeResize="0"/>
          <p:nvPr/>
        </p:nvPicPr>
        <p:blipFill rotWithShape="1">
          <a:blip r:embed="rId3">
            <a:alphaModFix/>
          </a:blip>
          <a:srcRect b="0" l="0" r="0" t="0"/>
          <a:stretch/>
        </p:blipFill>
        <p:spPr>
          <a:xfrm>
            <a:off x="10317480" y="160297"/>
            <a:ext cx="1615440" cy="1595437"/>
          </a:xfrm>
          <a:prstGeom prst="rect">
            <a:avLst/>
          </a:prstGeom>
          <a:noFill/>
          <a:ln>
            <a:noFill/>
          </a:ln>
        </p:spPr>
      </p:pic>
      <p:pic>
        <p:nvPicPr>
          <p:cNvPr descr="KDE School Health Logo" id="1030" name="Google Shape;1030;p128"/>
          <p:cNvPicPr preferRelativeResize="0"/>
          <p:nvPr/>
        </p:nvPicPr>
        <p:blipFill rotWithShape="1">
          <a:blip r:embed="rId4">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129"/>
          <p:cNvSpPr txBox="1"/>
          <p:nvPr>
            <p:ph type="title"/>
          </p:nvPr>
        </p:nvSpPr>
        <p:spPr>
          <a:xfrm>
            <a:off x="521130" y="18419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Midalozam Administration via Atomizer</a:t>
            </a:r>
            <a:endParaRPr/>
          </a:p>
        </p:txBody>
      </p:sp>
      <p:sp>
        <p:nvSpPr>
          <p:cNvPr id="1037" name="Google Shape;1037;p129"/>
          <p:cNvSpPr txBox="1"/>
          <p:nvPr>
            <p:ph idx="1" type="body"/>
          </p:nvPr>
        </p:nvSpPr>
        <p:spPr>
          <a:xfrm>
            <a:off x="521130" y="1368425"/>
            <a:ext cx="10878390" cy="4351338"/>
          </a:xfrm>
          <a:prstGeom prst="rect">
            <a:avLst/>
          </a:prstGeom>
          <a:noFill/>
          <a:ln>
            <a:noFill/>
          </a:ln>
        </p:spPr>
        <p:txBody>
          <a:bodyPr anchorCtr="0" anchor="t" bIns="45700" lIns="91425" spcFirstLastPara="1" rIns="91425" wrap="square" tIns="45700">
            <a:noAutofit/>
          </a:bodyPr>
          <a:lstStyle/>
          <a:p>
            <a:pPr indent="-222250" lvl="0" marL="228600" rtl="0" algn="l">
              <a:lnSpc>
                <a:spcPct val="90000"/>
              </a:lnSpc>
              <a:spcBef>
                <a:spcPts val="0"/>
              </a:spcBef>
              <a:spcAft>
                <a:spcPts val="0"/>
              </a:spcAft>
              <a:buClr>
                <a:schemeClr val="dk1"/>
              </a:buClr>
              <a:buSzPts val="2700"/>
              <a:buChar char="•"/>
            </a:pPr>
            <a:r>
              <a:rPr lang="en-US" sz="2700">
                <a:solidFill>
                  <a:schemeClr val="dk1"/>
                </a:solidFill>
              </a:rPr>
              <a:t>Inspect nostrils, if blood or mucus present, suction the nares prior to delivery of medication</a:t>
            </a:r>
            <a:endParaRPr sz="2700"/>
          </a:p>
          <a:p>
            <a:pPr indent="-222250" lvl="0" marL="228600" rtl="0" algn="l">
              <a:lnSpc>
                <a:spcPct val="90000"/>
              </a:lnSpc>
              <a:spcBef>
                <a:spcPts val="1000"/>
              </a:spcBef>
              <a:spcAft>
                <a:spcPts val="0"/>
              </a:spcAft>
              <a:buClr>
                <a:schemeClr val="dk1"/>
              </a:buClr>
              <a:buSzPts val="2700"/>
              <a:buChar char="•"/>
            </a:pPr>
            <a:r>
              <a:rPr b="1" lang="en-US" sz="2700">
                <a:solidFill>
                  <a:schemeClr val="dk1"/>
                </a:solidFill>
              </a:rPr>
              <a:t>Note: </a:t>
            </a:r>
            <a:r>
              <a:rPr lang="en-US" sz="2700">
                <a:solidFill>
                  <a:schemeClr val="dk1"/>
                </a:solidFill>
              </a:rPr>
              <a:t>Drug is absorbed by the mucous membranes, not via inhalation</a:t>
            </a:r>
            <a:endParaRPr sz="2700"/>
          </a:p>
          <a:p>
            <a:pPr indent="-222250" lvl="0" marL="228600" rtl="0" algn="l">
              <a:lnSpc>
                <a:spcPct val="90000"/>
              </a:lnSpc>
              <a:spcBef>
                <a:spcPts val="1000"/>
              </a:spcBef>
              <a:spcAft>
                <a:spcPts val="0"/>
              </a:spcAft>
              <a:buClr>
                <a:schemeClr val="dk1"/>
              </a:buClr>
              <a:buSzPts val="2700"/>
              <a:buChar char="•"/>
            </a:pPr>
            <a:r>
              <a:rPr lang="en-US" sz="2700">
                <a:solidFill>
                  <a:schemeClr val="dk1"/>
                </a:solidFill>
              </a:rPr>
              <a:t>Insert tip of atomizer into left nostril and administer half the dose</a:t>
            </a:r>
            <a:endParaRPr sz="2700"/>
          </a:p>
          <a:p>
            <a:pPr indent="-222250" lvl="0" marL="228600" rtl="0" algn="l">
              <a:lnSpc>
                <a:spcPct val="90000"/>
              </a:lnSpc>
              <a:spcBef>
                <a:spcPts val="1000"/>
              </a:spcBef>
              <a:spcAft>
                <a:spcPts val="0"/>
              </a:spcAft>
              <a:buClr>
                <a:schemeClr val="dk1"/>
              </a:buClr>
              <a:buSzPts val="2700"/>
              <a:buChar char="•"/>
            </a:pPr>
            <a:r>
              <a:rPr lang="en-US" sz="2700">
                <a:solidFill>
                  <a:schemeClr val="dk1"/>
                </a:solidFill>
              </a:rPr>
              <a:t>Administer remaining half of medication into the right nostril (doubles the amount of mucosa for drug absorption and increases the rate of absorption)</a:t>
            </a:r>
            <a:endParaRPr sz="2700"/>
          </a:p>
          <a:p>
            <a:pPr indent="-222250" lvl="0" marL="228600" rtl="0" algn="l">
              <a:lnSpc>
                <a:spcPct val="90000"/>
              </a:lnSpc>
              <a:spcBef>
                <a:spcPts val="1000"/>
              </a:spcBef>
              <a:spcAft>
                <a:spcPts val="0"/>
              </a:spcAft>
              <a:buClr>
                <a:schemeClr val="dk1"/>
              </a:buClr>
              <a:buSzPts val="2700"/>
              <a:buChar char="•"/>
            </a:pPr>
            <a:r>
              <a:rPr lang="en-US" sz="2700">
                <a:solidFill>
                  <a:schemeClr val="dk1"/>
                </a:solidFill>
              </a:rPr>
              <a:t>Direct the spray from the center of the nose and spray directly up and back towards outside of the nose</a:t>
            </a:r>
            <a:endParaRPr sz="2700"/>
          </a:p>
          <a:p>
            <a:pPr indent="-50800" lvl="0" marL="228600" rtl="0" algn="l">
              <a:lnSpc>
                <a:spcPct val="90000"/>
              </a:lnSpc>
              <a:spcBef>
                <a:spcPts val="1000"/>
              </a:spcBef>
              <a:spcAft>
                <a:spcPts val="0"/>
              </a:spcAft>
              <a:buClr>
                <a:srgbClr val="102649"/>
              </a:buClr>
              <a:buSzPts val="2800"/>
              <a:buNone/>
            </a:pPr>
            <a:r>
              <a:t/>
            </a:r>
            <a:endParaRPr sz="2700">
              <a:solidFill>
                <a:srgbClr val="FF0000"/>
              </a:solidFill>
            </a:endParaRPr>
          </a:p>
        </p:txBody>
      </p:sp>
      <p:pic>
        <p:nvPicPr>
          <p:cNvPr descr="KDE School Health Logo" id="1038" name="Google Shape;1038;p129"/>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30"/>
          <p:cNvSpPr txBox="1"/>
          <p:nvPr>
            <p:ph idx="4294967295" type="title"/>
          </p:nvPr>
        </p:nvSpPr>
        <p:spPr>
          <a:xfrm>
            <a:off x="1587347" y="13152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Illustration of Administration</a:t>
            </a:r>
            <a:endParaRPr/>
          </a:p>
        </p:txBody>
      </p:sp>
      <p:pic>
        <p:nvPicPr>
          <p:cNvPr descr="Illustration of how to administer midazolam with syringe and atomizer&#10;&#10;Using the free hand to held the base of the head stable, place the tip of the atomizer snugly against the nostril aimily slightly up and outwards towards the top of the ear.&#10;&#10;Administer half of the solution, into one of the nostrils.&#10;&#10;Administer the other half of the solution into the opposite nostril" id="1045" name="Google Shape;1045;p130"/>
          <p:cNvPicPr preferRelativeResize="0"/>
          <p:nvPr/>
        </p:nvPicPr>
        <p:blipFill rotWithShape="1">
          <a:blip r:embed="rId3">
            <a:alphaModFix/>
          </a:blip>
          <a:srcRect b="0" l="0" r="0" t="0"/>
          <a:stretch/>
        </p:blipFill>
        <p:spPr>
          <a:xfrm>
            <a:off x="381354" y="1685582"/>
            <a:ext cx="8109966" cy="2678589"/>
          </a:xfrm>
          <a:prstGeom prst="rect">
            <a:avLst/>
          </a:prstGeom>
          <a:noFill/>
          <a:ln>
            <a:noFill/>
          </a:ln>
        </p:spPr>
      </p:pic>
      <p:pic>
        <p:nvPicPr>
          <p:cNvPr descr="Reference: step-by-step guide adapted from 2013 Teleflex In. Nasal Device instructions." id="1046" name="Google Shape;1046;p130"/>
          <p:cNvPicPr preferRelativeResize="0"/>
          <p:nvPr/>
        </p:nvPicPr>
        <p:blipFill rotWithShape="1">
          <a:blip r:embed="rId4">
            <a:alphaModFix/>
          </a:blip>
          <a:srcRect b="0" l="0" r="0" t="0"/>
          <a:stretch/>
        </p:blipFill>
        <p:spPr>
          <a:xfrm>
            <a:off x="816809" y="4526565"/>
            <a:ext cx="9335611" cy="541194"/>
          </a:xfrm>
          <a:prstGeom prst="rect">
            <a:avLst/>
          </a:prstGeom>
          <a:noFill/>
          <a:ln>
            <a:noFill/>
          </a:ln>
        </p:spPr>
      </p:pic>
      <p:pic>
        <p:nvPicPr>
          <p:cNvPr id="1047" name="Google Shape;1047;p130"/>
          <p:cNvPicPr preferRelativeResize="0"/>
          <p:nvPr/>
        </p:nvPicPr>
        <p:blipFill rotWithShape="1">
          <a:blip r:embed="rId5">
            <a:alphaModFix/>
          </a:blip>
          <a:srcRect b="0" l="0" r="0" t="0"/>
          <a:stretch/>
        </p:blipFill>
        <p:spPr>
          <a:xfrm>
            <a:off x="246783" y="219669"/>
            <a:ext cx="1140051" cy="1335140"/>
          </a:xfrm>
          <a:prstGeom prst="rect">
            <a:avLst/>
          </a:prstGeom>
          <a:noFill/>
          <a:ln>
            <a:noFill/>
          </a:ln>
        </p:spPr>
      </p:pic>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31"/>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Nayzilam® (Midazolam) Nasal Spray</a:t>
            </a:r>
            <a:endParaRPr/>
          </a:p>
        </p:txBody>
      </p:sp>
      <p:sp>
        <p:nvSpPr>
          <p:cNvPr id="1053" name="Google Shape;1053;p131"/>
          <p:cNvSpPr txBox="1"/>
          <p:nvPr>
            <p:ph idx="1" type="body"/>
          </p:nvPr>
        </p:nvSpPr>
        <p:spPr>
          <a:xfrm>
            <a:off x="555786" y="1878702"/>
            <a:ext cx="11186183" cy="271041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solidFill>
                  <a:schemeClr val="dk1"/>
                </a:solidFill>
              </a:rPr>
              <a:t>Same medication – different delivery system</a:t>
            </a:r>
            <a:endParaRPr b="1"/>
          </a:p>
          <a:p>
            <a:pPr indent="-228600" lvl="0" marL="228600" rtl="0" algn="l">
              <a:lnSpc>
                <a:spcPct val="90000"/>
              </a:lnSpc>
              <a:spcBef>
                <a:spcPts val="1000"/>
              </a:spcBef>
              <a:spcAft>
                <a:spcPts val="0"/>
              </a:spcAft>
              <a:buClr>
                <a:schemeClr val="dk1"/>
              </a:buClr>
              <a:buSzPts val="2800"/>
              <a:buChar char="•"/>
            </a:pPr>
            <a:r>
              <a:rPr lang="en-US">
                <a:solidFill>
                  <a:schemeClr val="dk1"/>
                </a:solidFill>
              </a:rPr>
              <a:t>Stored at room temperature</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Only given in one nostril</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Only one dose in package</a:t>
            </a:r>
            <a:endParaRPr/>
          </a:p>
        </p:txBody>
      </p:sp>
      <p:pic>
        <p:nvPicPr>
          <p:cNvPr descr="KDE School Health Logo" id="1054" name="Google Shape;1054;p131"/>
          <p:cNvPicPr preferRelativeResize="0"/>
          <p:nvPr/>
        </p:nvPicPr>
        <p:blipFill rotWithShape="1">
          <a:blip r:embed="rId3">
            <a:alphaModFix/>
          </a:blip>
          <a:srcRect b="0" l="0" r="0" t="0"/>
          <a:stretch/>
        </p:blipFill>
        <p:spPr>
          <a:xfrm>
            <a:off x="10910648" y="4458785"/>
            <a:ext cx="1133954" cy="1335140"/>
          </a:xfrm>
          <a:prstGeom prst="rect">
            <a:avLst/>
          </a:prstGeom>
          <a:noFill/>
          <a:ln>
            <a:noFill/>
          </a:ln>
        </p:spPr>
      </p:pic>
      <p:pic>
        <p:nvPicPr>
          <p:cNvPr id="1055" name="Google Shape;1055;p131"/>
          <p:cNvPicPr preferRelativeResize="0"/>
          <p:nvPr/>
        </p:nvPicPr>
        <p:blipFill rotWithShape="1">
          <a:blip r:embed="rId4">
            <a:alphaModFix/>
          </a:blip>
          <a:srcRect b="0" l="0" r="0" t="0"/>
          <a:stretch/>
        </p:blipFill>
        <p:spPr>
          <a:xfrm>
            <a:off x="8913180" y="257025"/>
            <a:ext cx="2828789" cy="1621677"/>
          </a:xfrm>
          <a:prstGeom prst="rect">
            <a:avLst/>
          </a:prstGeom>
          <a:noFill/>
          <a:ln>
            <a:noFill/>
          </a:ln>
        </p:spPr>
      </p:pic>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32"/>
          <p:cNvSpPr txBox="1"/>
          <p:nvPr>
            <p:ph type="title"/>
          </p:nvPr>
        </p:nvSpPr>
        <p:spPr>
          <a:xfrm>
            <a:off x="268175" y="14899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Nayzilam® Administration </a:t>
            </a:r>
            <a:endParaRPr/>
          </a:p>
        </p:txBody>
      </p:sp>
      <p:sp>
        <p:nvSpPr>
          <p:cNvPr id="1062" name="Google Shape;1062;p132"/>
          <p:cNvSpPr txBox="1"/>
          <p:nvPr>
            <p:ph idx="1" type="body"/>
          </p:nvPr>
        </p:nvSpPr>
        <p:spPr>
          <a:xfrm>
            <a:off x="144125" y="1219200"/>
            <a:ext cx="11599800" cy="5337900"/>
          </a:xfrm>
          <a:prstGeom prst="rect">
            <a:avLst/>
          </a:prstGeom>
          <a:noFill/>
          <a:ln>
            <a:noFill/>
          </a:ln>
        </p:spPr>
        <p:txBody>
          <a:bodyPr anchorCtr="0" anchor="t" bIns="45700" lIns="91425" spcFirstLastPara="1" rIns="91425" wrap="square" tIns="45700">
            <a:normAutofit fontScale="77500" lnSpcReduction="10000"/>
          </a:bodyPr>
          <a:lstStyle/>
          <a:p>
            <a:pPr indent="0" lvl="0" marL="0" marR="0" rtl="0" algn="l">
              <a:lnSpc>
                <a:spcPct val="110000"/>
              </a:lnSpc>
              <a:spcBef>
                <a:spcPts val="0"/>
              </a:spcBef>
              <a:spcAft>
                <a:spcPts val="0"/>
              </a:spcAft>
              <a:buClr>
                <a:schemeClr val="dk1"/>
              </a:buClr>
              <a:buSzPct val="100000"/>
              <a:buNone/>
            </a:pPr>
            <a:r>
              <a:rPr b="1" lang="en-US" sz="2400" u="sng">
                <a:solidFill>
                  <a:schemeClr val="dk1"/>
                </a:solidFill>
              </a:rPr>
              <a:t>How to Administer</a:t>
            </a:r>
            <a:r>
              <a:rPr b="1" lang="en-US" sz="2400">
                <a:solidFill>
                  <a:schemeClr val="dk1"/>
                </a:solidFill>
              </a:rPr>
              <a:t> </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Identify someone to call 9-1-1 </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Remove Nayzilam nasal spray from the package</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Hold the nasal spray with your thumb on the bottom of the plunger and your first and middle fingers on either side of the nozzle</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Tilt the persons head back and provide support under the neck with your hand</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Gently insert the tip of the nozzle into one nostril until your fingers on either side of the nozzle are against the bottom of the nose</a:t>
            </a:r>
            <a:endParaRPr/>
          </a:p>
          <a:p>
            <a:pPr indent="-217169" lvl="1" marL="685800" marR="0" rtl="0" algn="l">
              <a:lnSpc>
                <a:spcPct val="110000"/>
              </a:lnSpc>
              <a:spcBef>
                <a:spcPts val="0"/>
              </a:spcBef>
              <a:spcAft>
                <a:spcPts val="0"/>
              </a:spcAft>
              <a:buClr>
                <a:schemeClr val="dk1"/>
              </a:buClr>
              <a:buSzPct val="100000"/>
              <a:buFont typeface="Noto Sans Symbols"/>
              <a:buChar char="✔"/>
            </a:pPr>
            <a:r>
              <a:rPr b="1" lang="en-US">
                <a:solidFill>
                  <a:schemeClr val="dk1"/>
                </a:solidFill>
              </a:rPr>
              <a:t>Do NOT prime the sprayer.</a:t>
            </a:r>
            <a:r>
              <a:rPr lang="en-US">
                <a:solidFill>
                  <a:schemeClr val="dk1"/>
                </a:solidFill>
              </a:rPr>
              <a:t>  Press the plunger firmly to give the dose of Nayzilam nasal spray</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 Remove the nozzle after giving the dose</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Throw away the nasal spray device(s) after using</a:t>
            </a:r>
            <a:endParaRPr/>
          </a:p>
          <a:p>
            <a:pPr indent="-217169" lvl="1" marL="685800" marR="0" rtl="0" algn="l">
              <a:lnSpc>
                <a:spcPct val="110000"/>
              </a:lnSpc>
              <a:spcBef>
                <a:spcPts val="0"/>
              </a:spcBef>
              <a:spcAft>
                <a:spcPts val="0"/>
              </a:spcAft>
              <a:buClr>
                <a:schemeClr val="dk1"/>
              </a:buClr>
              <a:buSzPct val="100000"/>
              <a:buFont typeface="Noto Sans Symbols"/>
              <a:buChar char="✔"/>
            </a:pPr>
            <a:r>
              <a:rPr lang="en-US">
                <a:solidFill>
                  <a:schemeClr val="dk1"/>
                </a:solidFill>
              </a:rPr>
              <a:t>Document the administration of the medication </a:t>
            </a:r>
            <a:endParaRPr/>
          </a:p>
          <a:p>
            <a:pPr indent="0" lvl="1" marL="457200" marR="0" rtl="0" algn="l">
              <a:lnSpc>
                <a:spcPct val="120000"/>
              </a:lnSpc>
              <a:spcBef>
                <a:spcPts val="0"/>
              </a:spcBef>
              <a:spcAft>
                <a:spcPts val="0"/>
              </a:spcAft>
              <a:buClr>
                <a:schemeClr val="dk1"/>
              </a:buClr>
              <a:buSzPct val="100000"/>
              <a:buNone/>
            </a:pPr>
            <a:r>
              <a:rPr lang="en-US">
                <a:solidFill>
                  <a:schemeClr val="dk1"/>
                </a:solidFill>
              </a:rPr>
              <a:t>Continue to observe and follow the seizure action plan</a:t>
            </a:r>
            <a:endParaRPr/>
          </a:p>
          <a:p>
            <a:pPr indent="0" lvl="0" marL="0" marR="0" rtl="0" algn="l">
              <a:lnSpc>
                <a:spcPct val="120000"/>
              </a:lnSpc>
              <a:spcBef>
                <a:spcPts val="0"/>
              </a:spcBef>
              <a:spcAft>
                <a:spcPts val="0"/>
              </a:spcAft>
              <a:buClr>
                <a:srgbClr val="102649"/>
              </a:buClr>
              <a:buSzPct val="100000"/>
              <a:buNone/>
            </a:pPr>
            <a:r>
              <a:rPr lang="en-US" sz="2000"/>
              <a:t>Sources and Resources: </a:t>
            </a:r>
            <a:endParaRPr/>
          </a:p>
          <a:p>
            <a:pPr indent="-333375" lvl="0" marL="342900" marR="0" rtl="0" algn="l">
              <a:lnSpc>
                <a:spcPct val="120000"/>
              </a:lnSpc>
              <a:spcBef>
                <a:spcPts val="0"/>
              </a:spcBef>
              <a:spcAft>
                <a:spcPts val="0"/>
              </a:spcAft>
              <a:buClr>
                <a:srgbClr val="0000FF"/>
              </a:buClr>
              <a:buSzPct val="100000"/>
              <a:buFont typeface="Noto Sans Symbols"/>
              <a:buChar char="∙"/>
            </a:pPr>
            <a:r>
              <a:rPr lang="en-US" sz="2000" u="sng">
                <a:solidFill>
                  <a:srgbClr val="0000FF"/>
                </a:solidFill>
                <a:hlinkClick r:id="rId3">
                  <a:extLst>
                    <a:ext uri="{A12FA001-AC4F-418D-AE19-62706E023703}">
                      <ahyp:hlinkClr val="tx"/>
                    </a:ext>
                  </a:extLst>
                </a:hlinkClick>
              </a:rPr>
              <a:t>Information for Patients | NAYZILAM® (midazolam) nasal spray, CIV</a:t>
            </a:r>
            <a:endParaRPr sz="2000"/>
          </a:p>
          <a:p>
            <a:pPr indent="-333375" lvl="0" marL="342900" marR="0" rtl="0" algn="l">
              <a:lnSpc>
                <a:spcPct val="120000"/>
              </a:lnSpc>
              <a:spcBef>
                <a:spcPts val="0"/>
              </a:spcBef>
              <a:spcAft>
                <a:spcPts val="0"/>
              </a:spcAft>
              <a:buClr>
                <a:srgbClr val="0000FF"/>
              </a:buClr>
              <a:buSzPct val="100000"/>
              <a:buFont typeface="Noto Sans Symbols"/>
              <a:buChar char="∙"/>
            </a:pPr>
            <a:r>
              <a:rPr lang="en-US" sz="2000" u="sng">
                <a:solidFill>
                  <a:srgbClr val="0000FF"/>
                </a:solidFill>
                <a:hlinkClick r:id="rId4">
                  <a:extLst>
                    <a:ext uri="{A12FA001-AC4F-418D-AE19-62706E023703}">
                      <ahyp:hlinkClr val="tx"/>
                    </a:ext>
                  </a:extLst>
                </a:hlinkClick>
              </a:rPr>
              <a:t>Nayzilam Nasal Spray: Uses, Side Effects, Warnings</a:t>
            </a:r>
            <a:endParaRPr sz="2000"/>
          </a:p>
          <a:p>
            <a:pPr indent="-99059" lvl="1" marL="685800" marR="0" rtl="0" algn="l">
              <a:lnSpc>
                <a:spcPct val="110000"/>
              </a:lnSpc>
              <a:spcBef>
                <a:spcPts val="0"/>
              </a:spcBef>
              <a:spcAft>
                <a:spcPts val="0"/>
              </a:spcAft>
              <a:buClr>
                <a:srgbClr val="102649"/>
              </a:buClr>
              <a:buSzPct val="100000"/>
              <a:buFont typeface="Noto Sans Symbols"/>
              <a:buNone/>
            </a:pPr>
            <a:r>
              <a:t/>
            </a:r>
            <a:endParaRPr>
              <a:solidFill>
                <a:schemeClr val="dk1"/>
              </a:solidFill>
            </a:endParaRPr>
          </a:p>
          <a:p>
            <a:pPr indent="0" lvl="1" marL="457200" marR="0" rtl="0" algn="l">
              <a:lnSpc>
                <a:spcPct val="100000"/>
              </a:lnSpc>
              <a:spcBef>
                <a:spcPts val="0"/>
              </a:spcBef>
              <a:spcAft>
                <a:spcPts val="0"/>
              </a:spcAft>
              <a:buClr>
                <a:srgbClr val="102649"/>
              </a:buClr>
              <a:buSzPct val="100000"/>
              <a:buNone/>
            </a:pPr>
            <a:r>
              <a:t/>
            </a:r>
            <a:endParaRPr>
              <a:solidFill>
                <a:schemeClr val="dk1"/>
              </a:solidFill>
            </a:endParaRPr>
          </a:p>
        </p:txBody>
      </p:sp>
      <p:pic>
        <p:nvPicPr>
          <p:cNvPr descr="KDE School Health Logo" id="1063" name="Google Shape;1063;p132"/>
          <p:cNvPicPr preferRelativeResize="0"/>
          <p:nvPr/>
        </p:nvPicPr>
        <p:blipFill rotWithShape="1">
          <a:blip r:embed="rId5">
            <a:alphaModFix/>
          </a:blip>
          <a:srcRect b="0" l="0" r="0" t="0"/>
          <a:stretch/>
        </p:blipFill>
        <p:spPr>
          <a:xfrm>
            <a:off x="10907812" y="4467540"/>
            <a:ext cx="1140051" cy="1335140"/>
          </a:xfrm>
          <a:prstGeom prst="rect">
            <a:avLst/>
          </a:prstGeom>
          <a:noFill/>
          <a:ln>
            <a:noFill/>
          </a:ln>
        </p:spPr>
      </p:pic>
      <p:pic>
        <p:nvPicPr>
          <p:cNvPr id="1064" name="Google Shape;1064;p132"/>
          <p:cNvPicPr preferRelativeResize="0"/>
          <p:nvPr/>
        </p:nvPicPr>
        <p:blipFill rotWithShape="1">
          <a:blip r:embed="rId6">
            <a:alphaModFix/>
          </a:blip>
          <a:srcRect b="0" l="0" r="0" t="0"/>
          <a:stretch/>
        </p:blipFill>
        <p:spPr>
          <a:xfrm>
            <a:off x="9219074" y="208221"/>
            <a:ext cx="2828789" cy="1621677"/>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33"/>
          <p:cNvSpPr txBox="1"/>
          <p:nvPr>
            <p:ph type="title"/>
          </p:nvPr>
        </p:nvSpPr>
        <p:spPr>
          <a:xfrm>
            <a:off x="289721" y="307315"/>
            <a:ext cx="11152829" cy="93160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Epinephrine for Allergic Reactions </a:t>
            </a:r>
            <a:endParaRPr/>
          </a:p>
        </p:txBody>
      </p:sp>
      <p:sp>
        <p:nvSpPr>
          <p:cNvPr id="1070" name="Google Shape;1070;p133"/>
          <p:cNvSpPr txBox="1"/>
          <p:nvPr>
            <p:ph idx="1" type="body"/>
          </p:nvPr>
        </p:nvSpPr>
        <p:spPr>
          <a:xfrm>
            <a:off x="294156" y="1251173"/>
            <a:ext cx="11013923" cy="483584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a:solidFill>
                  <a:schemeClr val="dk1"/>
                </a:solidFill>
              </a:rPr>
              <a:t>An allergic reaction occurs when the immune system overreacts to an often harmless substance known as an allergen (</a:t>
            </a:r>
            <a:r>
              <a:rPr lang="en-US" u="sng">
                <a:solidFill>
                  <a:schemeClr val="dk1"/>
                </a:solidFill>
                <a:hlinkClick r:id="rId3">
                  <a:extLst>
                    <a:ext uri="{A12FA001-AC4F-418D-AE19-62706E023703}">
                      <ahyp:hlinkClr val="tx"/>
                    </a:ext>
                  </a:extLst>
                </a:hlinkClick>
              </a:rPr>
              <a:t>American Academy of Allergy, Asthma &amp; Immunology</a:t>
            </a:r>
            <a:r>
              <a:rPr lang="en-US">
                <a:solidFill>
                  <a:schemeClr val="dk1"/>
                </a:solidFill>
              </a:rPr>
              <a:t>)</a:t>
            </a:r>
            <a:endParaRPr/>
          </a:p>
          <a:p>
            <a:pPr indent="0" lvl="0" marL="0" rtl="0" algn="l">
              <a:lnSpc>
                <a:spcPct val="90000"/>
              </a:lnSpc>
              <a:spcBef>
                <a:spcPts val="1000"/>
              </a:spcBef>
              <a:spcAft>
                <a:spcPts val="0"/>
              </a:spcAft>
              <a:buClr>
                <a:schemeClr val="dk1"/>
              </a:buClr>
              <a:buSzPct val="100000"/>
              <a:buNone/>
            </a:pPr>
            <a:r>
              <a:rPr lang="en-US">
                <a:solidFill>
                  <a:schemeClr val="dk1"/>
                </a:solidFill>
              </a:rPr>
              <a:t>In the case of medications, the drug itself may be the substance that causes the effect. Other allergic reactions could arise from environmental factors such as exposure to pollen, dust mites, animal dander, mold spores, insect stings, foods, latex, etc.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Allergic reactions may have many symptoms that could appear immediately or not for several days or weeks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Examples of an allergic reaction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Redness</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Rash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Hives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Shortness of breath</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Itching</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Swelling</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Yellowing of the skin or fever</a:t>
            </a:r>
            <a:endParaRPr/>
          </a:p>
        </p:txBody>
      </p:sp>
      <p:pic>
        <p:nvPicPr>
          <p:cNvPr descr="KDE School Health Logo" id="1071" name="Google Shape;1071;p133"/>
          <p:cNvPicPr preferRelativeResize="0"/>
          <p:nvPr/>
        </p:nvPicPr>
        <p:blipFill rotWithShape="1">
          <a:blip r:embed="rId4">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34"/>
          <p:cNvSpPr txBox="1"/>
          <p:nvPr>
            <p:ph type="title"/>
          </p:nvPr>
        </p:nvSpPr>
        <p:spPr>
          <a:xfrm>
            <a:off x="555786" y="257025"/>
            <a:ext cx="986837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Severity of Allergic Reaction</a:t>
            </a:r>
            <a:endParaRPr/>
          </a:p>
        </p:txBody>
      </p:sp>
      <p:sp>
        <p:nvSpPr>
          <p:cNvPr id="1077" name="Google Shape;1077;p134"/>
          <p:cNvSpPr txBox="1"/>
          <p:nvPr>
            <p:ph idx="1" type="body"/>
          </p:nvPr>
        </p:nvSpPr>
        <p:spPr>
          <a:xfrm>
            <a:off x="555786" y="1371601"/>
            <a:ext cx="10798014" cy="41836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Since the severity of an allergic reaction is difficult to predict, the allergic response may rapidly progress to anaphylaxis</a:t>
            </a:r>
            <a:endParaRPr/>
          </a:p>
          <a:p>
            <a:pPr indent="-228600" lvl="0" marL="228600" rtl="0" algn="l">
              <a:lnSpc>
                <a:spcPct val="90000"/>
              </a:lnSpc>
              <a:spcBef>
                <a:spcPts val="1000"/>
              </a:spcBef>
              <a:spcAft>
                <a:spcPts val="0"/>
              </a:spcAft>
              <a:buClr>
                <a:srgbClr val="102649"/>
              </a:buClr>
              <a:buSzPts val="2800"/>
              <a:buChar char="•"/>
            </a:pPr>
            <a:r>
              <a:rPr lang="en-US"/>
              <a:t>It is important for students with severe allergies who are at risk of anaphylaxis to have an Allergy or Anaphylaxis Emergency Action Plan of Care</a:t>
            </a:r>
            <a:endParaRPr/>
          </a:p>
          <a:p>
            <a:pPr indent="-228600" lvl="0" marL="228600" rtl="0" algn="l">
              <a:lnSpc>
                <a:spcPct val="90000"/>
              </a:lnSpc>
              <a:spcBef>
                <a:spcPts val="1000"/>
              </a:spcBef>
              <a:spcAft>
                <a:spcPts val="0"/>
              </a:spcAft>
              <a:buClr>
                <a:srgbClr val="102649"/>
              </a:buClr>
              <a:buSzPts val="2800"/>
              <a:buChar char="•"/>
            </a:pPr>
            <a:r>
              <a:rPr lang="en-US"/>
              <a:t>The Allergy or Anaphylaxis Emergency Action Plan may include the administration of epinephrine</a:t>
            </a:r>
            <a:endParaRPr/>
          </a:p>
          <a:p>
            <a:pPr indent="-228600" lvl="0" marL="228600" rtl="0" algn="l">
              <a:lnSpc>
                <a:spcPct val="90000"/>
              </a:lnSpc>
              <a:spcBef>
                <a:spcPts val="1000"/>
              </a:spcBef>
              <a:spcAft>
                <a:spcPts val="0"/>
              </a:spcAft>
              <a:buClr>
                <a:srgbClr val="102649"/>
              </a:buClr>
              <a:buSzPts val="2800"/>
              <a:buChar char="•"/>
            </a:pPr>
            <a:r>
              <a:rPr lang="en-US"/>
              <a:t>Epinephrine is supplied in multiple forms or brands and will be discussed further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078" name="Google Shape;1078;p134"/>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35"/>
          <p:cNvSpPr txBox="1"/>
          <p:nvPr>
            <p:ph type="title"/>
          </p:nvPr>
        </p:nvSpPr>
        <p:spPr>
          <a:xfrm>
            <a:off x="339877" y="93840"/>
            <a:ext cx="10515599"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Severe Allergic Reactions</a:t>
            </a:r>
            <a:endParaRPr/>
          </a:p>
        </p:txBody>
      </p:sp>
      <p:sp>
        <p:nvSpPr>
          <p:cNvPr id="1084" name="Google Shape;1084;p135"/>
          <p:cNvSpPr txBox="1"/>
          <p:nvPr>
            <p:ph idx="1" type="body"/>
          </p:nvPr>
        </p:nvSpPr>
        <p:spPr>
          <a:xfrm>
            <a:off x="339877" y="1203251"/>
            <a:ext cx="11512245" cy="509695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solidFill>
                  <a:schemeClr val="dk1"/>
                </a:solidFill>
              </a:rPr>
              <a:t>Severe allergic reactions may be unavoidable </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Foods may contain unknown ingredients</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Insects range widely </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Latex can be found anywhere</a:t>
            </a:r>
            <a:endParaRPr/>
          </a:p>
          <a:p>
            <a:pPr indent="-228600" lvl="0" marL="228600" rtl="0" algn="l">
              <a:lnSpc>
                <a:spcPct val="100000"/>
              </a:lnSpc>
              <a:spcBef>
                <a:spcPts val="0"/>
              </a:spcBef>
              <a:spcAft>
                <a:spcPts val="0"/>
              </a:spcAft>
              <a:buClr>
                <a:schemeClr val="dk1"/>
              </a:buClr>
              <a:buSzPts val="2800"/>
              <a:buChar char="•"/>
            </a:pPr>
            <a:r>
              <a:rPr lang="en-US">
                <a:solidFill>
                  <a:schemeClr val="dk1"/>
                </a:solidFill>
              </a:rPr>
              <a:t>Once anaphylaxis has begun, the treatment may be an immediate injection dose which is </a:t>
            </a:r>
            <a:r>
              <a:rPr b="1" lang="en-US">
                <a:solidFill>
                  <a:schemeClr val="dk1"/>
                </a:solidFill>
              </a:rPr>
              <a:t>effective for only 10 to 15 minutes </a:t>
            </a:r>
            <a:endParaRPr b="1"/>
          </a:p>
          <a:p>
            <a:pPr indent="-228600" lvl="0" marL="228600" rtl="0" algn="l">
              <a:lnSpc>
                <a:spcPct val="100000"/>
              </a:lnSpc>
              <a:spcBef>
                <a:spcPts val="0"/>
              </a:spcBef>
              <a:spcAft>
                <a:spcPts val="0"/>
              </a:spcAft>
              <a:buClr>
                <a:schemeClr val="dk1"/>
              </a:buClr>
              <a:buSzPts val="2800"/>
              <a:buChar char="•"/>
            </a:pPr>
            <a:r>
              <a:rPr lang="en-US">
                <a:solidFill>
                  <a:schemeClr val="dk1"/>
                </a:solidFill>
              </a:rPr>
              <a:t>After receiving epinephrine, the student should then be </a:t>
            </a:r>
            <a:r>
              <a:rPr b="1" lang="en-US">
                <a:solidFill>
                  <a:schemeClr val="dk1"/>
                </a:solidFill>
              </a:rPr>
              <a:t>transported for further emergency medical attention at the nearest hospital emergency room</a:t>
            </a:r>
            <a:endParaRPr b="1"/>
          </a:p>
          <a:p>
            <a:pPr indent="-228600" lvl="0" marL="228600" rtl="0" algn="l">
              <a:lnSpc>
                <a:spcPct val="100000"/>
              </a:lnSpc>
              <a:spcBef>
                <a:spcPts val="0"/>
              </a:spcBef>
              <a:spcAft>
                <a:spcPts val="0"/>
              </a:spcAft>
              <a:buClr>
                <a:schemeClr val="dk1"/>
              </a:buClr>
              <a:buSzPts val="2800"/>
              <a:buChar char="•"/>
            </a:pPr>
            <a:r>
              <a:rPr lang="en-US">
                <a:solidFill>
                  <a:schemeClr val="dk1"/>
                </a:solidFill>
              </a:rPr>
              <a:t>The student should not return to school for the remainder of the school day</a:t>
            </a:r>
            <a:endParaRPr/>
          </a:p>
        </p:txBody>
      </p:sp>
      <p:pic>
        <p:nvPicPr>
          <p:cNvPr descr="KDE School Health Logo" id="1085" name="Google Shape;1085;p135"/>
          <p:cNvPicPr preferRelativeResize="0"/>
          <p:nvPr/>
        </p:nvPicPr>
        <p:blipFill rotWithShape="1">
          <a:blip r:embed="rId3">
            <a:alphaModFix/>
          </a:blip>
          <a:srcRect b="0" l="0" r="0" t="0"/>
          <a:stretch/>
        </p:blipFill>
        <p:spPr>
          <a:xfrm>
            <a:off x="10718316" y="238170"/>
            <a:ext cx="996647" cy="1176470"/>
          </a:xfrm>
          <a:prstGeom prst="rect">
            <a:avLst/>
          </a:prstGeom>
          <a:noFill/>
          <a:ln>
            <a:noFill/>
          </a:ln>
        </p:spPr>
      </p:pic>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136"/>
          <p:cNvSpPr txBox="1"/>
          <p:nvPr>
            <p:ph type="title"/>
          </p:nvPr>
        </p:nvSpPr>
        <p:spPr>
          <a:xfrm>
            <a:off x="339876" y="232604"/>
            <a:ext cx="10983443" cy="8005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Epinephrine for Anaphylaxis</a:t>
            </a:r>
            <a:r>
              <a:rPr b="1" lang="en-US"/>
              <a:t> </a:t>
            </a:r>
            <a:endParaRPr/>
          </a:p>
        </p:txBody>
      </p:sp>
      <p:sp>
        <p:nvSpPr>
          <p:cNvPr id="1092" name="Google Shape;1092;p136"/>
          <p:cNvSpPr txBox="1"/>
          <p:nvPr>
            <p:ph idx="1" type="body"/>
          </p:nvPr>
        </p:nvSpPr>
        <p:spPr>
          <a:xfrm>
            <a:off x="339877" y="1033198"/>
            <a:ext cx="11232262" cy="4731281"/>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20000"/>
              </a:lnSpc>
              <a:spcBef>
                <a:spcPts val="0"/>
              </a:spcBef>
              <a:spcAft>
                <a:spcPts val="0"/>
              </a:spcAft>
              <a:buClr>
                <a:schemeClr val="dk1"/>
              </a:buClr>
              <a:buSzPct val="100000"/>
              <a:buNone/>
            </a:pPr>
            <a:r>
              <a:rPr lang="en-US" sz="2000">
                <a:solidFill>
                  <a:schemeClr val="dk1"/>
                </a:solidFill>
              </a:rPr>
              <a:t>Anaphylaxis is a life-threatening allergic reaction that can be fatal within minutes. It can be triggered by various allergens, including certain foods (e.g., peanuts, tree nuts, fish, wheat, eggs), stinging insects (e.g., wasps, bees), medications, latex or exercise.</a:t>
            </a:r>
            <a:endParaRPr/>
          </a:p>
          <a:p>
            <a:pPr indent="0" lvl="0" marL="0" marR="0" rtl="0" algn="l">
              <a:lnSpc>
                <a:spcPct val="120000"/>
              </a:lnSpc>
              <a:spcBef>
                <a:spcPts val="0"/>
              </a:spcBef>
              <a:spcAft>
                <a:spcPts val="0"/>
              </a:spcAft>
              <a:buClr>
                <a:srgbClr val="102649"/>
              </a:buClr>
              <a:buSzPct val="100000"/>
              <a:buNone/>
            </a:pPr>
            <a:r>
              <a:t/>
            </a:r>
            <a:endParaRPr sz="2000">
              <a:solidFill>
                <a:schemeClr val="dk1"/>
              </a:solidFill>
            </a:endParaRPr>
          </a:p>
          <a:p>
            <a:pPr indent="0" lvl="0" marL="0" marR="0" rtl="0" algn="l">
              <a:lnSpc>
                <a:spcPct val="120000"/>
              </a:lnSpc>
              <a:spcBef>
                <a:spcPts val="0"/>
              </a:spcBef>
              <a:spcAft>
                <a:spcPts val="0"/>
              </a:spcAft>
              <a:buClr>
                <a:schemeClr val="dk1"/>
              </a:buClr>
              <a:buSzPct val="100000"/>
              <a:buNone/>
            </a:pPr>
            <a:r>
              <a:rPr b="1" lang="en-US" sz="2000">
                <a:solidFill>
                  <a:schemeClr val="dk1"/>
                </a:solidFill>
              </a:rPr>
              <a:t>Symptoms of anaphylaxis include:</a:t>
            </a:r>
            <a:endParaRPr sz="2000">
              <a:solidFill>
                <a:schemeClr val="dk1"/>
              </a:solidFill>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Itching and/or hives, particularly in the mouth or throat</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Swelling of the throat, lips, tongue and/or eye area</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Difficulty breathing, swallowing or speaking</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Increased heart rate and/or sense of impending doom</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Abdominal cramps, nausea, vomiting, diarrhea</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Weakness, collapse, paleness, lightheadedness or loss of consciousness</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Students at risk of anaphylaxis should have an Allergy or Anaphylaxis Emergency Action Plan of Care, which may include the administration of epinephrine.</a:t>
            </a:r>
            <a:endParaRPr/>
          </a:p>
          <a:p>
            <a:pPr indent="-228600" lvl="0" marL="228600" rtl="0" algn="l">
              <a:lnSpc>
                <a:spcPct val="120000"/>
              </a:lnSpc>
              <a:spcBef>
                <a:spcPts val="0"/>
              </a:spcBef>
              <a:spcAft>
                <a:spcPts val="0"/>
              </a:spcAft>
              <a:buClr>
                <a:schemeClr val="dk1"/>
              </a:buClr>
              <a:buSzPct val="100000"/>
              <a:buChar char="•"/>
            </a:pPr>
            <a:r>
              <a:rPr lang="en-US" sz="2000">
                <a:solidFill>
                  <a:schemeClr val="dk1"/>
                </a:solidFill>
              </a:rPr>
              <a:t>Epinephrine is a prescribed medication used to reverse the effects of an anaphylactic reaction, with the prescription based on the child's weight</a:t>
            </a:r>
            <a:endParaRPr/>
          </a:p>
          <a:p>
            <a:pPr indent="0" lvl="0" marL="0" rtl="0" algn="l">
              <a:lnSpc>
                <a:spcPct val="90000"/>
              </a:lnSpc>
              <a:spcBef>
                <a:spcPts val="1000"/>
              </a:spcBef>
              <a:spcAft>
                <a:spcPts val="0"/>
              </a:spcAft>
              <a:buClr>
                <a:srgbClr val="102649"/>
              </a:buClr>
              <a:buSzPct val="100000"/>
              <a:buNone/>
            </a:pPr>
            <a:r>
              <a:t/>
            </a:r>
            <a:endParaRPr/>
          </a:p>
        </p:txBody>
      </p:sp>
      <p:pic>
        <p:nvPicPr>
          <p:cNvPr descr="KDE School Health Logo" id="1093" name="Google Shape;1093;p136"/>
          <p:cNvPicPr preferRelativeResize="0"/>
          <p:nvPr/>
        </p:nvPicPr>
        <p:blipFill rotWithShape="1">
          <a:blip r:embed="rId3">
            <a:alphaModFix/>
          </a:blip>
          <a:srcRect b="0" l="0" r="0" t="0"/>
          <a:stretch/>
        </p:blipFill>
        <p:spPr>
          <a:xfrm>
            <a:off x="10855476" y="44666"/>
            <a:ext cx="996647" cy="11764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555785" y="257025"/>
            <a:ext cx="10861151"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School Health Staff</a:t>
            </a:r>
            <a:endParaRPr/>
          </a:p>
        </p:txBody>
      </p:sp>
      <p:sp>
        <p:nvSpPr>
          <p:cNvPr id="183" name="Google Shape;183;p13"/>
          <p:cNvSpPr txBox="1"/>
          <p:nvPr>
            <p:ph idx="1" type="body"/>
          </p:nvPr>
        </p:nvSpPr>
        <p:spPr>
          <a:xfrm>
            <a:off x="555775" y="1343525"/>
            <a:ext cx="10182000" cy="50151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102649"/>
              </a:buClr>
              <a:buSzPts val="2800"/>
              <a:buChar char="•"/>
            </a:pPr>
            <a:r>
              <a:rPr lang="en-US"/>
              <a:t>A School Nurse may be either an advanced practice registered nurse (APRN), a registered nurse (RN), or licensed practical nurse (LPN) </a:t>
            </a:r>
            <a:endParaRPr/>
          </a:p>
          <a:p>
            <a:pPr indent="-228600" lvl="0" marL="228600" rtl="0" algn="l">
              <a:lnSpc>
                <a:spcPct val="90000"/>
              </a:lnSpc>
              <a:spcBef>
                <a:spcPts val="1000"/>
              </a:spcBef>
              <a:spcAft>
                <a:spcPts val="0"/>
              </a:spcAft>
              <a:buClr>
                <a:srgbClr val="102649"/>
              </a:buClr>
              <a:buSzPts val="2800"/>
              <a:buChar char="•"/>
            </a:pPr>
            <a:r>
              <a:rPr lang="en-US"/>
              <a:t>Educational Preparedness Differences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APRN</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RN and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LPN</a:t>
            </a:r>
            <a:endParaRPr/>
          </a:p>
          <a:p>
            <a:pPr indent="-228600" lvl="0" marL="228600" rtl="0" algn="l">
              <a:lnSpc>
                <a:spcPct val="90000"/>
              </a:lnSpc>
              <a:spcBef>
                <a:spcPts val="1000"/>
              </a:spcBef>
              <a:spcAft>
                <a:spcPts val="0"/>
              </a:spcAft>
              <a:buClr>
                <a:srgbClr val="102649"/>
              </a:buClr>
              <a:buSzPts val="2800"/>
              <a:buChar char="•"/>
            </a:pPr>
            <a:r>
              <a:rPr lang="en-US"/>
              <a:t>Defined in KRS 314.011 and described in KBN AOS #30, “School Nursing Practice”</a:t>
            </a:r>
            <a:endParaRPr/>
          </a:p>
          <a:p>
            <a:pPr indent="-165100" lvl="0" marL="228600" rtl="0" algn="l">
              <a:lnSpc>
                <a:spcPct val="90000"/>
              </a:lnSpc>
              <a:spcBef>
                <a:spcPts val="1000"/>
              </a:spcBef>
              <a:spcAft>
                <a:spcPts val="0"/>
              </a:spcAft>
              <a:buSzPts val="1800"/>
              <a:buChar char="•"/>
            </a:pPr>
            <a:r>
              <a:rPr lang="en-US"/>
              <a:t>Health Service Assistants (CMA, SRNA)may also work in school health units, but must complete the Unlicensed Assistive Personnel (UAP) training.</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84" name="Google Shape;184;p13"/>
          <p:cNvPicPr preferRelativeResize="0"/>
          <p:nvPr/>
        </p:nvPicPr>
        <p:blipFill rotWithShape="1">
          <a:blip r:embed="rId3">
            <a:alphaModFix/>
          </a:blip>
          <a:srcRect b="0" l="0" r="0" t="0"/>
          <a:stretch/>
        </p:blipFill>
        <p:spPr>
          <a:xfrm>
            <a:off x="10907486" y="4535334"/>
            <a:ext cx="938566" cy="1042506"/>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137"/>
          <p:cNvSpPr txBox="1"/>
          <p:nvPr>
            <p:ph type="title"/>
          </p:nvPr>
        </p:nvSpPr>
        <p:spPr>
          <a:xfrm>
            <a:off x="339878" y="257025"/>
            <a:ext cx="10855475" cy="1109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Commonly Prescribed Brands of Epinephrine</a:t>
            </a:r>
            <a:endParaRPr/>
          </a:p>
        </p:txBody>
      </p:sp>
      <p:sp>
        <p:nvSpPr>
          <p:cNvPr id="1100" name="Google Shape;1100;p137"/>
          <p:cNvSpPr txBox="1"/>
          <p:nvPr>
            <p:ph idx="1" type="body"/>
          </p:nvPr>
        </p:nvSpPr>
        <p:spPr>
          <a:xfrm>
            <a:off x="339876" y="1422931"/>
            <a:ext cx="11512246" cy="49013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EpiPen®</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Auvi-Q®</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Adrenaclick®</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These medications are typically administered via auto-injectors, designed for quick and easy use during severe allergic reactions.  </a:t>
            </a:r>
            <a:endParaRPr/>
          </a:p>
          <a:p>
            <a:pPr indent="-228600" lvl="0" marL="228600" rtl="0" algn="l">
              <a:lnSpc>
                <a:spcPct val="90000"/>
              </a:lnSpc>
              <a:spcBef>
                <a:spcPts val="1000"/>
              </a:spcBef>
              <a:spcAft>
                <a:spcPts val="0"/>
              </a:spcAft>
              <a:buClr>
                <a:schemeClr val="dk1"/>
              </a:buClr>
              <a:buSzPts val="2800"/>
              <a:buFont typeface="Noto Sans Symbols"/>
              <a:buChar char="❖"/>
            </a:pPr>
            <a:r>
              <a:rPr lang="en-US">
                <a:solidFill>
                  <a:schemeClr val="dk1"/>
                </a:solidFill>
              </a:rPr>
              <a:t>Students may carry and self-administer injectable epinephrine per KRS 158.834 and KRS 158.836. Unlicensed school personnel may administer epinephrine after receiving training according to KRS 156.502</a:t>
            </a:r>
            <a:endParaRPr/>
          </a:p>
          <a:p>
            <a:pPr indent="0" lvl="0" marL="0" marR="0" rtl="0" algn="l">
              <a:lnSpc>
                <a:spcPct val="115000"/>
              </a:lnSpc>
              <a:spcBef>
                <a:spcPts val="1000"/>
              </a:spcBef>
              <a:spcAft>
                <a:spcPts val="0"/>
              </a:spcAft>
              <a:buClr>
                <a:srgbClr val="102649"/>
              </a:buClr>
              <a:buSzPts val="1800"/>
              <a:buNone/>
            </a:pPr>
            <a:r>
              <a:t/>
            </a:r>
            <a:endParaRPr sz="1800">
              <a:solidFill>
                <a:schemeClr val="dk1"/>
              </a:solidFill>
              <a:latin typeface="Calibri"/>
              <a:ea typeface="Calibri"/>
              <a:cs typeface="Calibri"/>
              <a:sym typeface="Calibri"/>
            </a:endParaRPr>
          </a:p>
          <a:p>
            <a:pPr indent="0" lvl="0" marL="0" rtl="0" algn="l">
              <a:lnSpc>
                <a:spcPct val="90000"/>
              </a:lnSpc>
              <a:spcBef>
                <a:spcPts val="2000"/>
              </a:spcBef>
              <a:spcAft>
                <a:spcPts val="0"/>
              </a:spcAft>
              <a:buClr>
                <a:srgbClr val="102649"/>
              </a:buClr>
              <a:buSzPts val="2800"/>
              <a:buNone/>
            </a:pPr>
            <a:r>
              <a:t/>
            </a:r>
            <a:endParaRPr/>
          </a:p>
        </p:txBody>
      </p:sp>
      <p:pic>
        <p:nvPicPr>
          <p:cNvPr descr="KDE School Health Logo" id="1101" name="Google Shape;1101;p137"/>
          <p:cNvPicPr preferRelativeResize="0"/>
          <p:nvPr/>
        </p:nvPicPr>
        <p:blipFill rotWithShape="1">
          <a:blip r:embed="rId3">
            <a:alphaModFix/>
          </a:blip>
          <a:srcRect b="0" l="0" r="0" t="0"/>
          <a:stretch/>
        </p:blipFill>
        <p:spPr>
          <a:xfrm>
            <a:off x="10855475" y="189940"/>
            <a:ext cx="996647" cy="1176470"/>
          </a:xfrm>
          <a:prstGeom prst="rect">
            <a:avLst/>
          </a:prstGeom>
          <a:noFill/>
          <a:ln>
            <a:noFill/>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38"/>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Neffy® (Epinephrine)</a:t>
            </a:r>
            <a:endParaRPr/>
          </a:p>
        </p:txBody>
      </p:sp>
      <p:sp>
        <p:nvSpPr>
          <p:cNvPr id="1107" name="Google Shape;1107;p138"/>
          <p:cNvSpPr txBox="1"/>
          <p:nvPr>
            <p:ph idx="1" type="body"/>
          </p:nvPr>
        </p:nvSpPr>
        <p:spPr>
          <a:xfrm>
            <a:off x="396240" y="1577825"/>
            <a:ext cx="11160454" cy="351747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A newly FDA approved nasal epinephrine, offers an alternative to injectable epinephrine for the emergency treatment of anaphylaxis</a:t>
            </a:r>
            <a:endParaRPr/>
          </a:p>
          <a:p>
            <a:pPr indent="-228600" lvl="0" marL="228600" rtl="0" algn="l">
              <a:lnSpc>
                <a:spcPct val="90000"/>
              </a:lnSpc>
              <a:spcBef>
                <a:spcPts val="1000"/>
              </a:spcBef>
              <a:spcAft>
                <a:spcPts val="0"/>
              </a:spcAft>
              <a:buClr>
                <a:srgbClr val="102649"/>
              </a:buClr>
              <a:buSzPts val="2800"/>
              <a:buChar char="•"/>
            </a:pPr>
            <a:r>
              <a:rPr lang="en-US"/>
              <a:t>Approved by the FDA in 2024, Neffy® provides a needle free option that can be self administered or administered by a caregiver</a:t>
            </a:r>
            <a:endParaRPr/>
          </a:p>
          <a:p>
            <a:pPr indent="-228600" lvl="0" marL="228600" rtl="0" algn="l">
              <a:lnSpc>
                <a:spcPct val="90000"/>
              </a:lnSpc>
              <a:spcBef>
                <a:spcPts val="1000"/>
              </a:spcBef>
              <a:spcAft>
                <a:spcPts val="0"/>
              </a:spcAft>
              <a:buClr>
                <a:srgbClr val="102649"/>
              </a:buClr>
              <a:buSzPts val="2800"/>
              <a:buChar char="•"/>
            </a:pPr>
            <a:r>
              <a:rPr lang="en-US"/>
              <a:t>It is designed to deliver a single dose of epinephrine via nasal spray, making it a convenient and less intimidating option for those who may fear injections</a:t>
            </a:r>
            <a:endParaRPr/>
          </a:p>
        </p:txBody>
      </p:sp>
      <p:pic>
        <p:nvPicPr>
          <p:cNvPr id="1108" name="Google Shape;1108;p138"/>
          <p:cNvPicPr preferRelativeResize="0"/>
          <p:nvPr/>
        </p:nvPicPr>
        <p:blipFill rotWithShape="1">
          <a:blip r:embed="rId3">
            <a:alphaModFix/>
          </a:blip>
          <a:srcRect b="0" l="0" r="0" t="0"/>
          <a:stretch/>
        </p:blipFill>
        <p:spPr>
          <a:xfrm>
            <a:off x="10010683" y="191474"/>
            <a:ext cx="1980811" cy="1530986"/>
          </a:xfrm>
          <a:prstGeom prst="rect">
            <a:avLst/>
          </a:prstGeom>
          <a:noFill/>
          <a:ln>
            <a:noFill/>
          </a:ln>
        </p:spPr>
      </p:pic>
      <p:pic>
        <p:nvPicPr>
          <p:cNvPr descr="KDE School Health Logo" id="1109" name="Google Shape;1109;p138"/>
          <p:cNvPicPr preferRelativeResize="0"/>
          <p:nvPr/>
        </p:nvPicPr>
        <p:blipFill rotWithShape="1">
          <a:blip r:embed="rId4">
            <a:alphaModFix/>
          </a:blip>
          <a:srcRect b="0" l="0" r="0" t="0"/>
          <a:stretch/>
        </p:blipFill>
        <p:spPr>
          <a:xfrm>
            <a:off x="10994847" y="4547306"/>
            <a:ext cx="996647" cy="1176470"/>
          </a:xfrm>
          <a:prstGeom prst="rect">
            <a:avLst/>
          </a:prstGeom>
          <a:noFill/>
          <a:ln>
            <a:noFill/>
          </a:ln>
        </p:spPr>
      </p:pic>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139"/>
          <p:cNvSpPr txBox="1"/>
          <p:nvPr>
            <p:ph type="title"/>
          </p:nvPr>
        </p:nvSpPr>
        <p:spPr>
          <a:xfrm>
            <a:off x="398789" y="257025"/>
            <a:ext cx="1061513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Dosage and Age Recommendations for Neffy®</a:t>
            </a:r>
            <a:endParaRPr/>
          </a:p>
        </p:txBody>
      </p:sp>
      <p:sp>
        <p:nvSpPr>
          <p:cNvPr id="1115" name="Google Shape;1115;p139"/>
          <p:cNvSpPr txBox="1"/>
          <p:nvPr>
            <p:ph idx="1" type="body"/>
          </p:nvPr>
        </p:nvSpPr>
        <p:spPr>
          <a:xfrm>
            <a:off x="398789" y="1577825"/>
            <a:ext cx="11453334" cy="490132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02649"/>
              </a:buClr>
              <a:buSzPts val="2800"/>
              <a:buChar char="•"/>
            </a:pPr>
            <a:r>
              <a:rPr lang="en-US"/>
              <a:t>The recommended dosage of Neffy® is one spray (1 mg or 2mg of epinephrine) administered in one nostril</a:t>
            </a:r>
            <a:endParaRPr/>
          </a:p>
          <a:p>
            <a:pPr indent="-228600" lvl="0" marL="228600" rtl="0" algn="l">
              <a:lnSpc>
                <a:spcPct val="100000"/>
              </a:lnSpc>
              <a:spcBef>
                <a:spcPts val="0"/>
              </a:spcBef>
              <a:spcAft>
                <a:spcPts val="0"/>
              </a:spcAft>
              <a:buClr>
                <a:srgbClr val="102649"/>
              </a:buClr>
              <a:buSzPts val="2800"/>
              <a:buChar char="•"/>
            </a:pPr>
            <a:r>
              <a:rPr lang="en-US"/>
              <a:t>In the absence of clinical improvement or if symptoms worsen after the initial dose, a second dose of Neffy® may be administered in the same nostril with a new nasal spray starting five minutes after the first dose</a:t>
            </a:r>
            <a:endParaRPr/>
          </a:p>
          <a:p>
            <a:pPr indent="-228600" lvl="0" marL="228600" rtl="0" algn="l">
              <a:lnSpc>
                <a:spcPct val="100000"/>
              </a:lnSpc>
              <a:spcBef>
                <a:spcPts val="0"/>
              </a:spcBef>
              <a:spcAft>
                <a:spcPts val="0"/>
              </a:spcAft>
              <a:buClr>
                <a:srgbClr val="102649"/>
              </a:buClr>
              <a:buSzPts val="2800"/>
              <a:buChar char="•"/>
            </a:pPr>
            <a:r>
              <a:rPr lang="en-US"/>
              <a:t>Neffy® is indicated for emergency treatment of allergic reactions, including anaphylaxis, in adult and pediatric patients</a:t>
            </a:r>
            <a:endParaRPr/>
          </a:p>
          <a:p>
            <a:pPr indent="-228600" lvl="0" marL="228600" rtl="0" algn="l">
              <a:lnSpc>
                <a:spcPct val="100000"/>
              </a:lnSpc>
              <a:spcBef>
                <a:spcPts val="0"/>
              </a:spcBef>
              <a:spcAft>
                <a:spcPts val="0"/>
              </a:spcAft>
              <a:buClr>
                <a:srgbClr val="102649"/>
              </a:buClr>
              <a:buSzPts val="2800"/>
              <a:buChar char="•"/>
            </a:pPr>
            <a:r>
              <a:rPr lang="en-US"/>
              <a:t>Pediatric patients aged 4 or older and weigh 15 kilograms or less than 30 kilograms should receive 2 mg dose.</a:t>
            </a:r>
            <a:endParaRPr/>
          </a:p>
        </p:txBody>
      </p:sp>
      <p:pic>
        <p:nvPicPr>
          <p:cNvPr descr="KDE School Health Logo" id="1116" name="Google Shape;1116;p139"/>
          <p:cNvPicPr preferRelativeResize="0"/>
          <p:nvPr/>
        </p:nvPicPr>
        <p:blipFill rotWithShape="1">
          <a:blip r:embed="rId3">
            <a:alphaModFix/>
          </a:blip>
          <a:srcRect b="0" l="0" r="0" t="0"/>
          <a:stretch/>
        </p:blipFill>
        <p:spPr>
          <a:xfrm>
            <a:off x="10855476" y="257025"/>
            <a:ext cx="996647" cy="1176470"/>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40"/>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Neffy® Storage</a:t>
            </a:r>
            <a:endParaRPr/>
          </a:p>
        </p:txBody>
      </p:sp>
      <p:sp>
        <p:nvSpPr>
          <p:cNvPr id="1122" name="Google Shape;1122;p140"/>
          <p:cNvSpPr txBox="1"/>
          <p:nvPr>
            <p:ph idx="1" type="body"/>
          </p:nvPr>
        </p:nvSpPr>
        <p:spPr>
          <a:xfrm>
            <a:off x="515575" y="1812275"/>
            <a:ext cx="9470700" cy="3233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Epinephrine, including Neffy®, should be stored at room temperature in a dark area.</a:t>
            </a:r>
            <a:endParaRPr/>
          </a:p>
          <a:p>
            <a:pPr indent="-228600" lvl="0" marL="228600" rtl="0" algn="l">
              <a:lnSpc>
                <a:spcPct val="90000"/>
              </a:lnSpc>
              <a:spcBef>
                <a:spcPts val="1000"/>
              </a:spcBef>
              <a:spcAft>
                <a:spcPts val="0"/>
              </a:spcAft>
              <a:buClr>
                <a:srgbClr val="102649"/>
              </a:buClr>
              <a:buSzPts val="2800"/>
              <a:buChar char="•"/>
            </a:pPr>
            <a:r>
              <a:rPr lang="en-US"/>
              <a:t>Expiration date should be checked monthly, and parents/guardians should be notified one month before expiration</a:t>
            </a:r>
            <a:endParaRPr/>
          </a:p>
          <a:p>
            <a:pPr indent="-228600" lvl="0" marL="228600" rtl="0" algn="l">
              <a:lnSpc>
                <a:spcPct val="90000"/>
              </a:lnSpc>
              <a:spcBef>
                <a:spcPts val="1000"/>
              </a:spcBef>
              <a:spcAft>
                <a:spcPts val="0"/>
              </a:spcAft>
              <a:buClr>
                <a:srgbClr val="102649"/>
              </a:buClr>
              <a:buSzPts val="2800"/>
              <a:buChar char="•"/>
            </a:pPr>
            <a:r>
              <a:rPr lang="en-US"/>
              <a:t>The medication should be either carried by the student or kept in an easily accessible, unlocked location</a:t>
            </a:r>
            <a:endParaRPr/>
          </a:p>
        </p:txBody>
      </p:sp>
      <p:pic>
        <p:nvPicPr>
          <p:cNvPr id="1123" name="Google Shape;1123;p140"/>
          <p:cNvPicPr preferRelativeResize="0"/>
          <p:nvPr/>
        </p:nvPicPr>
        <p:blipFill rotWithShape="1">
          <a:blip r:embed="rId3">
            <a:alphaModFix/>
          </a:blip>
          <a:srcRect b="0" l="0" r="0" t="0"/>
          <a:stretch/>
        </p:blipFill>
        <p:spPr>
          <a:xfrm>
            <a:off x="9653802" y="84602"/>
            <a:ext cx="2483760" cy="1919719"/>
          </a:xfrm>
          <a:prstGeom prst="rect">
            <a:avLst/>
          </a:prstGeom>
          <a:noFill/>
          <a:ln>
            <a:noFill/>
          </a:ln>
        </p:spPr>
      </p:pic>
      <p:pic>
        <p:nvPicPr>
          <p:cNvPr descr="KDE School Health Logo" id="1124" name="Google Shape;1124;p140"/>
          <p:cNvPicPr preferRelativeResize="0"/>
          <p:nvPr/>
        </p:nvPicPr>
        <p:blipFill rotWithShape="1">
          <a:blip r:embed="rId4">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41"/>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Neffy® Administration</a:t>
            </a:r>
            <a:endParaRPr/>
          </a:p>
        </p:txBody>
      </p:sp>
      <p:sp>
        <p:nvSpPr>
          <p:cNvPr id="1130" name="Google Shape;1130;p141"/>
          <p:cNvSpPr txBox="1"/>
          <p:nvPr>
            <p:ph idx="1" type="body"/>
          </p:nvPr>
        </p:nvSpPr>
        <p:spPr>
          <a:xfrm>
            <a:off x="555775" y="1417326"/>
            <a:ext cx="10965600" cy="4959300"/>
          </a:xfrm>
          <a:prstGeom prst="rect">
            <a:avLst/>
          </a:prstGeom>
          <a:noFill/>
          <a:ln>
            <a:noFill/>
          </a:ln>
        </p:spPr>
        <p:txBody>
          <a:bodyPr anchorCtr="0" anchor="t" bIns="45700" lIns="91425" spcFirstLastPara="1" rIns="91425" wrap="square" tIns="45700">
            <a:normAutofit fontScale="70000" lnSpcReduction="20000"/>
          </a:bodyPr>
          <a:lstStyle/>
          <a:p>
            <a:pPr indent="-241934" lvl="0" marL="228600" rtl="0" algn="l">
              <a:lnSpc>
                <a:spcPct val="120000"/>
              </a:lnSpc>
              <a:spcBef>
                <a:spcPts val="0"/>
              </a:spcBef>
              <a:spcAft>
                <a:spcPts val="0"/>
              </a:spcAft>
              <a:buClr>
                <a:srgbClr val="102649"/>
              </a:buClr>
              <a:buSzPct val="100000"/>
              <a:buFont typeface="Noto Sans Symbols"/>
              <a:buChar char="✔"/>
            </a:pPr>
            <a:r>
              <a:rPr lang="en-US"/>
              <a:t>Have someone call 9-1-1 and notify parent/guardian</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Reassure the patient and ensure that the patient is in a safe position</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Remove Neffy® from its packaging</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Hold the device with your thumb on the bottom and two fingers on the top (</a:t>
            </a:r>
            <a:r>
              <a:rPr b="1" lang="en-US"/>
              <a:t>DO NOT prime the device</a:t>
            </a:r>
            <a:r>
              <a:rPr lang="en-US"/>
              <a:t>)</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Insert the tip of the device into one nostril</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Press the plunger firmly to release the medication</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If symptoms persist or worsen after five minutes, administer a second dose using a new Neffy® device in the same nostril</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Monitor the student until EMS arrives, notify the EMS that Neffy® has been administered</a:t>
            </a:r>
            <a:endParaRPr/>
          </a:p>
          <a:p>
            <a:pPr indent="-241934" lvl="0" marL="228600" rtl="0" algn="l">
              <a:lnSpc>
                <a:spcPct val="120000"/>
              </a:lnSpc>
              <a:spcBef>
                <a:spcPts val="0"/>
              </a:spcBef>
              <a:spcAft>
                <a:spcPts val="0"/>
              </a:spcAft>
              <a:buClr>
                <a:srgbClr val="102649"/>
              </a:buClr>
              <a:buSzPct val="100000"/>
              <a:buFont typeface="Noto Sans Symbols"/>
              <a:buChar char="✔"/>
            </a:pPr>
            <a:r>
              <a:rPr lang="en-US"/>
              <a:t>Document the medication administration in the student’s health record</a:t>
            </a:r>
            <a:endParaRPr/>
          </a:p>
          <a:p>
            <a:pPr indent="0" lvl="0" marL="0" marR="0" rtl="0" algn="l">
              <a:lnSpc>
                <a:spcPct val="120000"/>
              </a:lnSpc>
              <a:spcBef>
                <a:spcPts val="0"/>
              </a:spcBef>
              <a:spcAft>
                <a:spcPts val="0"/>
              </a:spcAft>
              <a:buClr>
                <a:srgbClr val="102649"/>
              </a:buClr>
              <a:buSzPct val="100000"/>
              <a:buNone/>
            </a:pPr>
            <a:r>
              <a:rPr lang="en-US" sz="2400"/>
              <a:t>Source: </a:t>
            </a:r>
            <a:r>
              <a:rPr lang="en-US" sz="2100" u="sng">
                <a:solidFill>
                  <a:srgbClr val="0000FF"/>
                </a:solidFill>
                <a:latin typeface="Arial"/>
                <a:ea typeface="Arial"/>
                <a:cs typeface="Arial"/>
                <a:sym typeface="Arial"/>
                <a:hlinkClick r:id="rId3">
                  <a:extLst>
                    <a:ext uri="{A12FA001-AC4F-418D-AE19-62706E023703}">
                      <ahyp:hlinkClr val="tx"/>
                    </a:ext>
                  </a:extLst>
                </a:hlinkClick>
              </a:rPr>
              <a:t>Epinephrine Nasal Spray for Type I Allergy Patients | Neffy</a:t>
            </a:r>
            <a:r>
              <a:rPr lang="en-US" sz="2100">
                <a:latin typeface="Arial"/>
                <a:ea typeface="Arial"/>
                <a:cs typeface="Arial"/>
                <a:sym typeface="Arial"/>
              </a:rPr>
              <a:t>   </a:t>
            </a:r>
            <a:endParaRPr/>
          </a:p>
          <a:p>
            <a:pPr indent="0" lvl="0" marL="0" marR="0" rtl="0" algn="l">
              <a:lnSpc>
                <a:spcPct val="120000"/>
              </a:lnSpc>
              <a:spcBef>
                <a:spcPts val="0"/>
              </a:spcBef>
              <a:spcAft>
                <a:spcPts val="0"/>
              </a:spcAft>
              <a:buClr>
                <a:srgbClr val="102649"/>
              </a:buClr>
              <a:buSzPct val="100000"/>
              <a:buNone/>
            </a:pPr>
            <a:r>
              <a:rPr lang="en-US" sz="2100">
                <a:latin typeface="Arial"/>
                <a:ea typeface="Arial"/>
                <a:cs typeface="Arial"/>
                <a:sym typeface="Arial"/>
              </a:rPr>
              <a:t>For More Information: </a:t>
            </a:r>
            <a:endParaRPr/>
          </a:p>
          <a:p>
            <a:pPr indent="-352933" lvl="0" marL="342900" marR="0" rtl="0" algn="l">
              <a:lnSpc>
                <a:spcPct val="120000"/>
              </a:lnSpc>
              <a:spcBef>
                <a:spcPts val="0"/>
              </a:spcBef>
              <a:spcAft>
                <a:spcPts val="0"/>
              </a:spcAft>
              <a:buClr>
                <a:srgbClr val="0000FF"/>
              </a:buClr>
              <a:buSzPct val="100000"/>
              <a:buFont typeface="Noto Sans Symbols"/>
              <a:buChar char="∙"/>
            </a:pPr>
            <a:r>
              <a:rPr lang="en-US" sz="2100" u="sng">
                <a:solidFill>
                  <a:srgbClr val="0000FF"/>
                </a:solidFill>
                <a:latin typeface="Arial"/>
                <a:ea typeface="Arial"/>
                <a:cs typeface="Arial"/>
                <a:sym typeface="Arial"/>
                <a:hlinkClick r:id="rId4">
                  <a:extLst>
                    <a:ext uri="{A12FA001-AC4F-418D-AE19-62706E023703}">
                      <ahyp:hlinkClr val="tx"/>
                    </a:ext>
                  </a:extLst>
                </a:hlinkClick>
              </a:rPr>
              <a:t>Neffy: Uses, Dosage, Side Effects, Warnings - Drugs.com</a:t>
            </a:r>
            <a:endParaRPr sz="2100">
              <a:latin typeface="Arial"/>
              <a:ea typeface="Arial"/>
              <a:cs typeface="Arial"/>
              <a:sym typeface="Arial"/>
            </a:endParaRPr>
          </a:p>
          <a:p>
            <a:pPr indent="-352933" lvl="0" marL="342900" marR="0" rtl="0" algn="l">
              <a:lnSpc>
                <a:spcPct val="120000"/>
              </a:lnSpc>
              <a:spcBef>
                <a:spcPts val="0"/>
              </a:spcBef>
              <a:spcAft>
                <a:spcPts val="0"/>
              </a:spcAft>
              <a:buClr>
                <a:srgbClr val="0000FF"/>
              </a:buClr>
              <a:buSzPct val="100000"/>
              <a:buFont typeface="Noto Sans Symbols"/>
              <a:buChar char="∙"/>
            </a:pPr>
            <a:r>
              <a:rPr lang="en-US" sz="2100" u="sng">
                <a:solidFill>
                  <a:srgbClr val="0000FF"/>
                </a:solidFill>
                <a:latin typeface="Arial"/>
                <a:ea typeface="Arial"/>
                <a:cs typeface="Arial"/>
                <a:sym typeface="Arial"/>
                <a:hlinkClick r:id="rId5">
                  <a:extLst>
                    <a:ext uri="{A12FA001-AC4F-418D-AE19-62706E023703}">
                      <ahyp:hlinkClr val="tx"/>
                    </a:ext>
                  </a:extLst>
                </a:hlinkClick>
              </a:rPr>
              <a:t>How to Administer Neffy Nasal Spray: A Complete Guide - GoodRx</a:t>
            </a:r>
            <a:endParaRPr sz="1800">
              <a:latin typeface="Arial"/>
              <a:ea typeface="Arial"/>
              <a:cs typeface="Arial"/>
              <a:sym typeface="Arial"/>
            </a:endParaRPr>
          </a:p>
          <a:p>
            <a:pPr indent="0" lvl="0" marL="0" marR="0" rtl="0" algn="l">
              <a:lnSpc>
                <a:spcPct val="120000"/>
              </a:lnSpc>
              <a:spcBef>
                <a:spcPts val="0"/>
              </a:spcBef>
              <a:spcAft>
                <a:spcPts val="0"/>
              </a:spcAft>
              <a:buClr>
                <a:schemeClr val="dk1"/>
              </a:buClr>
              <a:buSzPct val="100000"/>
              <a:buNone/>
            </a:pPr>
            <a:r>
              <a:rPr b="1" lang="en-US" sz="2300">
                <a:solidFill>
                  <a:schemeClr val="dk1"/>
                </a:solidFill>
              </a:rPr>
              <a:t>*</a:t>
            </a:r>
            <a:endParaRPr/>
          </a:p>
        </p:txBody>
      </p:sp>
      <p:pic>
        <p:nvPicPr>
          <p:cNvPr id="1131" name="Google Shape;1131;p141"/>
          <p:cNvPicPr preferRelativeResize="0"/>
          <p:nvPr/>
        </p:nvPicPr>
        <p:blipFill rotWithShape="1">
          <a:blip r:embed="rId6">
            <a:alphaModFix/>
          </a:blip>
          <a:srcRect b="0" l="14222" r="9684" t="0"/>
          <a:stretch/>
        </p:blipFill>
        <p:spPr>
          <a:xfrm>
            <a:off x="10557822" y="120902"/>
            <a:ext cx="1577814" cy="1593045"/>
          </a:xfrm>
          <a:prstGeom prst="rect">
            <a:avLst/>
          </a:prstGeom>
          <a:noFill/>
          <a:ln>
            <a:noFill/>
          </a:ln>
        </p:spPr>
      </p:pic>
      <p:pic>
        <p:nvPicPr>
          <p:cNvPr descr="KDE School Health Logo" id="1132" name="Google Shape;1132;p141"/>
          <p:cNvPicPr preferRelativeResize="0"/>
          <p:nvPr/>
        </p:nvPicPr>
        <p:blipFill rotWithShape="1">
          <a:blip r:embed="rId7">
            <a:alphaModFix/>
          </a:blip>
          <a:srcRect b="0" l="0" r="0" t="0"/>
          <a:stretch/>
        </p:blipFill>
        <p:spPr>
          <a:xfrm>
            <a:off x="11023116" y="4577013"/>
            <a:ext cx="996647" cy="1176470"/>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42"/>
          <p:cNvSpPr txBox="1"/>
          <p:nvPr>
            <p:ph type="title"/>
          </p:nvPr>
        </p:nvSpPr>
        <p:spPr>
          <a:xfrm>
            <a:off x="447831" y="257025"/>
            <a:ext cx="10569414" cy="9591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EpiPen® for Anaphylaxis</a:t>
            </a:r>
            <a:endParaRPr/>
          </a:p>
        </p:txBody>
      </p:sp>
      <p:sp>
        <p:nvSpPr>
          <p:cNvPr id="1138" name="Google Shape;1138;p142"/>
          <p:cNvSpPr txBox="1"/>
          <p:nvPr>
            <p:ph idx="1" type="body"/>
          </p:nvPr>
        </p:nvSpPr>
        <p:spPr>
          <a:xfrm>
            <a:off x="447825" y="1299274"/>
            <a:ext cx="11296500" cy="4515900"/>
          </a:xfrm>
          <a:prstGeom prst="rect">
            <a:avLst/>
          </a:prstGeom>
          <a:noFill/>
          <a:ln>
            <a:noFill/>
          </a:ln>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Clr>
                <a:schemeClr val="dk1"/>
              </a:buClr>
              <a:buSzPct val="100000"/>
              <a:buChar char="•"/>
            </a:pPr>
            <a:r>
              <a:rPr lang="en-US">
                <a:solidFill>
                  <a:schemeClr val="dk1"/>
                </a:solidFill>
              </a:rPr>
              <a:t>Like Neffy®, the correct dosage of medication is prescribed according to the weight of the child </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The prescribing health care provider should determine the dosage as well as under what circumstances the EpiPen® should be used and that should be documented in the student’s emergency action plan</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Per KRS 158.834 and KRS 158.836, the student may carry and self-administer an EpiPen®</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Unlicensed school personnel may administer the EpiPen® after receiving training according to KRS 156.502</a:t>
            </a:r>
            <a:endParaRPr>
              <a:solidFill>
                <a:schemeClr val="dk1"/>
              </a:solidFill>
            </a:endParaRPr>
          </a:p>
          <a:p>
            <a:pPr indent="0" lvl="0" marL="228600" rtl="0" algn="l">
              <a:lnSpc>
                <a:spcPct val="90000"/>
              </a:lnSpc>
              <a:spcBef>
                <a:spcPts val="1000"/>
              </a:spcBef>
              <a:spcAft>
                <a:spcPts val="0"/>
              </a:spcAft>
              <a:buNone/>
            </a:pPr>
            <a:r>
              <a:t/>
            </a:r>
            <a:endParaRPr>
              <a:solidFill>
                <a:schemeClr val="dk1"/>
              </a:solidFill>
            </a:endParaRPr>
          </a:p>
          <a:p>
            <a:pPr indent="-220027" lvl="0" marL="228600" rtl="0" algn="l">
              <a:lnSpc>
                <a:spcPct val="120000"/>
              </a:lnSpc>
              <a:spcBef>
                <a:spcPts val="0"/>
              </a:spcBef>
              <a:spcAft>
                <a:spcPts val="0"/>
              </a:spcAft>
              <a:buClr>
                <a:schemeClr val="dk1"/>
              </a:buClr>
              <a:buSzPct val="78260"/>
              <a:buChar char="•"/>
            </a:pPr>
            <a:r>
              <a:rPr b="1" lang="en-US" sz="2300">
                <a:solidFill>
                  <a:schemeClr val="dk1"/>
                </a:solidFill>
              </a:rPr>
              <a:t>Note</a:t>
            </a:r>
            <a:r>
              <a:rPr lang="en-US" sz="2300">
                <a:solidFill>
                  <a:schemeClr val="dk1"/>
                </a:solidFill>
              </a:rPr>
              <a:t>: Other brands such as generic “Epi-pens” may have different instructions for administration. Instructions provided with the medication should be followed to administer the medications appropriately.</a:t>
            </a:r>
            <a:endParaRPr>
              <a:solidFill>
                <a:schemeClr val="dk1"/>
              </a:solidFill>
            </a:endParaRPr>
          </a:p>
        </p:txBody>
      </p:sp>
      <p:pic>
        <p:nvPicPr>
          <p:cNvPr descr="KDE School Health Logo" id="1139" name="Google Shape;1139;p142"/>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
        <p:nvSpPr>
          <p:cNvPr id="1144" name="Google Shape;1144;p143"/>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Storage of EpiPen®</a:t>
            </a:r>
            <a:endParaRPr/>
          </a:p>
        </p:txBody>
      </p:sp>
      <p:sp>
        <p:nvSpPr>
          <p:cNvPr id="1145" name="Google Shape;1145;p143"/>
          <p:cNvSpPr txBox="1"/>
          <p:nvPr>
            <p:ph idx="1" type="body"/>
          </p:nvPr>
        </p:nvSpPr>
        <p:spPr>
          <a:xfrm>
            <a:off x="555786" y="1773451"/>
            <a:ext cx="10477974" cy="359102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Epinephrine, including EpiPen®, should be stored at room temperature in a dark area.</a:t>
            </a:r>
            <a:endParaRPr/>
          </a:p>
          <a:p>
            <a:pPr indent="-228600" lvl="0" marL="228600" rtl="0" algn="l">
              <a:lnSpc>
                <a:spcPct val="90000"/>
              </a:lnSpc>
              <a:spcBef>
                <a:spcPts val="1000"/>
              </a:spcBef>
              <a:spcAft>
                <a:spcPts val="0"/>
              </a:spcAft>
              <a:buClr>
                <a:srgbClr val="102649"/>
              </a:buClr>
              <a:buSzPts val="2800"/>
              <a:buChar char="•"/>
            </a:pPr>
            <a:r>
              <a:rPr lang="en-US"/>
              <a:t>Expiration date should be checked monthly, and parents/guardians should be notified one month before expiration</a:t>
            </a:r>
            <a:endParaRPr/>
          </a:p>
          <a:p>
            <a:pPr indent="-228600" lvl="0" marL="228600" rtl="0" algn="l">
              <a:lnSpc>
                <a:spcPct val="90000"/>
              </a:lnSpc>
              <a:spcBef>
                <a:spcPts val="1000"/>
              </a:spcBef>
              <a:spcAft>
                <a:spcPts val="0"/>
              </a:spcAft>
              <a:buClr>
                <a:srgbClr val="102649"/>
              </a:buClr>
              <a:buSzPts val="2800"/>
              <a:buChar char="•"/>
            </a:pPr>
            <a:r>
              <a:rPr lang="en-US"/>
              <a:t>The medication should be either carried by the student or kept in an easily accessible, unlocked location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1146" name="Google Shape;1146;p143"/>
          <p:cNvPicPr preferRelativeResize="0"/>
          <p:nvPr/>
        </p:nvPicPr>
        <p:blipFill rotWithShape="1">
          <a:blip r:embed="rId3">
            <a:alphaModFix/>
          </a:blip>
          <a:srcRect b="0" l="0" r="0" t="0"/>
          <a:stretch/>
        </p:blipFill>
        <p:spPr>
          <a:xfrm>
            <a:off x="9298236" y="257025"/>
            <a:ext cx="2525251" cy="1508232"/>
          </a:xfrm>
          <a:prstGeom prst="rect">
            <a:avLst/>
          </a:prstGeom>
          <a:noFill/>
          <a:ln>
            <a:noFill/>
          </a:ln>
        </p:spPr>
      </p:pic>
      <p:pic>
        <p:nvPicPr>
          <p:cNvPr descr="KDE School Health Logo" id="1147" name="Google Shape;1147;p143"/>
          <p:cNvPicPr preferRelativeResize="0"/>
          <p:nvPr/>
        </p:nvPicPr>
        <p:blipFill rotWithShape="1">
          <a:blip r:embed="rId4">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44"/>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EpiPen® Administration</a:t>
            </a:r>
            <a:endParaRPr/>
          </a:p>
        </p:txBody>
      </p:sp>
      <p:sp>
        <p:nvSpPr>
          <p:cNvPr id="1153" name="Google Shape;1153;p144"/>
          <p:cNvSpPr txBox="1"/>
          <p:nvPr>
            <p:ph idx="1" type="body"/>
          </p:nvPr>
        </p:nvSpPr>
        <p:spPr>
          <a:xfrm>
            <a:off x="555786" y="1386841"/>
            <a:ext cx="10736503" cy="4551252"/>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Identify someone to call 9-1-1</a:t>
            </a:r>
            <a:endParaRPr/>
          </a:p>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Flip open the cap at the top of the carrier tube</a:t>
            </a:r>
            <a:endParaRPr/>
          </a:p>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Remove the EpiPen® from the carrier tube and remove the blue safety release</a:t>
            </a:r>
            <a:endParaRPr/>
          </a:p>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Form a fist around the unit with the orange tip pointing downward</a:t>
            </a:r>
            <a:endParaRPr/>
          </a:p>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Swing and firmly push the orange tip against the outer thigh until a click is heard (medication may be administered through clothing)</a:t>
            </a:r>
            <a:endParaRPr/>
          </a:p>
          <a:p>
            <a:pPr indent="-228600" lvl="0" marL="228600" rtl="0" algn="l">
              <a:lnSpc>
                <a:spcPct val="120000"/>
              </a:lnSpc>
              <a:spcBef>
                <a:spcPts val="0"/>
              </a:spcBef>
              <a:spcAft>
                <a:spcPts val="0"/>
              </a:spcAft>
              <a:buClr>
                <a:schemeClr val="dk1"/>
              </a:buClr>
              <a:buSzPct val="100000"/>
              <a:buFont typeface="Noto Sans Symbols"/>
              <a:buChar char="✔"/>
            </a:pPr>
            <a:r>
              <a:rPr lang="en-US" sz="3300">
                <a:solidFill>
                  <a:schemeClr val="dk1"/>
                </a:solidFill>
              </a:rPr>
              <a:t>Hold in place for three seconds</a:t>
            </a:r>
            <a:endParaRPr/>
          </a:p>
          <a:p>
            <a:pPr indent="-228600" lvl="0" marL="228600" marR="0" rtl="0" algn="l">
              <a:lnSpc>
                <a:spcPct val="120000"/>
              </a:lnSpc>
              <a:spcBef>
                <a:spcPts val="0"/>
              </a:spcBef>
              <a:spcAft>
                <a:spcPts val="0"/>
              </a:spcAft>
              <a:buClr>
                <a:schemeClr val="dk1"/>
              </a:buClr>
              <a:buSzPct val="100000"/>
              <a:buFont typeface="Noto Sans Symbols"/>
              <a:buChar char="✔"/>
            </a:pPr>
            <a:r>
              <a:rPr lang="en-US" sz="3300">
                <a:solidFill>
                  <a:schemeClr val="dk1"/>
                </a:solidFill>
              </a:rPr>
              <a:t>Remove the pen from the thigh and massage the injection site for 10 seconds</a:t>
            </a:r>
            <a:endParaRPr/>
          </a:p>
          <a:p>
            <a:pPr indent="-228600" lvl="0" marL="228600" marR="0" rtl="0" algn="l">
              <a:lnSpc>
                <a:spcPct val="120000"/>
              </a:lnSpc>
              <a:spcBef>
                <a:spcPts val="0"/>
              </a:spcBef>
              <a:spcAft>
                <a:spcPts val="0"/>
              </a:spcAft>
              <a:buClr>
                <a:schemeClr val="dk1"/>
              </a:buClr>
              <a:buSzPct val="100000"/>
              <a:buFont typeface="Noto Sans Symbols"/>
              <a:buChar char="✔"/>
            </a:pPr>
            <a:r>
              <a:rPr lang="en-US" sz="3300">
                <a:solidFill>
                  <a:schemeClr val="dk1"/>
                </a:solidFill>
              </a:rPr>
              <a:t>Place the used auto-injector into the carrier tube and give it to EMS when they arrive</a:t>
            </a:r>
            <a:endParaRPr/>
          </a:p>
          <a:p>
            <a:pPr indent="-228600" lvl="0" marL="228600" marR="0" rtl="0" algn="l">
              <a:lnSpc>
                <a:spcPct val="120000"/>
              </a:lnSpc>
              <a:spcBef>
                <a:spcPts val="0"/>
              </a:spcBef>
              <a:spcAft>
                <a:spcPts val="0"/>
              </a:spcAft>
              <a:buClr>
                <a:schemeClr val="dk1"/>
              </a:buClr>
              <a:buSzPct val="100000"/>
              <a:buFont typeface="Noto Sans Symbols"/>
              <a:buChar char="✔"/>
            </a:pPr>
            <a:r>
              <a:rPr lang="en-US" sz="3300">
                <a:solidFill>
                  <a:schemeClr val="dk1"/>
                </a:solidFill>
              </a:rPr>
              <a:t>Document the administration of the EpiPen® in the Medication Administration Record (MAR)</a:t>
            </a:r>
            <a:endParaRPr/>
          </a:p>
          <a:p>
            <a:pPr indent="-228600" lvl="0" marL="228600" marR="0" rtl="0" algn="l">
              <a:lnSpc>
                <a:spcPct val="120000"/>
              </a:lnSpc>
              <a:spcBef>
                <a:spcPts val="0"/>
              </a:spcBef>
              <a:spcAft>
                <a:spcPts val="0"/>
              </a:spcAft>
              <a:buClr>
                <a:schemeClr val="dk1"/>
              </a:buClr>
              <a:buSzPct val="100000"/>
              <a:buNone/>
            </a:pPr>
            <a:r>
              <a:rPr lang="en-US" sz="3300">
                <a:solidFill>
                  <a:schemeClr val="dk1"/>
                </a:solidFill>
              </a:rPr>
              <a:t>*EpiPen and EpiPen Jr Auto Injectors should only be injected into the thigh. Do NOT inject into the buttock as this may not provide effective treatment of anaphylaxis. Advise the patient to go immediately to the nearest emergency room for further treatment of anaphylaxis</a:t>
            </a:r>
            <a:endParaRPr/>
          </a:p>
          <a:p>
            <a:pPr indent="0" lvl="0" marL="0" marR="0" rtl="0" algn="l">
              <a:lnSpc>
                <a:spcPct val="120000"/>
              </a:lnSpc>
              <a:spcBef>
                <a:spcPts val="0"/>
              </a:spcBef>
              <a:spcAft>
                <a:spcPts val="0"/>
              </a:spcAft>
              <a:buClr>
                <a:srgbClr val="102649"/>
              </a:buClr>
              <a:buSzPct val="100000"/>
              <a:buNone/>
            </a:pPr>
            <a:r>
              <a:rPr lang="en-US" sz="3300"/>
              <a:t>Sources and Resources: </a:t>
            </a:r>
            <a:endParaRPr/>
          </a:p>
          <a:p>
            <a:pPr indent="-342900" lvl="0" marL="342900" marR="0" rtl="0" algn="l">
              <a:lnSpc>
                <a:spcPct val="120000"/>
              </a:lnSpc>
              <a:spcBef>
                <a:spcPts val="0"/>
              </a:spcBef>
              <a:spcAft>
                <a:spcPts val="0"/>
              </a:spcAft>
              <a:buClr>
                <a:srgbClr val="102649"/>
              </a:buClr>
              <a:buSzPct val="100000"/>
              <a:buFont typeface="Noto Sans Symbols"/>
              <a:buChar char="∙"/>
            </a:pPr>
            <a:r>
              <a:rPr lang="en-US" sz="3300"/>
              <a:t>Viatris™ 2025; </a:t>
            </a:r>
            <a:r>
              <a:rPr lang="en-US" sz="3300" u="sng">
                <a:solidFill>
                  <a:srgbClr val="0000FF"/>
                </a:solidFill>
                <a:hlinkClick r:id="rId3">
                  <a:extLst>
                    <a:ext uri="{A12FA001-AC4F-418D-AE19-62706E023703}">
                      <ahyp:hlinkClr val="tx"/>
                    </a:ext>
                  </a:extLst>
                </a:hlinkClick>
              </a:rPr>
              <a:t>EpiPen Prescribing Information</a:t>
            </a:r>
            <a:r>
              <a:rPr lang="en-US" sz="3300"/>
              <a:t>; </a:t>
            </a:r>
            <a:r>
              <a:rPr lang="en-US" sz="3300" u="sng">
                <a:solidFill>
                  <a:srgbClr val="0000FF"/>
                </a:solidFill>
                <a:hlinkClick r:id="rId4">
                  <a:extLst>
                    <a:ext uri="{A12FA001-AC4F-418D-AE19-62706E023703}">
                      <ahyp:hlinkClr val="tx"/>
                    </a:ext>
                  </a:extLst>
                </a:hlinkClick>
              </a:rPr>
              <a:t>EpiPen Website</a:t>
            </a:r>
            <a:endParaRPr sz="3300"/>
          </a:p>
          <a:p>
            <a:pPr indent="-130810" lvl="0" marL="228600" rtl="0" algn="l">
              <a:lnSpc>
                <a:spcPct val="90000"/>
              </a:lnSpc>
              <a:spcBef>
                <a:spcPts val="1000"/>
              </a:spcBef>
              <a:spcAft>
                <a:spcPts val="0"/>
              </a:spcAft>
              <a:buClr>
                <a:srgbClr val="102649"/>
              </a:buClr>
              <a:buSzPct val="100000"/>
              <a:buFont typeface="Noto Sans Symbols"/>
              <a:buNone/>
            </a:pPr>
            <a:r>
              <a:t/>
            </a:r>
            <a:endParaRPr/>
          </a:p>
          <a:p>
            <a:pPr indent="-130810" lvl="0" marL="228600" rtl="0" algn="l">
              <a:lnSpc>
                <a:spcPct val="90000"/>
              </a:lnSpc>
              <a:spcBef>
                <a:spcPts val="1000"/>
              </a:spcBef>
              <a:spcAft>
                <a:spcPts val="0"/>
              </a:spcAft>
              <a:buClr>
                <a:srgbClr val="102649"/>
              </a:buClr>
              <a:buSzPct val="100000"/>
              <a:buNone/>
            </a:pPr>
            <a:r>
              <a:t/>
            </a:r>
            <a:endParaRPr/>
          </a:p>
        </p:txBody>
      </p:sp>
      <p:pic>
        <p:nvPicPr>
          <p:cNvPr id="1154" name="Google Shape;1154;p144"/>
          <p:cNvPicPr preferRelativeResize="0"/>
          <p:nvPr/>
        </p:nvPicPr>
        <p:blipFill rotWithShape="1">
          <a:blip r:embed="rId5">
            <a:alphaModFix/>
          </a:blip>
          <a:srcRect b="0" l="0" r="0" t="0"/>
          <a:stretch/>
        </p:blipFill>
        <p:spPr>
          <a:xfrm>
            <a:off x="9328160" y="257025"/>
            <a:ext cx="2523963" cy="1505843"/>
          </a:xfrm>
          <a:prstGeom prst="rect">
            <a:avLst/>
          </a:prstGeom>
          <a:noFill/>
          <a:ln>
            <a:noFill/>
          </a:ln>
        </p:spPr>
      </p:pic>
      <p:pic>
        <p:nvPicPr>
          <p:cNvPr descr="KDE School Health Logo" id="1155" name="Google Shape;1155;p144"/>
          <p:cNvPicPr preferRelativeResize="0"/>
          <p:nvPr/>
        </p:nvPicPr>
        <p:blipFill rotWithShape="1">
          <a:blip r:embed="rId6">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45"/>
          <p:cNvSpPr txBox="1"/>
          <p:nvPr>
            <p:ph type="title"/>
          </p:nvPr>
        </p:nvSpPr>
        <p:spPr>
          <a:xfrm>
            <a:off x="84855" y="183225"/>
            <a:ext cx="10130575"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How to Administer Auvi-Q® Auto-Injector</a:t>
            </a:r>
            <a:endParaRPr/>
          </a:p>
        </p:txBody>
      </p:sp>
      <p:sp>
        <p:nvSpPr>
          <p:cNvPr id="1161" name="Google Shape;1161;p145"/>
          <p:cNvSpPr txBox="1"/>
          <p:nvPr>
            <p:ph idx="1" type="body"/>
          </p:nvPr>
        </p:nvSpPr>
        <p:spPr>
          <a:xfrm>
            <a:off x="314437" y="1234441"/>
            <a:ext cx="10130575" cy="440735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Have someone call 9-1-1</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Pull Auvi-Q up from the outer case</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Pull red safety guard down and off of Auvi-Q</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Place black end of Auvi-Q against the middle of the outer thigh, then push firmly until you hear a click and hiss sound and hold in place for 2 seconds.  If you are administering to a young child or infant, hold the leg firmly in place while administering the injection</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Give the used container to the EMS for disposal</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Patients should seek emergency medical attention immediately</a:t>
            </a:r>
            <a:endParaRPr/>
          </a:p>
          <a:p>
            <a:pPr indent="-228600" lvl="0" marL="22860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Document administration and continue to observe until EMS arrive</a:t>
            </a:r>
            <a:endParaRPr/>
          </a:p>
          <a:p>
            <a:pPr indent="-57150" lvl="0" marL="57150" marR="0" rtl="0" algn="l">
              <a:lnSpc>
                <a:spcPct val="110000"/>
              </a:lnSpc>
              <a:spcBef>
                <a:spcPts val="0"/>
              </a:spcBef>
              <a:spcAft>
                <a:spcPts val="0"/>
              </a:spcAft>
              <a:buClr>
                <a:schemeClr val="dk1"/>
              </a:buClr>
              <a:buSzPts val="2100"/>
              <a:buFont typeface="Noto Sans Symbols"/>
              <a:buChar char="✔"/>
            </a:pPr>
            <a:r>
              <a:rPr lang="en-US" sz="2100">
                <a:solidFill>
                  <a:schemeClr val="dk1"/>
                </a:solidFill>
              </a:rPr>
              <a:t>Source: Kaleo 2019</a:t>
            </a:r>
            <a:endParaRPr/>
          </a:p>
          <a:p>
            <a:pPr indent="-57150" lvl="0" marL="57150" rtl="0" algn="l">
              <a:lnSpc>
                <a:spcPct val="110000"/>
              </a:lnSpc>
              <a:spcBef>
                <a:spcPts val="0"/>
              </a:spcBef>
              <a:spcAft>
                <a:spcPts val="0"/>
              </a:spcAft>
              <a:buClr>
                <a:schemeClr val="dk1"/>
              </a:buClr>
              <a:buSzPts val="2100"/>
              <a:buFont typeface="Noto Sans Symbols"/>
              <a:buChar char="✔"/>
            </a:pPr>
            <a:r>
              <a:rPr lang="en-US" sz="2100">
                <a:solidFill>
                  <a:schemeClr val="dk1"/>
                </a:solidFill>
              </a:rPr>
              <a:t>For More Information: </a:t>
            </a:r>
            <a:r>
              <a:rPr lang="en-US" sz="2100" u="sng">
                <a:solidFill>
                  <a:schemeClr val="dk1"/>
                </a:solidFill>
                <a:hlinkClick r:id="rId3">
                  <a:extLst>
                    <a:ext uri="{A12FA001-AC4F-418D-AE19-62706E023703}">
                      <ahyp:hlinkClr val="tx"/>
                    </a:ext>
                  </a:extLst>
                </a:hlinkClick>
              </a:rPr>
              <a:t>Auvi-Q Website</a:t>
            </a:r>
            <a:endParaRPr sz="2100">
              <a:solidFill>
                <a:schemeClr val="dk1"/>
              </a:solidFill>
            </a:endParaRPr>
          </a:p>
          <a:p>
            <a:pPr indent="0" lvl="0" marL="0" rtl="0" algn="l">
              <a:lnSpc>
                <a:spcPct val="90000"/>
              </a:lnSpc>
              <a:spcBef>
                <a:spcPts val="1000"/>
              </a:spcBef>
              <a:spcAft>
                <a:spcPts val="0"/>
              </a:spcAft>
              <a:buClr>
                <a:srgbClr val="102649"/>
              </a:buClr>
              <a:buSzPts val="2800"/>
              <a:buNone/>
            </a:pPr>
            <a:r>
              <a:t/>
            </a:r>
            <a:endParaRPr/>
          </a:p>
        </p:txBody>
      </p:sp>
      <p:pic>
        <p:nvPicPr>
          <p:cNvPr id="1162" name="Google Shape;1162;p145"/>
          <p:cNvPicPr preferRelativeResize="0"/>
          <p:nvPr/>
        </p:nvPicPr>
        <p:blipFill rotWithShape="1">
          <a:blip r:embed="rId4">
            <a:alphaModFix/>
          </a:blip>
          <a:srcRect b="0" l="0" r="0" t="0"/>
          <a:stretch/>
        </p:blipFill>
        <p:spPr>
          <a:xfrm>
            <a:off x="10445011" y="183225"/>
            <a:ext cx="1432551" cy="1676545"/>
          </a:xfrm>
          <a:prstGeom prst="rect">
            <a:avLst/>
          </a:prstGeom>
          <a:noFill/>
          <a:ln>
            <a:noFill/>
          </a:ln>
        </p:spPr>
      </p:pic>
      <p:pic>
        <p:nvPicPr>
          <p:cNvPr descr="KDE School Health Logo" id="1163" name="Google Shape;1163;p145"/>
          <p:cNvPicPr preferRelativeResize="0"/>
          <p:nvPr/>
        </p:nvPicPr>
        <p:blipFill rotWithShape="1">
          <a:blip r:embed="rId5">
            <a:alphaModFix/>
          </a:blip>
          <a:srcRect b="0" l="0" r="0" t="0"/>
          <a:stretch/>
        </p:blipFill>
        <p:spPr>
          <a:xfrm>
            <a:off x="10674594" y="4465321"/>
            <a:ext cx="996647" cy="117647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46"/>
          <p:cNvSpPr txBox="1"/>
          <p:nvPr>
            <p:ph type="title"/>
          </p:nvPr>
        </p:nvSpPr>
        <p:spPr>
          <a:xfrm>
            <a:off x="188857" y="-30480"/>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How to Administer Adrenaclick® </a:t>
            </a:r>
            <a:endParaRPr/>
          </a:p>
        </p:txBody>
      </p:sp>
      <p:sp>
        <p:nvSpPr>
          <p:cNvPr id="1169" name="Google Shape;1169;p146"/>
          <p:cNvSpPr txBox="1"/>
          <p:nvPr>
            <p:ph idx="1" type="body"/>
          </p:nvPr>
        </p:nvSpPr>
        <p:spPr>
          <a:xfrm>
            <a:off x="225968" y="936292"/>
            <a:ext cx="11587755" cy="401670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102649"/>
              </a:buClr>
              <a:buSzPts val="1800"/>
              <a:buFont typeface="Noto Sans Symbols"/>
              <a:buChar char="✔"/>
            </a:pPr>
            <a:r>
              <a:rPr lang="en-US" sz="1800"/>
              <a:t>Have someone call 9-1-</a:t>
            </a:r>
            <a:r>
              <a:rPr lang="en-US" sz="1800"/>
              <a:t>1 and</a:t>
            </a:r>
            <a:r>
              <a:rPr lang="en-US" sz="1800"/>
              <a:t> notify parent/guardian</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Reassure the patient and ensure that the patient is in a safe position</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Remove Adrenaclick® from its packaging</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Pull the gray caps from both ends of the Adrenaclick® auto-injector</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Place the red tip firmly against the side of the student’s thigh, about halfway between the hip and knee.  You do not need to remove clothing</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Press down hard until you hear a click, indicating that the injection has started</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Hold the auto-injector in place for 10 seconds to ensure the full dose is administered. Remove the auto-injector by pulling it straight out</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Massage the injection area for about 10 seconds to help the medication absorb</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Observe and stay with the student until EMS arrives</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If symptoms do not improve, or if they return, a second dose may be administered after 5-15 minutes if available and prescribed</a:t>
            </a:r>
            <a:endParaRPr/>
          </a:p>
          <a:p>
            <a:pPr indent="-228600" lvl="0" marL="228600" marR="0" rtl="0" algn="l">
              <a:lnSpc>
                <a:spcPct val="100000"/>
              </a:lnSpc>
              <a:spcBef>
                <a:spcPts val="0"/>
              </a:spcBef>
              <a:spcAft>
                <a:spcPts val="0"/>
              </a:spcAft>
              <a:buClr>
                <a:srgbClr val="102649"/>
              </a:buClr>
              <a:buSzPts val="1800"/>
              <a:buFont typeface="Noto Sans Symbols"/>
              <a:buChar char="✔"/>
            </a:pPr>
            <a:r>
              <a:rPr lang="en-US" sz="1800"/>
              <a:t>Provide the used auto-injector to EMS to dispose of and document the medication administration in the student’s health record </a:t>
            </a:r>
            <a:endParaRPr/>
          </a:p>
          <a:p>
            <a:pPr indent="0" lvl="0" marL="0" rtl="0" algn="l">
              <a:lnSpc>
                <a:spcPct val="100000"/>
              </a:lnSpc>
              <a:spcBef>
                <a:spcPts val="0"/>
              </a:spcBef>
              <a:spcAft>
                <a:spcPts val="0"/>
              </a:spcAft>
              <a:buClr>
                <a:srgbClr val="102649"/>
              </a:buClr>
              <a:buSzPts val="1800"/>
              <a:buNone/>
            </a:pPr>
            <a:r>
              <a:rPr b="1" lang="en-US" sz="1800"/>
              <a:t>Note</a:t>
            </a:r>
            <a:r>
              <a:rPr lang="en-US" sz="1800"/>
              <a:t>: Other brands such as generic “Epi-pens” may have different instructions for administration. Instructions provided with the medication should be followed to administer the medication appropriately</a:t>
            </a:r>
            <a:endParaRPr/>
          </a:p>
        </p:txBody>
      </p:sp>
      <p:pic>
        <p:nvPicPr>
          <p:cNvPr id="1170" name="Google Shape;1170;p146"/>
          <p:cNvPicPr preferRelativeResize="0"/>
          <p:nvPr/>
        </p:nvPicPr>
        <p:blipFill rotWithShape="1">
          <a:blip r:embed="rId3">
            <a:alphaModFix/>
          </a:blip>
          <a:srcRect b="0" l="0" r="0" t="0"/>
          <a:stretch/>
        </p:blipFill>
        <p:spPr>
          <a:xfrm>
            <a:off x="8519673" y="61399"/>
            <a:ext cx="3407959" cy="13473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555785" y="257025"/>
            <a:ext cx="11238015"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Advanced Practice Registered Nursing (APRN)</a:t>
            </a:r>
            <a:endParaRPr/>
          </a:p>
        </p:txBody>
      </p:sp>
      <p:sp>
        <p:nvSpPr>
          <p:cNvPr id="190" name="Google Shape;190;p14"/>
          <p:cNvSpPr txBox="1"/>
          <p:nvPr>
            <p:ph idx="1" type="body"/>
          </p:nvPr>
        </p:nvSpPr>
        <p:spPr>
          <a:xfrm>
            <a:off x="555785" y="1420754"/>
            <a:ext cx="10798015" cy="49013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US" sz="3200">
                <a:solidFill>
                  <a:schemeClr val="dk1"/>
                </a:solidFill>
              </a:rPr>
              <a:t>Advanced Practice Registered Nurse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Designated nurse practitioner or clinical nurse specialist</a:t>
            </a:r>
            <a:endParaRPr/>
          </a:p>
          <a:p>
            <a:pPr indent="-228600" lvl="1" marL="685800" rtl="0" algn="l">
              <a:lnSpc>
                <a:spcPct val="90000"/>
              </a:lnSpc>
              <a:spcBef>
                <a:spcPts val="500"/>
              </a:spcBef>
              <a:spcAft>
                <a:spcPts val="0"/>
              </a:spcAft>
              <a:buClr>
                <a:schemeClr val="dk1"/>
              </a:buClr>
              <a:buSzPts val="2800"/>
              <a:buChar char="•"/>
            </a:pPr>
            <a:r>
              <a:rPr lang="en-US" sz="2800">
                <a:solidFill>
                  <a:schemeClr val="dk1"/>
                </a:solidFill>
              </a:rPr>
              <a:t>Provides primary healthcare services to students in accordance with 201 KAR 20:057</a:t>
            </a:r>
            <a:endParaRPr/>
          </a:p>
          <a:p>
            <a:pPr indent="-228600" lvl="1" marL="685800" rtl="0" algn="l">
              <a:lnSpc>
                <a:spcPct val="90000"/>
              </a:lnSpc>
              <a:spcBef>
                <a:spcPts val="500"/>
              </a:spcBef>
              <a:spcAft>
                <a:spcPts val="0"/>
              </a:spcAft>
              <a:buClr>
                <a:schemeClr val="dk1"/>
              </a:buClr>
              <a:buSzPts val="2800"/>
              <a:buChar char="•"/>
            </a:pPr>
            <a:r>
              <a:rPr lang="en-US" sz="2800">
                <a:solidFill>
                  <a:schemeClr val="dk1"/>
                </a:solidFill>
              </a:rPr>
              <a:t>The APRN may also perform acts within the scope of registered nursing practice</a:t>
            </a:r>
            <a:endParaRPr/>
          </a:p>
          <a:p>
            <a:pPr indent="-228600" lvl="1" marL="685800" rtl="0" algn="l">
              <a:lnSpc>
                <a:spcPct val="90000"/>
              </a:lnSpc>
              <a:spcBef>
                <a:spcPts val="500"/>
              </a:spcBef>
              <a:spcAft>
                <a:spcPts val="0"/>
              </a:spcAft>
              <a:buClr>
                <a:schemeClr val="dk1"/>
              </a:buClr>
              <a:buSzPts val="2800"/>
              <a:buChar char="•"/>
            </a:pPr>
            <a:r>
              <a:rPr lang="en-US" sz="2800">
                <a:solidFill>
                  <a:schemeClr val="dk1"/>
                </a:solidFill>
              </a:rPr>
              <a:t>An APRN in a local school district could also act as the district’s medical director, providing protocols and standing orders for medical treatment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91" name="Google Shape;191;p14"/>
          <p:cNvPicPr preferRelativeResize="0"/>
          <p:nvPr/>
        </p:nvPicPr>
        <p:blipFill rotWithShape="1">
          <a:blip r:embed="rId3">
            <a:alphaModFix/>
          </a:blip>
          <a:srcRect b="0" l="0" r="0" t="0"/>
          <a:stretch/>
        </p:blipFill>
        <p:spPr>
          <a:xfrm>
            <a:off x="10829109" y="4545874"/>
            <a:ext cx="964692" cy="1031966"/>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47"/>
          <p:cNvSpPr txBox="1"/>
          <p:nvPr>
            <p:ph type="title"/>
          </p:nvPr>
        </p:nvSpPr>
        <p:spPr>
          <a:xfrm>
            <a:off x="418625" y="257025"/>
            <a:ext cx="1093517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Adrenal Insufficiency (AI)</a:t>
            </a:r>
            <a:endParaRPr/>
          </a:p>
        </p:txBody>
      </p:sp>
      <p:sp>
        <p:nvSpPr>
          <p:cNvPr id="1176" name="Google Shape;1176;p147"/>
          <p:cNvSpPr txBox="1"/>
          <p:nvPr>
            <p:ph idx="1" type="body"/>
          </p:nvPr>
        </p:nvSpPr>
        <p:spPr>
          <a:xfrm>
            <a:off x="339877" y="1392451"/>
            <a:ext cx="11296337" cy="490132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600"/>
              <a:buNone/>
            </a:pPr>
            <a:r>
              <a:rPr lang="en-US" sz="2600">
                <a:solidFill>
                  <a:schemeClr val="dk1"/>
                </a:solidFill>
              </a:rPr>
              <a:t>Adrenal insufficiency (AI) occurs when the adrenal glands do not produce enough cortisol, a vital hormone. Cortisol plays a crucial role in regulating various bodily functions, including:</a:t>
            </a:r>
            <a:endParaRPr sz="2600">
              <a:solidFill>
                <a:schemeClr val="dk1"/>
              </a:solidFill>
            </a:endParaRPr>
          </a:p>
          <a:p>
            <a:pPr indent="0" lvl="0" marL="0" marR="0" rtl="0" algn="l">
              <a:lnSpc>
                <a:spcPct val="100000"/>
              </a:lnSpc>
              <a:spcBef>
                <a:spcPts val="0"/>
              </a:spcBef>
              <a:spcAft>
                <a:spcPts val="0"/>
              </a:spcAft>
              <a:buClr>
                <a:schemeClr val="dk1"/>
              </a:buClr>
              <a:buSzPts val="2600"/>
              <a:buNone/>
            </a:pPr>
            <a:r>
              <a:t/>
            </a:r>
            <a:endParaRPr sz="2600">
              <a:solidFill>
                <a:schemeClr val="dk1"/>
              </a:solidFill>
            </a:endParaRPr>
          </a:p>
          <a:p>
            <a:pPr indent="-342900" lvl="0" marL="342900" marR="0" rtl="0" algn="l">
              <a:lnSpc>
                <a:spcPct val="100000"/>
              </a:lnSpc>
              <a:spcBef>
                <a:spcPts val="0"/>
              </a:spcBef>
              <a:spcAft>
                <a:spcPts val="0"/>
              </a:spcAft>
              <a:buClr>
                <a:schemeClr val="dk1"/>
              </a:buClr>
              <a:buSzPts val="1000"/>
              <a:buFont typeface="Noto Sans Symbols"/>
              <a:buChar char="∙"/>
            </a:pPr>
            <a:r>
              <a:rPr b="1" lang="en-US" sz="2600">
                <a:solidFill>
                  <a:schemeClr val="dk1"/>
                </a:solidFill>
              </a:rPr>
              <a:t>Stress response</a:t>
            </a:r>
            <a:r>
              <a:rPr lang="en-US" sz="2600">
                <a:solidFill>
                  <a:schemeClr val="dk1"/>
                </a:solidFill>
              </a:rPr>
              <a:t>: Cortisol helps the body cope with stress, illness, and injury.</a:t>
            </a:r>
            <a:endParaRPr/>
          </a:p>
          <a:p>
            <a:pPr indent="-342900" lvl="0" marL="342900" marR="0" rtl="0" algn="l">
              <a:lnSpc>
                <a:spcPct val="100000"/>
              </a:lnSpc>
              <a:spcBef>
                <a:spcPts val="0"/>
              </a:spcBef>
              <a:spcAft>
                <a:spcPts val="0"/>
              </a:spcAft>
              <a:buClr>
                <a:schemeClr val="dk1"/>
              </a:buClr>
              <a:buSzPts val="1000"/>
              <a:buFont typeface="Noto Sans Symbols"/>
              <a:buChar char="∙"/>
            </a:pPr>
            <a:r>
              <a:rPr b="1" lang="en-US" sz="2600">
                <a:solidFill>
                  <a:schemeClr val="dk1"/>
                </a:solidFill>
              </a:rPr>
              <a:t>Blood sugar regulation</a:t>
            </a:r>
            <a:r>
              <a:rPr lang="en-US" sz="2600">
                <a:solidFill>
                  <a:schemeClr val="dk1"/>
                </a:solidFill>
              </a:rPr>
              <a:t>: It helps maintain stable blood sugar levels.</a:t>
            </a:r>
            <a:endParaRPr/>
          </a:p>
          <a:p>
            <a:pPr indent="-342900" lvl="0" marL="342900" marR="0" rtl="0" algn="l">
              <a:lnSpc>
                <a:spcPct val="100000"/>
              </a:lnSpc>
              <a:spcBef>
                <a:spcPts val="0"/>
              </a:spcBef>
              <a:spcAft>
                <a:spcPts val="0"/>
              </a:spcAft>
              <a:buClr>
                <a:schemeClr val="dk1"/>
              </a:buClr>
              <a:buSzPts val="1000"/>
              <a:buFont typeface="Noto Sans Symbols"/>
              <a:buChar char="∙"/>
            </a:pPr>
            <a:r>
              <a:rPr b="1" lang="en-US" sz="2600">
                <a:solidFill>
                  <a:schemeClr val="dk1"/>
                </a:solidFill>
              </a:rPr>
              <a:t>Blood pressure regulation</a:t>
            </a:r>
            <a:r>
              <a:rPr lang="en-US" sz="2600">
                <a:solidFill>
                  <a:schemeClr val="dk1"/>
                </a:solidFill>
              </a:rPr>
              <a:t>: It contributes to healthy blood pressure.</a:t>
            </a:r>
            <a:endParaRPr/>
          </a:p>
          <a:p>
            <a:pPr indent="-342900" lvl="0" marL="342900" marR="0" rtl="0" algn="l">
              <a:lnSpc>
                <a:spcPct val="100000"/>
              </a:lnSpc>
              <a:spcBef>
                <a:spcPts val="0"/>
              </a:spcBef>
              <a:spcAft>
                <a:spcPts val="0"/>
              </a:spcAft>
              <a:buClr>
                <a:schemeClr val="dk1"/>
              </a:buClr>
              <a:buSzPts val="1000"/>
              <a:buFont typeface="Noto Sans Symbols"/>
              <a:buChar char="∙"/>
            </a:pPr>
            <a:r>
              <a:rPr b="1" lang="en-US" sz="2600">
                <a:solidFill>
                  <a:schemeClr val="dk1"/>
                </a:solidFill>
              </a:rPr>
              <a:t>Immune function</a:t>
            </a:r>
            <a:r>
              <a:rPr lang="en-US" sz="2600">
                <a:solidFill>
                  <a:schemeClr val="dk1"/>
                </a:solidFill>
              </a:rPr>
              <a:t>: It plays a role in immune system regulation.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177" name="Google Shape;1177;p147"/>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148"/>
          <p:cNvSpPr txBox="1"/>
          <p:nvPr>
            <p:ph type="title"/>
          </p:nvPr>
        </p:nvSpPr>
        <p:spPr>
          <a:xfrm>
            <a:off x="311946" y="257025"/>
            <a:ext cx="10919934" cy="9591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Common Causes of Adrenal Insufficiency</a:t>
            </a:r>
            <a:endParaRPr/>
          </a:p>
        </p:txBody>
      </p:sp>
      <p:sp>
        <p:nvSpPr>
          <p:cNvPr id="1183" name="Google Shape;1183;p148"/>
          <p:cNvSpPr txBox="1"/>
          <p:nvPr>
            <p:ph idx="1" type="body"/>
          </p:nvPr>
        </p:nvSpPr>
        <p:spPr>
          <a:xfrm>
            <a:off x="433866" y="1365965"/>
            <a:ext cx="10676094" cy="415091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102649"/>
              </a:buClr>
              <a:buSzPts val="1000"/>
              <a:buChar char="•"/>
            </a:pPr>
            <a:r>
              <a:rPr b="1" lang="en-US" sz="2400"/>
              <a:t>Autoimmune diseases</a:t>
            </a:r>
            <a:r>
              <a:rPr lang="en-US" sz="2400"/>
              <a:t>: The body's immune system attacks the adrenal glands (e.g., Addison's Disease)</a:t>
            </a:r>
            <a:endParaRPr/>
          </a:p>
          <a:p>
            <a:pPr indent="-228600" lvl="0" marL="228600" marR="0" rtl="0" algn="l">
              <a:lnSpc>
                <a:spcPct val="100000"/>
              </a:lnSpc>
              <a:spcBef>
                <a:spcPts val="0"/>
              </a:spcBef>
              <a:spcAft>
                <a:spcPts val="0"/>
              </a:spcAft>
              <a:buClr>
                <a:srgbClr val="102649"/>
              </a:buClr>
              <a:buSzPts val="1000"/>
              <a:buChar char="•"/>
            </a:pPr>
            <a:r>
              <a:rPr b="1" lang="en-US" sz="2400"/>
              <a:t>Long-term corticosteroid use</a:t>
            </a:r>
            <a:r>
              <a:rPr lang="en-US" sz="2400"/>
              <a:t>: Prolonged use of corticosteroids can suppress the adrenal glands' natural cortisol production</a:t>
            </a:r>
            <a:endParaRPr/>
          </a:p>
          <a:p>
            <a:pPr indent="-228600" lvl="0" marL="228600" marR="0" rtl="0" algn="l">
              <a:lnSpc>
                <a:spcPct val="100000"/>
              </a:lnSpc>
              <a:spcBef>
                <a:spcPts val="0"/>
              </a:spcBef>
              <a:spcAft>
                <a:spcPts val="0"/>
              </a:spcAft>
              <a:buClr>
                <a:srgbClr val="102649"/>
              </a:buClr>
              <a:buSzPts val="1000"/>
              <a:buChar char="•"/>
            </a:pPr>
            <a:r>
              <a:rPr b="1" lang="en-US" sz="2400"/>
              <a:t>Pituitary gland problems</a:t>
            </a:r>
            <a:r>
              <a:rPr lang="en-US" sz="2400"/>
              <a:t>: The pituitary gland signals the adrenal glands to produce cortisol. Issues with pituitary gland can lead to AI</a:t>
            </a:r>
            <a:endParaRPr/>
          </a:p>
          <a:p>
            <a:pPr indent="-228600" lvl="0" marL="228600" marR="0" rtl="0" algn="l">
              <a:lnSpc>
                <a:spcPct val="100000"/>
              </a:lnSpc>
              <a:spcBef>
                <a:spcPts val="0"/>
              </a:spcBef>
              <a:spcAft>
                <a:spcPts val="0"/>
              </a:spcAft>
              <a:buClr>
                <a:srgbClr val="102649"/>
              </a:buClr>
              <a:buSzPts val="1000"/>
              <a:buChar char="•"/>
            </a:pPr>
            <a:r>
              <a:rPr b="1" lang="en-US" sz="2400"/>
              <a:t>Surgery or injury</a:t>
            </a:r>
            <a:r>
              <a:rPr lang="en-US" sz="2400"/>
              <a:t>: Damage to the adrenal glands can result in AI</a:t>
            </a:r>
            <a:endParaRPr/>
          </a:p>
        </p:txBody>
      </p:sp>
      <p:pic>
        <p:nvPicPr>
          <p:cNvPr descr="KDE School Health Logo" id="1184" name="Google Shape;1184;p148"/>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149"/>
          <p:cNvSpPr txBox="1"/>
          <p:nvPr>
            <p:ph type="title"/>
          </p:nvPr>
        </p:nvSpPr>
        <p:spPr>
          <a:xfrm>
            <a:off x="383402" y="254970"/>
            <a:ext cx="11252813" cy="96584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sz="4000"/>
              <a:t>Recognizing the Signs and Symptoms of Adrenal Insufficiency</a:t>
            </a:r>
            <a:endParaRPr/>
          </a:p>
        </p:txBody>
      </p:sp>
      <p:sp>
        <p:nvSpPr>
          <p:cNvPr id="1190" name="Google Shape;1190;p149"/>
          <p:cNvSpPr txBox="1"/>
          <p:nvPr>
            <p:ph idx="1" type="body"/>
          </p:nvPr>
        </p:nvSpPr>
        <p:spPr>
          <a:xfrm>
            <a:off x="339877" y="1220817"/>
            <a:ext cx="10824639" cy="4901324"/>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b="1" lang="en-US" sz="2400">
                <a:solidFill>
                  <a:schemeClr val="dk1"/>
                </a:solidFill>
              </a:rPr>
              <a:t>Symptoms can vary in severity and may include:</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Fatigue and weakness: Persistent tiredness and muscle weakness.</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Weight loss and decreased appetite: Unexplained weight loss and loss of interest in food.</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Nausea, vomiting and diarrhea: Digestive issues.</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Abdominal pain: Stomach discomfort.</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Low blood pressure: Dizziness or lightheadedness, especially upon standing.</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Hyperpigmentation: Darkening of the skin (more common in primary AI).</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Salt craving: A strong desire for salty foods.</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Hypoglycemia (low blood sugar): Shakiness, sweating, confusion, irritability, seizures (in severe cases).</a:t>
            </a:r>
            <a:endParaRPr/>
          </a:p>
          <a:p>
            <a:pPr indent="-228600" lvl="1" marL="685800" rtl="0" algn="l">
              <a:lnSpc>
                <a:spcPct val="100000"/>
              </a:lnSpc>
              <a:spcBef>
                <a:spcPts val="0"/>
              </a:spcBef>
              <a:spcAft>
                <a:spcPts val="0"/>
              </a:spcAft>
              <a:buClr>
                <a:schemeClr val="dk1"/>
              </a:buClr>
              <a:buSzPts val="1000"/>
              <a:buFont typeface="Courier New"/>
              <a:buChar char="o"/>
            </a:pPr>
            <a:r>
              <a:rPr lang="en-US" sz="2000">
                <a:solidFill>
                  <a:schemeClr val="dk1"/>
                </a:solidFill>
              </a:rPr>
              <a:t>Adrenal Crisis (Medical Emergency): Severe symptoms including dehydration, vomiting, diarrhea, low blood pressure, confusion and loss of consciousness. This requires immediate medical attention.</a:t>
            </a:r>
            <a:endParaRPr/>
          </a:p>
          <a:p>
            <a:pPr indent="-76200" lvl="1" marL="685800" rtl="0" algn="l">
              <a:lnSpc>
                <a:spcPct val="90000"/>
              </a:lnSpc>
              <a:spcBef>
                <a:spcPts val="500"/>
              </a:spcBef>
              <a:spcAft>
                <a:spcPts val="0"/>
              </a:spcAft>
              <a:buClr>
                <a:srgbClr val="102649"/>
              </a:buClr>
              <a:buSzPts val="2400"/>
              <a:buFont typeface="Courier New"/>
              <a:buNone/>
            </a:pPr>
            <a:r>
              <a:t/>
            </a:r>
            <a:endParaRPr/>
          </a:p>
        </p:txBody>
      </p:sp>
      <p:pic>
        <p:nvPicPr>
          <p:cNvPr descr="KDE School Health Logo" id="1191" name="Google Shape;1191;p149"/>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150"/>
          <p:cNvSpPr txBox="1"/>
          <p:nvPr>
            <p:ph type="title"/>
          </p:nvPr>
        </p:nvSpPr>
        <p:spPr>
          <a:xfrm>
            <a:off x="371253" y="257025"/>
            <a:ext cx="1064561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Managing Renal Insufficiency in Schools</a:t>
            </a:r>
            <a:endParaRPr/>
          </a:p>
        </p:txBody>
      </p:sp>
      <p:sp>
        <p:nvSpPr>
          <p:cNvPr id="1197" name="Google Shape;1197;p150"/>
          <p:cNvSpPr txBox="1"/>
          <p:nvPr>
            <p:ph idx="1" type="body"/>
          </p:nvPr>
        </p:nvSpPr>
        <p:spPr>
          <a:xfrm>
            <a:off x="371250" y="1577825"/>
            <a:ext cx="10982700" cy="4738800"/>
          </a:xfrm>
          <a:prstGeom prst="rect">
            <a:avLst/>
          </a:prstGeom>
          <a:noFill/>
          <a:ln>
            <a:noFill/>
          </a:ln>
        </p:spPr>
        <p:txBody>
          <a:bodyPr anchorCtr="0" anchor="t" bIns="45700" lIns="91425" spcFirstLastPara="1" rIns="91425" wrap="square" tIns="45700">
            <a:normAutofit fontScale="85000" lnSpcReduction="10000"/>
          </a:bodyPr>
          <a:lstStyle/>
          <a:p>
            <a:pPr indent="-337751" lvl="0" marL="342900" marR="0" rtl="0" algn="l">
              <a:lnSpc>
                <a:spcPct val="100000"/>
              </a:lnSpc>
              <a:spcBef>
                <a:spcPts val="0"/>
              </a:spcBef>
              <a:spcAft>
                <a:spcPts val="0"/>
              </a:spcAft>
              <a:buClr>
                <a:schemeClr val="dk1"/>
              </a:buClr>
              <a:buSzPct val="49140"/>
              <a:buFont typeface="Noto Sans Symbols"/>
              <a:buChar char="∙"/>
            </a:pPr>
            <a:r>
              <a:rPr b="1" lang="en-US" sz="2200">
                <a:solidFill>
                  <a:schemeClr val="dk1"/>
                </a:solidFill>
              </a:rPr>
              <a:t>Medication:</a:t>
            </a:r>
            <a:r>
              <a:rPr lang="en-US" sz="2200">
                <a:solidFill>
                  <a:schemeClr val="dk1"/>
                </a:solidFill>
              </a:rPr>
              <a:t> The student will likely need to take daily replacement hormones (e.g., hydrocortisone, prednisone). The medication schedule should be clearly documented in the individualized health care plan (IHP). School staff should be aware of the medication, its dosage, and administration instructions. </a:t>
            </a:r>
            <a:r>
              <a:rPr i="1" lang="en-US" sz="2200">
                <a:solidFill>
                  <a:schemeClr val="dk1"/>
                </a:solidFill>
              </a:rPr>
              <a:t>Never administer medication without proper authorization and training.</a:t>
            </a:r>
            <a:endParaRPr/>
          </a:p>
          <a:p>
            <a:pPr indent="-337751" lvl="0" marL="342900" marR="0" rtl="0" algn="l">
              <a:lnSpc>
                <a:spcPct val="100000"/>
              </a:lnSpc>
              <a:spcBef>
                <a:spcPts val="0"/>
              </a:spcBef>
              <a:spcAft>
                <a:spcPts val="0"/>
              </a:spcAft>
              <a:buClr>
                <a:schemeClr val="dk1"/>
              </a:buClr>
              <a:buSzPct val="49140"/>
              <a:buFont typeface="Noto Sans Symbols"/>
              <a:buChar char="∙"/>
            </a:pPr>
            <a:r>
              <a:rPr b="1" lang="en-US" sz="2200">
                <a:solidFill>
                  <a:schemeClr val="dk1"/>
                </a:solidFill>
              </a:rPr>
              <a:t>Stress Management:</a:t>
            </a:r>
            <a:r>
              <a:rPr lang="en-US" sz="2200">
                <a:solidFill>
                  <a:schemeClr val="dk1"/>
                </a:solidFill>
              </a:rPr>
              <a:t> Help the student avoid excessive stress. This may involve modifications to academic workload, providing a quiet space when needed, and promoting a supportive school environment.</a:t>
            </a:r>
            <a:endParaRPr/>
          </a:p>
          <a:p>
            <a:pPr indent="-337751" lvl="0" marL="342900" marR="0" rtl="0" algn="l">
              <a:lnSpc>
                <a:spcPct val="100000"/>
              </a:lnSpc>
              <a:spcBef>
                <a:spcPts val="0"/>
              </a:spcBef>
              <a:spcAft>
                <a:spcPts val="0"/>
              </a:spcAft>
              <a:buClr>
                <a:schemeClr val="dk1"/>
              </a:buClr>
              <a:buSzPct val="49140"/>
              <a:buFont typeface="Noto Sans Symbols"/>
              <a:buChar char="∙"/>
            </a:pPr>
            <a:r>
              <a:rPr b="1" lang="en-US" sz="2200">
                <a:solidFill>
                  <a:schemeClr val="dk1"/>
                </a:solidFill>
              </a:rPr>
              <a:t>Hydration:</a:t>
            </a:r>
            <a:r>
              <a:rPr lang="en-US" sz="2200">
                <a:solidFill>
                  <a:schemeClr val="dk1"/>
                </a:solidFill>
              </a:rPr>
              <a:t> Ensure the student has access to water throughout the day, especially during physical activity.</a:t>
            </a:r>
            <a:r>
              <a:rPr b="1" lang="en-US" sz="2000"/>
              <a:t> Nutrition:</a:t>
            </a:r>
            <a:r>
              <a:rPr lang="en-US" sz="2000"/>
              <a:t> Encourage regular meals and snacks to prevent hypoglycemia.</a:t>
            </a:r>
            <a:endParaRPr/>
          </a:p>
          <a:p>
            <a:pPr indent="-337751" lvl="0" marL="342900" marR="0" rtl="0" algn="l">
              <a:lnSpc>
                <a:spcPct val="100000"/>
              </a:lnSpc>
              <a:spcBef>
                <a:spcPts val="0"/>
              </a:spcBef>
              <a:spcAft>
                <a:spcPts val="0"/>
              </a:spcAft>
              <a:buClr>
                <a:srgbClr val="102649"/>
              </a:buClr>
              <a:buSzPct val="54054"/>
              <a:buFont typeface="Noto Sans Symbols"/>
              <a:buChar char="∙"/>
            </a:pPr>
            <a:r>
              <a:rPr b="1" lang="en-US" sz="2000"/>
              <a:t>Physical Activity:</a:t>
            </a:r>
            <a:r>
              <a:rPr lang="en-US" sz="2000"/>
              <a:t> The student can likely participate in physical activities with appropriate modifications and monitoring. Ensure adequate hydration and access to snacks. Discuss any activity restrictions with the student's physician and document them in the IHCP.</a:t>
            </a:r>
            <a:endParaRPr/>
          </a:p>
          <a:p>
            <a:pPr indent="-337751" lvl="0" marL="342900" marR="0" rtl="0" algn="l">
              <a:lnSpc>
                <a:spcPct val="100000"/>
              </a:lnSpc>
              <a:spcBef>
                <a:spcPts val="0"/>
              </a:spcBef>
              <a:spcAft>
                <a:spcPts val="0"/>
              </a:spcAft>
              <a:buClr>
                <a:srgbClr val="102649"/>
              </a:buClr>
              <a:buSzPct val="54054"/>
              <a:buFont typeface="Noto Sans Symbols"/>
              <a:buChar char="∙"/>
            </a:pPr>
            <a:r>
              <a:rPr b="1" lang="en-US" sz="2000"/>
              <a:t>Monitoring for Symptoms:</a:t>
            </a:r>
            <a:r>
              <a:rPr lang="en-US" sz="2000"/>
              <a:t> Staff should be vigilant in observing the student for signs and symptoms of AI, particularly hypoglycemia and adrenal crisis. Emergency Procedures (Adrenal Crisis):</a:t>
            </a:r>
            <a:endParaRPr/>
          </a:p>
          <a:p>
            <a:pPr indent="-279400" lvl="0" marL="342900" marR="0" rtl="0" algn="l">
              <a:lnSpc>
                <a:spcPct val="100000"/>
              </a:lnSpc>
              <a:spcBef>
                <a:spcPts val="0"/>
              </a:spcBef>
              <a:spcAft>
                <a:spcPts val="0"/>
              </a:spcAft>
              <a:buClr>
                <a:srgbClr val="102649"/>
              </a:buClr>
              <a:buSzPct val="49140"/>
              <a:buFont typeface="Noto Sans Symbols"/>
              <a:buNone/>
            </a:pPr>
            <a:r>
              <a:t/>
            </a:r>
            <a:endParaRPr sz="2200">
              <a:solidFill>
                <a:schemeClr val="dk1"/>
              </a:solidFill>
            </a:endParaRPr>
          </a:p>
          <a:p>
            <a:pPr indent="0" lvl="0" marL="0" rtl="0" algn="l">
              <a:lnSpc>
                <a:spcPct val="90000"/>
              </a:lnSpc>
              <a:spcBef>
                <a:spcPts val="1000"/>
              </a:spcBef>
              <a:spcAft>
                <a:spcPts val="0"/>
              </a:spcAft>
              <a:buClr>
                <a:srgbClr val="102649"/>
              </a:buClr>
              <a:buSzPct val="100000"/>
              <a:buNone/>
            </a:pPr>
            <a:r>
              <a:t/>
            </a:r>
            <a:endParaRPr/>
          </a:p>
        </p:txBody>
      </p:sp>
      <p:pic>
        <p:nvPicPr>
          <p:cNvPr descr="KDE School Health Logo" id="1198" name="Google Shape;1198;p150"/>
          <p:cNvPicPr preferRelativeResize="0"/>
          <p:nvPr/>
        </p:nvPicPr>
        <p:blipFill rotWithShape="1">
          <a:blip r:embed="rId3">
            <a:alphaModFix/>
          </a:blip>
          <a:srcRect b="0" l="0" r="0" t="0"/>
          <a:stretch/>
        </p:blipFill>
        <p:spPr>
          <a:xfrm>
            <a:off x="10855476" y="257025"/>
            <a:ext cx="996647" cy="1176470"/>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51"/>
          <p:cNvSpPr txBox="1"/>
          <p:nvPr>
            <p:ph type="title"/>
          </p:nvPr>
        </p:nvSpPr>
        <p:spPr>
          <a:xfrm>
            <a:off x="339877" y="112964"/>
            <a:ext cx="11059643" cy="11032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An Adrenal Crisis is a Life-Threatening Issue</a:t>
            </a:r>
            <a:endParaRPr/>
          </a:p>
        </p:txBody>
      </p:sp>
      <p:sp>
        <p:nvSpPr>
          <p:cNvPr id="1204" name="Google Shape;1204;p151"/>
          <p:cNvSpPr txBox="1"/>
          <p:nvPr>
            <p:ph idx="1" type="body"/>
          </p:nvPr>
        </p:nvSpPr>
        <p:spPr>
          <a:xfrm>
            <a:off x="339875" y="1343525"/>
            <a:ext cx="11296200" cy="463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solidFill>
                  <a:schemeClr val="dk1"/>
                </a:solidFill>
              </a:rPr>
              <a:t>Recognize the Signs and Act Quicky!</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Call 911 immediately</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Notify the school nurse and principal</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Administer emergency medication (if prescribed) as per the emergency care plan  and after appropriate training. This may involve an injection of hydrocortisone (Solu-Cortef)</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Keep the student calm and comfortable</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Do not give the student anything by mouth if they are unconscious or having difficulty swallowing</a:t>
            </a:r>
            <a:endParaRPr/>
          </a:p>
          <a:p>
            <a:pPr indent="0" lvl="1" marL="0" rtl="0" algn="l">
              <a:lnSpc>
                <a:spcPct val="90000"/>
              </a:lnSpc>
              <a:spcBef>
                <a:spcPts val="500"/>
              </a:spcBef>
              <a:spcAft>
                <a:spcPts val="0"/>
              </a:spcAft>
              <a:buClr>
                <a:schemeClr val="dk1"/>
              </a:buClr>
              <a:buSzPts val="2400"/>
              <a:buNone/>
            </a:pPr>
            <a:r>
              <a:rPr lang="en-US">
                <a:solidFill>
                  <a:schemeClr val="dk1"/>
                </a:solidFill>
              </a:rPr>
              <a:t>Ensure relevant staff members receive appropriate training on adrenal insufficiency, medication administration, and emergency procedures</a:t>
            </a:r>
            <a:endParaRPr/>
          </a:p>
          <a:p>
            <a:pPr indent="-76200" lvl="1" marL="685800" rtl="0" algn="l">
              <a:lnSpc>
                <a:spcPct val="90000"/>
              </a:lnSpc>
              <a:spcBef>
                <a:spcPts val="500"/>
              </a:spcBef>
              <a:spcAft>
                <a:spcPts val="0"/>
              </a:spcAft>
              <a:buClr>
                <a:srgbClr val="102649"/>
              </a:buClr>
              <a:buSzPts val="2400"/>
              <a:buFont typeface="Noto Sans Symbols"/>
              <a:buNone/>
            </a:pPr>
            <a:r>
              <a:t/>
            </a:r>
            <a:endParaRPr/>
          </a:p>
        </p:txBody>
      </p:sp>
      <p:pic>
        <p:nvPicPr>
          <p:cNvPr descr="KDE School Health Logo" id="1205" name="Google Shape;1205;p151"/>
          <p:cNvPicPr preferRelativeResize="0"/>
          <p:nvPr/>
        </p:nvPicPr>
        <p:blipFill rotWithShape="1">
          <a:blip r:embed="rId3">
            <a:alphaModFix/>
          </a:blip>
          <a:srcRect b="0" l="0" r="0" t="0"/>
          <a:stretch/>
        </p:blipFill>
        <p:spPr>
          <a:xfrm>
            <a:off x="11137890" y="4703445"/>
            <a:ext cx="996647" cy="1176470"/>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52"/>
          <p:cNvSpPr txBox="1"/>
          <p:nvPr>
            <p:ph type="title"/>
          </p:nvPr>
        </p:nvSpPr>
        <p:spPr>
          <a:xfrm>
            <a:off x="554131" y="257025"/>
            <a:ext cx="10814909"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Kentucky Board of Nursing (KBN) Guidance Regarding Solu-Cortef</a:t>
            </a:r>
            <a:endParaRPr/>
          </a:p>
        </p:txBody>
      </p:sp>
      <p:sp>
        <p:nvSpPr>
          <p:cNvPr id="1211" name="Google Shape;1211;p152"/>
          <p:cNvSpPr txBox="1"/>
          <p:nvPr>
            <p:ph idx="1" type="body"/>
          </p:nvPr>
        </p:nvSpPr>
        <p:spPr>
          <a:xfrm>
            <a:off x="555786" y="1773450"/>
            <a:ext cx="10584653" cy="368246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The administration of Solu-Cortef, a prescription medication, generally falls within the scope of nursing practice.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The KBN's guidance on delegation and supervision should be strictly followed when considering delegating this task to unlicensed school staff.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It is essential to ensure that the individual administering Solu-Cortef has received thorough training, demonstrates competency, and acts under the direct supervision of a licensed nurse.</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212" name="Google Shape;1212;p152"/>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153"/>
          <p:cNvSpPr txBox="1"/>
          <p:nvPr>
            <p:ph type="title"/>
          </p:nvPr>
        </p:nvSpPr>
        <p:spPr>
          <a:xfrm>
            <a:off x="207132" y="103538"/>
            <a:ext cx="10994268" cy="11126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How to Administer Solu-Cortef</a:t>
            </a:r>
            <a:endParaRPr/>
          </a:p>
        </p:txBody>
      </p:sp>
      <p:sp>
        <p:nvSpPr>
          <p:cNvPr id="1218" name="Google Shape;1218;p153"/>
          <p:cNvSpPr txBox="1"/>
          <p:nvPr>
            <p:ph idx="1" type="body"/>
          </p:nvPr>
        </p:nvSpPr>
        <p:spPr>
          <a:xfrm>
            <a:off x="207132" y="1005841"/>
            <a:ext cx="11146668" cy="46359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None/>
            </a:pPr>
            <a:r>
              <a:rPr lang="en-US" sz="2000">
                <a:solidFill>
                  <a:schemeClr val="dk1"/>
                </a:solidFill>
                <a:latin typeface="Arial"/>
                <a:ea typeface="Arial"/>
                <a:cs typeface="Arial"/>
                <a:sym typeface="Arial"/>
              </a:rPr>
              <a:t> </a:t>
            </a:r>
            <a:r>
              <a:rPr lang="en-US" sz="2000">
                <a:solidFill>
                  <a:schemeClr val="dk1"/>
                </a:solidFill>
              </a:rPr>
              <a:t>Solu-Cortef kits for emergency administration related to adrenal crisis should contain at minimum, a vial of Solu-Cortef, a syringe, a needle, and an alcohol swab. </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Identify someone to call 9-1-1</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Open the emergency injection kit and take out supplies. Supplies should be laid on a clean, open surface.</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Check the expiration date of medications to ensure the medication is not expired. If it is expired, call 9-1-1.</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Clean your hands with soap and water. If soap and water are not available, utilize an alcohol-based hand sanitizer.</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Peel the cap off the medication vial </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Push down hard on the cap to release the liquid within the vial</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Swirl the vial to mix the solution (the powder medication with the liquid)</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Clean the cap with the alcohol swab</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Insert the needle into the middle of the rubber stopper. Make sure the needle tip is in the liquid</a:t>
            </a:r>
            <a:endParaRPr/>
          </a:p>
        </p:txBody>
      </p:sp>
      <p:pic>
        <p:nvPicPr>
          <p:cNvPr descr="KDE School Health Logo" id="1219" name="Google Shape;1219;p153"/>
          <p:cNvPicPr preferRelativeResize="0"/>
          <p:nvPr/>
        </p:nvPicPr>
        <p:blipFill rotWithShape="1">
          <a:blip r:embed="rId3">
            <a:alphaModFix/>
          </a:blip>
          <a:srcRect b="0" l="0" r="0" t="0"/>
          <a:stretch/>
        </p:blipFill>
        <p:spPr>
          <a:xfrm>
            <a:off x="11055501" y="71639"/>
            <a:ext cx="996647" cy="1176470"/>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54"/>
          <p:cNvSpPr txBox="1"/>
          <p:nvPr>
            <p:ph type="title"/>
          </p:nvPr>
        </p:nvSpPr>
        <p:spPr>
          <a:xfrm>
            <a:off x="555786" y="257025"/>
            <a:ext cx="9932272" cy="6794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How to Administer Solu-Cortef Continued</a:t>
            </a:r>
            <a:endParaRPr/>
          </a:p>
        </p:txBody>
      </p:sp>
      <p:sp>
        <p:nvSpPr>
          <p:cNvPr id="1225" name="Google Shape;1225;p154"/>
          <p:cNvSpPr txBox="1"/>
          <p:nvPr>
            <p:ph idx="1" type="body"/>
          </p:nvPr>
        </p:nvSpPr>
        <p:spPr>
          <a:xfrm>
            <a:off x="152400" y="1143000"/>
            <a:ext cx="11125200" cy="4692300"/>
          </a:xfrm>
          <a:prstGeom prst="rect">
            <a:avLst/>
          </a:prstGeom>
          <a:noFill/>
          <a:ln>
            <a:noFill/>
          </a:ln>
        </p:spPr>
        <p:txBody>
          <a:bodyPr anchorCtr="0" anchor="t" bIns="45700" lIns="91425" spcFirstLastPara="1" rIns="91425" wrap="square" tIns="45700">
            <a:normAutofit lnSpcReduction="20000"/>
          </a:bodyPr>
          <a:lstStyle/>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Turn vial upside down</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Pull back the plunger of the syringe until you have the correct dose of Solu-Cortef </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Check the syringe for air bubbles. If you see any, tap the syringe with your fingers until the air bubbles rise to the top near the needle. Slowly push the plunger up to force the air bubbles out of the syringe. Be careful not to push out any medication.</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Put the cap back on the needle and place the syringe on a clean surface</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Use additional alcohol wipe to prep the injection site (mid-thigh)</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Take the cap off the syringe</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Inject into the outside of the mid-thigh keeping the needle in the thigh for 10 seconds.</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Remove the needle and place it in an FDA-cleared sharps disposal container right away after use. </a:t>
            </a:r>
            <a:endParaRPr/>
          </a:p>
          <a:p>
            <a:pPr indent="-228600" lvl="1" marL="685800" marR="0" rtl="0" algn="l">
              <a:lnSpc>
                <a:spcPct val="100000"/>
              </a:lnSpc>
              <a:spcBef>
                <a:spcPts val="0"/>
              </a:spcBef>
              <a:spcAft>
                <a:spcPts val="0"/>
              </a:spcAft>
              <a:buClr>
                <a:schemeClr val="dk1"/>
              </a:buClr>
              <a:buSzPts val="2200"/>
              <a:buFont typeface="Noto Sans Symbols"/>
              <a:buChar char="○"/>
            </a:pPr>
            <a:r>
              <a:rPr lang="en-US" sz="2200">
                <a:solidFill>
                  <a:schemeClr val="dk1"/>
                </a:solidFill>
              </a:rPr>
              <a:t>Document the administration of Solu-Cortef and continue to observe until EMS arrives</a:t>
            </a:r>
            <a:endParaRPr/>
          </a:p>
        </p:txBody>
      </p:sp>
      <p:pic>
        <p:nvPicPr>
          <p:cNvPr descr="KDE School Health Logo" id="1226" name="Google Shape;1226;p154"/>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55"/>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Narcan® for Opioid Overdose</a:t>
            </a:r>
            <a:endParaRPr/>
          </a:p>
        </p:txBody>
      </p:sp>
      <p:sp>
        <p:nvSpPr>
          <p:cNvPr id="1232" name="Google Shape;1232;p155"/>
          <p:cNvSpPr txBox="1"/>
          <p:nvPr>
            <p:ph idx="1" type="body"/>
          </p:nvPr>
        </p:nvSpPr>
        <p:spPr>
          <a:xfrm>
            <a:off x="555786" y="1773451"/>
            <a:ext cx="10706574" cy="337766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a:solidFill>
                  <a:schemeClr val="dk1"/>
                </a:solidFill>
              </a:rPr>
              <a:t>Narcan® (naloxone) is an intra-nasal medication administered in the event of a life-threatening opioid overdose emergency</a:t>
            </a:r>
            <a:endParaRPr/>
          </a:p>
          <a:p>
            <a:pPr indent="0" lvl="0" marL="0" rtl="0" algn="l">
              <a:lnSpc>
                <a:spcPct val="90000"/>
              </a:lnSpc>
              <a:spcBef>
                <a:spcPts val="1000"/>
              </a:spcBef>
              <a:spcAft>
                <a:spcPts val="0"/>
              </a:spcAft>
              <a:buClr>
                <a:srgbClr val="102649"/>
              </a:buClr>
              <a:buSzPct val="100000"/>
              <a:buNone/>
            </a:pPr>
            <a:r>
              <a:t/>
            </a:r>
            <a:endParaRPr>
              <a:solidFill>
                <a:schemeClr val="dk1"/>
              </a:solidFill>
            </a:endParaRPr>
          </a:p>
          <a:p>
            <a:pPr indent="0" lvl="0" marL="0" rtl="0" algn="l">
              <a:lnSpc>
                <a:spcPct val="90000"/>
              </a:lnSpc>
              <a:spcBef>
                <a:spcPts val="1000"/>
              </a:spcBef>
              <a:spcAft>
                <a:spcPts val="0"/>
              </a:spcAft>
              <a:buClr>
                <a:schemeClr val="dk1"/>
              </a:buClr>
              <a:buSzPct val="100000"/>
              <a:buNone/>
            </a:pPr>
            <a:r>
              <a:rPr b="1" lang="en-US">
                <a:solidFill>
                  <a:schemeClr val="dk1"/>
                </a:solidFill>
              </a:rPr>
              <a:t>Commonly Abused Prescription Drugs: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Opioids (for pain) such as Hydrocodone, Vicodin, Percocet, Percodan, Oxycontin (oxycodone), Demerol or Fentanyl</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Stimulants (ADHD medications) such as Ritalin, Concerta, Adderall or Dexadrine</a:t>
            </a:r>
            <a:endParaRPr>
              <a:solidFill>
                <a:schemeClr val="dk1"/>
              </a:solidFill>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 Benzodiazepines/ CNS Depressants (for anxiety and sleep disorders) such as Xanax, Valium or Nembutal</a:t>
            </a:r>
            <a:endParaRPr/>
          </a:p>
          <a:p>
            <a:pPr indent="0" lvl="0" marL="0" rtl="0" algn="l">
              <a:lnSpc>
                <a:spcPct val="90000"/>
              </a:lnSpc>
              <a:spcBef>
                <a:spcPts val="1000"/>
              </a:spcBef>
              <a:spcAft>
                <a:spcPts val="0"/>
              </a:spcAft>
              <a:buClr>
                <a:srgbClr val="102649"/>
              </a:buClr>
              <a:buSzPct val="100000"/>
              <a:buNone/>
            </a:pPr>
            <a:r>
              <a:t/>
            </a:r>
            <a:endParaRPr/>
          </a:p>
          <a:p>
            <a:pPr indent="0" lvl="0" marL="0" rtl="0" algn="l">
              <a:lnSpc>
                <a:spcPct val="90000"/>
              </a:lnSpc>
              <a:spcBef>
                <a:spcPts val="1000"/>
              </a:spcBef>
              <a:spcAft>
                <a:spcPts val="0"/>
              </a:spcAft>
              <a:buClr>
                <a:srgbClr val="102649"/>
              </a:buClr>
              <a:buSzPct val="100000"/>
              <a:buNone/>
            </a:pPr>
            <a:r>
              <a:t/>
            </a:r>
            <a:endParaRPr/>
          </a:p>
        </p:txBody>
      </p:sp>
      <p:pic>
        <p:nvPicPr>
          <p:cNvPr id="1233" name="Google Shape;1233;p155"/>
          <p:cNvPicPr preferRelativeResize="0"/>
          <p:nvPr/>
        </p:nvPicPr>
        <p:blipFill rotWithShape="1">
          <a:blip r:embed="rId3">
            <a:alphaModFix/>
          </a:blip>
          <a:srcRect b="0" l="0" r="0" t="0"/>
          <a:stretch/>
        </p:blipFill>
        <p:spPr>
          <a:xfrm>
            <a:off x="9152454" y="122312"/>
            <a:ext cx="2875763" cy="1590226"/>
          </a:xfrm>
          <a:prstGeom prst="rect">
            <a:avLst/>
          </a:prstGeom>
          <a:noFill/>
          <a:ln>
            <a:noFill/>
          </a:ln>
        </p:spPr>
      </p:pic>
      <p:pic>
        <p:nvPicPr>
          <p:cNvPr descr="KDE School Health Logo" id="1234" name="Google Shape;1234;p155"/>
          <p:cNvPicPr preferRelativeResize="0"/>
          <p:nvPr/>
        </p:nvPicPr>
        <p:blipFill rotWithShape="1">
          <a:blip r:embed="rId4">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8" name="Shape 1238"/>
        <p:cNvGrpSpPr/>
        <p:nvPr/>
      </p:nvGrpSpPr>
      <p:grpSpPr>
        <a:xfrm>
          <a:off x="0" y="0"/>
          <a:ext cx="0" cy="0"/>
          <a:chOff x="0" y="0"/>
          <a:chExt cx="0" cy="0"/>
        </a:xfrm>
      </p:grpSpPr>
      <p:sp>
        <p:nvSpPr>
          <p:cNvPr id="1239" name="Google Shape;1239;p156"/>
          <p:cNvSpPr txBox="1"/>
          <p:nvPr>
            <p:ph type="title"/>
          </p:nvPr>
        </p:nvSpPr>
        <p:spPr>
          <a:xfrm>
            <a:off x="514113" y="223555"/>
            <a:ext cx="8596668" cy="9164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Reasons for Abuse</a:t>
            </a:r>
            <a:endParaRPr/>
          </a:p>
        </p:txBody>
      </p:sp>
      <p:sp>
        <p:nvSpPr>
          <p:cNvPr id="1240" name="Google Shape;1240;p156"/>
          <p:cNvSpPr txBox="1"/>
          <p:nvPr>
            <p:ph idx="1" type="body"/>
          </p:nvPr>
        </p:nvSpPr>
        <p:spPr>
          <a:xfrm>
            <a:off x="514113" y="1140010"/>
            <a:ext cx="11163774" cy="4178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There are a variety of reasons why students abuse prescription drugs, such as:</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Easy access</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Perception of safety</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Desire to get high</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Academic performance enhancement</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To relieve stress and anxiety</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Experimentation</a:t>
            </a:r>
            <a:endParaRPr/>
          </a:p>
          <a:p>
            <a:pPr indent="-228600" lvl="1" marL="685800" rtl="0" algn="l">
              <a:lnSpc>
                <a:spcPct val="90000"/>
              </a:lnSpc>
              <a:spcBef>
                <a:spcPts val="500"/>
              </a:spcBef>
              <a:spcAft>
                <a:spcPts val="0"/>
              </a:spcAft>
              <a:buClr>
                <a:schemeClr val="dk1"/>
              </a:buClr>
              <a:buSzPts val="2500"/>
              <a:buChar char="•"/>
            </a:pPr>
            <a:r>
              <a:rPr lang="en-US" sz="2500">
                <a:solidFill>
                  <a:schemeClr val="dk1"/>
                </a:solidFill>
              </a:rPr>
              <a:t>Social Acceptance</a:t>
            </a:r>
            <a:endParaRPr/>
          </a:p>
        </p:txBody>
      </p:sp>
      <p:pic>
        <p:nvPicPr>
          <p:cNvPr descr="KDE School Health Logo" id="1241" name="Google Shape;1241;p156"/>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5"/>
          <p:cNvSpPr txBox="1"/>
          <p:nvPr>
            <p:ph type="title"/>
          </p:nvPr>
        </p:nvSpPr>
        <p:spPr>
          <a:xfrm>
            <a:off x="555785" y="173898"/>
            <a:ext cx="11318351" cy="82719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Registered Nursing Practice </a:t>
            </a:r>
            <a:endParaRPr/>
          </a:p>
        </p:txBody>
      </p:sp>
      <p:sp>
        <p:nvSpPr>
          <p:cNvPr id="197" name="Google Shape;197;p15"/>
          <p:cNvSpPr txBox="1"/>
          <p:nvPr>
            <p:ph idx="1" type="body"/>
          </p:nvPr>
        </p:nvSpPr>
        <p:spPr>
          <a:xfrm>
            <a:off x="555775" y="1001100"/>
            <a:ext cx="11318400" cy="46737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lnSpc>
                <a:spcPct val="90000"/>
              </a:lnSpc>
              <a:spcBef>
                <a:spcPts val="0"/>
              </a:spcBef>
              <a:spcAft>
                <a:spcPts val="0"/>
              </a:spcAft>
              <a:buClr>
                <a:schemeClr val="dk1"/>
              </a:buClr>
              <a:buSzPct val="100000"/>
              <a:buNone/>
            </a:pPr>
            <a:r>
              <a:rPr b="1" lang="en-US" sz="5900">
                <a:solidFill>
                  <a:schemeClr val="dk1"/>
                </a:solidFill>
              </a:rPr>
              <a:t>Registered Nurse </a:t>
            </a:r>
            <a:endParaRPr/>
          </a:p>
          <a:p>
            <a:pPr indent="-204787" lvl="0" marL="228600" rtl="0" algn="l">
              <a:lnSpc>
                <a:spcPct val="90000"/>
              </a:lnSpc>
              <a:spcBef>
                <a:spcPts val="1000"/>
              </a:spcBef>
              <a:spcAft>
                <a:spcPts val="0"/>
              </a:spcAft>
              <a:buClr>
                <a:schemeClr val="dk1"/>
              </a:buClr>
              <a:buSzPct val="100000"/>
              <a:buChar char="•"/>
            </a:pPr>
            <a:r>
              <a:rPr lang="en-US" sz="5000">
                <a:solidFill>
                  <a:schemeClr val="dk1"/>
                </a:solidFill>
              </a:rPr>
              <a:t>Qualified by education, experience and current clinical competence to provide school health services/acts including but not limited to the following:</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Serve as a health advocate of students, and a consultant to educational staff</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Serve in family resource and youth services centers as defined in KRS 156.497</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Provide health teaching with a focus on disease prevention, health promotion and health restoration</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Monitor the quality of the healthcare services provided for students</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201 KAR 20:400 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endParaRPr>
              <a:solidFill>
                <a:schemeClr val="dk1"/>
              </a:solidFill>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Participate in the development of policies and procedures to guide nursing practice in school settings, and to address expanding school health services to students, families and communities</a:t>
            </a:r>
            <a:endParaRPr/>
          </a:p>
          <a:p>
            <a:pPr indent="-210502" lvl="1" marL="685800" rtl="0" algn="l">
              <a:lnSpc>
                <a:spcPct val="90000"/>
              </a:lnSpc>
              <a:spcBef>
                <a:spcPts val="500"/>
              </a:spcBef>
              <a:spcAft>
                <a:spcPts val="0"/>
              </a:spcAft>
              <a:buClr>
                <a:schemeClr val="dk1"/>
              </a:buClr>
              <a:buSzPct val="100000"/>
              <a:buChar char="•"/>
            </a:pPr>
            <a:r>
              <a:rPr lang="en-US" sz="3800">
                <a:solidFill>
                  <a:schemeClr val="dk1"/>
                </a:solidFill>
              </a:rPr>
              <a:t>Delegate select health services to a school employee in accordance with KRS 156.502 and 201 KAR </a:t>
            </a:r>
            <a:endParaRPr/>
          </a:p>
          <a:p>
            <a:pPr indent="0" lvl="1" marL="457200" rtl="0" algn="l">
              <a:lnSpc>
                <a:spcPct val="90000"/>
              </a:lnSpc>
              <a:spcBef>
                <a:spcPts val="500"/>
              </a:spcBef>
              <a:spcAft>
                <a:spcPts val="0"/>
              </a:spcAft>
              <a:buClr>
                <a:srgbClr val="102649"/>
              </a:buClr>
              <a:buSzPct val="100000"/>
              <a:buNone/>
            </a:pPr>
            <a:r>
              <a:t/>
            </a:r>
            <a:endParaRPr/>
          </a:p>
        </p:txBody>
      </p:sp>
      <p:pic>
        <p:nvPicPr>
          <p:cNvPr descr="KDE school health logo" id="198" name="Google Shape;198;p15"/>
          <p:cNvPicPr preferRelativeResize="0"/>
          <p:nvPr/>
        </p:nvPicPr>
        <p:blipFill rotWithShape="1">
          <a:blip r:embed="rId3">
            <a:alphaModFix/>
          </a:blip>
          <a:srcRect b="0" l="0" r="0" t="0"/>
          <a:stretch/>
        </p:blipFill>
        <p:spPr>
          <a:xfrm>
            <a:off x="10909445" y="154638"/>
            <a:ext cx="964692" cy="1031966"/>
          </a:xfrm>
          <a:prstGeom prst="rect">
            <a:avLst/>
          </a:prstGeom>
          <a:noFill/>
          <a:ln>
            <a:noFill/>
          </a:ln>
        </p:spPr>
      </p:pic>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5" name="Shape 1245"/>
        <p:cNvGrpSpPr/>
        <p:nvPr/>
      </p:nvGrpSpPr>
      <p:grpSpPr>
        <a:xfrm>
          <a:off x="0" y="0"/>
          <a:ext cx="0" cy="0"/>
          <a:chOff x="0" y="0"/>
          <a:chExt cx="0" cy="0"/>
        </a:xfrm>
      </p:grpSpPr>
      <p:sp>
        <p:nvSpPr>
          <p:cNvPr id="1246" name="Google Shape;1246;p157"/>
          <p:cNvSpPr txBox="1"/>
          <p:nvPr>
            <p:ph type="title"/>
          </p:nvPr>
        </p:nvSpPr>
        <p:spPr>
          <a:xfrm>
            <a:off x="377503" y="284515"/>
            <a:ext cx="10813254" cy="9591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The Opioid Epidemic</a:t>
            </a:r>
            <a:endParaRPr/>
          </a:p>
        </p:txBody>
      </p:sp>
      <p:sp>
        <p:nvSpPr>
          <p:cNvPr id="1247" name="Google Shape;1247;p157"/>
          <p:cNvSpPr txBox="1"/>
          <p:nvPr>
            <p:ph idx="1" type="body"/>
          </p:nvPr>
        </p:nvSpPr>
        <p:spPr>
          <a:xfrm>
            <a:off x="377503" y="1144566"/>
            <a:ext cx="11118054" cy="385295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90000"/>
              </a:lnSpc>
              <a:spcBef>
                <a:spcPts val="0"/>
              </a:spcBef>
              <a:spcAft>
                <a:spcPts val="0"/>
              </a:spcAft>
              <a:buClr>
                <a:schemeClr val="dk1"/>
              </a:buClr>
              <a:buSzPct val="100000"/>
              <a:buNone/>
            </a:pPr>
            <a:r>
              <a:rPr b="1" lang="en-US">
                <a:solidFill>
                  <a:schemeClr val="dk1"/>
                </a:solidFill>
              </a:rPr>
              <a:t>Although adolescent opioid drug use may begin with prescription pain pills, many adolescents make the switch to heroin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Heroin is approximately half the cost of prescription pain pills and is often more readily available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There has been a significant rise in the number of adolescents aged 12 and older who received treatment for the heroin problem-from 277,000 in 2002 to 526,000 in 2013</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Opioid overdose can affect breathing to the extent that breathing slows down and eventually stops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Oxygen starvation leads to unconsciousness, coma and within three to five minutes without oxygen, brain damage starts to occur, soon followed by death</a:t>
            </a:r>
            <a:endParaRPr/>
          </a:p>
          <a:p>
            <a:pPr indent="-77470" lvl="0" marL="228600" rtl="0" algn="l">
              <a:lnSpc>
                <a:spcPct val="90000"/>
              </a:lnSpc>
              <a:spcBef>
                <a:spcPts val="1000"/>
              </a:spcBef>
              <a:spcAft>
                <a:spcPts val="0"/>
              </a:spcAft>
              <a:buClr>
                <a:srgbClr val="102649"/>
              </a:buClr>
              <a:buSzPct val="100000"/>
              <a:buNone/>
            </a:pPr>
            <a:r>
              <a:t/>
            </a:r>
            <a:endParaRPr/>
          </a:p>
        </p:txBody>
      </p:sp>
      <p:pic>
        <p:nvPicPr>
          <p:cNvPr descr="KDE School Health Logo" id="1248" name="Google Shape;1248;p157"/>
          <p:cNvPicPr preferRelativeResize="0"/>
          <p:nvPr/>
        </p:nvPicPr>
        <p:blipFill rotWithShape="1">
          <a:blip r:embed="rId3">
            <a:alphaModFix/>
          </a:blip>
          <a:srcRect b="0" l="0" r="0" t="0"/>
          <a:stretch/>
        </p:blipFill>
        <p:spPr>
          <a:xfrm>
            <a:off x="10821859" y="4599790"/>
            <a:ext cx="996647" cy="1176470"/>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58"/>
          <p:cNvSpPr txBox="1"/>
          <p:nvPr>
            <p:ph type="title"/>
          </p:nvPr>
        </p:nvSpPr>
        <p:spPr>
          <a:xfrm>
            <a:off x="555786" y="0"/>
            <a:ext cx="10477974" cy="10156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Opioid Overdose vs. Opioid High </a:t>
            </a:r>
            <a:endParaRPr/>
          </a:p>
        </p:txBody>
      </p:sp>
      <p:sp>
        <p:nvSpPr>
          <p:cNvPr id="1255" name="Google Shape;1255;p158"/>
          <p:cNvSpPr txBox="1"/>
          <p:nvPr/>
        </p:nvSpPr>
        <p:spPr>
          <a:xfrm>
            <a:off x="555786" y="974119"/>
            <a:ext cx="1076753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Libre Franklin"/>
                <a:ea typeface="Libre Franklin"/>
                <a:cs typeface="Libre Franklin"/>
                <a:sym typeface="Libre Franklin"/>
              </a:rPr>
              <a:t>Opioid overdose can severely impact breathing, leading to unconsciousness, coma, brain damage within three to five minutes without oxygen, and death. Signs and symptoms of a high vs an overdose can be found in the chart below.</a:t>
            </a:r>
            <a:endParaRPr/>
          </a:p>
        </p:txBody>
      </p:sp>
      <p:graphicFrame>
        <p:nvGraphicFramePr>
          <p:cNvPr id="1256" name="Google Shape;1256;p158"/>
          <p:cNvGraphicFramePr/>
          <p:nvPr/>
        </p:nvGraphicFramePr>
        <p:xfrm>
          <a:off x="1790141" y="1989782"/>
          <a:ext cx="3000000" cy="3000000"/>
        </p:xfrm>
        <a:graphic>
          <a:graphicData uri="http://schemas.openxmlformats.org/drawingml/2006/table">
            <a:tbl>
              <a:tblPr>
                <a:noFill/>
                <a:tableStyleId>{73883D0C-E87F-4883-8EB6-988E1FC7A2BA}</a:tableStyleId>
              </a:tblPr>
              <a:tblGrid>
                <a:gridCol w="3999150"/>
                <a:gridCol w="4010125"/>
              </a:tblGrid>
              <a:tr h="176150">
                <a:tc>
                  <a:txBody>
                    <a:bodyPr/>
                    <a:lstStyle/>
                    <a:p>
                      <a:pPr indent="0" lvl="0" marL="0" marR="0" rtl="0" algn="ctr">
                        <a:lnSpc>
                          <a:spcPct val="115000"/>
                        </a:lnSpc>
                        <a:spcBef>
                          <a:spcPts val="0"/>
                        </a:spcBef>
                        <a:spcAft>
                          <a:spcPts val="0"/>
                        </a:spcAft>
                        <a:buClr>
                          <a:schemeClr val="dk1"/>
                        </a:buClr>
                        <a:buSzPts val="1800"/>
                        <a:buFont typeface="Arial"/>
                        <a:buNone/>
                      </a:pPr>
                      <a:r>
                        <a:rPr b="1" lang="en-US" sz="1800" u="none" cap="none" strike="noStrike">
                          <a:latin typeface="Arial"/>
                          <a:ea typeface="Arial"/>
                          <a:cs typeface="Arial"/>
                          <a:sym typeface="Arial"/>
                        </a:rPr>
                        <a:t>Opioid High</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chemeClr val="dk1"/>
                        </a:buClr>
                        <a:buSzPts val="1800"/>
                        <a:buFont typeface="Arial"/>
                        <a:buNone/>
                      </a:pPr>
                      <a:r>
                        <a:rPr b="1" lang="en-US" sz="1800" u="none" cap="none" strike="noStrike">
                          <a:latin typeface="Arial"/>
                          <a:ea typeface="Arial"/>
                          <a:cs typeface="Arial"/>
                          <a:sym typeface="Arial"/>
                        </a:rPr>
                        <a:t>Opioid Overdose</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175">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Relaxed muscles</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Pale, clammy skin</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45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Speech slowed, slurred</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Speech is infrequent, not breathing or may have very shallow breathing</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175">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Appears sleepy, nodding off</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Deep snorting or gurgling</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175">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Normal heartbeat or pulse</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Slowed heartbeat or pulse</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45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Responds to stimuli</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Unresponsive to stimuli (calling name, shaking or sternal rub</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4500">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Normal skin color</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Cyanotic skin coloration (blue lips and fingertips)</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175">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 </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800"/>
                        <a:buFont typeface="Arial"/>
                        <a:buNone/>
                      </a:pPr>
                      <a:r>
                        <a:rPr lang="en-US" sz="1800" u="none" cap="none" strike="noStrike">
                          <a:latin typeface="Arial"/>
                          <a:ea typeface="Arial"/>
                          <a:cs typeface="Arial"/>
                          <a:sym typeface="Arial"/>
                        </a:rPr>
                        <a:t>Pinpoint pupils</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257" name="Google Shape;1257;p158"/>
          <p:cNvSpPr/>
          <p:nvPr/>
        </p:nvSpPr>
        <p:spPr>
          <a:xfrm>
            <a:off x="2908244" y="5489571"/>
            <a:ext cx="5045935"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Adapted from Massachusetts Department of Public Health-Opioid Overdose Education</a:t>
            </a:r>
            <a:endParaRPr b="0" i="0" sz="800" u="none" cap="none" strike="noStrike">
              <a:solidFill>
                <a:schemeClr val="dk1"/>
              </a:solidFill>
              <a:latin typeface="Libre Franklin"/>
              <a:ea typeface="Libre Franklin"/>
              <a:cs typeface="Libre Franklin"/>
              <a:sym typeface="Libre Franklin"/>
            </a:endParaRPr>
          </a:p>
        </p:txBody>
      </p:sp>
      <p:pic>
        <p:nvPicPr>
          <p:cNvPr id="1258" name="Google Shape;1258;p158"/>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59"/>
          <p:cNvSpPr txBox="1"/>
          <p:nvPr>
            <p:ph type="title"/>
          </p:nvPr>
        </p:nvSpPr>
        <p:spPr>
          <a:xfrm>
            <a:off x="555786" y="271110"/>
            <a:ext cx="8596668" cy="10099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Preventing Fatal Opioid Overdoses</a:t>
            </a:r>
            <a:endParaRPr/>
          </a:p>
        </p:txBody>
      </p:sp>
      <p:sp>
        <p:nvSpPr>
          <p:cNvPr id="1264" name="Google Shape;1264;p159"/>
          <p:cNvSpPr txBox="1"/>
          <p:nvPr>
            <p:ph idx="1" type="body"/>
          </p:nvPr>
        </p:nvSpPr>
        <p:spPr>
          <a:xfrm>
            <a:off x="632905" y="1443210"/>
            <a:ext cx="10736135" cy="27432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02649"/>
              </a:buClr>
              <a:buSzPts val="2600"/>
              <a:buChar char="•"/>
            </a:pPr>
            <a:r>
              <a:rPr lang="en-US" sz="2600"/>
              <a:t>Under Kentucky Revised Statute </a:t>
            </a:r>
            <a:r>
              <a:rPr lang="en-US" sz="2600" u="sng">
                <a:solidFill>
                  <a:srgbClr val="0000FF"/>
                </a:solidFill>
                <a:hlinkClick r:id="rId3">
                  <a:extLst>
                    <a:ext uri="{A12FA001-AC4F-418D-AE19-62706E023703}">
                      <ahyp:hlinkClr val="tx"/>
                    </a:ext>
                  </a:extLst>
                </a:hlinkClick>
              </a:rPr>
              <a:t>(KRS) 217.186</a:t>
            </a:r>
            <a:r>
              <a:rPr lang="en-US" sz="2600"/>
              <a:t>, non-medical school personnel authorized to administer medications per </a:t>
            </a:r>
            <a:r>
              <a:rPr lang="en-US" sz="2600" u="sng">
                <a:solidFill>
                  <a:srgbClr val="0000FF"/>
                </a:solidFill>
                <a:hlinkClick r:id="rId4">
                  <a:extLst>
                    <a:ext uri="{A12FA001-AC4F-418D-AE19-62706E023703}">
                      <ahyp:hlinkClr val="tx"/>
                    </a:ext>
                  </a:extLst>
                </a:hlinkClick>
              </a:rPr>
              <a:t>KRS 156.502</a:t>
            </a:r>
            <a:r>
              <a:rPr lang="en-US" sz="2600"/>
              <a:t> can administer Narcan (naloxone) to prevent fatal opioid/heroin overdoses</a:t>
            </a:r>
            <a:endParaRPr/>
          </a:p>
          <a:p>
            <a:pPr indent="-228600" lvl="0" marL="228600" rtl="0" algn="l">
              <a:lnSpc>
                <a:spcPct val="100000"/>
              </a:lnSpc>
              <a:spcBef>
                <a:spcPts val="0"/>
              </a:spcBef>
              <a:spcAft>
                <a:spcPts val="0"/>
              </a:spcAft>
              <a:buClr>
                <a:srgbClr val="102649"/>
              </a:buClr>
              <a:buSzPts val="2600"/>
              <a:buChar char="•"/>
            </a:pPr>
            <a:r>
              <a:rPr lang="en-US" sz="2600"/>
              <a:t> The statute includes a “Good Samaritan” provision protecting those seeking help for overdose victims from prosecution</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1265" name="Google Shape;1265;p159"/>
          <p:cNvPicPr preferRelativeResize="0"/>
          <p:nvPr/>
        </p:nvPicPr>
        <p:blipFill rotWithShape="1">
          <a:blip r:embed="rId5">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160"/>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Responding to an Opioid Overdose</a:t>
            </a:r>
            <a:endParaRPr/>
          </a:p>
        </p:txBody>
      </p:sp>
      <p:sp>
        <p:nvSpPr>
          <p:cNvPr id="1271" name="Google Shape;1271;p160"/>
          <p:cNvSpPr txBox="1"/>
          <p:nvPr>
            <p:ph idx="1" type="body"/>
          </p:nvPr>
        </p:nvSpPr>
        <p:spPr>
          <a:xfrm>
            <a:off x="555786" y="1773451"/>
            <a:ext cx="10874214" cy="276549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If you suspect an overdose, </a:t>
            </a:r>
            <a:r>
              <a:rPr b="1" lang="en-US">
                <a:solidFill>
                  <a:schemeClr val="dk1"/>
                </a:solidFill>
              </a:rPr>
              <a:t>act promptly!</a:t>
            </a:r>
            <a:r>
              <a:rPr lang="en-US">
                <a:solidFill>
                  <a:schemeClr val="dk1"/>
                </a:solidFill>
              </a:rPr>
              <a:t>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Always go to the distressed individual, never send the individual to the health room/school nurse alone or leave them alone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Do not move an individual who is in severe distress  </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1272" name="Google Shape;1272;p160"/>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61"/>
          <p:cNvSpPr txBox="1"/>
          <p:nvPr>
            <p:ph type="title"/>
          </p:nvPr>
        </p:nvSpPr>
        <p:spPr>
          <a:xfrm>
            <a:off x="555785" y="328180"/>
            <a:ext cx="8596668" cy="8997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Immediate Medical Attention</a:t>
            </a:r>
            <a:endParaRPr/>
          </a:p>
        </p:txBody>
      </p:sp>
      <p:sp>
        <p:nvSpPr>
          <p:cNvPr id="1278" name="Google Shape;1278;p161"/>
          <p:cNvSpPr txBox="1"/>
          <p:nvPr>
            <p:ph idx="1" type="body"/>
          </p:nvPr>
        </p:nvSpPr>
        <p:spPr>
          <a:xfrm>
            <a:off x="555785" y="1313420"/>
            <a:ext cx="10450065" cy="506225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a:solidFill>
                  <a:schemeClr val="dk1"/>
                </a:solidFill>
              </a:rPr>
              <a:t>AN OPIOID OVERDOSE NEEDS IMMEDIATE MEDICAL ATTENTION</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Recognize</a:t>
            </a:r>
            <a:r>
              <a:rPr lang="en-US" sz="2400">
                <a:solidFill>
                  <a:schemeClr val="dk1"/>
                </a:solidFill>
              </a:rPr>
              <a:t> signs/symptoms of opioid overdose (slow or absence of breathing; unresponsiveness to stimuli (calling name, shaking, sternal rub)</a:t>
            </a:r>
            <a:endParaRPr/>
          </a:p>
          <a:p>
            <a:pPr indent="-228600" lvl="0" marL="228600" rtl="0" algn="l">
              <a:lnSpc>
                <a:spcPct val="100000"/>
              </a:lnSpc>
              <a:spcBef>
                <a:spcPts val="0"/>
              </a:spcBef>
              <a:spcAft>
                <a:spcPts val="0"/>
              </a:spcAft>
              <a:buClr>
                <a:schemeClr val="dk1"/>
              </a:buClr>
              <a:buSzPts val="2400"/>
              <a:buChar char="•"/>
            </a:pPr>
            <a:r>
              <a:rPr b="1" lang="en-US" sz="2400">
                <a:solidFill>
                  <a:schemeClr val="dk1"/>
                </a:solidFill>
              </a:rPr>
              <a:t>Respond </a:t>
            </a:r>
            <a:r>
              <a:rPr lang="en-US" sz="2400">
                <a:solidFill>
                  <a:schemeClr val="dk1"/>
                </a:solidFill>
              </a:rPr>
              <a:t>by </a:t>
            </a:r>
            <a:r>
              <a:rPr lang="en-US" sz="2400" u="sng">
                <a:solidFill>
                  <a:schemeClr val="dk1"/>
                </a:solidFill>
              </a:rPr>
              <a:t>calling immediately for help</a:t>
            </a:r>
            <a:r>
              <a:rPr lang="en-US" sz="2400">
                <a:solidFill>
                  <a:schemeClr val="dk1"/>
                </a:solidFill>
              </a:rPr>
              <a:t>: </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Call 911 or direct someone to call 911 to request immediate medical assistance. Advise the 911 operator that an opioid overdose is suspected and that Narcan (naloxone) is being given or has been given.</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Assess for breathing. If necessary, provide rescue breathing</a:t>
            </a:r>
            <a:endParaRPr/>
          </a:p>
          <a:p>
            <a:pPr indent="0" lvl="0" marL="0" rtl="0" algn="l">
              <a:lnSpc>
                <a:spcPct val="120000"/>
              </a:lnSpc>
              <a:spcBef>
                <a:spcPts val="0"/>
              </a:spcBef>
              <a:spcAft>
                <a:spcPts val="0"/>
              </a:spcAft>
              <a:buClr>
                <a:srgbClr val="102649"/>
              </a:buClr>
              <a:buSzPts val="1400"/>
              <a:buNone/>
            </a:pPr>
            <a:r>
              <a:t/>
            </a:r>
            <a:endParaRPr sz="1400"/>
          </a:p>
        </p:txBody>
      </p:sp>
      <p:pic>
        <p:nvPicPr>
          <p:cNvPr descr="KDE School Health Logo" id="1279" name="Google Shape;1279;p161"/>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162"/>
          <p:cNvSpPr txBox="1"/>
          <p:nvPr>
            <p:ph type="title"/>
          </p:nvPr>
        </p:nvSpPr>
        <p:spPr>
          <a:xfrm>
            <a:off x="555785" y="257025"/>
            <a:ext cx="9866171" cy="8997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Immediate Medical Attention Continued</a:t>
            </a:r>
            <a:endParaRPr/>
          </a:p>
        </p:txBody>
      </p:sp>
      <p:sp>
        <p:nvSpPr>
          <p:cNvPr id="1285" name="Google Shape;1285;p162"/>
          <p:cNvSpPr txBox="1"/>
          <p:nvPr>
            <p:ph idx="1" type="body"/>
          </p:nvPr>
        </p:nvSpPr>
        <p:spPr>
          <a:xfrm>
            <a:off x="557108" y="1430015"/>
            <a:ext cx="11373456" cy="445262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000"/>
              <a:buChar char="•"/>
            </a:pPr>
            <a:r>
              <a:rPr lang="en-US" sz="2000">
                <a:solidFill>
                  <a:schemeClr val="dk1"/>
                </a:solidFill>
              </a:rPr>
              <a:t>Steps for rescue breathing:  </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Place on his or her back and pinch nose</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Tilt chin up to open airway.  	</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Look in mouth to see if anything is blocking their airway. If so, remove it</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Create an airtight mouth-to-mouth seal on victim’s mouth </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If using mask, place and hold mask over mouth and nose</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Give two even, regular-sized breaths</a:t>
            </a:r>
            <a:endParaRPr/>
          </a:p>
          <a:p>
            <a:pPr indent="-228600" lvl="1" marL="685800" rtl="0" algn="l">
              <a:lnSpc>
                <a:spcPct val="100000"/>
              </a:lnSpc>
              <a:spcBef>
                <a:spcPts val="0"/>
              </a:spcBef>
              <a:spcAft>
                <a:spcPts val="0"/>
              </a:spcAft>
              <a:buClr>
                <a:schemeClr val="dk1"/>
              </a:buClr>
              <a:buSzPts val="2000"/>
              <a:buChar char="•"/>
            </a:pPr>
            <a:r>
              <a:rPr lang="en-US" sz="2000">
                <a:solidFill>
                  <a:schemeClr val="dk1"/>
                </a:solidFill>
              </a:rPr>
              <a:t>Blow enough air into their lungs to make their chest rise</a:t>
            </a:r>
            <a:endParaRPr/>
          </a:p>
          <a:p>
            <a:pPr indent="0" lvl="0" marL="0" rtl="0" algn="l">
              <a:lnSpc>
                <a:spcPct val="100000"/>
              </a:lnSpc>
              <a:spcBef>
                <a:spcPts val="0"/>
              </a:spcBef>
              <a:spcAft>
                <a:spcPts val="0"/>
              </a:spcAft>
              <a:buClr>
                <a:schemeClr val="dk1"/>
              </a:buClr>
              <a:buSzPts val="2000"/>
              <a:buNone/>
            </a:pPr>
            <a:r>
              <a:rPr lang="en-US" sz="2000">
                <a:solidFill>
                  <a:schemeClr val="dk1"/>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endParaRPr/>
          </a:p>
          <a:p>
            <a:pPr indent="-228600" lvl="0" marL="228600" rtl="0" algn="l">
              <a:lnSpc>
                <a:spcPct val="100000"/>
              </a:lnSpc>
              <a:spcBef>
                <a:spcPts val="0"/>
              </a:spcBef>
              <a:spcAft>
                <a:spcPts val="0"/>
              </a:spcAft>
              <a:buClr>
                <a:srgbClr val="102649"/>
              </a:buClr>
              <a:buSzPts val="2000"/>
              <a:buChar char="•"/>
            </a:pPr>
            <a:r>
              <a:rPr lang="en-US" sz="2000"/>
              <a:t>Breathe again</a:t>
            </a:r>
            <a:endParaRPr/>
          </a:p>
          <a:p>
            <a:pPr indent="-228600" lvl="0" marL="228600" rtl="0" algn="l">
              <a:lnSpc>
                <a:spcPct val="100000"/>
              </a:lnSpc>
              <a:spcBef>
                <a:spcPts val="0"/>
              </a:spcBef>
              <a:spcAft>
                <a:spcPts val="0"/>
              </a:spcAft>
              <a:buClr>
                <a:srgbClr val="102649"/>
              </a:buClr>
              <a:buSzPts val="2000"/>
              <a:buChar char="•"/>
            </a:pPr>
            <a:r>
              <a:rPr lang="en-US" sz="2000"/>
              <a:t>Give one breath every five seconds</a:t>
            </a:r>
            <a:endParaRPr/>
          </a:p>
          <a:p>
            <a:pPr indent="-139700" lvl="0" marL="228600" rtl="0" algn="l">
              <a:lnSpc>
                <a:spcPct val="120000"/>
              </a:lnSpc>
              <a:spcBef>
                <a:spcPts val="0"/>
              </a:spcBef>
              <a:spcAft>
                <a:spcPts val="0"/>
              </a:spcAft>
              <a:buClr>
                <a:srgbClr val="102649"/>
              </a:buClr>
              <a:buSzPts val="1400"/>
              <a:buNone/>
            </a:pPr>
            <a:r>
              <a:t/>
            </a:r>
            <a:endParaRPr sz="1400"/>
          </a:p>
        </p:txBody>
      </p:sp>
      <p:pic>
        <p:nvPicPr>
          <p:cNvPr descr="KDE School Health Logo" id="1286" name="Google Shape;1286;p162"/>
          <p:cNvPicPr preferRelativeResize="0"/>
          <p:nvPr/>
        </p:nvPicPr>
        <p:blipFill rotWithShape="1">
          <a:blip r:embed="rId3">
            <a:alphaModFix/>
          </a:blip>
          <a:srcRect b="0" l="0" r="0" t="0"/>
          <a:stretch/>
        </p:blipFill>
        <p:spPr>
          <a:xfrm>
            <a:off x="10855476" y="257025"/>
            <a:ext cx="996647" cy="1176470"/>
          </a:xfrm>
          <a:prstGeom prst="rect">
            <a:avLst/>
          </a:prstGeom>
          <a:noFill/>
          <a:ln>
            <a:noFill/>
          </a:ln>
        </p:spPr>
      </p:pic>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63"/>
          <p:cNvSpPr txBox="1"/>
          <p:nvPr>
            <p:ph type="title"/>
          </p:nvPr>
        </p:nvSpPr>
        <p:spPr>
          <a:xfrm>
            <a:off x="434600" y="210345"/>
            <a:ext cx="9921256" cy="11641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How to Administer Narcan® (Naloxone)</a:t>
            </a:r>
            <a:endParaRPr/>
          </a:p>
        </p:txBody>
      </p:sp>
      <p:sp>
        <p:nvSpPr>
          <p:cNvPr id="1292" name="Google Shape;1292;p163"/>
          <p:cNvSpPr txBox="1"/>
          <p:nvPr>
            <p:ph idx="1" type="body"/>
          </p:nvPr>
        </p:nvSpPr>
        <p:spPr>
          <a:xfrm>
            <a:off x="555786" y="1207463"/>
            <a:ext cx="10813254" cy="4537503"/>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Identify someone to call 9-1-1</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Remove Narcan nasal spray from the box</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Peel back the tab with the circle to open the Narcan nasal spray</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Hold the Narcan with your thumb on the bottom of the plunger and your first and middle fingers on either side of the nozzle</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Tilt the person’s head back and provide support under the neck with your hand</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Gently insert the tip of the nozzle into one nostril until your fingers on either side of the nozzle are against the bottom of the nose</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DO NOT prime the sprayer</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Press the plunger firmly to give the dose of Narcan nasal spray</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Remove the nozzle after giving the dose</a:t>
            </a:r>
            <a:endParaRPr/>
          </a:p>
          <a:p>
            <a:pPr indent="-228600" lvl="0" marL="228600" rtl="0" algn="l">
              <a:lnSpc>
                <a:spcPct val="100000"/>
              </a:lnSpc>
              <a:spcBef>
                <a:spcPts val="0"/>
              </a:spcBef>
              <a:spcAft>
                <a:spcPts val="0"/>
              </a:spcAft>
              <a:buClr>
                <a:schemeClr val="dk1"/>
              </a:buClr>
              <a:buSzPct val="100000"/>
              <a:buFont typeface="Noto Sans Symbols"/>
              <a:buChar char="✔"/>
            </a:pPr>
            <a:r>
              <a:rPr lang="en-US" sz="2400">
                <a:solidFill>
                  <a:schemeClr val="dk1"/>
                </a:solidFill>
              </a:rPr>
              <a:t>If the person does not respond by waking up to voice, touch or breathing normally within two to three minutes, a second dose of Narcan nasal spray may be given (use the second Narcan nasal spray from the box)</a:t>
            </a:r>
            <a:endParaRPr/>
          </a:p>
          <a:p>
            <a:pPr indent="-228600" lvl="0" marL="228600" marR="0" rtl="0" algn="l">
              <a:lnSpc>
                <a:spcPct val="100000"/>
              </a:lnSpc>
              <a:spcBef>
                <a:spcPts val="0"/>
              </a:spcBef>
              <a:spcAft>
                <a:spcPts val="0"/>
              </a:spcAft>
              <a:buClr>
                <a:schemeClr val="dk1"/>
              </a:buClr>
              <a:buSzPct val="100000"/>
              <a:buFont typeface="Noto Sans Symbols"/>
              <a:buChar char="✔"/>
            </a:pPr>
            <a:r>
              <a:rPr lang="en-US" sz="2400">
                <a:solidFill>
                  <a:schemeClr val="dk1"/>
                </a:solidFill>
              </a:rPr>
              <a:t>Document the administration of Narcan and continue to observe until EMS arrives</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102649"/>
              </a:buClr>
              <a:buSzPct val="100000"/>
              <a:buNone/>
            </a:pPr>
            <a:r>
              <a:rPr b="1" lang="en-US" sz="2400"/>
              <a:t>Sources</a:t>
            </a:r>
            <a:r>
              <a:rPr lang="en-US" sz="2400"/>
              <a:t>: Emergent BioSolutions (formerly ADAPT Pharma), 2015 and NASN Narcan Toolkit, updated September 2023. </a:t>
            </a:r>
            <a:r>
              <a:rPr b="1" lang="en-US" sz="2400"/>
              <a:t>For more information</a:t>
            </a:r>
            <a:r>
              <a:rPr lang="en-US" sz="2400">
                <a:latin typeface="Arial"/>
                <a:ea typeface="Arial"/>
                <a:cs typeface="Arial"/>
                <a:sym typeface="Arial"/>
              </a:rPr>
              <a:t>: </a:t>
            </a:r>
            <a:r>
              <a:rPr lang="en-US" sz="2400" u="sng">
                <a:solidFill>
                  <a:srgbClr val="0000FF"/>
                </a:solidFill>
                <a:latin typeface="Arial"/>
                <a:ea typeface="Arial"/>
                <a:cs typeface="Arial"/>
                <a:sym typeface="Arial"/>
                <a:hlinkClick r:id="rId3">
                  <a:extLst>
                    <a:ext uri="{A12FA001-AC4F-418D-AE19-62706E023703}">
                      <ahyp:hlinkClr val="tx"/>
                    </a:ext>
                  </a:extLst>
                </a:hlinkClick>
              </a:rPr>
              <a:t>NARCAN® Nasal Spray</a:t>
            </a:r>
            <a:endParaRPr sz="2400">
              <a:latin typeface="Arial"/>
              <a:ea typeface="Arial"/>
              <a:cs typeface="Arial"/>
              <a:sym typeface="Arial"/>
            </a:endParaRPr>
          </a:p>
          <a:p>
            <a:pPr indent="0" lvl="0" marL="0" marR="0" rtl="0" algn="l">
              <a:lnSpc>
                <a:spcPct val="100000"/>
              </a:lnSpc>
              <a:spcBef>
                <a:spcPts val="0"/>
              </a:spcBef>
              <a:spcAft>
                <a:spcPts val="0"/>
              </a:spcAft>
              <a:buClr>
                <a:srgbClr val="102649"/>
              </a:buClr>
              <a:buSzPct val="100000"/>
              <a:buNone/>
            </a:pPr>
            <a:r>
              <a:t/>
            </a:r>
            <a:endParaRPr sz="2400">
              <a:solidFill>
                <a:schemeClr val="dk1"/>
              </a:solidFill>
            </a:endParaRPr>
          </a:p>
          <a:p>
            <a:pPr indent="0" lvl="0" marL="0" marR="0" rtl="0" algn="l">
              <a:lnSpc>
                <a:spcPct val="115000"/>
              </a:lnSpc>
              <a:spcBef>
                <a:spcPts val="1000"/>
              </a:spcBef>
              <a:spcAft>
                <a:spcPts val="0"/>
              </a:spcAft>
              <a:buClr>
                <a:srgbClr val="102649"/>
              </a:buClr>
              <a:buSzPct val="100000"/>
              <a:buNone/>
            </a:pPr>
            <a:r>
              <a:t/>
            </a:r>
            <a:endParaRPr sz="1800">
              <a:latin typeface="Calibri"/>
              <a:ea typeface="Calibri"/>
              <a:cs typeface="Calibri"/>
              <a:sym typeface="Calibri"/>
            </a:endParaRPr>
          </a:p>
          <a:p>
            <a:pPr indent="0" lvl="0" marL="0" rtl="0" algn="l">
              <a:lnSpc>
                <a:spcPct val="90000"/>
              </a:lnSpc>
              <a:spcBef>
                <a:spcPts val="2000"/>
              </a:spcBef>
              <a:spcAft>
                <a:spcPts val="0"/>
              </a:spcAft>
              <a:buClr>
                <a:srgbClr val="102649"/>
              </a:buClr>
              <a:buSzPct val="100000"/>
              <a:buNone/>
            </a:pPr>
            <a:r>
              <a:t/>
            </a:r>
            <a:endParaRPr sz="2400"/>
          </a:p>
        </p:txBody>
      </p:sp>
      <p:pic>
        <p:nvPicPr>
          <p:cNvPr id="1293" name="Google Shape;1293;p163"/>
          <p:cNvPicPr preferRelativeResize="0"/>
          <p:nvPr/>
        </p:nvPicPr>
        <p:blipFill rotWithShape="1">
          <a:blip r:embed="rId4">
            <a:alphaModFix/>
          </a:blip>
          <a:srcRect b="0" l="24737" r="16385" t="0"/>
          <a:stretch/>
        </p:blipFill>
        <p:spPr>
          <a:xfrm>
            <a:off x="10353020" y="242974"/>
            <a:ext cx="1705999" cy="1469743"/>
          </a:xfrm>
          <a:prstGeom prst="rect">
            <a:avLst/>
          </a:prstGeom>
          <a:noFill/>
          <a:ln>
            <a:noFill/>
          </a:ln>
        </p:spPr>
      </p:pic>
      <p:pic>
        <p:nvPicPr>
          <p:cNvPr descr="KDE School Health Logo" id="1294" name="Google Shape;1294;p163"/>
          <p:cNvPicPr preferRelativeResize="0"/>
          <p:nvPr/>
        </p:nvPicPr>
        <p:blipFill rotWithShape="1">
          <a:blip r:embed="rId5">
            <a:alphaModFix/>
          </a:blip>
          <a:srcRect b="0" l="0" r="0" t="0"/>
          <a:stretch/>
        </p:blipFill>
        <p:spPr>
          <a:xfrm>
            <a:off x="11137890" y="4638594"/>
            <a:ext cx="996647" cy="1176470"/>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164"/>
          <p:cNvSpPr txBox="1"/>
          <p:nvPr>
            <p:ph type="title"/>
          </p:nvPr>
        </p:nvSpPr>
        <p:spPr>
          <a:xfrm>
            <a:off x="555786" y="257025"/>
            <a:ext cx="9929334" cy="10784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After Administering Narcan</a:t>
            </a:r>
            <a:endParaRPr/>
          </a:p>
        </p:txBody>
      </p:sp>
      <p:sp>
        <p:nvSpPr>
          <p:cNvPr id="1300" name="Google Shape;1300;p164"/>
          <p:cNvSpPr txBox="1"/>
          <p:nvPr>
            <p:ph idx="1" type="body"/>
          </p:nvPr>
        </p:nvSpPr>
        <p:spPr>
          <a:xfrm>
            <a:off x="555775" y="1335450"/>
            <a:ext cx="11296500" cy="48006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Clr>
                <a:srgbClr val="102649"/>
              </a:buClr>
              <a:buSzPts val="2800"/>
              <a:buFont typeface="Noto Sans Symbols"/>
              <a:buChar char="✔"/>
            </a:pPr>
            <a:r>
              <a:rPr lang="en-US"/>
              <a:t>Place person in recovery position (lying on their side)</a:t>
            </a:r>
            <a:endParaRPr/>
          </a:p>
          <a:p>
            <a:pPr indent="-228600" lvl="0" marL="228600" rtl="0" algn="l">
              <a:lnSpc>
                <a:spcPct val="100000"/>
              </a:lnSpc>
              <a:spcBef>
                <a:spcPts val="0"/>
              </a:spcBef>
              <a:spcAft>
                <a:spcPts val="0"/>
              </a:spcAft>
              <a:buClr>
                <a:srgbClr val="102649"/>
              </a:buClr>
              <a:buSzPts val="2800"/>
              <a:buFont typeface="Noto Sans Symbols"/>
              <a:buChar char="✔"/>
            </a:pPr>
            <a:r>
              <a:rPr lang="en-US"/>
              <a:t>Stay with the person monitoring for respiratory distress until help arrives</a:t>
            </a:r>
            <a:endParaRPr/>
          </a:p>
          <a:p>
            <a:pPr indent="-228600" lvl="0" marL="228600" rtl="0" algn="l">
              <a:lnSpc>
                <a:spcPct val="100000"/>
              </a:lnSpc>
              <a:spcBef>
                <a:spcPts val="0"/>
              </a:spcBef>
              <a:spcAft>
                <a:spcPts val="0"/>
              </a:spcAft>
              <a:buClr>
                <a:srgbClr val="102649"/>
              </a:buClr>
              <a:buSzPts val="2800"/>
              <a:buFont typeface="Noto Sans Symbols"/>
              <a:buChar char="✔"/>
            </a:pPr>
            <a:r>
              <a:rPr lang="en-US"/>
              <a:t>If person does not respond by waking up, to voice or touch, or is not breathing normally within two to three minutes, a second dose of Narcan nasal spray may be given (use a second Narcan nasal spray from box)</a:t>
            </a:r>
            <a:endParaRPr/>
          </a:p>
          <a:p>
            <a:pPr indent="-228600" lvl="0" marL="228600" rtl="0" algn="l">
              <a:lnSpc>
                <a:spcPct val="100000"/>
              </a:lnSpc>
              <a:spcBef>
                <a:spcPts val="0"/>
              </a:spcBef>
              <a:spcAft>
                <a:spcPts val="0"/>
              </a:spcAft>
              <a:buClr>
                <a:srgbClr val="102649"/>
              </a:buClr>
              <a:buSzPts val="2800"/>
              <a:buFont typeface="Noto Sans Symbols"/>
              <a:buChar char="✔"/>
            </a:pPr>
            <a:r>
              <a:rPr lang="en-US"/>
              <a:t>Be aware that as the medication works, the student may become combative, angry or confused as their “high goes away”</a:t>
            </a:r>
            <a:endParaRPr/>
          </a:p>
          <a:p>
            <a:pPr indent="-228600" lvl="0" marL="228600" rtl="0" algn="l">
              <a:lnSpc>
                <a:spcPct val="100000"/>
              </a:lnSpc>
              <a:spcBef>
                <a:spcPts val="0"/>
              </a:spcBef>
              <a:spcAft>
                <a:spcPts val="0"/>
              </a:spcAft>
              <a:buClr>
                <a:srgbClr val="102649"/>
              </a:buClr>
              <a:buSzPts val="2800"/>
              <a:buFont typeface="Noto Sans Symbols"/>
              <a:buChar char="✔"/>
            </a:pPr>
            <a:r>
              <a:rPr lang="en-US"/>
              <a:t>If illegal and/or non-prescribed opioid narcotics are found on victim, give to school administrator/SRO per school protocol</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301" name="Google Shape;1301;p164"/>
          <p:cNvPicPr preferRelativeResize="0"/>
          <p:nvPr/>
        </p:nvPicPr>
        <p:blipFill rotWithShape="1">
          <a:blip r:embed="rId3">
            <a:alphaModFix/>
          </a:blip>
          <a:srcRect b="0" l="0" r="0" t="0"/>
          <a:stretch/>
        </p:blipFill>
        <p:spPr>
          <a:xfrm>
            <a:off x="10855475" y="208004"/>
            <a:ext cx="996647" cy="1176470"/>
          </a:xfrm>
          <a:prstGeom prst="rect">
            <a:avLst/>
          </a:prstGeom>
          <a:noFill/>
          <a:ln>
            <a:noFill/>
          </a:ln>
        </p:spPr>
      </p:pic>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165"/>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Next Steps</a:t>
            </a:r>
            <a:endParaRPr/>
          </a:p>
        </p:txBody>
      </p:sp>
      <p:sp>
        <p:nvSpPr>
          <p:cNvPr id="1308" name="Google Shape;1308;p165"/>
          <p:cNvSpPr txBox="1"/>
          <p:nvPr>
            <p:ph idx="1" type="body"/>
          </p:nvPr>
        </p:nvSpPr>
        <p:spPr>
          <a:xfrm>
            <a:off x="454186" y="1387371"/>
            <a:ext cx="11182028" cy="400758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02649"/>
              </a:buClr>
              <a:buSzPts val="2800"/>
              <a:buChar char="•"/>
            </a:pPr>
            <a:r>
              <a:rPr lang="en-US"/>
              <a:t>Notify parent/guardians per school protocol</a:t>
            </a:r>
            <a:endParaRPr/>
          </a:p>
          <a:p>
            <a:pPr indent="-228600" lvl="0" marL="228600" rtl="0" algn="l">
              <a:lnSpc>
                <a:spcPct val="100000"/>
              </a:lnSpc>
              <a:spcBef>
                <a:spcPts val="0"/>
              </a:spcBef>
              <a:spcAft>
                <a:spcPts val="0"/>
              </a:spcAft>
              <a:buClr>
                <a:srgbClr val="102649"/>
              </a:buClr>
              <a:buSzPts val="2800"/>
              <a:buChar char="•"/>
            </a:pPr>
            <a:r>
              <a:rPr lang="en-US"/>
              <a:t>Document administration of Narcan and complete school incident report</a:t>
            </a:r>
            <a:endParaRPr/>
          </a:p>
          <a:p>
            <a:pPr indent="-228600" lvl="0" marL="228600" rtl="0" algn="l">
              <a:lnSpc>
                <a:spcPct val="100000"/>
              </a:lnSpc>
              <a:spcBef>
                <a:spcPts val="0"/>
              </a:spcBef>
              <a:spcAft>
                <a:spcPts val="0"/>
              </a:spcAft>
              <a:buClr>
                <a:srgbClr val="102649"/>
              </a:buClr>
              <a:buSzPts val="2800"/>
              <a:buChar char="•"/>
            </a:pPr>
            <a:r>
              <a:rPr lang="en-US"/>
              <a:t>Student should be transported to the nearest facility, even if the student seems to get better</a:t>
            </a:r>
            <a:endParaRPr/>
          </a:p>
          <a:p>
            <a:pPr indent="-228600" lvl="0" marL="228600" rtl="0" algn="l">
              <a:lnSpc>
                <a:spcPct val="100000"/>
              </a:lnSpc>
              <a:spcBef>
                <a:spcPts val="0"/>
              </a:spcBef>
              <a:spcAft>
                <a:spcPts val="0"/>
              </a:spcAft>
              <a:buClr>
                <a:srgbClr val="102649"/>
              </a:buClr>
              <a:buSzPts val="2800"/>
              <a:buChar char="•"/>
            </a:pPr>
            <a:r>
              <a:rPr lang="en-US"/>
              <a:t>Student should not return to school for the remainder of the school day</a:t>
            </a:r>
            <a:endParaRPr/>
          </a:p>
        </p:txBody>
      </p:sp>
      <p:pic>
        <p:nvPicPr>
          <p:cNvPr descr="KDE School Health Logo" id="1309" name="Google Shape;1309;p165"/>
          <p:cNvPicPr preferRelativeResize="0"/>
          <p:nvPr/>
        </p:nvPicPr>
        <p:blipFill rotWithShape="1">
          <a:blip r:embed="rId3">
            <a:alphaModFix/>
          </a:blip>
          <a:srcRect b="0" l="0" r="0" t="0"/>
          <a:stretch/>
        </p:blipFill>
        <p:spPr>
          <a:xfrm>
            <a:off x="10855476" y="4465320"/>
            <a:ext cx="996647" cy="117647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66"/>
          <p:cNvSpPr txBox="1"/>
          <p:nvPr>
            <p:ph type="title"/>
          </p:nvPr>
        </p:nvSpPr>
        <p:spPr>
          <a:xfrm>
            <a:off x="831850" y="2606040"/>
            <a:ext cx="10515600" cy="195643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780"/>
              </a:buClr>
              <a:buSzPts val="6000"/>
              <a:buFont typeface="Libre Franklin Medium"/>
              <a:buNone/>
            </a:pPr>
            <a:r>
              <a:rPr lang="en-US"/>
              <a:t>Module IV: Local School District Policies and Procedures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6"/>
          <p:cNvSpPr txBox="1"/>
          <p:nvPr>
            <p:ph type="title"/>
          </p:nvPr>
        </p:nvSpPr>
        <p:spPr>
          <a:xfrm>
            <a:off x="555786" y="257025"/>
            <a:ext cx="1108042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Licensed Practical Nursing Practice</a:t>
            </a:r>
            <a:r>
              <a:rPr b="1" lang="en-US"/>
              <a:t> </a:t>
            </a:r>
            <a:endParaRPr/>
          </a:p>
        </p:txBody>
      </p:sp>
      <p:sp>
        <p:nvSpPr>
          <p:cNvPr id="204" name="Google Shape;204;p16"/>
          <p:cNvSpPr txBox="1"/>
          <p:nvPr>
            <p:ph idx="1" type="body"/>
          </p:nvPr>
        </p:nvSpPr>
        <p:spPr>
          <a:xfrm>
            <a:off x="555786" y="1341121"/>
            <a:ext cx="10443140" cy="42367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solidFill>
                  <a:schemeClr val="dk1"/>
                </a:solidFill>
              </a:rPr>
              <a:t>Licensed Practical Nursing Practice</a:t>
            </a:r>
            <a:endParaRPr/>
          </a:p>
          <a:p>
            <a:pPr indent="0" lvl="0" marL="0" rtl="0" algn="l">
              <a:lnSpc>
                <a:spcPct val="90000"/>
              </a:lnSpc>
              <a:spcBef>
                <a:spcPts val="1000"/>
              </a:spcBef>
              <a:spcAft>
                <a:spcPts val="0"/>
              </a:spcAft>
              <a:buClr>
                <a:schemeClr val="dk1"/>
              </a:buClr>
              <a:buSzPts val="2800"/>
              <a:buNone/>
            </a:pPr>
            <a:r>
              <a:rPr lang="en-US">
                <a:solidFill>
                  <a:schemeClr val="dk1"/>
                </a:solidFill>
              </a:rPr>
              <a:t>KRS 314.011(10) </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rPr>
              <a:t>Licensed practical nurses practice under the direction of a registered nurse, physician or dentist and are not licensed for independent nursing practice</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rPr>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endParaRPr/>
          </a:p>
          <a:p>
            <a:pPr indent="-228600" lvl="2" marL="1143000" rtl="0" algn="l">
              <a:lnSpc>
                <a:spcPct val="90000"/>
              </a:lnSpc>
              <a:spcBef>
                <a:spcPts val="500"/>
              </a:spcBef>
              <a:spcAft>
                <a:spcPts val="0"/>
              </a:spcAft>
              <a:buClr>
                <a:schemeClr val="dk1"/>
              </a:buClr>
              <a:buSzPts val="2000"/>
              <a:buChar char="•"/>
            </a:pPr>
            <a:r>
              <a:rPr lang="en-US">
                <a:solidFill>
                  <a:schemeClr val="dk1"/>
                </a:solidFill>
              </a:rPr>
              <a:t>The licensed practical nurse performs acts within the scope of licensed practical nursing practice as defined in KRS 314.011 (10); however, under KRS 156.502 (2) the LPN does not delegate the performance of health services to school employees</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205" name="Google Shape;205;p16"/>
          <p:cNvPicPr preferRelativeResize="0"/>
          <p:nvPr/>
        </p:nvPicPr>
        <p:blipFill rotWithShape="1">
          <a:blip r:embed="rId3">
            <a:alphaModFix/>
          </a:blip>
          <a:srcRect b="0" l="0" r="0" t="0"/>
          <a:stretch/>
        </p:blipFill>
        <p:spPr>
          <a:xfrm>
            <a:off x="10829109" y="4545874"/>
            <a:ext cx="964692" cy="1031966"/>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167"/>
          <p:cNvSpPr txBox="1"/>
          <p:nvPr>
            <p:ph type="title"/>
          </p:nvPr>
        </p:nvSpPr>
        <p:spPr>
          <a:xfrm>
            <a:off x="555786" y="257025"/>
            <a:ext cx="11438094" cy="1114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Local School District Policies &amp; Procedures</a:t>
            </a:r>
            <a:endParaRPr/>
          </a:p>
        </p:txBody>
      </p:sp>
      <p:sp>
        <p:nvSpPr>
          <p:cNvPr id="1320" name="Google Shape;1320;p167"/>
          <p:cNvSpPr txBox="1"/>
          <p:nvPr>
            <p:ph idx="1" type="body"/>
          </p:nvPr>
        </p:nvSpPr>
        <p:spPr>
          <a:xfrm>
            <a:off x="555775" y="1371600"/>
            <a:ext cx="10950300" cy="4744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en-US">
                <a:solidFill>
                  <a:schemeClr val="dk1"/>
                </a:solidFill>
              </a:rPr>
              <a:t>Medication Administration Policies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KRS 156.502 states that schools shall administer health services (including medication administration) to students who require this service during the school day or school sponsored event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School districts should have in place, policies and procedures that address how medications and other health services will be delivered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School district policies and procedures should be readily accessible for reference by all school personnel who may be delegated and trained to administer medication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321" name="Google Shape;1321;p167"/>
          <p:cNvPicPr preferRelativeResize="0"/>
          <p:nvPr/>
        </p:nvPicPr>
        <p:blipFill rotWithShape="1">
          <a:blip r:embed="rId3">
            <a:alphaModFix/>
          </a:blip>
          <a:srcRect b="0" l="0" r="0" t="0"/>
          <a:stretch/>
        </p:blipFill>
        <p:spPr>
          <a:xfrm>
            <a:off x="10998156" y="4565814"/>
            <a:ext cx="896190" cy="1042506"/>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68"/>
          <p:cNvSpPr txBox="1"/>
          <p:nvPr>
            <p:ph type="title"/>
          </p:nvPr>
        </p:nvSpPr>
        <p:spPr>
          <a:xfrm>
            <a:off x="411480" y="257025"/>
            <a:ext cx="11323320" cy="10425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Local School District Policies and Procedures, Continued </a:t>
            </a:r>
            <a:endParaRPr/>
          </a:p>
        </p:txBody>
      </p:sp>
      <p:sp>
        <p:nvSpPr>
          <p:cNvPr id="1327" name="Google Shape;1327;p168"/>
          <p:cNvSpPr txBox="1"/>
          <p:nvPr>
            <p:ph idx="1" type="body"/>
          </p:nvPr>
        </p:nvSpPr>
        <p:spPr>
          <a:xfrm>
            <a:off x="411475" y="1463050"/>
            <a:ext cx="11369100" cy="4592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School district policies for medication administration should include:</a:t>
            </a:r>
            <a:endParaRPr/>
          </a:p>
          <a:p>
            <a:pPr indent="-514350" lvl="0" marL="514350" rtl="0" algn="l">
              <a:lnSpc>
                <a:spcPct val="90000"/>
              </a:lnSpc>
              <a:spcBef>
                <a:spcPts val="1000"/>
              </a:spcBef>
              <a:spcAft>
                <a:spcPts val="0"/>
              </a:spcAft>
              <a:buClr>
                <a:schemeClr val="dk1"/>
              </a:buClr>
              <a:buSzPts val="2800"/>
              <a:buAutoNum type="arabicPeriod"/>
            </a:pPr>
            <a:r>
              <a:rPr b="1" lang="en-US">
                <a:solidFill>
                  <a:schemeClr val="dk1"/>
                </a:solidFill>
              </a:rPr>
              <a:t>Consent forms to be signed by parent/guardian giving authorization to the school district to administer medication</a:t>
            </a:r>
            <a:endParaRPr b="1"/>
          </a:p>
          <a:p>
            <a:pPr indent="-514350" lvl="0" marL="514350" rtl="0" algn="l">
              <a:lnSpc>
                <a:spcPct val="90000"/>
              </a:lnSpc>
              <a:spcBef>
                <a:spcPts val="1000"/>
              </a:spcBef>
              <a:spcAft>
                <a:spcPts val="0"/>
              </a:spcAft>
              <a:buClr>
                <a:schemeClr val="dk1"/>
              </a:buClr>
              <a:buSzPts val="2800"/>
              <a:buAutoNum type="arabicPeriod"/>
            </a:pPr>
            <a:r>
              <a:rPr lang="en-US">
                <a:solidFill>
                  <a:schemeClr val="dk1"/>
                </a:solidFill>
              </a:rPr>
              <a:t>Health Care Provider’s forms to be signed regarding medication administration instructions</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 above policies should also address prescribed medication, over-the- counter medication, and self-administered medication as per KRS 158.834, 158.836 and 158.838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328" name="Google Shape;1328;p168"/>
          <p:cNvPicPr preferRelativeResize="0"/>
          <p:nvPr/>
        </p:nvPicPr>
        <p:blipFill rotWithShape="1">
          <a:blip r:embed="rId3">
            <a:alphaModFix/>
          </a:blip>
          <a:srcRect b="0" l="0" r="0" t="0"/>
          <a:stretch/>
        </p:blipFill>
        <p:spPr>
          <a:xfrm>
            <a:off x="11004291" y="4642014"/>
            <a:ext cx="896190" cy="1042506"/>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169"/>
          <p:cNvSpPr txBox="1"/>
          <p:nvPr>
            <p:ph type="title"/>
          </p:nvPr>
        </p:nvSpPr>
        <p:spPr>
          <a:xfrm>
            <a:off x="555786" y="257025"/>
            <a:ext cx="11255214" cy="8672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Additional Local School District Policies</a:t>
            </a:r>
            <a:endParaRPr/>
          </a:p>
        </p:txBody>
      </p:sp>
      <p:sp>
        <p:nvSpPr>
          <p:cNvPr id="1334" name="Google Shape;1334;p169"/>
          <p:cNvSpPr txBox="1"/>
          <p:nvPr>
            <p:ph idx="1" type="body"/>
          </p:nvPr>
        </p:nvSpPr>
        <p:spPr>
          <a:xfrm>
            <a:off x="555786" y="1121152"/>
            <a:ext cx="11255214" cy="441096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US">
                <a:solidFill>
                  <a:schemeClr val="dk1"/>
                </a:solidFill>
              </a:rPr>
              <a:t>Other local school district policies/procedures should include:</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Storage of medication</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Disposal of unused medication</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Administration of medication on field trips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Medication administration documentation</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Documentation and reporting of medication errors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Possession and use of asthma or anaphylaxis medications as per KRS 158.834 and 158.836</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Emergency administration of diabetes and seizure management medications (KRS 158.838)</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Emergency administration of Narcan (naloxone) to prevent an opioid/heroin overdose from becoming fatal (KRS 217.186)</a:t>
            </a:r>
            <a:endParaRPr/>
          </a:p>
          <a:p>
            <a:pPr indent="0" lvl="0" marL="0" rtl="0" algn="l">
              <a:lnSpc>
                <a:spcPct val="90000"/>
              </a:lnSpc>
              <a:spcBef>
                <a:spcPts val="1000"/>
              </a:spcBef>
              <a:spcAft>
                <a:spcPts val="0"/>
              </a:spcAft>
              <a:buClr>
                <a:srgbClr val="102649"/>
              </a:buClr>
              <a:buSzPct val="100000"/>
              <a:buNone/>
            </a:pPr>
            <a:r>
              <a:t/>
            </a:r>
            <a:endParaRPr>
              <a:solidFill>
                <a:schemeClr val="dk1"/>
              </a:solidFill>
            </a:endParaRPr>
          </a:p>
          <a:p>
            <a:pPr indent="-228600" lvl="0" marL="228600" rtl="0" algn="l">
              <a:lnSpc>
                <a:spcPct val="90000"/>
              </a:lnSpc>
              <a:spcBef>
                <a:spcPts val="1000"/>
              </a:spcBef>
              <a:spcAft>
                <a:spcPts val="0"/>
              </a:spcAft>
              <a:buClr>
                <a:schemeClr val="dk1"/>
              </a:buClr>
              <a:buSzPct val="100000"/>
              <a:buFont typeface="Noto Sans Symbols"/>
              <a:buChar char="✔"/>
            </a:pPr>
            <a:r>
              <a:rPr lang="en-US" sz="3400">
                <a:solidFill>
                  <a:schemeClr val="dk1"/>
                </a:solidFill>
              </a:rPr>
              <a:t>The above policies/procedures should also specify the appropriate school district forms to be completed</a:t>
            </a:r>
            <a:endParaRPr/>
          </a:p>
          <a:p>
            <a:pPr indent="-104140" lvl="0" marL="228600" rtl="0" algn="l">
              <a:lnSpc>
                <a:spcPct val="90000"/>
              </a:lnSpc>
              <a:spcBef>
                <a:spcPts val="1000"/>
              </a:spcBef>
              <a:spcAft>
                <a:spcPts val="0"/>
              </a:spcAft>
              <a:buClr>
                <a:srgbClr val="102649"/>
              </a:buClr>
              <a:buSzPct val="100000"/>
              <a:buNone/>
            </a:pPr>
            <a:r>
              <a:t/>
            </a:r>
            <a:endParaRPr/>
          </a:p>
        </p:txBody>
      </p:sp>
      <p:pic>
        <p:nvPicPr>
          <p:cNvPr descr="KDE School Health Logo" id="1335" name="Google Shape;1335;p169"/>
          <p:cNvPicPr preferRelativeResize="0"/>
          <p:nvPr/>
        </p:nvPicPr>
        <p:blipFill rotWithShape="1">
          <a:blip r:embed="rId3">
            <a:alphaModFix/>
          </a:blip>
          <a:srcRect b="0" l="0" r="0" t="0"/>
          <a:stretch/>
        </p:blipFill>
        <p:spPr>
          <a:xfrm>
            <a:off x="11098304" y="4847633"/>
            <a:ext cx="896190" cy="1042506"/>
          </a:xfrm>
          <a:prstGeom prst="rect">
            <a:avLst/>
          </a:prstGeom>
          <a:noFill/>
          <a:ln>
            <a:noFill/>
          </a:ln>
        </p:spPr>
      </p:pic>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70"/>
          <p:cNvSpPr txBox="1"/>
          <p:nvPr>
            <p:ph type="title"/>
          </p:nvPr>
        </p:nvSpPr>
        <p:spPr>
          <a:xfrm>
            <a:off x="555786" y="257025"/>
            <a:ext cx="1078277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Montgomery County Schools District Policies and Procedures </a:t>
            </a:r>
            <a:endParaRPr/>
          </a:p>
        </p:txBody>
      </p:sp>
      <p:sp>
        <p:nvSpPr>
          <p:cNvPr id="1341" name="Google Shape;1341;p170"/>
          <p:cNvSpPr txBox="1"/>
          <p:nvPr>
            <p:ph idx="1" type="body"/>
          </p:nvPr>
        </p:nvSpPr>
        <p:spPr>
          <a:xfrm>
            <a:off x="555786" y="1773451"/>
            <a:ext cx="11026614" cy="340814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102649"/>
              </a:buClr>
              <a:buSzPts val="2800"/>
              <a:buNone/>
            </a:pPr>
            <a:r>
              <a:rPr lang="en-US"/>
              <a:t>Medication Policy and Procedure is readily available on the district’s webpage:</a:t>
            </a:r>
            <a:endParaRPr/>
          </a:p>
          <a:p>
            <a:pPr indent="-50800" lvl="0" marL="228600" rtl="0" algn="l">
              <a:lnSpc>
                <a:spcPct val="90000"/>
              </a:lnSpc>
              <a:spcBef>
                <a:spcPts val="0"/>
              </a:spcBef>
              <a:spcAft>
                <a:spcPts val="0"/>
              </a:spcAft>
              <a:buClr>
                <a:srgbClr val="102649"/>
              </a:buClr>
              <a:buSzPts val="2800"/>
              <a:buNone/>
            </a:pPr>
            <a:r>
              <a:t/>
            </a:r>
            <a:endParaRPr/>
          </a:p>
          <a:p>
            <a:pPr indent="-50800" lvl="0" marL="228600" rtl="0" algn="l">
              <a:lnSpc>
                <a:spcPct val="90000"/>
              </a:lnSpc>
              <a:spcBef>
                <a:spcPts val="0"/>
              </a:spcBef>
              <a:spcAft>
                <a:spcPts val="0"/>
              </a:spcAft>
              <a:buClr>
                <a:srgbClr val="102649"/>
              </a:buClr>
              <a:buSzPts val="2800"/>
              <a:buNone/>
            </a:pPr>
            <a:r>
              <a:rPr lang="en-US"/>
              <a:t>FORMS/LINKS &gt;LINKS&gt;DISTRICT POLICY AND PROCEDURES</a:t>
            </a:r>
            <a:endParaRPr/>
          </a:p>
          <a:p>
            <a:pPr indent="-50800" lvl="0" marL="228600" rtl="0" algn="l">
              <a:lnSpc>
                <a:spcPct val="90000"/>
              </a:lnSpc>
              <a:spcBef>
                <a:spcPts val="0"/>
              </a:spcBef>
              <a:spcAft>
                <a:spcPts val="0"/>
              </a:spcAft>
              <a:buClr>
                <a:srgbClr val="102649"/>
              </a:buClr>
              <a:buSzPts val="2800"/>
              <a:buNone/>
            </a:pPr>
            <a:r>
              <a:t/>
            </a:r>
            <a:endParaRPr/>
          </a:p>
          <a:p>
            <a:pPr indent="-50800" lvl="0" marL="228600" rtl="0" algn="l">
              <a:lnSpc>
                <a:spcPct val="90000"/>
              </a:lnSpc>
              <a:spcBef>
                <a:spcPts val="0"/>
              </a:spcBef>
              <a:spcAft>
                <a:spcPts val="0"/>
              </a:spcAft>
              <a:buClr>
                <a:srgbClr val="102649"/>
              </a:buClr>
              <a:buSzPts val="2800"/>
              <a:buNone/>
            </a:pPr>
            <a:r>
              <a:rPr lang="en-US"/>
              <a:t>CHAPTER 9, Policy: 09.2241, Procedure: 09.2241 AP 1</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7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780"/>
              </a:buClr>
              <a:buSzPts val="4800"/>
              <a:buFont typeface="Libre Franklin Medium"/>
              <a:buNone/>
            </a:pPr>
            <a:r>
              <a:rPr lang="en-US" sz="4800"/>
              <a:t>Module V: Understanding HIPAA vs FERPA for Unlicensed School Personnel </a:t>
            </a:r>
            <a:endParaRPr/>
          </a:p>
        </p:txBody>
      </p:sp>
      <p:pic>
        <p:nvPicPr>
          <p:cNvPr descr="KDE School Health Logo" id="1347" name="Google Shape;1347;p171"/>
          <p:cNvPicPr preferRelativeResize="0"/>
          <p:nvPr/>
        </p:nvPicPr>
        <p:blipFill rotWithShape="1">
          <a:blip r:embed="rId3">
            <a:alphaModFix/>
          </a:blip>
          <a:srcRect b="0" l="0" r="0" t="0"/>
          <a:stretch/>
        </p:blipFill>
        <p:spPr>
          <a:xfrm>
            <a:off x="10899355" y="5376627"/>
            <a:ext cx="896190" cy="1042506"/>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72"/>
          <p:cNvSpPr txBox="1"/>
          <p:nvPr>
            <p:ph type="title"/>
          </p:nvPr>
        </p:nvSpPr>
        <p:spPr>
          <a:xfrm>
            <a:off x="381000" y="365125"/>
            <a:ext cx="114300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Health Insurance Portability and Accountability Act (HIPAA)	</a:t>
            </a:r>
            <a:endParaRPr/>
          </a:p>
        </p:txBody>
      </p:sp>
      <p:sp>
        <p:nvSpPr>
          <p:cNvPr id="1353" name="Google Shape;1353;p172"/>
          <p:cNvSpPr txBox="1"/>
          <p:nvPr>
            <p:ph idx="1" type="body"/>
          </p:nvPr>
        </p:nvSpPr>
        <p:spPr>
          <a:xfrm>
            <a:off x="381000" y="1825625"/>
            <a:ext cx="11430000" cy="3843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2649"/>
              </a:buClr>
              <a:buSzPts val="2000"/>
              <a:buNone/>
            </a:pPr>
            <a:r>
              <a:rPr lang="en-US" sz="2000"/>
              <a:t>The Health Insurance Portability and Accountability Act is a federal law that protects the privacy and security of individual’s medical information. It applies to healthcare providers, health plans and healthcare clearinghouses, as well as their business associates.</a:t>
            </a:r>
            <a:endParaRPr/>
          </a:p>
          <a:p>
            <a:pPr indent="0" lvl="0" marL="0" rtl="0" algn="l">
              <a:lnSpc>
                <a:spcPct val="90000"/>
              </a:lnSpc>
              <a:spcBef>
                <a:spcPts val="1000"/>
              </a:spcBef>
              <a:spcAft>
                <a:spcPts val="0"/>
              </a:spcAft>
              <a:buClr>
                <a:srgbClr val="102649"/>
              </a:buClr>
              <a:buSzPts val="2000"/>
              <a:buNone/>
            </a:pPr>
            <a:r>
              <a:rPr lang="en-US" sz="2000"/>
              <a:t>HIPAA ensures that protected health information (PHI) is kept confidential and secure. </a:t>
            </a:r>
            <a:endParaRPr/>
          </a:p>
          <a:p>
            <a:pPr indent="0" lvl="0" marL="0" rtl="0" algn="l">
              <a:lnSpc>
                <a:spcPct val="90000"/>
              </a:lnSpc>
              <a:spcBef>
                <a:spcPts val="1000"/>
              </a:spcBef>
              <a:spcAft>
                <a:spcPts val="0"/>
              </a:spcAft>
              <a:buClr>
                <a:srgbClr val="102649"/>
              </a:buClr>
              <a:buSzPts val="2000"/>
              <a:buNone/>
            </a:pPr>
            <a:r>
              <a:rPr b="1" lang="en-US" sz="2000"/>
              <a:t>Key Points</a:t>
            </a:r>
            <a:r>
              <a:rPr lang="en-US" sz="2000"/>
              <a:t>: </a:t>
            </a:r>
            <a:endParaRPr/>
          </a:p>
          <a:p>
            <a:pPr indent="-342900" lvl="0" marL="342900" marR="0" rtl="0" algn="l">
              <a:lnSpc>
                <a:spcPct val="110000"/>
              </a:lnSpc>
              <a:spcBef>
                <a:spcPts val="0"/>
              </a:spcBef>
              <a:spcAft>
                <a:spcPts val="0"/>
              </a:spcAft>
              <a:buClr>
                <a:srgbClr val="102649"/>
              </a:buClr>
              <a:buSzPts val="2000"/>
              <a:buFont typeface="Libre Franklin Medium"/>
              <a:buAutoNum type="arabicPeriod"/>
            </a:pPr>
            <a:r>
              <a:rPr lang="en-US" sz="2000">
                <a:latin typeface="Arial"/>
                <a:ea typeface="Arial"/>
                <a:cs typeface="Arial"/>
                <a:sym typeface="Arial"/>
              </a:rPr>
              <a:t>Protected Health Information: Includes any information about health status, provision of healthcare, or payment for healthcare services that can be linked to an individual. </a:t>
            </a:r>
            <a:endParaRPr/>
          </a:p>
          <a:p>
            <a:pPr indent="-342900" lvl="0" marL="342900" marR="0" rtl="0" algn="l">
              <a:lnSpc>
                <a:spcPct val="110000"/>
              </a:lnSpc>
              <a:spcBef>
                <a:spcPts val="0"/>
              </a:spcBef>
              <a:spcAft>
                <a:spcPts val="0"/>
              </a:spcAft>
              <a:buClr>
                <a:srgbClr val="102649"/>
              </a:buClr>
              <a:buSzPts val="2000"/>
              <a:buFont typeface="Libre Franklin Medium"/>
              <a:buAutoNum type="arabicPeriod"/>
            </a:pPr>
            <a:r>
              <a:rPr lang="en-US" sz="2000">
                <a:latin typeface="Arial"/>
                <a:ea typeface="Arial"/>
                <a:cs typeface="Arial"/>
                <a:sym typeface="Arial"/>
              </a:rPr>
              <a:t>Covered Entities: Healthcare providers, health plans and healthcare clearinghouses.</a:t>
            </a:r>
            <a:endParaRPr/>
          </a:p>
          <a:p>
            <a:pPr indent="-342900" lvl="0" marL="342900" marR="0" rtl="0" algn="l">
              <a:lnSpc>
                <a:spcPct val="110000"/>
              </a:lnSpc>
              <a:spcBef>
                <a:spcPts val="0"/>
              </a:spcBef>
              <a:spcAft>
                <a:spcPts val="0"/>
              </a:spcAft>
              <a:buClr>
                <a:srgbClr val="102649"/>
              </a:buClr>
              <a:buSzPts val="2000"/>
              <a:buFont typeface="Libre Franklin Medium"/>
              <a:buAutoNum type="arabicPeriod"/>
            </a:pPr>
            <a:r>
              <a:rPr lang="en-US" sz="2000">
                <a:latin typeface="Arial"/>
                <a:ea typeface="Arial"/>
                <a:cs typeface="Arial"/>
                <a:sym typeface="Arial"/>
              </a:rPr>
              <a:t>Privacy Rule: Established standards for the protection of PHI.</a:t>
            </a:r>
            <a:endParaRPr/>
          </a:p>
          <a:p>
            <a:pPr indent="-342900" lvl="0" marL="342900" marR="0" rtl="0" algn="l">
              <a:lnSpc>
                <a:spcPct val="110000"/>
              </a:lnSpc>
              <a:spcBef>
                <a:spcPts val="0"/>
              </a:spcBef>
              <a:spcAft>
                <a:spcPts val="0"/>
              </a:spcAft>
              <a:buClr>
                <a:srgbClr val="102649"/>
              </a:buClr>
              <a:buSzPts val="2000"/>
              <a:buFont typeface="Libre Franklin Medium"/>
              <a:buAutoNum type="arabicPeriod"/>
            </a:pPr>
            <a:r>
              <a:rPr lang="en-US" sz="2000">
                <a:latin typeface="Arial"/>
                <a:ea typeface="Arial"/>
                <a:cs typeface="Arial"/>
                <a:sym typeface="Arial"/>
              </a:rPr>
              <a:t>Security Rule: Sets standards for securing electronic PHI. </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1354" name="Google Shape;1354;p172"/>
          <p:cNvPicPr preferRelativeResize="0"/>
          <p:nvPr/>
        </p:nvPicPr>
        <p:blipFill rotWithShape="1">
          <a:blip r:embed="rId3">
            <a:alphaModFix/>
          </a:blip>
          <a:srcRect b="0" l="0" r="0" t="0"/>
          <a:stretch/>
        </p:blipFill>
        <p:spPr>
          <a:xfrm>
            <a:off x="11004291" y="4642014"/>
            <a:ext cx="896190" cy="1042506"/>
          </a:xfrm>
          <a:prstGeom prst="rect">
            <a:avLst/>
          </a:prstGeom>
          <a:noFill/>
          <a:ln>
            <a:noFill/>
          </a:ln>
        </p:spPr>
      </p:pic>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73"/>
          <p:cNvSpPr txBox="1"/>
          <p:nvPr>
            <p:ph type="title"/>
          </p:nvPr>
        </p:nvSpPr>
        <p:spPr>
          <a:xfrm>
            <a:off x="193965" y="1"/>
            <a:ext cx="11776362" cy="13438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3600"/>
              <a:buFont typeface="Libre Franklin Medium"/>
              <a:buNone/>
            </a:pPr>
            <a:r>
              <a:rPr lang="en-US" sz="3600"/>
              <a:t>The Family </a:t>
            </a:r>
            <a:r>
              <a:rPr lang="en-US" sz="3800"/>
              <a:t>Educational</a:t>
            </a:r>
            <a:r>
              <a:rPr lang="en-US" sz="3600"/>
              <a:t> Rights and Privacy Act (FERPA)</a:t>
            </a:r>
            <a:br>
              <a:rPr lang="en-US" sz="3600"/>
            </a:br>
            <a:endParaRPr sz="3600"/>
          </a:p>
        </p:txBody>
      </p:sp>
      <p:sp>
        <p:nvSpPr>
          <p:cNvPr id="1360" name="Google Shape;1360;p173"/>
          <p:cNvSpPr txBox="1"/>
          <p:nvPr>
            <p:ph idx="1" type="body"/>
          </p:nvPr>
        </p:nvSpPr>
        <p:spPr>
          <a:xfrm>
            <a:off x="193975" y="807725"/>
            <a:ext cx="11776500" cy="5328300"/>
          </a:xfrm>
          <a:prstGeom prst="rect">
            <a:avLst/>
          </a:prstGeom>
          <a:noFill/>
          <a:ln>
            <a:noFill/>
          </a:ln>
        </p:spPr>
        <p:txBody>
          <a:bodyPr anchorCtr="0" anchor="t" bIns="45700" lIns="91425" spcFirstLastPara="1" rIns="91425" wrap="square" tIns="45700">
            <a:normAutofit fontScale="55000" lnSpcReduction="10000"/>
          </a:bodyPr>
          <a:lstStyle/>
          <a:p>
            <a:pPr indent="-228600" lvl="0" marL="228600" rtl="0" algn="l">
              <a:lnSpc>
                <a:spcPct val="120000"/>
              </a:lnSpc>
              <a:spcBef>
                <a:spcPts val="0"/>
              </a:spcBef>
              <a:spcAft>
                <a:spcPts val="0"/>
              </a:spcAft>
              <a:buClr>
                <a:schemeClr val="dk1"/>
              </a:buClr>
              <a:buSzPct val="100000"/>
              <a:buChar char="•"/>
            </a:pPr>
            <a:r>
              <a:rPr b="1" lang="en-US" sz="3200">
                <a:solidFill>
                  <a:schemeClr val="dk1"/>
                </a:solidFill>
              </a:rPr>
              <a:t>(20 U.S.C. § 1232g; 34 CFR Part 99) </a:t>
            </a:r>
            <a:r>
              <a:rPr lang="en-US" sz="3200"/>
              <a:t>is a federal law that </a:t>
            </a:r>
            <a:r>
              <a:rPr lang="en-US" sz="3200">
                <a:solidFill>
                  <a:schemeClr val="dk1"/>
                </a:solidFill>
              </a:rPr>
              <a:t>protects the privacy of student education records.</a:t>
            </a:r>
            <a:endParaRPr/>
          </a:p>
          <a:p>
            <a:pPr indent="-228600" lvl="0" marL="228600" rtl="0" algn="l">
              <a:lnSpc>
                <a:spcPct val="120000"/>
              </a:lnSpc>
              <a:spcBef>
                <a:spcPts val="0"/>
              </a:spcBef>
              <a:spcAft>
                <a:spcPts val="0"/>
              </a:spcAft>
              <a:buClr>
                <a:schemeClr val="dk1"/>
              </a:buClr>
              <a:buSzPct val="100000"/>
              <a:buChar char="•"/>
            </a:pPr>
            <a:r>
              <a:rPr lang="en-US" sz="3200">
                <a:solidFill>
                  <a:schemeClr val="dk1"/>
                </a:solidFill>
              </a:rPr>
              <a:t>The law applies to all schools that receive funds under an applicable program of the U.S. Department of Education</a:t>
            </a:r>
            <a:endParaRPr/>
          </a:p>
          <a:p>
            <a:pPr indent="-228600" lvl="0" marL="228600" rtl="0" algn="l">
              <a:lnSpc>
                <a:spcPct val="120000"/>
              </a:lnSpc>
              <a:spcBef>
                <a:spcPts val="0"/>
              </a:spcBef>
              <a:spcAft>
                <a:spcPts val="0"/>
              </a:spcAft>
              <a:buClr>
                <a:schemeClr val="dk1"/>
              </a:buClr>
              <a:buSzPct val="100000"/>
              <a:buChar char="•"/>
            </a:pPr>
            <a:r>
              <a:rPr lang="en-US" sz="3200">
                <a:solidFill>
                  <a:schemeClr val="dk1"/>
                </a:solidFill>
              </a:rPr>
              <a:t>Generally, schools must have written permission from the parent or eligible student in order to release any information from a student's education record. However, </a:t>
            </a:r>
            <a:r>
              <a:rPr b="1" lang="en-US" sz="3200">
                <a:solidFill>
                  <a:schemeClr val="dk1"/>
                </a:solidFill>
              </a:rPr>
              <a:t>FERPA allows schools to disclose those records, without consent, to the following parties or under the following conditions:</a:t>
            </a:r>
            <a:endParaRPr b="1"/>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School officials with legitimate educational interest</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Other schools to which a student is transferring</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Specified officials for audit or evaluation purposes</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Appropriate parties in connection with financial aid to a student</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Organizations conducting certain studies for or on behalf of the school</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Accrediting organizations</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To comply with a judicial order or lawfully issued subpoena </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Appropriate officials in cases of health and safety emergencies; and</a:t>
            </a:r>
            <a:endParaRPr/>
          </a:p>
          <a:p>
            <a:pPr indent="-228600" lvl="1" marL="685800" rtl="0" algn="l">
              <a:lnSpc>
                <a:spcPct val="120000"/>
              </a:lnSpc>
              <a:spcBef>
                <a:spcPts val="0"/>
              </a:spcBef>
              <a:spcAft>
                <a:spcPts val="0"/>
              </a:spcAft>
              <a:buClr>
                <a:schemeClr val="dk1"/>
              </a:buClr>
              <a:buSzPct val="100000"/>
              <a:buChar char="•"/>
            </a:pPr>
            <a:r>
              <a:rPr lang="en-US" sz="3200">
                <a:solidFill>
                  <a:schemeClr val="dk1"/>
                </a:solidFill>
              </a:rPr>
              <a:t>State and local authorities, within a juvenile justice system, pursuant to specific State law</a:t>
            </a:r>
            <a:endParaRPr/>
          </a:p>
          <a:p>
            <a:pPr indent="0" lvl="0" marL="0" rtl="0" algn="l">
              <a:lnSpc>
                <a:spcPct val="120000"/>
              </a:lnSpc>
              <a:spcBef>
                <a:spcPts val="0"/>
              </a:spcBef>
              <a:spcAft>
                <a:spcPts val="0"/>
              </a:spcAft>
              <a:buClr>
                <a:schemeClr val="dk1"/>
              </a:buClr>
              <a:buSzPct val="100000"/>
              <a:buNone/>
            </a:pPr>
            <a:r>
              <a:rPr i="1" lang="en-US" sz="2500" u="sng">
                <a:solidFill>
                  <a:schemeClr val="dk1"/>
                </a:solidFill>
              </a:rPr>
              <a:t>Forum Guide to the Privacy of Student Information: A Resource for Schools</a:t>
            </a:r>
            <a:r>
              <a:rPr i="1" lang="en-US" sz="2500">
                <a:solidFill>
                  <a:schemeClr val="dk1"/>
                </a:solidFill>
              </a:rPr>
              <a:t> </a:t>
            </a:r>
            <a:r>
              <a:rPr lang="en-US" sz="2500">
                <a:solidFill>
                  <a:schemeClr val="dk1"/>
                </a:solidFill>
              </a:rPr>
              <a:t>(NFES 2006–805).U.S. Department of Education, Washington, DC: National Center for Education Statistics</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74"/>
          <p:cNvSpPr txBox="1"/>
          <p:nvPr>
            <p:ph type="title"/>
          </p:nvPr>
        </p:nvSpPr>
        <p:spPr>
          <a:xfrm>
            <a:off x="716280" y="365125"/>
            <a:ext cx="1063752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Differences Between HIPAA and FERPA 	</a:t>
            </a:r>
            <a:endParaRPr/>
          </a:p>
        </p:txBody>
      </p:sp>
      <p:sp>
        <p:nvSpPr>
          <p:cNvPr id="1366" name="Google Shape;1366;p174"/>
          <p:cNvSpPr txBox="1"/>
          <p:nvPr>
            <p:ph idx="1" type="body"/>
          </p:nvPr>
        </p:nvSpPr>
        <p:spPr>
          <a:xfrm>
            <a:off x="716280" y="1484312"/>
            <a:ext cx="10515600" cy="388937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US">
                <a:solidFill>
                  <a:schemeClr val="dk1"/>
                </a:solidFill>
              </a:rPr>
              <a:t>Applicability:</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HIPAA: Applies to healthcare providers and entities handling PHI</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FERPA: Applies to educational institutions and agencies handling student education records.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Protected Information:</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HIPAA: Protects PHI including medical records and health information</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FERPA: Protects educational records including academic records, disciplinary records, and health records maintained by the school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Disclosure Rules:</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HIPAA: Requires patient consent for most disclosures of PHI with some exceptions</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FERPA: Requires parental or student consent for most disclosures of education records with some expectations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In Kentucky, HIPAA and FERPA are recognized and enforced to protect the privacy of the individual's health and education information.</a:t>
            </a:r>
            <a:endParaRPr/>
          </a:p>
        </p:txBody>
      </p:sp>
      <p:pic>
        <p:nvPicPr>
          <p:cNvPr descr="KDE School Health Logo" id="1367" name="Google Shape;1367;p174"/>
          <p:cNvPicPr preferRelativeResize="0"/>
          <p:nvPr/>
        </p:nvPicPr>
        <p:blipFill rotWithShape="1">
          <a:blip r:embed="rId3">
            <a:alphaModFix/>
          </a:blip>
          <a:srcRect b="0" l="0" r="0" t="0"/>
          <a:stretch/>
        </p:blipFill>
        <p:spPr>
          <a:xfrm>
            <a:off x="11004291" y="4642014"/>
            <a:ext cx="896190" cy="1042506"/>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175"/>
          <p:cNvSpPr txBox="1"/>
          <p:nvPr>
            <p:ph type="title"/>
          </p:nvPr>
        </p:nvSpPr>
        <p:spPr>
          <a:xfrm>
            <a:off x="563875" y="153200"/>
            <a:ext cx="10926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Practical Implications for School Personnel</a:t>
            </a:r>
            <a:endParaRPr/>
          </a:p>
        </p:txBody>
      </p:sp>
      <p:sp>
        <p:nvSpPr>
          <p:cNvPr id="1373" name="Google Shape;1373;p175"/>
          <p:cNvSpPr txBox="1"/>
          <p:nvPr>
            <p:ph idx="1" type="body"/>
          </p:nvPr>
        </p:nvSpPr>
        <p:spPr>
          <a:xfrm>
            <a:off x="710175" y="1271025"/>
            <a:ext cx="10515600" cy="4604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Best Practices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Training: Complete require training on HIPAA and FERPA to understand your responsibilities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Confidentiality: </a:t>
            </a:r>
            <a:r>
              <a:rPr b="1" lang="en-US">
                <a:solidFill>
                  <a:schemeClr val="dk1"/>
                </a:solidFill>
              </a:rPr>
              <a:t>Always maintain the confidentiality of student information whether it falls under HIPAA or FERPA</a:t>
            </a:r>
            <a:endParaRPr b="1"/>
          </a:p>
          <a:p>
            <a:pPr indent="-228600" lvl="1" marL="685800" rtl="0" algn="l">
              <a:lnSpc>
                <a:spcPct val="90000"/>
              </a:lnSpc>
              <a:spcBef>
                <a:spcPts val="500"/>
              </a:spcBef>
              <a:spcAft>
                <a:spcPts val="0"/>
              </a:spcAft>
              <a:buClr>
                <a:schemeClr val="dk1"/>
              </a:buClr>
              <a:buSzPts val="2400"/>
              <a:buChar char="•"/>
            </a:pPr>
            <a:r>
              <a:rPr lang="en-US">
                <a:solidFill>
                  <a:schemeClr val="dk1"/>
                </a:solidFill>
              </a:rPr>
              <a:t>Documentation: Follow proper documentation procedures for both health and education records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Communication: </a:t>
            </a:r>
            <a:r>
              <a:rPr b="1" lang="en-US">
                <a:solidFill>
                  <a:schemeClr val="dk1"/>
                </a:solidFill>
              </a:rPr>
              <a:t>When in doubt, consult with school administrators or legal counsel to ensure compliance with privacy laws</a:t>
            </a:r>
            <a:endParaRPr b="1"/>
          </a:p>
          <a:p>
            <a:pPr indent="0" lvl="1" marL="457200" rtl="0" algn="l">
              <a:lnSpc>
                <a:spcPct val="90000"/>
              </a:lnSpc>
              <a:spcBef>
                <a:spcPts val="500"/>
              </a:spcBef>
              <a:spcAft>
                <a:spcPts val="0"/>
              </a:spcAft>
              <a:buClr>
                <a:schemeClr val="dk1"/>
              </a:buClr>
              <a:buSzPts val="2400"/>
              <a:buNone/>
            </a:pPr>
            <a:r>
              <a:rPr lang="en-US">
                <a:solidFill>
                  <a:schemeClr val="dk1"/>
                </a:solidFill>
              </a:rPr>
              <a:t>By understanding and adhering to HIPAA and FERPA regulations, you can help protect the privacy and rights of students and their families. </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176"/>
          <p:cNvSpPr txBox="1"/>
          <p:nvPr>
            <p:ph type="title"/>
          </p:nvPr>
        </p:nvSpPr>
        <p:spPr>
          <a:xfrm>
            <a:off x="411480" y="343216"/>
            <a:ext cx="10515600" cy="94551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Resources</a:t>
            </a:r>
            <a:endParaRPr/>
          </a:p>
        </p:txBody>
      </p:sp>
      <p:sp>
        <p:nvSpPr>
          <p:cNvPr id="1379" name="Google Shape;1379;p176"/>
          <p:cNvSpPr txBox="1"/>
          <p:nvPr>
            <p:ph idx="1" type="body"/>
          </p:nvPr>
        </p:nvSpPr>
        <p:spPr>
          <a:xfrm>
            <a:off x="411480" y="1447800"/>
            <a:ext cx="10942320" cy="459422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KDE has developed various resources for school nurses, school health staff, and unlicensed personnel to utilize.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These resources include the following:</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Medication Administration Guides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Medication Abbreviation List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Glossary of Medical Terminology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Skill Competency Checklists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These resources can be found in the </a:t>
            </a:r>
            <a:r>
              <a:rPr lang="en-US" u="sng">
                <a:solidFill>
                  <a:schemeClr val="dk1"/>
                </a:solidFill>
                <a:hlinkClick r:id="rId3">
                  <a:extLst>
                    <a:ext uri="{A12FA001-AC4F-418D-AE19-62706E023703}">
                      <ahyp:hlinkClr val="tx"/>
                    </a:ext>
                  </a:extLst>
                </a:hlinkClick>
              </a:rPr>
              <a:t>2025 KDE Medication Administration Training Manual  </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7"/>
          <p:cNvSpPr txBox="1"/>
          <p:nvPr>
            <p:ph type="title"/>
          </p:nvPr>
        </p:nvSpPr>
        <p:spPr>
          <a:xfrm>
            <a:off x="555786" y="257025"/>
            <a:ext cx="11292640" cy="9811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Administering Medication</a:t>
            </a:r>
            <a:endParaRPr/>
          </a:p>
        </p:txBody>
      </p:sp>
      <p:sp>
        <p:nvSpPr>
          <p:cNvPr id="211" name="Google Shape;211;p17"/>
          <p:cNvSpPr txBox="1"/>
          <p:nvPr>
            <p:ph idx="1" type="body"/>
          </p:nvPr>
        </p:nvSpPr>
        <p:spPr>
          <a:xfrm>
            <a:off x="555785" y="1291635"/>
            <a:ext cx="10997586" cy="52378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RNs may administer medications and treatments as prescribed by physicians, physician assistants, dentists and advanced practice registered nurses (APRNs) </a:t>
            </a:r>
            <a:endParaRPr/>
          </a:p>
          <a:p>
            <a:pPr indent="-228600" lvl="0" marL="228600" rtl="0" algn="l">
              <a:lnSpc>
                <a:spcPct val="90000"/>
              </a:lnSpc>
              <a:spcBef>
                <a:spcPts val="1000"/>
              </a:spcBef>
              <a:spcAft>
                <a:spcPts val="0"/>
              </a:spcAft>
              <a:buClr>
                <a:srgbClr val="102649"/>
              </a:buClr>
              <a:buSzPts val="2800"/>
              <a:buChar char="•"/>
            </a:pPr>
            <a:r>
              <a:rPr lang="en-US"/>
              <a:t>Supervision of the LPN does not require the supervisor to be physically present in the same building. </a:t>
            </a:r>
            <a:endParaRPr/>
          </a:p>
          <a:p>
            <a:pPr indent="-228600" lvl="1" marL="685800" rtl="0" algn="l">
              <a:lnSpc>
                <a:spcPct val="90000"/>
              </a:lnSpc>
              <a:spcBef>
                <a:spcPts val="500"/>
              </a:spcBef>
              <a:spcAft>
                <a:spcPts val="0"/>
              </a:spcAft>
              <a:buClr>
                <a:srgbClr val="102649"/>
              </a:buClr>
              <a:buSzPts val="2400"/>
              <a:buChar char="•"/>
            </a:pPr>
            <a:r>
              <a:rPr lang="en-US"/>
              <a:t>However, the LPN shall </a:t>
            </a:r>
            <a:r>
              <a:rPr b="1" lang="en-US"/>
              <a:t>not </a:t>
            </a:r>
            <a:r>
              <a:rPr lang="en-US"/>
              <a:t>provide nursing care in the school setting without oversight (supervision) from an RN, APRN, PA, medical doctor (MD) or when applicable, dentist</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id="212" name="Google Shape;212;p17"/>
          <p:cNvPicPr preferRelativeResize="0"/>
          <p:nvPr/>
        </p:nvPicPr>
        <p:blipFill rotWithShape="1">
          <a:blip r:embed="rId3">
            <a:alphaModFix/>
          </a:blip>
          <a:srcRect b="0" l="0" r="0" t="0"/>
          <a:stretch/>
        </p:blipFill>
        <p:spPr>
          <a:xfrm>
            <a:off x="104292" y="3429000"/>
            <a:ext cx="902985" cy="722388"/>
          </a:xfrm>
          <a:prstGeom prst="rect">
            <a:avLst/>
          </a:prstGeom>
          <a:noFill/>
          <a:ln>
            <a:noFill/>
          </a:ln>
        </p:spPr>
      </p:pic>
      <p:pic>
        <p:nvPicPr>
          <p:cNvPr id="213" name="Google Shape;213;p17"/>
          <p:cNvPicPr preferRelativeResize="0"/>
          <p:nvPr/>
        </p:nvPicPr>
        <p:blipFill rotWithShape="1">
          <a:blip r:embed="rId4">
            <a:alphaModFix/>
          </a:blip>
          <a:srcRect b="0" l="0" r="0" t="0"/>
          <a:stretch/>
        </p:blipFill>
        <p:spPr>
          <a:xfrm>
            <a:off x="10952236" y="4577350"/>
            <a:ext cx="896190" cy="1042506"/>
          </a:xfrm>
          <a:prstGeom prst="rect">
            <a:avLst/>
          </a:prstGeom>
          <a:noFill/>
          <a:ln>
            <a:noFill/>
          </a:ln>
        </p:spPr>
      </p:pic>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77"/>
          <p:cNvSpPr txBox="1"/>
          <p:nvPr>
            <p:ph type="title"/>
          </p:nvPr>
        </p:nvSpPr>
        <p:spPr>
          <a:xfrm>
            <a:off x="487680" y="13684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KDE Training Program Testing Materials	</a:t>
            </a:r>
            <a:endParaRPr/>
          </a:p>
        </p:txBody>
      </p:sp>
      <p:sp>
        <p:nvSpPr>
          <p:cNvPr id="1385" name="Google Shape;1385;p177"/>
          <p:cNvSpPr txBox="1"/>
          <p:nvPr>
            <p:ph idx="1" type="body"/>
          </p:nvPr>
        </p:nvSpPr>
        <p:spPr>
          <a:xfrm>
            <a:off x="487675" y="1337950"/>
            <a:ext cx="10896600" cy="4196700"/>
          </a:xfrm>
          <a:prstGeom prst="rect">
            <a:avLst/>
          </a:prstGeom>
          <a:noFill/>
          <a:ln>
            <a:noFill/>
          </a:ln>
        </p:spPr>
        <p:txBody>
          <a:bodyPr anchorCtr="0" anchor="t" bIns="45700" lIns="91425" spcFirstLastPara="1" rIns="91425" wrap="square" tIns="45700">
            <a:normAutofit fontScale="92500" lnSpcReduction="10000"/>
          </a:bodyPr>
          <a:lstStyle/>
          <a:p>
            <a:pPr indent="-241934" lvl="0" marL="228600" rtl="0" algn="l">
              <a:lnSpc>
                <a:spcPct val="90000"/>
              </a:lnSpc>
              <a:spcBef>
                <a:spcPts val="0"/>
              </a:spcBef>
              <a:spcAft>
                <a:spcPts val="0"/>
              </a:spcAft>
              <a:buClr>
                <a:srgbClr val="333333"/>
              </a:buClr>
              <a:buSzPct val="100000"/>
              <a:buChar char="•"/>
            </a:pPr>
            <a:r>
              <a:rPr i="0" lang="en-US">
                <a:solidFill>
                  <a:srgbClr val="333333"/>
                </a:solidFill>
              </a:rPr>
              <a:t>Final exams, certificates of completion and certificate for Effective Instructional Leadership Act (EILA) hours will not be posted on the KDE Health Services Website to protect the integrity of the final examination for the course.</a:t>
            </a:r>
            <a:r>
              <a:rPr lang="en-US">
                <a:solidFill>
                  <a:srgbClr val="333333"/>
                </a:solidFill>
              </a:rPr>
              <a:t> </a:t>
            </a:r>
            <a:endParaRPr>
              <a:solidFill>
                <a:srgbClr val="333333"/>
              </a:solidFill>
            </a:endParaRPr>
          </a:p>
          <a:p>
            <a:pPr indent="0" lvl="0" marL="228600" rtl="0" algn="l">
              <a:lnSpc>
                <a:spcPct val="90000"/>
              </a:lnSpc>
              <a:spcBef>
                <a:spcPts val="0"/>
              </a:spcBef>
              <a:spcAft>
                <a:spcPts val="0"/>
              </a:spcAft>
              <a:buNone/>
            </a:pPr>
            <a:r>
              <a:t/>
            </a:r>
            <a:endParaRPr>
              <a:solidFill>
                <a:srgbClr val="333333"/>
              </a:solidFill>
            </a:endParaRPr>
          </a:p>
          <a:p>
            <a:pPr indent="-183197" lvl="0" marL="228600" rtl="0" algn="l">
              <a:lnSpc>
                <a:spcPct val="90000"/>
              </a:lnSpc>
              <a:spcBef>
                <a:spcPts val="0"/>
              </a:spcBef>
              <a:spcAft>
                <a:spcPts val="0"/>
              </a:spcAft>
              <a:buClr>
                <a:srgbClr val="333333"/>
              </a:buClr>
              <a:buSzPct val="64285"/>
              <a:buChar char="•"/>
            </a:pPr>
            <a:r>
              <a:rPr lang="en-US">
                <a:solidFill>
                  <a:srgbClr val="333333"/>
                </a:solidFill>
              </a:rPr>
              <a:t>Certificates of Completion are distributed at in person training by RN</a:t>
            </a:r>
            <a:endParaRPr>
              <a:solidFill>
                <a:srgbClr val="333333"/>
              </a:solidFill>
            </a:endParaRPr>
          </a:p>
          <a:p>
            <a:pPr indent="-183197" lvl="0" marL="228600" rtl="0" algn="l">
              <a:lnSpc>
                <a:spcPct val="90000"/>
              </a:lnSpc>
              <a:spcBef>
                <a:spcPts val="0"/>
              </a:spcBef>
              <a:spcAft>
                <a:spcPts val="0"/>
              </a:spcAft>
              <a:buClr>
                <a:srgbClr val="333333"/>
              </a:buClr>
              <a:buSzPct val="64285"/>
              <a:buChar char="•"/>
            </a:pPr>
            <a:r>
              <a:t/>
            </a:r>
            <a:endParaRPr>
              <a:solidFill>
                <a:srgbClr val="333333"/>
              </a:solidFill>
            </a:endParaRPr>
          </a:p>
          <a:p>
            <a:pPr indent="-183197" lvl="0" marL="228600" rtl="0" algn="l">
              <a:lnSpc>
                <a:spcPct val="90000"/>
              </a:lnSpc>
              <a:spcBef>
                <a:spcPts val="0"/>
              </a:spcBef>
              <a:spcAft>
                <a:spcPts val="0"/>
              </a:spcAft>
              <a:buClr>
                <a:srgbClr val="333333"/>
              </a:buClr>
              <a:buSzPct val="64285"/>
              <a:buChar char="•"/>
            </a:pPr>
            <a:r>
              <a:rPr lang="en-US">
                <a:solidFill>
                  <a:srgbClr val="333333"/>
                </a:solidFill>
              </a:rPr>
              <a:t>EILA certificates are </a:t>
            </a:r>
            <a:r>
              <a:rPr lang="en-US">
                <a:solidFill>
                  <a:srgbClr val="333333"/>
                </a:solidFill>
              </a:rPr>
              <a:t>available</a:t>
            </a:r>
            <a:r>
              <a:rPr lang="en-US">
                <a:solidFill>
                  <a:srgbClr val="333333"/>
                </a:solidFill>
              </a:rPr>
              <a:t> by request only to the DHSC</a:t>
            </a:r>
            <a:endParaRPr>
              <a:solidFill>
                <a:srgbClr val="333333"/>
              </a:solidFill>
            </a:endParaRPr>
          </a:p>
          <a:p>
            <a:pPr indent="0" lvl="0" marL="0" rtl="0" algn="l">
              <a:lnSpc>
                <a:spcPct val="90000"/>
              </a:lnSpc>
              <a:spcBef>
                <a:spcPts val="1750"/>
              </a:spcBef>
              <a:spcAft>
                <a:spcPts val="0"/>
              </a:spcAft>
              <a:buClr>
                <a:srgbClr val="333333"/>
              </a:buClr>
              <a:buSzPct val="100000"/>
              <a:buNone/>
            </a:pPr>
            <a:r>
              <a:rPr i="0" lang="en-US">
                <a:solidFill>
                  <a:srgbClr val="333333"/>
                </a:solidFill>
              </a:rPr>
              <a:t>Reminder: Per KRS.156.502, the delegation is only valid for the current school year. Training for the previous school year expires at the end of the district's summer programming. Training should be completed </a:t>
            </a:r>
            <a:r>
              <a:rPr lang="en-US">
                <a:solidFill>
                  <a:srgbClr val="333333"/>
                </a:solidFill>
              </a:rPr>
              <a:t>for the new school year </a:t>
            </a:r>
            <a:r>
              <a:rPr i="0" lang="en-US">
                <a:solidFill>
                  <a:srgbClr val="333333"/>
                </a:solidFill>
              </a:rPr>
              <a:t>on or after July </a:t>
            </a:r>
            <a:r>
              <a:rPr lang="en-US">
                <a:solidFill>
                  <a:srgbClr val="333333"/>
                </a:solidFill>
              </a:rPr>
              <a:t>1</a:t>
            </a:r>
            <a:r>
              <a:rPr i="0" lang="en-US">
                <a:solidFill>
                  <a:srgbClr val="333333"/>
                </a:solidFill>
              </a:rPr>
              <a:t>. </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g35ae8a29a69_1_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Assessment	</a:t>
            </a:r>
            <a:endParaRPr/>
          </a:p>
        </p:txBody>
      </p:sp>
      <p:sp>
        <p:nvSpPr>
          <p:cNvPr id="1392" name="Google Shape;1392;g35ae8a29a69_1_20"/>
          <p:cNvSpPr txBox="1"/>
          <p:nvPr>
            <p:ph idx="1" type="body"/>
          </p:nvPr>
        </p:nvSpPr>
        <p:spPr>
          <a:xfrm>
            <a:off x="838200" y="1690825"/>
            <a:ext cx="10515600" cy="44859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US"/>
              <a:t>Proceed to complete the required assessment:</a:t>
            </a:r>
            <a:endParaRPr b="1"/>
          </a:p>
          <a:p>
            <a:pPr indent="-342900" lvl="0" marL="457200" rtl="0" algn="l">
              <a:lnSpc>
                <a:spcPct val="115000"/>
              </a:lnSpc>
              <a:spcBef>
                <a:spcPts val="1000"/>
              </a:spcBef>
              <a:spcAft>
                <a:spcPts val="0"/>
              </a:spcAft>
              <a:buSzPts val="1800"/>
              <a:buChar char="●"/>
            </a:pPr>
            <a:r>
              <a:rPr lang="en-US"/>
              <a:t>After July 1</a:t>
            </a:r>
            <a:endParaRPr/>
          </a:p>
          <a:p>
            <a:pPr indent="-342900" lvl="0" marL="457200" rtl="0" algn="l">
              <a:lnSpc>
                <a:spcPct val="115000"/>
              </a:lnSpc>
              <a:spcBef>
                <a:spcPts val="0"/>
              </a:spcBef>
              <a:spcAft>
                <a:spcPts val="0"/>
              </a:spcAft>
              <a:buSzPts val="1800"/>
              <a:buChar char="●"/>
            </a:pPr>
            <a:r>
              <a:rPr b="1" lang="en-US"/>
              <a:t>Located in staff links</a:t>
            </a:r>
            <a:endParaRPr b="1"/>
          </a:p>
          <a:p>
            <a:pPr indent="-342900" lvl="0" marL="457200" rtl="0" algn="l">
              <a:lnSpc>
                <a:spcPct val="115000"/>
              </a:lnSpc>
              <a:spcBef>
                <a:spcPts val="0"/>
              </a:spcBef>
              <a:spcAft>
                <a:spcPts val="0"/>
              </a:spcAft>
              <a:buSzPts val="1800"/>
              <a:buChar char="●"/>
            </a:pPr>
            <a:r>
              <a:rPr lang="en-US"/>
              <a:t>Prior to attending an in person </a:t>
            </a:r>
            <a:r>
              <a:rPr lang="en-US"/>
              <a:t>medication</a:t>
            </a:r>
            <a:r>
              <a:rPr lang="en-US"/>
              <a:t> training skill check session.</a:t>
            </a:r>
            <a:endParaRPr/>
          </a:p>
          <a:p>
            <a:pPr indent="-342900" lvl="0" marL="457200" rtl="0" algn="l">
              <a:lnSpc>
                <a:spcPct val="115000"/>
              </a:lnSpc>
              <a:spcBef>
                <a:spcPts val="0"/>
              </a:spcBef>
              <a:spcAft>
                <a:spcPts val="0"/>
              </a:spcAft>
              <a:buSzPts val="1800"/>
              <a:buChar char="●"/>
            </a:pPr>
            <a:r>
              <a:rPr lang="en-US"/>
              <a:t>A score of 85% MUST be achieved or you will be required to retake the assessment until an 85% </a:t>
            </a:r>
            <a:r>
              <a:rPr lang="en-US"/>
              <a:t>success</a:t>
            </a:r>
            <a:r>
              <a:rPr lang="en-US"/>
              <a:t> is received.</a:t>
            </a:r>
            <a:endParaRPr/>
          </a:p>
          <a:p>
            <a:pPr indent="-342900" lvl="0" marL="457200" rtl="0" algn="l">
              <a:lnSpc>
                <a:spcPct val="115000"/>
              </a:lnSpc>
              <a:spcBef>
                <a:spcPts val="0"/>
              </a:spcBef>
              <a:spcAft>
                <a:spcPts val="0"/>
              </a:spcAft>
              <a:buSzPts val="1800"/>
              <a:buChar char="●"/>
            </a:pPr>
            <a:r>
              <a:rPr lang="en-US"/>
              <a:t>Assessment may be taken “open book” with this presentation, the KDE HSRG or personal notes.</a:t>
            </a:r>
            <a:endParaRPr/>
          </a:p>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type="title"/>
          </p:nvPr>
        </p:nvSpPr>
        <p:spPr>
          <a:xfrm>
            <a:off x="555786" y="257025"/>
            <a:ext cx="11244328" cy="9041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Different Educational Preparation</a:t>
            </a:r>
            <a:endParaRPr/>
          </a:p>
        </p:txBody>
      </p:sp>
      <p:sp>
        <p:nvSpPr>
          <p:cNvPr id="220" name="Google Shape;220;p18"/>
          <p:cNvSpPr txBox="1"/>
          <p:nvPr>
            <p:ph idx="1" type="body"/>
          </p:nvPr>
        </p:nvSpPr>
        <p:spPr>
          <a:xfrm>
            <a:off x="555775" y="1334850"/>
            <a:ext cx="10372800" cy="474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102649"/>
              </a:buClr>
              <a:buSzPts val="2800"/>
              <a:buNone/>
            </a:pPr>
            <a:r>
              <a:rPr lang="en-US"/>
              <a:t>Registered Nurse practice and the Licensed Practical Nurse practice</a:t>
            </a:r>
            <a:endParaRPr/>
          </a:p>
          <a:p>
            <a:pPr indent="-228600" lvl="1" marL="685800" rtl="0" algn="l">
              <a:lnSpc>
                <a:spcPct val="90000"/>
              </a:lnSpc>
              <a:spcBef>
                <a:spcPts val="500"/>
              </a:spcBef>
              <a:spcAft>
                <a:spcPts val="0"/>
              </a:spcAft>
              <a:buClr>
                <a:srgbClr val="102649"/>
              </a:buClr>
              <a:buSzPts val="2400"/>
              <a:buFont typeface="Noto Sans Symbols"/>
              <a:buChar char="⮚"/>
            </a:pPr>
            <a:r>
              <a:rPr lang="en-US"/>
              <a:t>Degree of educational preparation and the responsibilities of each are different </a:t>
            </a:r>
            <a:endParaRPr/>
          </a:p>
          <a:p>
            <a:pPr indent="-228600" lvl="2" marL="1143000" rtl="0" algn="l">
              <a:lnSpc>
                <a:spcPct val="90000"/>
              </a:lnSpc>
              <a:spcBef>
                <a:spcPts val="500"/>
              </a:spcBef>
              <a:spcAft>
                <a:spcPts val="0"/>
              </a:spcAft>
              <a:buClr>
                <a:srgbClr val="102649"/>
              </a:buClr>
              <a:buSzPts val="2000"/>
              <a:buChar char="•"/>
            </a:pPr>
            <a:r>
              <a:rPr lang="en-US"/>
              <a:t>Both the RN and LPN must hold a current license from the Kentucky Board of Nursing and their licenses must be renewed annually</a:t>
            </a:r>
            <a:endParaRPr/>
          </a:p>
          <a:p>
            <a:pPr indent="-228600" lvl="2" marL="1143000" rtl="0" algn="l">
              <a:lnSpc>
                <a:spcPct val="90000"/>
              </a:lnSpc>
              <a:spcBef>
                <a:spcPts val="500"/>
              </a:spcBef>
              <a:spcAft>
                <a:spcPts val="0"/>
              </a:spcAft>
              <a:buClr>
                <a:srgbClr val="102649"/>
              </a:buClr>
              <a:buSzPts val="2000"/>
              <a:buFont typeface="Arial"/>
              <a:buChar char="•"/>
            </a:pPr>
            <a:r>
              <a:rPr lang="en-US"/>
              <a:t>Licensure renewal each nurse is required to complete KBN approved continuing education each year, or provide documentation of a state nursing board approved alternative</a:t>
            </a:r>
            <a:endParaRPr/>
          </a:p>
          <a:p>
            <a:pPr indent="-228600" lvl="1" marL="685800" rtl="0" algn="l">
              <a:lnSpc>
                <a:spcPct val="90000"/>
              </a:lnSpc>
              <a:spcBef>
                <a:spcPts val="500"/>
              </a:spcBef>
              <a:spcAft>
                <a:spcPts val="0"/>
              </a:spcAft>
              <a:buClr>
                <a:srgbClr val="102649"/>
              </a:buClr>
              <a:buSzPts val="2400"/>
              <a:buFont typeface="Noto Sans Symbols"/>
              <a:buChar char="✔"/>
            </a:pPr>
            <a:r>
              <a:rPr lang="en-US"/>
              <a:t>Licensed practical nurses practice under the direction of a registered nurse, therefore they cannot train or delegate to unlicensed personnel in the school setting. They can assist a medical provider during training.</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221" name="Google Shape;221;p18"/>
          <p:cNvPicPr preferRelativeResize="0"/>
          <p:nvPr/>
        </p:nvPicPr>
        <p:blipFill rotWithShape="1">
          <a:blip r:embed="rId3">
            <a:alphaModFix/>
          </a:blip>
          <a:srcRect b="0" l="0" r="0" t="0"/>
          <a:stretch/>
        </p:blipFill>
        <p:spPr>
          <a:xfrm>
            <a:off x="10740024" y="4625323"/>
            <a:ext cx="896190" cy="10425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35ae8a29a69_0_0"/>
          <p:cNvSpPr txBox="1"/>
          <p:nvPr>
            <p:ph type="ctrTitle"/>
          </p:nvPr>
        </p:nvSpPr>
        <p:spPr>
          <a:xfrm>
            <a:off x="1524000" y="1122363"/>
            <a:ext cx="9144000" cy="238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SzPts val="990"/>
              <a:buNone/>
            </a:pPr>
            <a:r>
              <a:rPr lang="en-US" sz="3900"/>
              <a:t>Montgomery County Schools Required Training for Medication Administration by Unlicensed Personnel (UAP)</a:t>
            </a:r>
            <a:endParaRPr sz="3900"/>
          </a:p>
        </p:txBody>
      </p:sp>
      <p:sp>
        <p:nvSpPr>
          <p:cNvPr id="96" name="Google Shape;96;g35ae8a29a69_0_0"/>
          <p:cNvSpPr txBox="1"/>
          <p:nvPr>
            <p:ph idx="1" type="subTitle"/>
          </p:nvPr>
        </p:nvSpPr>
        <p:spPr>
          <a:xfrm>
            <a:off x="3517900" y="3602050"/>
            <a:ext cx="51054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a:t>Some slides have been updated to reflect Montgomery County Schools Policy and Procedures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9"/>
          <p:cNvSpPr txBox="1"/>
          <p:nvPr>
            <p:ph type="title"/>
          </p:nvPr>
        </p:nvSpPr>
        <p:spPr>
          <a:xfrm>
            <a:off x="304801" y="257025"/>
            <a:ext cx="11713028" cy="10144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KBN Legal Authority</a:t>
            </a:r>
            <a:endParaRPr/>
          </a:p>
        </p:txBody>
      </p:sp>
      <p:sp>
        <p:nvSpPr>
          <p:cNvPr id="227" name="Google Shape;227;p19"/>
          <p:cNvSpPr txBox="1"/>
          <p:nvPr>
            <p:ph idx="1" type="body"/>
          </p:nvPr>
        </p:nvSpPr>
        <p:spPr>
          <a:xfrm>
            <a:off x="304801" y="1156979"/>
            <a:ext cx="11074399" cy="454404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lang="en-US" sz="2400">
                <a:solidFill>
                  <a:schemeClr val="dk1"/>
                </a:solidFill>
              </a:rPr>
              <a:t>KBN has the legal authority (KRS 314.021) to regulate nursing practice in order to safeguard the health and safety of citizens of Kentucky </a:t>
            </a:r>
            <a:endParaRPr/>
          </a:p>
          <a:p>
            <a:pPr indent="-228600" lvl="0" marL="228600" rtl="0" algn="l">
              <a:lnSpc>
                <a:spcPct val="90000"/>
              </a:lnSpc>
              <a:spcBef>
                <a:spcPts val="1000"/>
              </a:spcBef>
              <a:spcAft>
                <a:spcPts val="0"/>
              </a:spcAft>
              <a:buClr>
                <a:schemeClr val="dk1"/>
              </a:buClr>
              <a:buSzPts val="2400"/>
              <a:buChar char="•"/>
            </a:pPr>
            <a:r>
              <a:rPr b="1" lang="en-US" sz="2400">
                <a:solidFill>
                  <a:schemeClr val="dk1"/>
                </a:solidFill>
              </a:rPr>
              <a:t>Delegation</a:t>
            </a:r>
            <a:r>
              <a:rPr lang="en-US" sz="2400">
                <a:solidFill>
                  <a:schemeClr val="dk1"/>
                </a:solidFill>
              </a:rPr>
              <a:t> is defined by the American Nurses’ Association </a:t>
            </a:r>
            <a:endParaRPr/>
          </a:p>
          <a:p>
            <a:pPr indent="-228600" lvl="1" marL="685800" rtl="0" algn="l">
              <a:lnSpc>
                <a:spcPct val="90000"/>
              </a:lnSpc>
              <a:spcBef>
                <a:spcPts val="500"/>
              </a:spcBef>
              <a:spcAft>
                <a:spcPts val="0"/>
              </a:spcAft>
              <a:buClr>
                <a:schemeClr val="dk1"/>
              </a:buClr>
              <a:buSzPts val="2400"/>
              <a:buChar char="•"/>
            </a:pPr>
            <a:r>
              <a:rPr b="1" lang="en-US">
                <a:solidFill>
                  <a:schemeClr val="dk1"/>
                </a:solidFill>
              </a:rPr>
              <a:t>“The transfer of responsibility for the performance of an activity from one individual to another, while maintaining the accountability for the outcome” </a:t>
            </a:r>
            <a:endParaRPr b="1"/>
          </a:p>
          <a:p>
            <a:pPr indent="-228600" lvl="1" marL="685800" rtl="0" algn="l">
              <a:lnSpc>
                <a:spcPct val="90000"/>
              </a:lnSpc>
              <a:spcBef>
                <a:spcPts val="500"/>
              </a:spcBef>
              <a:spcAft>
                <a:spcPts val="0"/>
              </a:spcAft>
              <a:buClr>
                <a:schemeClr val="dk1"/>
              </a:buClr>
              <a:buSzPts val="2400"/>
              <a:buChar char="•"/>
            </a:pPr>
            <a:r>
              <a:rPr lang="en-US">
                <a:solidFill>
                  <a:schemeClr val="dk1"/>
                </a:solidFill>
              </a:rPr>
              <a:t>School health services (i.e., such as the administration of medications) may be delegated to unlicensed school personnel according to related sections of KRS 156.502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KRS 156.502 describes who may delegate health service(s) (physician, APRN or RN), the training and documentation of the training</a:t>
            </a:r>
            <a:endParaRPr/>
          </a:p>
          <a:p>
            <a:pPr indent="-228600" lvl="0" marL="228600" rtl="0" algn="l">
              <a:lnSpc>
                <a:spcPct val="90000"/>
              </a:lnSpc>
              <a:spcBef>
                <a:spcPts val="1000"/>
              </a:spcBef>
              <a:spcAft>
                <a:spcPts val="0"/>
              </a:spcAft>
              <a:buClr>
                <a:srgbClr val="102649"/>
              </a:buClr>
              <a:buSzPts val="2400"/>
              <a:buFont typeface="Noto Sans Symbols"/>
              <a:buChar char="✓"/>
            </a:pPr>
            <a:r>
              <a:rPr lang="en-US" sz="2400"/>
              <a:t>The delegation and training is only valid for the current school year (KRS 156.502 (2)2)</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228" name="Google Shape;228;p19"/>
          <p:cNvPicPr preferRelativeResize="0"/>
          <p:nvPr/>
        </p:nvPicPr>
        <p:blipFill rotWithShape="1">
          <a:blip r:embed="rId3">
            <a:alphaModFix/>
          </a:blip>
          <a:srcRect b="0" l="0" r="0" t="0"/>
          <a:stretch/>
        </p:blipFill>
        <p:spPr>
          <a:xfrm>
            <a:off x="10931105" y="257025"/>
            <a:ext cx="896190" cy="10425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0"/>
          <p:cNvSpPr txBox="1"/>
          <p:nvPr>
            <p:ph type="title"/>
          </p:nvPr>
        </p:nvSpPr>
        <p:spPr>
          <a:xfrm>
            <a:off x="362857" y="257025"/>
            <a:ext cx="11451771" cy="8170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Kentucky Administrative Regulation</a:t>
            </a:r>
            <a:endParaRPr/>
          </a:p>
        </p:txBody>
      </p:sp>
      <p:sp>
        <p:nvSpPr>
          <p:cNvPr id="234" name="Google Shape;234;p20"/>
          <p:cNvSpPr txBox="1"/>
          <p:nvPr>
            <p:ph idx="1" type="body"/>
          </p:nvPr>
        </p:nvSpPr>
        <p:spPr>
          <a:xfrm>
            <a:off x="362858" y="1074058"/>
            <a:ext cx="10856686" cy="4709886"/>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dk1"/>
              </a:buClr>
              <a:buSzPct val="100000"/>
              <a:buNone/>
            </a:pPr>
            <a:r>
              <a:rPr b="1" lang="en-US" sz="4400">
                <a:solidFill>
                  <a:schemeClr val="dk1"/>
                </a:solidFill>
              </a:rPr>
              <a:t>(KAR) 201 KAR 20:400 Delegation of nursing tasks to non-licensed personnel</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Provides direction on how tasks may be delegated to a non-licensed individual by a licensed registered nurse </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The delegating school nurse will also be responsible for ongoing training and competency evaluations of the non-licensed personnel to safeguard the health and welfare of the students in their care </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Supervision is defined in 201 KAR 20:400 to mean “the provision of guidance by a qualified nurse for the accomplishment of a nursing task with periodic observation and evaluation of the performance of the task” </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The evaluation should include validation that the nursing task has been performed according to established standards of practice</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Even when school personnel may perform the task, whoever delegates the task will retain the responsibility for the outcome</a:t>
            </a:r>
            <a:endParaRPr/>
          </a:p>
          <a:p>
            <a:pPr indent="-228600" lvl="0" marL="228600" rtl="0" algn="l">
              <a:lnSpc>
                <a:spcPct val="90000"/>
              </a:lnSpc>
              <a:spcBef>
                <a:spcPts val="1000"/>
              </a:spcBef>
              <a:spcAft>
                <a:spcPts val="0"/>
              </a:spcAft>
              <a:buClr>
                <a:schemeClr val="dk1"/>
              </a:buClr>
              <a:buSzPct val="100000"/>
              <a:buChar char="•"/>
            </a:pPr>
            <a:r>
              <a:rPr lang="en-US" sz="4200">
                <a:solidFill>
                  <a:schemeClr val="dk1"/>
                </a:solidFill>
              </a:rPr>
              <a:t>Supervision of unlicensed school personnel does not require the delegating nurse to be present in the same building. </a:t>
            </a:r>
            <a:endParaRPr/>
          </a:p>
          <a:p>
            <a:pPr indent="-228600" lvl="0" marL="228600" rtl="0" algn="l">
              <a:lnSpc>
                <a:spcPct val="90000"/>
              </a:lnSpc>
              <a:spcBef>
                <a:spcPts val="1000"/>
              </a:spcBef>
              <a:spcAft>
                <a:spcPts val="0"/>
              </a:spcAft>
              <a:buClr>
                <a:srgbClr val="102649"/>
              </a:buClr>
              <a:buSzPct val="100000"/>
              <a:buFont typeface="Noto Sans Symbols"/>
              <a:buChar char="✔"/>
            </a:pPr>
            <a:r>
              <a:rPr lang="en-US" sz="4200"/>
              <a:t>T</a:t>
            </a:r>
            <a:r>
              <a:rPr b="1" lang="en-US" sz="4200"/>
              <a:t>he delegating school nurse should be available by phone for consultation</a:t>
            </a:r>
            <a:endParaRPr b="1"/>
          </a:p>
          <a:p>
            <a:pPr indent="-144145" lvl="0" marL="228600" rtl="0" algn="l">
              <a:lnSpc>
                <a:spcPct val="90000"/>
              </a:lnSpc>
              <a:spcBef>
                <a:spcPts val="1000"/>
              </a:spcBef>
              <a:spcAft>
                <a:spcPts val="0"/>
              </a:spcAft>
              <a:buClr>
                <a:srgbClr val="102649"/>
              </a:buClr>
              <a:buSzPct val="100000"/>
              <a:buNone/>
            </a:pPr>
            <a:r>
              <a:t/>
            </a:r>
            <a:endParaRPr/>
          </a:p>
        </p:txBody>
      </p:sp>
      <p:pic>
        <p:nvPicPr>
          <p:cNvPr descr="KDE school health logo" id="235" name="Google Shape;235;p20"/>
          <p:cNvPicPr preferRelativeResize="0"/>
          <p:nvPr/>
        </p:nvPicPr>
        <p:blipFill rotWithShape="1">
          <a:blip r:embed="rId3">
            <a:alphaModFix/>
          </a:blip>
          <a:srcRect b="0" l="0" r="0" t="0"/>
          <a:stretch/>
        </p:blipFill>
        <p:spPr>
          <a:xfrm>
            <a:off x="10932952" y="4741436"/>
            <a:ext cx="896190" cy="10425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1"/>
          <p:cNvSpPr txBox="1"/>
          <p:nvPr>
            <p:ph type="title"/>
          </p:nvPr>
        </p:nvSpPr>
        <p:spPr>
          <a:xfrm>
            <a:off x="555785" y="257025"/>
            <a:ext cx="11080427" cy="11653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b="1" lang="en-US"/>
              <a:t>Role of Unlicensed Personnel in Medication Administration</a:t>
            </a:r>
            <a:endParaRPr/>
          </a:p>
        </p:txBody>
      </p:sp>
      <p:sp>
        <p:nvSpPr>
          <p:cNvPr id="241" name="Google Shape;241;p21"/>
          <p:cNvSpPr txBox="1"/>
          <p:nvPr>
            <p:ph idx="1" type="body"/>
          </p:nvPr>
        </p:nvSpPr>
        <p:spPr>
          <a:xfrm>
            <a:off x="555786" y="1596571"/>
            <a:ext cx="11080428" cy="394788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KRS 156.502 established the definition of “health services” and the provisions for who may provide health services in schools</a:t>
            </a:r>
            <a:endParaRPr/>
          </a:p>
          <a:p>
            <a:pPr indent="-228600" lvl="0" marL="228600" rtl="0" algn="l">
              <a:lnSpc>
                <a:spcPct val="90000"/>
              </a:lnSpc>
              <a:spcBef>
                <a:spcPts val="1000"/>
              </a:spcBef>
              <a:spcAft>
                <a:spcPts val="0"/>
              </a:spcAft>
              <a:buClr>
                <a:srgbClr val="102649"/>
              </a:buClr>
              <a:buSzPts val="2800"/>
              <a:buChar char="•"/>
            </a:pPr>
            <a:r>
              <a:rPr lang="en-US"/>
              <a:t>School employees may be delegated selected health services according to KRS 156.502</a:t>
            </a:r>
            <a:endParaRPr/>
          </a:p>
        </p:txBody>
      </p:sp>
      <p:pic>
        <p:nvPicPr>
          <p:cNvPr descr="KDE school health logo" id="242" name="Google Shape;242;p21"/>
          <p:cNvPicPr preferRelativeResize="0"/>
          <p:nvPr/>
        </p:nvPicPr>
        <p:blipFill rotWithShape="1">
          <a:blip r:embed="rId3">
            <a:alphaModFix/>
          </a:blip>
          <a:srcRect b="0" l="0" r="0" t="0"/>
          <a:stretch/>
        </p:blipFill>
        <p:spPr>
          <a:xfrm>
            <a:off x="10755086" y="4697894"/>
            <a:ext cx="881128" cy="10425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type="title"/>
          </p:nvPr>
        </p:nvSpPr>
        <p:spPr>
          <a:xfrm>
            <a:off x="555786" y="257025"/>
            <a:ext cx="11229814" cy="68640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Accepting Delegation</a:t>
            </a:r>
            <a:endParaRPr/>
          </a:p>
        </p:txBody>
      </p:sp>
      <p:sp>
        <p:nvSpPr>
          <p:cNvPr id="248" name="Google Shape;248;p22"/>
          <p:cNvSpPr txBox="1"/>
          <p:nvPr>
            <p:ph idx="1" type="body"/>
          </p:nvPr>
        </p:nvSpPr>
        <p:spPr>
          <a:xfrm>
            <a:off x="555786" y="943429"/>
            <a:ext cx="11229814" cy="4630057"/>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b="1" lang="en-US" sz="2400">
                <a:solidFill>
                  <a:schemeClr val="dk1"/>
                </a:solidFill>
              </a:rPr>
              <a:t>When accepting the delegation to perform medication administration in the school setting:</a:t>
            </a:r>
            <a:endParaRPr/>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The unlicensed school employee performs this function under the supervision of the delegating licensed professional (KRS 156.502)</a:t>
            </a:r>
            <a:endParaRPr/>
          </a:p>
          <a:p>
            <a:pPr indent="-228600" lvl="0" marL="228600" rtl="0" algn="l">
              <a:lnSpc>
                <a:spcPct val="90000"/>
              </a:lnSpc>
              <a:spcBef>
                <a:spcPts val="1000"/>
              </a:spcBef>
              <a:spcAft>
                <a:spcPts val="0"/>
              </a:spcAft>
              <a:buClr>
                <a:schemeClr val="dk1"/>
              </a:buClr>
              <a:buSzPts val="2400"/>
              <a:buChar char="•"/>
            </a:pPr>
            <a:r>
              <a:rPr b="1" lang="en-US" sz="2400">
                <a:solidFill>
                  <a:schemeClr val="dk1"/>
                </a:solidFill>
              </a:rPr>
              <a:t>Unlicensed school personnel should only accept a delegation that he/she knows is within his/her skill set or knowledge and should always contact the supervising school nurse if unclear about administering a medication </a:t>
            </a:r>
            <a:endParaRPr b="1"/>
          </a:p>
          <a:p>
            <a:pPr indent="-228600" lvl="0" marL="228600" rtl="0" algn="l">
              <a:lnSpc>
                <a:spcPct val="90000"/>
              </a:lnSpc>
              <a:spcBef>
                <a:spcPts val="1000"/>
              </a:spcBef>
              <a:spcAft>
                <a:spcPts val="0"/>
              </a:spcAft>
              <a:buClr>
                <a:schemeClr val="dk1"/>
              </a:buClr>
              <a:buSzPts val="2400"/>
              <a:buChar char="•"/>
            </a:pPr>
            <a:r>
              <a:rPr lang="en-US" sz="2400">
                <a:solidFill>
                  <a:schemeClr val="dk1"/>
                </a:solidFill>
              </a:rPr>
              <a:t>Unlicensed personnel have the responsibility to follow school district policies and procedures and report to the nurse if they have any reason to believe they have made a medication error  </a:t>
            </a:r>
            <a:endParaRPr/>
          </a:p>
          <a:p>
            <a:pPr indent="-228600" lvl="0" marL="228600" rtl="0" algn="l">
              <a:lnSpc>
                <a:spcPct val="90000"/>
              </a:lnSpc>
              <a:spcBef>
                <a:spcPts val="1000"/>
              </a:spcBef>
              <a:spcAft>
                <a:spcPts val="0"/>
              </a:spcAft>
              <a:buClr>
                <a:srgbClr val="102649"/>
              </a:buClr>
              <a:buSzPts val="2400"/>
              <a:buFont typeface="Noto Sans Symbols"/>
              <a:buChar char="⮚"/>
            </a:pPr>
            <a:r>
              <a:rPr lang="en-US" sz="2400"/>
              <a:t>Errors should be reported as soon as possible</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249" name="Google Shape;249;p22"/>
          <p:cNvPicPr preferRelativeResize="0"/>
          <p:nvPr/>
        </p:nvPicPr>
        <p:blipFill rotWithShape="1">
          <a:blip r:embed="rId3">
            <a:alphaModFix/>
          </a:blip>
          <a:srcRect b="0" l="0" r="0" t="0"/>
          <a:stretch/>
        </p:blipFill>
        <p:spPr>
          <a:xfrm>
            <a:off x="10889410" y="4741437"/>
            <a:ext cx="896190" cy="10425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txBox="1"/>
          <p:nvPr>
            <p:ph type="title"/>
          </p:nvPr>
        </p:nvSpPr>
        <p:spPr>
          <a:xfrm>
            <a:off x="555786" y="257025"/>
            <a:ext cx="10939528" cy="9621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Consent to Delegate</a:t>
            </a:r>
            <a:endParaRPr/>
          </a:p>
        </p:txBody>
      </p:sp>
      <p:sp>
        <p:nvSpPr>
          <p:cNvPr id="255" name="Google Shape;255;p23"/>
          <p:cNvSpPr txBox="1"/>
          <p:nvPr>
            <p:ph idx="1" type="body"/>
          </p:nvPr>
        </p:nvSpPr>
        <p:spPr>
          <a:xfrm>
            <a:off x="555786" y="1364343"/>
            <a:ext cx="11403985" cy="378822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KRS 156.502 </a:t>
            </a:r>
            <a:endParaRPr/>
          </a:p>
          <a:p>
            <a:pPr indent="-228600" lvl="0" marL="228600" rtl="0" algn="l">
              <a:lnSpc>
                <a:spcPct val="90000"/>
              </a:lnSpc>
              <a:spcBef>
                <a:spcPts val="1000"/>
              </a:spcBef>
              <a:spcAft>
                <a:spcPts val="0"/>
              </a:spcAft>
              <a:buClr>
                <a:srgbClr val="102649"/>
              </a:buClr>
              <a:buSzPts val="2800"/>
              <a:buChar char="•"/>
            </a:pPr>
            <a:r>
              <a:rPr lang="en-US"/>
              <a:t>Requires written documentation of the school employee’s consent to the delegation of medication administration verifying that they have received training and demonstrated competency </a:t>
            </a:r>
            <a:endParaRPr/>
          </a:p>
          <a:p>
            <a:pPr indent="-228600" lvl="0" marL="228600" rtl="0" algn="l">
              <a:lnSpc>
                <a:spcPct val="90000"/>
              </a:lnSpc>
              <a:spcBef>
                <a:spcPts val="1000"/>
              </a:spcBef>
              <a:spcAft>
                <a:spcPts val="0"/>
              </a:spcAft>
              <a:buClr>
                <a:srgbClr val="102649"/>
              </a:buClr>
              <a:buSzPts val="2800"/>
              <a:buChar char="•"/>
            </a:pPr>
            <a:r>
              <a:rPr lang="en-US"/>
              <a:t>The delegation, training and documentation are only valid during the current school year</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256" name="Google Shape;256;p23"/>
          <p:cNvPicPr preferRelativeResize="0"/>
          <p:nvPr/>
        </p:nvPicPr>
        <p:blipFill rotWithShape="1">
          <a:blip r:embed="rId3">
            <a:alphaModFix/>
          </a:blip>
          <a:srcRect b="0" l="0" r="0" t="0"/>
          <a:stretch/>
        </p:blipFill>
        <p:spPr>
          <a:xfrm>
            <a:off x="10935348" y="4631318"/>
            <a:ext cx="896190" cy="10425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4"/>
          <p:cNvSpPr txBox="1"/>
          <p:nvPr>
            <p:ph type="title"/>
          </p:nvPr>
        </p:nvSpPr>
        <p:spPr>
          <a:xfrm>
            <a:off x="304800" y="257025"/>
            <a:ext cx="11611428" cy="68315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a:buNone/>
            </a:pPr>
            <a:r>
              <a:rPr b="1" lang="en-US">
                <a:latin typeface="Libre Franklin"/>
                <a:ea typeface="Libre Franklin"/>
                <a:cs typeface="Libre Franklin"/>
                <a:sym typeface="Libre Franklin"/>
              </a:rPr>
              <a:t>Confidentiality and Privacy</a:t>
            </a:r>
            <a:endParaRPr>
              <a:latin typeface="Libre Franklin"/>
              <a:ea typeface="Libre Franklin"/>
              <a:cs typeface="Libre Franklin"/>
              <a:sym typeface="Libre Franklin"/>
            </a:endParaRPr>
          </a:p>
        </p:txBody>
      </p:sp>
      <p:sp>
        <p:nvSpPr>
          <p:cNvPr id="262" name="Google Shape;262;p24"/>
          <p:cNvSpPr txBox="1"/>
          <p:nvPr>
            <p:ph idx="1" type="body"/>
          </p:nvPr>
        </p:nvSpPr>
        <p:spPr>
          <a:xfrm>
            <a:off x="290286" y="940181"/>
            <a:ext cx="11596914" cy="445008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102649"/>
              </a:buClr>
              <a:buSzPct val="100000"/>
              <a:buNone/>
            </a:pPr>
            <a:r>
              <a:rPr b="1" lang="en-US" sz="8000"/>
              <a:t>FERPA</a:t>
            </a:r>
            <a:endParaRPr/>
          </a:p>
          <a:p>
            <a:pPr indent="-228600" lvl="0" marL="228600" rtl="0" algn="l">
              <a:lnSpc>
                <a:spcPct val="120000"/>
              </a:lnSpc>
              <a:spcBef>
                <a:spcPts val="0"/>
              </a:spcBef>
              <a:spcAft>
                <a:spcPts val="0"/>
              </a:spcAft>
              <a:buClr>
                <a:srgbClr val="102649"/>
              </a:buClr>
              <a:buSzPct val="100000"/>
              <a:buChar char="•"/>
            </a:pPr>
            <a:r>
              <a:rPr lang="en-US" sz="7200"/>
              <a:t>Rights and Privacy Act (FERPA) is the federal law that protects the privacy interests of students and their educational records </a:t>
            </a:r>
            <a:endParaRPr/>
          </a:p>
          <a:p>
            <a:pPr indent="-228600" lvl="0" marL="228600" rtl="0" algn="l">
              <a:lnSpc>
                <a:spcPct val="120000"/>
              </a:lnSpc>
              <a:spcBef>
                <a:spcPts val="0"/>
              </a:spcBef>
              <a:spcAft>
                <a:spcPts val="0"/>
              </a:spcAft>
              <a:buClr>
                <a:srgbClr val="102649"/>
              </a:buClr>
              <a:buSzPct val="100000"/>
              <a:buChar char="•"/>
            </a:pPr>
            <a:r>
              <a:rPr lang="en-US" sz="7200"/>
              <a:t>Applies to any educational agency that receives funds from the United States Department of Education (USDOE)</a:t>
            </a:r>
            <a:endParaRPr/>
          </a:p>
          <a:p>
            <a:pPr indent="-228600" lvl="0" marL="228600" rtl="0" algn="l">
              <a:lnSpc>
                <a:spcPct val="120000"/>
              </a:lnSpc>
              <a:spcBef>
                <a:spcPts val="0"/>
              </a:spcBef>
              <a:spcAft>
                <a:spcPts val="0"/>
              </a:spcAft>
              <a:buClr>
                <a:srgbClr val="102649"/>
              </a:buClr>
              <a:buSzPct val="100000"/>
              <a:buChar char="•"/>
            </a:pPr>
            <a:r>
              <a:rPr lang="en-US" sz="7200"/>
              <a:t>Health records maintained by school employees for Pre-Kindergarten through grade 12 students are protected by FERPA</a:t>
            </a:r>
            <a:endParaRPr/>
          </a:p>
          <a:p>
            <a:pPr indent="-228600" lvl="0" marL="228600" rtl="0" algn="l">
              <a:lnSpc>
                <a:spcPct val="120000"/>
              </a:lnSpc>
              <a:spcBef>
                <a:spcPts val="0"/>
              </a:spcBef>
              <a:spcAft>
                <a:spcPts val="0"/>
              </a:spcAft>
              <a:buClr>
                <a:srgbClr val="102649"/>
              </a:buClr>
              <a:buSzPct val="100000"/>
              <a:buChar char="•"/>
            </a:pPr>
            <a:r>
              <a:rPr lang="en-US" sz="7200"/>
              <a:t>Information regarding student health information should be shared with school personnel only on a “</a:t>
            </a:r>
            <a:r>
              <a:rPr b="1" lang="en-US" sz="7200"/>
              <a:t>need to know”</a:t>
            </a:r>
            <a:r>
              <a:rPr lang="en-US" sz="7200"/>
              <a:t> basis</a:t>
            </a:r>
            <a:endParaRPr/>
          </a:p>
          <a:p>
            <a:pPr indent="-228600" lvl="0" marL="228600" rtl="0" algn="l">
              <a:lnSpc>
                <a:spcPct val="120000"/>
              </a:lnSpc>
              <a:spcBef>
                <a:spcPts val="0"/>
              </a:spcBef>
              <a:spcAft>
                <a:spcPts val="0"/>
              </a:spcAft>
              <a:buClr>
                <a:srgbClr val="102649"/>
              </a:buClr>
              <a:buSzPct val="100000"/>
              <a:buChar char="•"/>
            </a:pPr>
            <a:r>
              <a:rPr lang="en-US" sz="7200"/>
              <a:t>Health records contain sensitive information and may not be disclosed without parental/guardian permission</a:t>
            </a:r>
            <a:endParaRPr/>
          </a:p>
          <a:p>
            <a:pPr indent="-228600" lvl="0" marL="228600" rtl="0" algn="l">
              <a:lnSpc>
                <a:spcPct val="120000"/>
              </a:lnSpc>
              <a:spcBef>
                <a:spcPts val="0"/>
              </a:spcBef>
              <a:spcAft>
                <a:spcPts val="0"/>
              </a:spcAft>
              <a:buClr>
                <a:srgbClr val="102649"/>
              </a:buClr>
              <a:buSzPct val="100000"/>
              <a:buChar char="•"/>
            </a:pPr>
            <a:r>
              <a:rPr lang="en-US" sz="7200"/>
              <a:t>Certain student health information may be necessary to share with school personnel who may be assisting with medication administration. However, this information is confidential and should not be shared with other students or school employees</a:t>
            </a:r>
            <a:endParaRPr/>
          </a:p>
          <a:p>
            <a:pPr indent="-228600" lvl="0" marL="228600" rtl="0" algn="l">
              <a:lnSpc>
                <a:spcPct val="120000"/>
              </a:lnSpc>
              <a:spcBef>
                <a:spcPts val="0"/>
              </a:spcBef>
              <a:spcAft>
                <a:spcPts val="0"/>
              </a:spcAft>
              <a:buClr>
                <a:srgbClr val="102649"/>
              </a:buClr>
              <a:buSzPct val="100000"/>
              <a:buChar char="•"/>
            </a:pPr>
            <a:r>
              <a:rPr lang="en-US" sz="7200"/>
              <a:t>Privacy is a separate legal concept</a:t>
            </a:r>
            <a:endParaRPr/>
          </a:p>
          <a:p>
            <a:pPr indent="-228600" lvl="0" marL="228600" rtl="0" algn="l">
              <a:lnSpc>
                <a:spcPct val="120000"/>
              </a:lnSpc>
              <a:spcBef>
                <a:spcPts val="0"/>
              </a:spcBef>
              <a:spcAft>
                <a:spcPts val="0"/>
              </a:spcAft>
              <a:buClr>
                <a:srgbClr val="102649"/>
              </a:buClr>
              <a:buSzPct val="100000"/>
              <a:buChar char="•"/>
            </a:pPr>
            <a:r>
              <a:rPr lang="en-US" sz="7200"/>
              <a:t>If a student tells school personnel how they feel about having a chronic health condition, this information should be shared with the school nurse but not disclosed to those who do not have a “need to know</a:t>
            </a:r>
            <a:r>
              <a:rPr lang="en-US" sz="8000"/>
              <a:t>”</a:t>
            </a:r>
            <a:endParaRPr/>
          </a:p>
          <a:p>
            <a:pPr indent="-184150" lvl="0" marL="228600" rtl="0" algn="l">
              <a:lnSpc>
                <a:spcPct val="90000"/>
              </a:lnSpc>
              <a:spcBef>
                <a:spcPts val="1000"/>
              </a:spcBef>
              <a:spcAft>
                <a:spcPts val="0"/>
              </a:spcAft>
              <a:buClr>
                <a:srgbClr val="102649"/>
              </a:buClr>
              <a:buSzPct val="100000"/>
              <a:buNone/>
            </a:pPr>
            <a:r>
              <a:t/>
            </a:r>
            <a:endParaRPr/>
          </a:p>
        </p:txBody>
      </p:sp>
      <p:pic>
        <p:nvPicPr>
          <p:cNvPr descr="KDE school health logo" id="263" name="Google Shape;263;p24"/>
          <p:cNvPicPr preferRelativeResize="0"/>
          <p:nvPr/>
        </p:nvPicPr>
        <p:blipFill rotWithShape="1">
          <a:blip r:embed="rId3">
            <a:alphaModFix/>
          </a:blip>
          <a:srcRect b="0" l="0" r="0" t="0"/>
          <a:stretch/>
        </p:blipFill>
        <p:spPr>
          <a:xfrm>
            <a:off x="10833748" y="77350"/>
            <a:ext cx="896190" cy="104250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5"/>
          <p:cNvSpPr txBox="1"/>
          <p:nvPr>
            <p:ph type="title"/>
          </p:nvPr>
        </p:nvSpPr>
        <p:spPr>
          <a:xfrm>
            <a:off x="232229" y="257024"/>
            <a:ext cx="11713027" cy="119440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000"/>
              <a:buFont typeface="Libre Franklin Medium"/>
              <a:buNone/>
            </a:pPr>
            <a:r>
              <a:rPr lang="en-US" sz="4000"/>
              <a:t>Other Legal Considerations in Medication Administration</a:t>
            </a:r>
            <a:endParaRPr/>
          </a:p>
        </p:txBody>
      </p:sp>
      <p:sp>
        <p:nvSpPr>
          <p:cNvPr id="269" name="Google Shape;269;p25"/>
          <p:cNvSpPr txBox="1"/>
          <p:nvPr>
            <p:ph idx="1" type="body"/>
          </p:nvPr>
        </p:nvSpPr>
        <p:spPr>
          <a:xfrm>
            <a:off x="232228" y="1611085"/>
            <a:ext cx="11713027" cy="474166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All school districts should have written policies and procedures on medication administration </a:t>
            </a:r>
            <a:endParaRPr/>
          </a:p>
          <a:p>
            <a:pPr indent="-228600" lvl="0" marL="228600" rtl="0" algn="l">
              <a:lnSpc>
                <a:spcPct val="90000"/>
              </a:lnSpc>
              <a:spcBef>
                <a:spcPts val="1000"/>
              </a:spcBef>
              <a:spcAft>
                <a:spcPts val="0"/>
              </a:spcAft>
              <a:buClr>
                <a:srgbClr val="102649"/>
              </a:buClr>
              <a:buSzPts val="2800"/>
              <a:buChar char="•"/>
            </a:pPr>
            <a:r>
              <a:rPr lang="en-US"/>
              <a:t>The purpose of these policies and procedures are to give guidance to the local school district employees and students</a:t>
            </a:r>
            <a:endParaRPr/>
          </a:p>
          <a:p>
            <a:pPr indent="-228600" lvl="0" marL="228600" rtl="0" algn="l">
              <a:lnSpc>
                <a:spcPct val="90000"/>
              </a:lnSpc>
              <a:spcBef>
                <a:spcPts val="1000"/>
              </a:spcBef>
              <a:spcAft>
                <a:spcPts val="0"/>
              </a:spcAft>
              <a:buClr>
                <a:srgbClr val="102649"/>
              </a:buClr>
              <a:buSzPts val="2800"/>
              <a:buChar char="•"/>
            </a:pPr>
            <a:r>
              <a:rPr lang="en-US"/>
              <a:t>Each school district employee administering medications should be familiar with their district’s policies and procedures on medication administration</a:t>
            </a:r>
            <a:endParaRPr/>
          </a:p>
        </p:txBody>
      </p:sp>
      <p:pic>
        <p:nvPicPr>
          <p:cNvPr descr="KDE school health logo" id="270" name="Google Shape;270;p25"/>
          <p:cNvPicPr preferRelativeResize="0"/>
          <p:nvPr/>
        </p:nvPicPr>
        <p:blipFill rotWithShape="1">
          <a:blip r:embed="rId3">
            <a:alphaModFix/>
          </a:blip>
          <a:srcRect b="0" l="0" r="0" t="0"/>
          <a:stretch/>
        </p:blipFill>
        <p:spPr>
          <a:xfrm>
            <a:off x="10848262" y="4712408"/>
            <a:ext cx="896190" cy="104250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555786" y="257025"/>
            <a:ext cx="11080428" cy="8921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National Association of School Nurses (NASN)</a:t>
            </a:r>
            <a:endParaRPr/>
          </a:p>
        </p:txBody>
      </p:sp>
      <p:sp>
        <p:nvSpPr>
          <p:cNvPr id="276" name="Google Shape;276;p26"/>
          <p:cNvSpPr txBox="1"/>
          <p:nvPr>
            <p:ph idx="1" type="body"/>
          </p:nvPr>
        </p:nvSpPr>
        <p:spPr>
          <a:xfrm>
            <a:off x="555786" y="1149186"/>
            <a:ext cx="10823414" cy="36260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02649"/>
              </a:buClr>
              <a:buSzPct val="100000"/>
              <a:buChar char="•"/>
            </a:pPr>
            <a:r>
              <a:rPr lang="en-US"/>
              <a:t>The following are accepted practice guidelines on medication administration from the National Association of School Nurses (NASN)</a:t>
            </a:r>
            <a:endParaRPr/>
          </a:p>
          <a:p>
            <a:pPr indent="-228600" lvl="1" marL="685800" rtl="0" algn="l">
              <a:lnSpc>
                <a:spcPct val="90000"/>
              </a:lnSpc>
              <a:spcBef>
                <a:spcPts val="500"/>
              </a:spcBef>
              <a:spcAft>
                <a:spcPts val="0"/>
              </a:spcAft>
              <a:buClr>
                <a:srgbClr val="102649"/>
              </a:buClr>
              <a:buSzPct val="100000"/>
              <a:buChar char="•"/>
            </a:pPr>
            <a:r>
              <a:rPr lang="en-US"/>
              <a:t>Administration of Medication (Prescribed and Non-Prescribed, Over-the-Counter) </a:t>
            </a:r>
            <a:endParaRPr/>
          </a:p>
          <a:p>
            <a:pPr indent="-228600" lvl="1" marL="685800" rtl="0" algn="l">
              <a:lnSpc>
                <a:spcPct val="90000"/>
              </a:lnSpc>
              <a:spcBef>
                <a:spcPts val="500"/>
              </a:spcBef>
              <a:spcAft>
                <a:spcPts val="0"/>
              </a:spcAft>
              <a:buClr>
                <a:srgbClr val="102649"/>
              </a:buClr>
              <a:buSzPct val="100000"/>
              <a:buChar char="•"/>
            </a:pPr>
            <a:r>
              <a:rPr lang="en-US"/>
              <a:t>Student self-medication </a:t>
            </a:r>
            <a:endParaRPr/>
          </a:p>
          <a:p>
            <a:pPr indent="-228600" lvl="1" marL="685800" rtl="0" algn="l">
              <a:lnSpc>
                <a:spcPct val="90000"/>
              </a:lnSpc>
              <a:spcBef>
                <a:spcPts val="500"/>
              </a:spcBef>
              <a:spcAft>
                <a:spcPts val="0"/>
              </a:spcAft>
              <a:buClr>
                <a:srgbClr val="102649"/>
              </a:buClr>
              <a:buSzPct val="100000"/>
              <a:buChar char="•"/>
            </a:pPr>
            <a:r>
              <a:rPr lang="en-US"/>
              <a:t>Medication Safety</a:t>
            </a:r>
            <a:endParaRPr/>
          </a:p>
          <a:p>
            <a:pPr indent="-228600" lvl="1" marL="685800" rtl="0" algn="l">
              <a:lnSpc>
                <a:spcPct val="90000"/>
              </a:lnSpc>
              <a:spcBef>
                <a:spcPts val="500"/>
              </a:spcBef>
              <a:spcAft>
                <a:spcPts val="0"/>
              </a:spcAft>
              <a:buClr>
                <a:srgbClr val="102649"/>
              </a:buClr>
              <a:buSzPct val="100000"/>
              <a:buChar char="•"/>
            </a:pPr>
            <a:r>
              <a:rPr lang="en-US"/>
              <a:t>Changes in Medication</a:t>
            </a:r>
            <a:endParaRPr/>
          </a:p>
          <a:p>
            <a:pPr indent="-228600" lvl="1" marL="685800" rtl="0" algn="l">
              <a:lnSpc>
                <a:spcPct val="90000"/>
              </a:lnSpc>
              <a:spcBef>
                <a:spcPts val="500"/>
              </a:spcBef>
              <a:spcAft>
                <a:spcPts val="0"/>
              </a:spcAft>
              <a:buClr>
                <a:srgbClr val="102649"/>
              </a:buClr>
              <a:buSzPct val="100000"/>
              <a:buChar char="•"/>
            </a:pPr>
            <a:r>
              <a:rPr lang="en-US"/>
              <a:t>Storage and Disposal of Medications</a:t>
            </a:r>
            <a:endParaRPr/>
          </a:p>
          <a:p>
            <a:pPr indent="-228600" lvl="1" marL="685800" rtl="0" algn="l">
              <a:lnSpc>
                <a:spcPct val="90000"/>
              </a:lnSpc>
              <a:spcBef>
                <a:spcPts val="500"/>
              </a:spcBef>
              <a:spcAft>
                <a:spcPts val="0"/>
              </a:spcAft>
              <a:buClr>
                <a:srgbClr val="102649"/>
              </a:buClr>
              <a:buSzPct val="100000"/>
              <a:buChar char="•"/>
            </a:pPr>
            <a:r>
              <a:rPr lang="en-US"/>
              <a:t>Medication Administration on Field Trips</a:t>
            </a:r>
            <a:endParaRPr/>
          </a:p>
          <a:p>
            <a:pPr indent="-228600" lvl="1" marL="685800" rtl="0" algn="l">
              <a:lnSpc>
                <a:spcPct val="90000"/>
              </a:lnSpc>
              <a:spcBef>
                <a:spcPts val="500"/>
              </a:spcBef>
              <a:spcAft>
                <a:spcPts val="0"/>
              </a:spcAft>
              <a:buClr>
                <a:srgbClr val="102649"/>
              </a:buClr>
              <a:buSzPct val="100000"/>
              <a:buChar char="•"/>
            </a:pPr>
            <a:r>
              <a:rPr lang="en-US"/>
              <a:t>Refusal of Medications </a:t>
            </a:r>
            <a:endParaRPr/>
          </a:p>
          <a:p>
            <a:pPr indent="-228600" lvl="1" marL="685800" rtl="0" algn="l">
              <a:lnSpc>
                <a:spcPct val="90000"/>
              </a:lnSpc>
              <a:spcBef>
                <a:spcPts val="500"/>
              </a:spcBef>
              <a:spcAft>
                <a:spcPts val="0"/>
              </a:spcAft>
              <a:buClr>
                <a:srgbClr val="102649"/>
              </a:buClr>
              <a:buSzPct val="100000"/>
              <a:buChar char="•"/>
            </a:pPr>
            <a:r>
              <a:rPr lang="en-US"/>
              <a:t>Medication Errors </a:t>
            </a:r>
            <a:endParaRPr/>
          </a:p>
          <a:p>
            <a:pPr indent="-87630" lvl="1" marL="685800" rtl="0" algn="l">
              <a:lnSpc>
                <a:spcPct val="90000"/>
              </a:lnSpc>
              <a:spcBef>
                <a:spcPts val="500"/>
              </a:spcBef>
              <a:spcAft>
                <a:spcPts val="0"/>
              </a:spcAft>
              <a:buClr>
                <a:srgbClr val="102649"/>
              </a:buClr>
              <a:buSzPct val="100000"/>
              <a:buNone/>
            </a:pPr>
            <a:r>
              <a:t/>
            </a:r>
            <a:endParaRPr/>
          </a:p>
          <a:p>
            <a:pPr indent="-64135" lvl="0" marL="228600" rtl="0" algn="l">
              <a:lnSpc>
                <a:spcPct val="90000"/>
              </a:lnSpc>
              <a:spcBef>
                <a:spcPts val="1000"/>
              </a:spcBef>
              <a:spcAft>
                <a:spcPts val="0"/>
              </a:spcAft>
              <a:buClr>
                <a:srgbClr val="102649"/>
              </a:buClr>
              <a:buSzPct val="100000"/>
              <a:buNone/>
            </a:pPr>
            <a:r>
              <a:t/>
            </a:r>
            <a:endParaRPr/>
          </a:p>
          <a:p>
            <a:pPr indent="-64135" lvl="0" marL="228600" rtl="0" algn="l">
              <a:lnSpc>
                <a:spcPct val="90000"/>
              </a:lnSpc>
              <a:spcBef>
                <a:spcPts val="1000"/>
              </a:spcBef>
              <a:spcAft>
                <a:spcPts val="0"/>
              </a:spcAft>
              <a:buClr>
                <a:srgbClr val="102649"/>
              </a:buClr>
              <a:buSzPct val="100000"/>
              <a:buNone/>
            </a:pPr>
            <a:r>
              <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277" name="Google Shape;277;p26"/>
          <p:cNvPicPr preferRelativeResize="0"/>
          <p:nvPr/>
        </p:nvPicPr>
        <p:blipFill rotWithShape="1">
          <a:blip r:embed="rId3">
            <a:alphaModFix/>
          </a:blip>
          <a:srcRect b="0" l="0" r="0" t="0"/>
          <a:stretch/>
        </p:blipFill>
        <p:spPr>
          <a:xfrm>
            <a:off x="10991284" y="4775200"/>
            <a:ext cx="896190" cy="104250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7"/>
          <p:cNvSpPr txBox="1"/>
          <p:nvPr>
            <p:ph type="title"/>
          </p:nvPr>
        </p:nvSpPr>
        <p:spPr>
          <a:xfrm>
            <a:off x="333829" y="257025"/>
            <a:ext cx="11495313" cy="758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Administration of Medications</a:t>
            </a:r>
            <a:endParaRPr/>
          </a:p>
        </p:txBody>
      </p:sp>
      <p:sp>
        <p:nvSpPr>
          <p:cNvPr id="284" name="Google Shape;284;p27"/>
          <p:cNvSpPr txBox="1"/>
          <p:nvPr>
            <p:ph idx="1" type="body"/>
          </p:nvPr>
        </p:nvSpPr>
        <p:spPr>
          <a:xfrm>
            <a:off x="333828" y="1055343"/>
            <a:ext cx="11495313" cy="4576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400"/>
              <a:buNone/>
            </a:pPr>
            <a:r>
              <a:rPr b="1" lang="en-US" sz="2400">
                <a:solidFill>
                  <a:schemeClr val="dk1"/>
                </a:solidFill>
              </a:rPr>
              <a:t>Prescribed Medication </a:t>
            </a:r>
            <a:endParaRPr/>
          </a:p>
          <a:p>
            <a:pPr indent="-240030" lvl="0" marL="228600" rtl="0" algn="l">
              <a:lnSpc>
                <a:spcPct val="90000"/>
              </a:lnSpc>
              <a:spcBef>
                <a:spcPts val="1000"/>
              </a:spcBef>
              <a:spcAft>
                <a:spcPts val="0"/>
              </a:spcAft>
              <a:buClr>
                <a:schemeClr val="dk1"/>
              </a:buClr>
              <a:buSzPts val="2400"/>
              <a:buChar char="•"/>
            </a:pPr>
            <a:r>
              <a:rPr lang="en-US" sz="2400">
                <a:solidFill>
                  <a:schemeClr val="dk1"/>
                </a:solidFill>
              </a:rPr>
              <a:t>Prescribed medication must be sent to the school in the </a:t>
            </a:r>
            <a:r>
              <a:rPr lang="en-US" sz="2400" u="sng">
                <a:solidFill>
                  <a:schemeClr val="dk1"/>
                </a:solidFill>
              </a:rPr>
              <a:t>original</a:t>
            </a:r>
            <a:r>
              <a:rPr lang="en-US" sz="2400">
                <a:solidFill>
                  <a:schemeClr val="dk1"/>
                </a:solidFill>
              </a:rPr>
              <a:t> labeled container and the label shall include: </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Name and address of the pharmacy</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Name of the student</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Name of the prescribing health care provider</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Date the prescription was dispensed</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Expiration date of the medication</a:t>
            </a:r>
            <a:endParaRPr/>
          </a:p>
          <a:p>
            <a:pPr indent="-240030" lvl="1" marL="685800" rtl="0" algn="l">
              <a:lnSpc>
                <a:spcPct val="90000"/>
              </a:lnSpc>
              <a:spcBef>
                <a:spcPts val="500"/>
              </a:spcBef>
              <a:spcAft>
                <a:spcPts val="0"/>
              </a:spcAft>
              <a:buClr>
                <a:schemeClr val="dk1"/>
              </a:buClr>
              <a:buSzPts val="2400"/>
              <a:buChar char="•"/>
            </a:pPr>
            <a:r>
              <a:rPr lang="en-US">
                <a:solidFill>
                  <a:schemeClr val="dk1"/>
                </a:solidFill>
              </a:rPr>
              <a:t>Name of the medication, dosage and </a:t>
            </a:r>
            <a:r>
              <a:rPr lang="en-US"/>
              <a:t>strength of medication</a:t>
            </a:r>
            <a:endParaRPr/>
          </a:p>
          <a:p>
            <a:pPr indent="-240030" lvl="1" marL="685800" rtl="0" algn="l">
              <a:lnSpc>
                <a:spcPct val="90000"/>
              </a:lnSpc>
              <a:spcBef>
                <a:spcPts val="500"/>
              </a:spcBef>
              <a:spcAft>
                <a:spcPts val="0"/>
              </a:spcAft>
              <a:buClr>
                <a:srgbClr val="102649"/>
              </a:buClr>
              <a:buSzPts val="2400"/>
              <a:buChar char="•"/>
            </a:pPr>
            <a:r>
              <a:rPr lang="en-US"/>
              <a:t>Route of administration </a:t>
            </a:r>
            <a:endParaRPr/>
          </a:p>
          <a:p>
            <a:pPr indent="-240030" lvl="1" marL="685800" rtl="0" algn="l">
              <a:lnSpc>
                <a:spcPct val="90000"/>
              </a:lnSpc>
              <a:spcBef>
                <a:spcPts val="500"/>
              </a:spcBef>
              <a:spcAft>
                <a:spcPts val="0"/>
              </a:spcAft>
              <a:buClr>
                <a:srgbClr val="102649"/>
              </a:buClr>
              <a:buSzPts val="2400"/>
              <a:buChar char="•"/>
            </a:pPr>
            <a:r>
              <a:rPr lang="en-US"/>
              <a:t>Frequency of medication </a:t>
            </a:r>
            <a:endParaRPr/>
          </a:p>
          <a:p>
            <a:pPr indent="-240030" lvl="0" marL="228600" rtl="0" algn="l">
              <a:lnSpc>
                <a:spcPct val="90000"/>
              </a:lnSpc>
              <a:spcBef>
                <a:spcPts val="1000"/>
              </a:spcBef>
              <a:spcAft>
                <a:spcPts val="0"/>
              </a:spcAft>
              <a:buClr>
                <a:srgbClr val="102649"/>
              </a:buClr>
              <a:buSzPts val="2400"/>
              <a:buChar char="•"/>
            </a:pPr>
            <a:r>
              <a:rPr b="1" lang="en-US" sz="2400"/>
              <a:t>An authorization form completed by the parent/legal guardian and healthcare provider must be on file in the student’s cumulative health record and is only valid for the current school year</a:t>
            </a:r>
            <a:endParaRPr b="1"/>
          </a:p>
        </p:txBody>
      </p:sp>
      <p:pic>
        <p:nvPicPr>
          <p:cNvPr descr="KDE school health logo" id="285" name="Google Shape;285;p27"/>
          <p:cNvPicPr preferRelativeResize="0"/>
          <p:nvPr/>
        </p:nvPicPr>
        <p:blipFill rotWithShape="1">
          <a:blip r:embed="rId3">
            <a:alphaModFix/>
          </a:blip>
          <a:srcRect b="0" l="0" r="0" t="0"/>
          <a:stretch/>
        </p:blipFill>
        <p:spPr>
          <a:xfrm>
            <a:off x="10932951" y="183951"/>
            <a:ext cx="896190" cy="10425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8"/>
          <p:cNvSpPr txBox="1"/>
          <p:nvPr>
            <p:ph type="title"/>
          </p:nvPr>
        </p:nvSpPr>
        <p:spPr>
          <a:xfrm>
            <a:off x="252835" y="257025"/>
            <a:ext cx="11445679" cy="80251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Non-prescribed/Over the Counter (OTC) Medications </a:t>
            </a:r>
            <a:endParaRPr/>
          </a:p>
        </p:txBody>
      </p:sp>
      <p:sp>
        <p:nvSpPr>
          <p:cNvPr id="291" name="Google Shape;291;p28"/>
          <p:cNvSpPr txBox="1"/>
          <p:nvPr>
            <p:ph idx="1" type="body"/>
          </p:nvPr>
        </p:nvSpPr>
        <p:spPr>
          <a:xfrm>
            <a:off x="252825" y="1246000"/>
            <a:ext cx="10997700" cy="4365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b="1" lang="en-US" sz="2200">
                <a:solidFill>
                  <a:schemeClr val="dk1"/>
                </a:solidFill>
              </a:rPr>
              <a:t>Non-prescribed/OTC medications require a written order from the student’s medical provider with instructions regarding the medication dose, route and when to administer the medication</a:t>
            </a:r>
            <a:endParaRPr b="1"/>
          </a:p>
          <a:p>
            <a:pPr indent="-228600" lvl="0" marL="228600" rtl="0" algn="l">
              <a:lnSpc>
                <a:spcPct val="90000"/>
              </a:lnSpc>
              <a:spcBef>
                <a:spcPts val="1000"/>
              </a:spcBef>
              <a:spcAft>
                <a:spcPts val="0"/>
              </a:spcAft>
              <a:buClr>
                <a:schemeClr val="dk1"/>
              </a:buClr>
              <a:buSzPts val="2200"/>
              <a:buChar char="•"/>
            </a:pPr>
            <a:r>
              <a:rPr b="1" lang="en-US" sz="2200">
                <a:solidFill>
                  <a:schemeClr val="dk1"/>
                </a:solidFill>
              </a:rPr>
              <a:t>An authorization form completed by the parent/legal guardian must also be on file in the student’s cumulative health record </a:t>
            </a:r>
            <a:endParaRPr b="1"/>
          </a:p>
          <a:p>
            <a:pPr indent="-228600" lvl="0" marL="228600" rtl="0" algn="l">
              <a:lnSpc>
                <a:spcPct val="90000"/>
              </a:lnSpc>
              <a:spcBef>
                <a:spcPts val="1000"/>
              </a:spcBef>
              <a:spcAft>
                <a:spcPts val="0"/>
              </a:spcAft>
              <a:buClr>
                <a:schemeClr val="dk1"/>
              </a:buClr>
              <a:buSzPts val="2200"/>
              <a:buChar char="•"/>
            </a:pPr>
            <a:r>
              <a:rPr b="1" lang="en-US" sz="2200">
                <a:solidFill>
                  <a:schemeClr val="dk1"/>
                </a:solidFill>
              </a:rPr>
              <a:t>Medications must be provided by the parent/legal guardian in the original container which includes </a:t>
            </a:r>
            <a:endParaRPr b="1"/>
          </a:p>
          <a:p>
            <a:pPr indent="-228600" lvl="0" marL="228600" rtl="0" algn="l">
              <a:lnSpc>
                <a:spcPct val="90000"/>
              </a:lnSpc>
              <a:spcBef>
                <a:spcPts val="1000"/>
              </a:spcBef>
              <a:spcAft>
                <a:spcPts val="0"/>
              </a:spcAft>
              <a:buClr>
                <a:schemeClr val="dk1"/>
              </a:buClr>
              <a:buSzPts val="2200"/>
              <a:buChar char="•"/>
            </a:pPr>
            <a:r>
              <a:rPr lang="en-US" sz="2200">
                <a:solidFill>
                  <a:schemeClr val="dk1"/>
                </a:solidFill>
              </a:rPr>
              <a:t>An OTC medication shall not be administered beyond its expiration date.</a:t>
            </a:r>
            <a:endParaRPr/>
          </a:p>
          <a:p>
            <a:pPr indent="-228600" lvl="0" marL="228600" rtl="0" algn="l">
              <a:lnSpc>
                <a:spcPct val="90000"/>
              </a:lnSpc>
              <a:spcBef>
                <a:spcPts val="1000"/>
              </a:spcBef>
              <a:spcAft>
                <a:spcPts val="0"/>
              </a:spcAft>
              <a:buClr>
                <a:srgbClr val="102649"/>
              </a:buClr>
              <a:buSzPts val="2200"/>
              <a:buChar char="•"/>
            </a:pPr>
            <a:r>
              <a:rPr b="1" lang="en-US" sz="2200"/>
              <a:t>Provider and parental authorizations are only valid for the current school year</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292" name="Google Shape;292;p28"/>
          <p:cNvPicPr preferRelativeResize="0"/>
          <p:nvPr/>
        </p:nvPicPr>
        <p:blipFill rotWithShape="1">
          <a:blip r:embed="rId3">
            <a:alphaModFix/>
          </a:blip>
          <a:srcRect b="0" l="0" r="0" t="0"/>
          <a:stretch/>
        </p:blipFill>
        <p:spPr>
          <a:xfrm>
            <a:off x="11045370" y="4601029"/>
            <a:ext cx="893795" cy="1010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38200" y="365125"/>
            <a:ext cx="10515600" cy="10445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cap="small"/>
              <a:t>Acknowledgement </a:t>
            </a:r>
            <a:endParaRPr/>
          </a:p>
        </p:txBody>
      </p:sp>
      <p:sp>
        <p:nvSpPr>
          <p:cNvPr id="102" name="Google Shape;102;p2"/>
          <p:cNvSpPr txBox="1"/>
          <p:nvPr>
            <p:ph idx="1" type="body"/>
          </p:nvPr>
        </p:nvSpPr>
        <p:spPr>
          <a:xfrm>
            <a:off x="838200" y="1225000"/>
            <a:ext cx="10515600" cy="50313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102649"/>
              </a:buClr>
              <a:buSzPts val="2200"/>
              <a:buChar char="•"/>
            </a:pPr>
            <a:r>
              <a:rPr lang="en-US" sz="2200"/>
              <a:t>The Kentucky Department of Education (KDE) recognizes the need for a uniform medication administration training program for unlicensed school personnel.</a:t>
            </a:r>
            <a:endParaRPr/>
          </a:p>
          <a:p>
            <a:pPr indent="-228600" lvl="0" marL="228600" rtl="0" algn="l">
              <a:lnSpc>
                <a:spcPct val="90000"/>
              </a:lnSpc>
              <a:spcBef>
                <a:spcPts val="1000"/>
              </a:spcBef>
              <a:spcAft>
                <a:spcPts val="0"/>
              </a:spcAft>
              <a:buClr>
                <a:srgbClr val="102649"/>
              </a:buClr>
              <a:buSzPts val="2200"/>
              <a:buChar char="•"/>
            </a:pPr>
            <a:r>
              <a:rPr lang="en-US" sz="2200"/>
              <a:t>Developed collaboratively between the KDE and the Kentucky Board of Nursing (KBN). This training program has been reviewed and approved by the KBN.  </a:t>
            </a:r>
            <a:endParaRPr/>
          </a:p>
          <a:p>
            <a:pPr indent="-228600" lvl="0" marL="228600" rtl="0" algn="l">
              <a:lnSpc>
                <a:spcPct val="90000"/>
              </a:lnSpc>
              <a:spcBef>
                <a:spcPts val="1000"/>
              </a:spcBef>
              <a:spcAft>
                <a:spcPts val="0"/>
              </a:spcAft>
              <a:buClr>
                <a:srgbClr val="102649"/>
              </a:buClr>
              <a:buSzPts val="2200"/>
              <a:buChar char="•"/>
            </a:pPr>
            <a:r>
              <a:rPr lang="en-US" sz="2200"/>
              <a:t>Aligns with the guidelines form the American Academy of Pediatrics’ (AAP) policy statement: </a:t>
            </a:r>
            <a:r>
              <a:rPr i="1" lang="en-US" sz="2200" u="sng"/>
              <a:t>Safe Administration of Medication in School </a:t>
            </a:r>
            <a:r>
              <a:rPr lang="en-US" sz="2200"/>
              <a:t>(2024), the National School Nurse Association’s (NASN) school nursing evidence-based clinical guideline: </a:t>
            </a:r>
            <a:r>
              <a:rPr i="1" lang="en-US" sz="2200" u="sng"/>
              <a:t>Medication Administration in Schools implementation Toolkit</a:t>
            </a:r>
            <a:r>
              <a:rPr lang="en-US" sz="2200"/>
              <a:t> (2022), and advisory opinions form the Kentucky Board of Nursing</a:t>
            </a:r>
            <a:endParaRPr/>
          </a:p>
          <a:p>
            <a:pPr indent="-228600" lvl="0" marL="228600" rtl="0" algn="l">
              <a:lnSpc>
                <a:spcPct val="90000"/>
              </a:lnSpc>
              <a:spcBef>
                <a:spcPts val="1000"/>
              </a:spcBef>
              <a:spcAft>
                <a:spcPts val="0"/>
              </a:spcAft>
              <a:buClr>
                <a:srgbClr val="102649"/>
              </a:buClr>
              <a:buSzPts val="2200"/>
              <a:buChar char="•"/>
            </a:pPr>
            <a:r>
              <a:rPr lang="en-US" sz="2200"/>
              <a:t>This curriculum is the official training program for all unlicensed Kentucky public school personnel who accept delegation to perform medication administration</a:t>
            </a:r>
            <a:endParaRPr/>
          </a:p>
          <a:p>
            <a:pPr indent="-88900" lvl="0" marL="228600" rtl="0" algn="l">
              <a:lnSpc>
                <a:spcPct val="90000"/>
              </a:lnSpc>
              <a:spcBef>
                <a:spcPts val="1000"/>
              </a:spcBef>
              <a:spcAft>
                <a:spcPts val="0"/>
              </a:spcAft>
              <a:buClr>
                <a:srgbClr val="102649"/>
              </a:buClr>
              <a:buSzPts val="2200"/>
              <a:buNone/>
            </a:pPr>
            <a:r>
              <a:t/>
            </a:r>
            <a:endParaRPr sz="2200"/>
          </a:p>
          <a:p>
            <a:pPr indent="-88900" lvl="0" marL="228600" rtl="0" algn="l">
              <a:lnSpc>
                <a:spcPct val="90000"/>
              </a:lnSpc>
              <a:spcBef>
                <a:spcPts val="1000"/>
              </a:spcBef>
              <a:spcAft>
                <a:spcPts val="0"/>
              </a:spcAft>
              <a:buClr>
                <a:srgbClr val="102649"/>
              </a:buClr>
              <a:buSzPts val="2200"/>
              <a:buNone/>
            </a:pPr>
            <a:r>
              <a:t/>
            </a:r>
            <a:endParaRPr sz="2200"/>
          </a:p>
        </p:txBody>
      </p:sp>
      <p:pic>
        <p:nvPicPr>
          <p:cNvPr descr="KDE school health logo" id="103" name="Google Shape;103;p2"/>
          <p:cNvPicPr preferRelativeResize="0"/>
          <p:nvPr/>
        </p:nvPicPr>
        <p:blipFill rotWithShape="1">
          <a:blip r:embed="rId3">
            <a:alphaModFix/>
          </a:blip>
          <a:srcRect b="0" l="0" r="0" t="0"/>
          <a:stretch/>
        </p:blipFill>
        <p:spPr>
          <a:xfrm>
            <a:off x="10792716" y="4483062"/>
            <a:ext cx="1122167" cy="114992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type="title"/>
          </p:nvPr>
        </p:nvSpPr>
        <p:spPr>
          <a:xfrm>
            <a:off x="391885" y="257025"/>
            <a:ext cx="11408229" cy="7681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Student Self-Medication </a:t>
            </a:r>
            <a:endParaRPr/>
          </a:p>
        </p:txBody>
      </p:sp>
      <p:sp>
        <p:nvSpPr>
          <p:cNvPr id="298" name="Google Shape;298;p29"/>
          <p:cNvSpPr txBox="1"/>
          <p:nvPr>
            <p:ph idx="1" type="body"/>
          </p:nvPr>
        </p:nvSpPr>
        <p:spPr>
          <a:xfrm>
            <a:off x="391875" y="1123400"/>
            <a:ext cx="11219700" cy="50529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lnSpc>
                <a:spcPct val="90000"/>
              </a:lnSpc>
              <a:spcBef>
                <a:spcPts val="0"/>
              </a:spcBef>
              <a:spcAft>
                <a:spcPts val="0"/>
              </a:spcAft>
              <a:buClr>
                <a:schemeClr val="dk1"/>
              </a:buClr>
              <a:buSzPct val="100000"/>
              <a:buNone/>
            </a:pPr>
            <a:r>
              <a:rPr b="1" lang="en-US" sz="8600">
                <a:solidFill>
                  <a:schemeClr val="dk1"/>
                </a:solidFill>
              </a:rPr>
              <a:t>Student self-medication </a:t>
            </a:r>
            <a:endParaRPr/>
          </a:p>
          <a:p>
            <a:pPr indent="-262890" lvl="0" marL="228600" rtl="0" algn="l">
              <a:lnSpc>
                <a:spcPct val="90000"/>
              </a:lnSpc>
              <a:spcBef>
                <a:spcPts val="1000"/>
              </a:spcBef>
              <a:spcAft>
                <a:spcPts val="0"/>
              </a:spcAft>
              <a:buClr>
                <a:schemeClr val="dk1"/>
              </a:buClr>
              <a:buSzPct val="100000"/>
              <a:buChar char="•"/>
            </a:pPr>
            <a:r>
              <a:rPr lang="en-US" sz="7200">
                <a:solidFill>
                  <a:schemeClr val="dk1"/>
                </a:solidFill>
              </a:rPr>
              <a:t>Allowed in certain situations, </a:t>
            </a:r>
            <a:r>
              <a:rPr b="1" lang="en-US" sz="7200">
                <a:solidFill>
                  <a:schemeClr val="dk1"/>
                </a:solidFill>
              </a:rPr>
              <a:t>with a written health care provider’s authorization</a:t>
            </a:r>
            <a:r>
              <a:rPr lang="en-US" sz="7200">
                <a:solidFill>
                  <a:schemeClr val="dk1"/>
                </a:solidFill>
              </a:rPr>
              <a:t>, that allows a student to responsibly carry self-administered medication (e.g., Epipen® or asthma inhaler, diabetic or seizure care) </a:t>
            </a:r>
            <a:endParaRPr/>
          </a:p>
          <a:p>
            <a:pPr indent="-262890" lvl="0" marL="228600" rtl="0" algn="l">
              <a:lnSpc>
                <a:spcPct val="90000"/>
              </a:lnSpc>
              <a:spcBef>
                <a:spcPts val="1000"/>
              </a:spcBef>
              <a:spcAft>
                <a:spcPts val="0"/>
              </a:spcAft>
              <a:buClr>
                <a:schemeClr val="dk1"/>
              </a:buClr>
              <a:buSzPct val="100000"/>
              <a:buChar char="•"/>
            </a:pPr>
            <a:r>
              <a:rPr b="1" lang="en-US" sz="7200">
                <a:solidFill>
                  <a:schemeClr val="dk1"/>
                </a:solidFill>
              </a:rPr>
              <a:t>An authorization form must also be completed/signed by the parent/guardian and health care provider and on file in the school. </a:t>
            </a:r>
            <a:endParaRPr b="1"/>
          </a:p>
          <a:p>
            <a:pPr indent="-262890" lvl="0" marL="228600" rtl="0" algn="l">
              <a:lnSpc>
                <a:spcPct val="90000"/>
              </a:lnSpc>
              <a:spcBef>
                <a:spcPts val="1000"/>
              </a:spcBef>
              <a:spcAft>
                <a:spcPts val="0"/>
              </a:spcAft>
              <a:buClr>
                <a:schemeClr val="dk1"/>
              </a:buClr>
              <a:buSzPct val="100000"/>
              <a:buChar char="•"/>
            </a:pPr>
            <a:r>
              <a:rPr b="1" lang="en-US" sz="7200">
                <a:solidFill>
                  <a:schemeClr val="dk1"/>
                </a:solidFill>
              </a:rPr>
              <a:t>This authorization must be renewed each school year. </a:t>
            </a:r>
            <a:endParaRPr b="1"/>
          </a:p>
          <a:p>
            <a:pPr indent="-262890" lvl="0" marL="228600" rtl="0" algn="l">
              <a:lnSpc>
                <a:spcPct val="90000"/>
              </a:lnSpc>
              <a:spcBef>
                <a:spcPts val="1000"/>
              </a:spcBef>
              <a:spcAft>
                <a:spcPts val="0"/>
              </a:spcAft>
              <a:buClr>
                <a:schemeClr val="dk1"/>
              </a:buClr>
              <a:buSzPct val="100000"/>
              <a:buChar char="•"/>
            </a:pPr>
            <a:r>
              <a:rPr lang="en-US" sz="7200">
                <a:solidFill>
                  <a:schemeClr val="dk1"/>
                </a:solidFill>
              </a:rPr>
              <a:t>Documentation from the prescribing health provider shall include: </a:t>
            </a:r>
            <a:endParaRPr/>
          </a:p>
          <a:p>
            <a:pPr indent="-262890" lvl="1" marL="685800" rtl="0" algn="l">
              <a:lnSpc>
                <a:spcPct val="90000"/>
              </a:lnSpc>
              <a:spcBef>
                <a:spcPts val="500"/>
              </a:spcBef>
              <a:spcAft>
                <a:spcPts val="0"/>
              </a:spcAft>
              <a:buClr>
                <a:schemeClr val="dk1"/>
              </a:buClr>
              <a:buSzPct val="100000"/>
              <a:buChar char="•"/>
            </a:pPr>
            <a:r>
              <a:rPr lang="en-US" sz="7200">
                <a:solidFill>
                  <a:schemeClr val="dk1"/>
                </a:solidFill>
              </a:rPr>
              <a:t>Student is capable of administering the prescribed medication</a:t>
            </a:r>
            <a:endParaRPr/>
          </a:p>
          <a:p>
            <a:pPr indent="-262890" lvl="1" marL="685800" rtl="0" algn="l">
              <a:lnSpc>
                <a:spcPct val="90000"/>
              </a:lnSpc>
              <a:spcBef>
                <a:spcPts val="500"/>
              </a:spcBef>
              <a:spcAft>
                <a:spcPts val="0"/>
              </a:spcAft>
              <a:buClr>
                <a:schemeClr val="dk1"/>
              </a:buClr>
              <a:buSzPct val="100000"/>
              <a:buChar char="•"/>
            </a:pPr>
            <a:r>
              <a:rPr lang="en-US" sz="7200">
                <a:solidFill>
                  <a:schemeClr val="dk1"/>
                </a:solidFill>
              </a:rPr>
              <a:t>Name and purpose of the medication</a:t>
            </a:r>
            <a:endParaRPr/>
          </a:p>
          <a:p>
            <a:pPr indent="-262890" lvl="1" marL="685800" rtl="0" algn="l">
              <a:lnSpc>
                <a:spcPct val="90000"/>
              </a:lnSpc>
              <a:spcBef>
                <a:spcPts val="500"/>
              </a:spcBef>
              <a:spcAft>
                <a:spcPts val="0"/>
              </a:spcAft>
              <a:buClr>
                <a:schemeClr val="dk1"/>
              </a:buClr>
              <a:buSzPct val="100000"/>
              <a:buChar char="•"/>
            </a:pPr>
            <a:r>
              <a:rPr lang="en-US" sz="7200">
                <a:solidFill>
                  <a:schemeClr val="dk1"/>
                </a:solidFill>
              </a:rPr>
              <a:t>Prescribed dosage of the medication</a:t>
            </a:r>
            <a:endParaRPr/>
          </a:p>
          <a:p>
            <a:pPr indent="-262890" lvl="1" marL="685800" rtl="0" algn="l">
              <a:lnSpc>
                <a:spcPct val="90000"/>
              </a:lnSpc>
              <a:spcBef>
                <a:spcPts val="500"/>
              </a:spcBef>
              <a:spcAft>
                <a:spcPts val="0"/>
              </a:spcAft>
              <a:buClr>
                <a:schemeClr val="dk1"/>
              </a:buClr>
              <a:buSzPct val="100000"/>
              <a:buChar char="•"/>
            </a:pPr>
            <a:r>
              <a:rPr lang="en-US" sz="7200">
                <a:solidFill>
                  <a:schemeClr val="dk1"/>
                </a:solidFill>
              </a:rPr>
              <a:t>Times at which or circumstances under which the medication may be given and the period of time for which the medication is prescribed</a:t>
            </a:r>
            <a:endParaRPr/>
          </a:p>
          <a:p>
            <a:pPr indent="0" lvl="0" marL="228600" rtl="0" algn="l">
              <a:lnSpc>
                <a:spcPct val="90000"/>
              </a:lnSpc>
              <a:spcBef>
                <a:spcPts val="1000"/>
              </a:spcBef>
              <a:spcAft>
                <a:spcPts val="0"/>
              </a:spcAft>
              <a:buNone/>
            </a:pPr>
            <a:r>
              <a:t/>
            </a:r>
            <a:endParaRPr/>
          </a:p>
        </p:txBody>
      </p:sp>
      <p:pic>
        <p:nvPicPr>
          <p:cNvPr descr="KDE school health logo" id="299" name="Google Shape;299;p29"/>
          <p:cNvPicPr preferRelativeResize="0"/>
          <p:nvPr/>
        </p:nvPicPr>
        <p:blipFill rotWithShape="1">
          <a:blip r:embed="rId3">
            <a:alphaModFix/>
          </a:blip>
          <a:srcRect b="0" l="0" r="0" t="0"/>
          <a:stretch/>
        </p:blipFill>
        <p:spPr>
          <a:xfrm>
            <a:off x="10903924" y="257025"/>
            <a:ext cx="896190" cy="10425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5ae8a29a69_1_1"/>
          <p:cNvSpPr txBox="1"/>
          <p:nvPr>
            <p:ph type="title"/>
          </p:nvPr>
        </p:nvSpPr>
        <p:spPr>
          <a:xfrm>
            <a:off x="391885" y="257025"/>
            <a:ext cx="11408100" cy="768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Student Self-Medication (continued)</a:t>
            </a:r>
            <a:endParaRPr/>
          </a:p>
        </p:txBody>
      </p:sp>
      <p:sp>
        <p:nvSpPr>
          <p:cNvPr id="305" name="Google Shape;305;g35ae8a29a69_1_1"/>
          <p:cNvSpPr txBox="1"/>
          <p:nvPr>
            <p:ph idx="1" type="body"/>
          </p:nvPr>
        </p:nvSpPr>
        <p:spPr>
          <a:xfrm>
            <a:off x="391875" y="1123401"/>
            <a:ext cx="11219400" cy="4631700"/>
          </a:xfrm>
          <a:prstGeom prst="rect">
            <a:avLst/>
          </a:prstGeom>
          <a:noFill/>
          <a:ln>
            <a:noFill/>
          </a:ln>
        </p:spPr>
        <p:txBody>
          <a:bodyPr anchorCtr="0" anchor="t" bIns="45700" lIns="91425" spcFirstLastPara="1" rIns="91425" wrap="square" tIns="45700">
            <a:normAutofit fontScale="40000"/>
          </a:bodyPr>
          <a:lstStyle/>
          <a:p>
            <a:pPr indent="-297180" lvl="0" marL="228600" rtl="0" algn="l">
              <a:lnSpc>
                <a:spcPct val="90000"/>
              </a:lnSpc>
              <a:spcBef>
                <a:spcPts val="1000"/>
              </a:spcBef>
              <a:spcAft>
                <a:spcPts val="0"/>
              </a:spcAft>
              <a:buClr>
                <a:schemeClr val="dk1"/>
              </a:buClr>
              <a:buSzPct val="100000"/>
              <a:buChar char="•"/>
            </a:pPr>
            <a:r>
              <a:rPr lang="en-US" sz="7200">
                <a:solidFill>
                  <a:schemeClr val="dk1"/>
                </a:solidFill>
              </a:rPr>
              <a:t>Students may not share any medication with another student. It is recommended as best practice that self-administered medications be documented on the Medication Administration Record. </a:t>
            </a:r>
            <a:endParaRPr sz="7200">
              <a:solidFill>
                <a:schemeClr val="dk1"/>
              </a:solidFill>
            </a:endParaRPr>
          </a:p>
          <a:p>
            <a:pPr indent="-297180" lvl="0" marL="228600" rtl="0" algn="l">
              <a:lnSpc>
                <a:spcPct val="90000"/>
              </a:lnSpc>
              <a:spcBef>
                <a:spcPts val="1000"/>
              </a:spcBef>
              <a:spcAft>
                <a:spcPts val="0"/>
              </a:spcAft>
              <a:buClr>
                <a:schemeClr val="dk1"/>
              </a:buClr>
              <a:buSzPct val="100000"/>
              <a:buChar char="•"/>
            </a:pPr>
            <a:r>
              <a:rPr lang="en-US" sz="7200">
                <a:solidFill>
                  <a:schemeClr val="dk1"/>
                </a:solidFill>
              </a:rPr>
              <a:t>If the student uses his/her medication inappropriately or more often than prescribed, the parent/guardian should be notified and the school district has the right to reassess the student’s order for self-carry/self-administration with the provider. </a:t>
            </a:r>
            <a:endParaRPr/>
          </a:p>
          <a:p>
            <a:pPr indent="-297180" lvl="0" marL="228600" rtl="0" algn="l">
              <a:lnSpc>
                <a:spcPct val="90000"/>
              </a:lnSpc>
              <a:spcBef>
                <a:spcPts val="1000"/>
              </a:spcBef>
              <a:spcAft>
                <a:spcPts val="0"/>
              </a:spcAft>
              <a:buClr>
                <a:srgbClr val="102649"/>
              </a:buClr>
              <a:buSzPct val="100000"/>
              <a:buChar char="•"/>
            </a:pPr>
            <a:r>
              <a:rPr lang="en-US" sz="7200"/>
              <a:t>Only share student health information with the student’s teachers or school staff on a “</a:t>
            </a:r>
            <a:r>
              <a:rPr b="1" lang="en-US" sz="7200"/>
              <a:t>need to know</a:t>
            </a:r>
            <a:r>
              <a:rPr lang="en-US" sz="7200"/>
              <a:t>” basis</a:t>
            </a:r>
            <a:endParaRPr/>
          </a:p>
        </p:txBody>
      </p:sp>
      <p:pic>
        <p:nvPicPr>
          <p:cNvPr descr="KDE school health logo" id="306" name="Google Shape;306;g35ae8a29a69_1_1"/>
          <p:cNvPicPr preferRelativeResize="0"/>
          <p:nvPr/>
        </p:nvPicPr>
        <p:blipFill rotWithShape="1">
          <a:blip r:embed="rId3">
            <a:alphaModFix/>
          </a:blip>
          <a:srcRect b="0" l="0" r="0" t="0"/>
          <a:stretch/>
        </p:blipFill>
        <p:spPr>
          <a:xfrm>
            <a:off x="10903924" y="257025"/>
            <a:ext cx="896190" cy="10425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0"/>
          <p:cNvSpPr txBox="1"/>
          <p:nvPr>
            <p:ph type="title"/>
          </p:nvPr>
        </p:nvSpPr>
        <p:spPr>
          <a:xfrm>
            <a:off x="555785" y="257025"/>
            <a:ext cx="11165951" cy="84965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Safety</a:t>
            </a:r>
            <a:endParaRPr/>
          </a:p>
        </p:txBody>
      </p:sp>
      <p:sp>
        <p:nvSpPr>
          <p:cNvPr id="312" name="Google Shape;312;p30"/>
          <p:cNvSpPr txBox="1"/>
          <p:nvPr>
            <p:ph idx="1" type="body"/>
          </p:nvPr>
        </p:nvSpPr>
        <p:spPr>
          <a:xfrm>
            <a:off x="470275" y="1106678"/>
            <a:ext cx="11166000" cy="14715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102649"/>
              </a:buClr>
              <a:buSzPts val="1800"/>
              <a:buChar char="•"/>
            </a:pPr>
            <a:r>
              <a:rPr lang="en-US" sz="1800"/>
              <a:t>The first dose of any new medication should be given at home and not at school </a:t>
            </a:r>
            <a:endParaRPr/>
          </a:p>
          <a:p>
            <a:pPr indent="-228600" lvl="0" marL="228600" rtl="0" algn="l">
              <a:lnSpc>
                <a:spcPct val="90000"/>
              </a:lnSpc>
              <a:spcBef>
                <a:spcPts val="0"/>
              </a:spcBef>
              <a:spcAft>
                <a:spcPts val="0"/>
              </a:spcAft>
              <a:buClr>
                <a:srgbClr val="102649"/>
              </a:buClr>
              <a:buSzPts val="1800"/>
              <a:buChar char="•"/>
            </a:pPr>
            <a:r>
              <a:rPr lang="en-US" sz="1800"/>
              <a:t>When possible, all medication should be brought to the school by a parent or guardian</a:t>
            </a:r>
            <a:endParaRPr/>
          </a:p>
          <a:p>
            <a:pPr indent="-228600" lvl="0" marL="228600" rtl="0" algn="l">
              <a:lnSpc>
                <a:spcPct val="90000"/>
              </a:lnSpc>
              <a:spcBef>
                <a:spcPts val="0"/>
              </a:spcBef>
              <a:spcAft>
                <a:spcPts val="0"/>
              </a:spcAft>
              <a:buClr>
                <a:srgbClr val="102649"/>
              </a:buClr>
              <a:buSzPts val="1800"/>
              <a:buChar char="•"/>
            </a:pPr>
            <a:r>
              <a:rPr lang="en-US" sz="1800"/>
              <a:t>If medication must be transported to the school by the student, it should be transported in the original container and in a sealed envelope with the student’s name on the outside and given to the appropriate school personnel (school nurse or designated school personnel) </a:t>
            </a:r>
            <a:endParaRPr/>
          </a:p>
          <a:p>
            <a:pPr indent="-228600" lvl="0" marL="228600" rtl="0" algn="l">
              <a:lnSpc>
                <a:spcPct val="90000"/>
              </a:lnSpc>
              <a:spcBef>
                <a:spcPts val="0"/>
              </a:spcBef>
              <a:spcAft>
                <a:spcPts val="0"/>
              </a:spcAft>
              <a:buClr>
                <a:srgbClr val="102649"/>
              </a:buClr>
              <a:buSzPts val="1800"/>
              <a:buChar char="•"/>
            </a:pPr>
            <a:r>
              <a:rPr lang="en-US" sz="1800"/>
              <a:t>According to school district policy and procedures, prescribed medication should be counted and the number of pills received should be noted on the Medication Administration Record</a:t>
            </a:r>
            <a:endParaRPr/>
          </a:p>
          <a:p>
            <a:pPr indent="-228600" lvl="0" marL="228600" rtl="0" algn="l">
              <a:lnSpc>
                <a:spcPct val="90000"/>
              </a:lnSpc>
              <a:spcBef>
                <a:spcPts val="0"/>
              </a:spcBef>
              <a:spcAft>
                <a:spcPts val="0"/>
              </a:spcAft>
              <a:buClr>
                <a:srgbClr val="102649"/>
              </a:buClr>
              <a:buSzPts val="1800"/>
              <a:buChar char="•"/>
            </a:pPr>
            <a:r>
              <a:rPr b="1" lang="en-US" sz="1800"/>
              <a:t>Medication shall only be administered according to the health care provider’s order and the instructions on the prescription label. </a:t>
            </a:r>
            <a:r>
              <a:rPr lang="en-US" sz="1800"/>
              <a:t>(May apply clear tape over the label to maintain legibility of label.)  </a:t>
            </a:r>
            <a:endParaRPr/>
          </a:p>
          <a:p>
            <a:pPr indent="-228600" lvl="0" marL="228600" rtl="0" algn="l">
              <a:lnSpc>
                <a:spcPct val="90000"/>
              </a:lnSpc>
              <a:spcBef>
                <a:spcPts val="0"/>
              </a:spcBef>
              <a:spcAft>
                <a:spcPts val="0"/>
              </a:spcAft>
              <a:buClr>
                <a:srgbClr val="102649"/>
              </a:buClr>
              <a:buSzPts val="1800"/>
              <a:buChar char="•"/>
            </a:pPr>
            <a:r>
              <a:rPr b="1" lang="en-US" sz="1800"/>
              <a:t>Discrepancies that exist between the information on the Parent/Guardian Authorization Form, provider orders and the prescription label should require one of the following:  </a:t>
            </a:r>
            <a:endParaRPr b="1"/>
          </a:p>
          <a:p>
            <a:pPr indent="-228600" lvl="1" marL="685800" rtl="0" algn="l">
              <a:lnSpc>
                <a:spcPct val="90000"/>
              </a:lnSpc>
              <a:spcBef>
                <a:spcPts val="0"/>
              </a:spcBef>
              <a:spcAft>
                <a:spcPts val="0"/>
              </a:spcAft>
              <a:buClr>
                <a:srgbClr val="102649"/>
              </a:buClr>
              <a:buSzPts val="1800"/>
              <a:buChar char="•"/>
            </a:pPr>
            <a:r>
              <a:rPr lang="en-US" sz="1800"/>
              <a:t> New Authorization Form completed by the parent/guardian</a:t>
            </a:r>
            <a:endParaRPr/>
          </a:p>
          <a:p>
            <a:pPr indent="-228600" lvl="1" marL="685800" rtl="0" algn="l">
              <a:lnSpc>
                <a:spcPct val="90000"/>
              </a:lnSpc>
              <a:spcBef>
                <a:spcPts val="0"/>
              </a:spcBef>
              <a:spcAft>
                <a:spcPts val="0"/>
              </a:spcAft>
              <a:buClr>
                <a:srgbClr val="102649"/>
              </a:buClr>
              <a:buSzPts val="1800"/>
              <a:buChar char="•"/>
            </a:pPr>
            <a:r>
              <a:rPr lang="en-US" sz="1800"/>
              <a:t> New prescription bottle or label issued by the dispensing pharmacy</a:t>
            </a:r>
            <a:endParaRPr/>
          </a:p>
          <a:p>
            <a:pPr indent="-228600" lvl="0" marL="228600" rtl="0" algn="l">
              <a:lnSpc>
                <a:spcPct val="90000"/>
              </a:lnSpc>
              <a:spcBef>
                <a:spcPts val="0"/>
              </a:spcBef>
              <a:spcAft>
                <a:spcPts val="0"/>
              </a:spcAft>
              <a:buClr>
                <a:srgbClr val="102649"/>
              </a:buClr>
              <a:buSzPts val="1800"/>
              <a:buChar char="•"/>
            </a:pPr>
            <a:r>
              <a:rPr lang="en-US" sz="1800"/>
              <a:t>Medications shall not be given beyond the date specified on the Authorization form, or beyond the expiration date on the label</a:t>
            </a:r>
            <a:endParaRPr/>
          </a:p>
        </p:txBody>
      </p:sp>
      <p:pic>
        <p:nvPicPr>
          <p:cNvPr descr="KDE school health logo" id="313" name="Google Shape;313;p30"/>
          <p:cNvPicPr preferRelativeResize="0"/>
          <p:nvPr/>
        </p:nvPicPr>
        <p:blipFill rotWithShape="1">
          <a:blip r:embed="rId3">
            <a:alphaModFix/>
          </a:blip>
          <a:srcRect b="0" l="0" r="0" t="0"/>
          <a:stretch/>
        </p:blipFill>
        <p:spPr>
          <a:xfrm>
            <a:off x="10935348" y="4708814"/>
            <a:ext cx="896190" cy="104250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1"/>
          <p:cNvSpPr txBox="1"/>
          <p:nvPr>
            <p:ph type="title"/>
          </p:nvPr>
        </p:nvSpPr>
        <p:spPr>
          <a:xfrm>
            <a:off x="555785" y="257025"/>
            <a:ext cx="11302385" cy="848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Changes in Medication</a:t>
            </a:r>
            <a:endParaRPr/>
          </a:p>
        </p:txBody>
      </p:sp>
      <p:sp>
        <p:nvSpPr>
          <p:cNvPr id="319" name="Google Shape;319;p31"/>
          <p:cNvSpPr txBox="1"/>
          <p:nvPr>
            <p:ph idx="1" type="body"/>
          </p:nvPr>
        </p:nvSpPr>
        <p:spPr>
          <a:xfrm>
            <a:off x="555775" y="1215075"/>
            <a:ext cx="11302500" cy="51618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102649"/>
              </a:buClr>
              <a:buSzPct val="100000"/>
              <a:buChar char="•"/>
            </a:pPr>
            <a:r>
              <a:rPr lang="en-US"/>
              <a:t>The authorization to administer medication is only valid for the current school year or until treatment changes </a:t>
            </a:r>
            <a:endParaRPr/>
          </a:p>
          <a:p>
            <a:pPr indent="-228600" lvl="0" marL="228600" rtl="0" algn="l">
              <a:lnSpc>
                <a:spcPct val="90000"/>
              </a:lnSpc>
              <a:spcBef>
                <a:spcPts val="1000"/>
              </a:spcBef>
              <a:spcAft>
                <a:spcPts val="0"/>
              </a:spcAft>
              <a:buClr>
                <a:srgbClr val="102649"/>
              </a:buClr>
              <a:buSzPct val="100000"/>
              <a:buChar char="•"/>
            </a:pPr>
            <a:r>
              <a:rPr b="1" lang="en-US"/>
              <a:t>A new Authorization for Medication Administration form must be obtained whenever there is a change to the medication, dosage, time and/or frequency and a new prescription bottle (or medication label if applicable) from the pharmacy indicating the prescription change</a:t>
            </a:r>
            <a:endParaRPr b="1"/>
          </a:p>
          <a:p>
            <a:pPr indent="-228600" lvl="0" marL="228600" rtl="0" algn="l">
              <a:lnSpc>
                <a:spcPct val="90000"/>
              </a:lnSpc>
              <a:spcBef>
                <a:spcPts val="1000"/>
              </a:spcBef>
              <a:spcAft>
                <a:spcPts val="0"/>
              </a:spcAft>
              <a:buClr>
                <a:srgbClr val="102649"/>
              </a:buClr>
              <a:buSzPct val="100000"/>
              <a:buChar char="•"/>
            </a:pPr>
            <a:r>
              <a:rPr lang="en-US"/>
              <a:t>Nurses may only accept medication orders as prescribed by a physician, physician’s assistant, advanced practice registered nurse (APRN), physician’s assistant or dentist</a:t>
            </a:r>
            <a:endParaRPr/>
          </a:p>
          <a:p>
            <a:pPr indent="-228600" lvl="0" marL="228600" rtl="0" algn="l">
              <a:lnSpc>
                <a:spcPct val="90000"/>
              </a:lnSpc>
              <a:spcBef>
                <a:spcPts val="1000"/>
              </a:spcBef>
              <a:spcAft>
                <a:spcPts val="0"/>
              </a:spcAft>
              <a:buClr>
                <a:srgbClr val="102649"/>
              </a:buClr>
              <a:buSzPct val="100000"/>
              <a:buChar char="•"/>
            </a:pPr>
            <a:r>
              <a:rPr b="1" lang="en-US"/>
              <a:t>Nurses may not accept requests from parents to change a prescribed medication dose without first contacting the prescribing health care provider</a:t>
            </a:r>
            <a:endParaRPr b="1"/>
          </a:p>
          <a:p>
            <a:pPr indent="-64135" lvl="0" marL="228600" rtl="0" algn="l">
              <a:lnSpc>
                <a:spcPct val="90000"/>
              </a:lnSpc>
              <a:spcBef>
                <a:spcPts val="1000"/>
              </a:spcBef>
              <a:spcAft>
                <a:spcPts val="0"/>
              </a:spcAft>
              <a:buClr>
                <a:srgbClr val="102649"/>
              </a:buClr>
              <a:buSzPct val="100000"/>
              <a:buNone/>
            </a:pPr>
            <a:r>
              <a:t/>
            </a:r>
            <a:endParaRPr b="1"/>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320" name="Google Shape;320;p31"/>
          <p:cNvPicPr preferRelativeResize="0"/>
          <p:nvPr/>
        </p:nvPicPr>
        <p:blipFill rotWithShape="1">
          <a:blip r:embed="rId3">
            <a:alphaModFix/>
          </a:blip>
          <a:srcRect b="0" l="0" r="0" t="0"/>
          <a:stretch/>
        </p:blipFill>
        <p:spPr>
          <a:xfrm>
            <a:off x="10829506" y="172563"/>
            <a:ext cx="896190" cy="10425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2"/>
          <p:cNvSpPr txBox="1"/>
          <p:nvPr>
            <p:ph type="title"/>
          </p:nvPr>
        </p:nvSpPr>
        <p:spPr>
          <a:xfrm>
            <a:off x="555786" y="257025"/>
            <a:ext cx="11244328" cy="10039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Storage and Disposal of Medications</a:t>
            </a:r>
            <a:endParaRPr/>
          </a:p>
        </p:txBody>
      </p:sp>
      <p:sp>
        <p:nvSpPr>
          <p:cNvPr id="326" name="Google Shape;326;p32"/>
          <p:cNvSpPr txBox="1"/>
          <p:nvPr>
            <p:ph idx="1" type="body"/>
          </p:nvPr>
        </p:nvSpPr>
        <p:spPr>
          <a:xfrm>
            <a:off x="555786" y="1261014"/>
            <a:ext cx="11374957" cy="4370529"/>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rgbClr val="102649"/>
              </a:buClr>
              <a:buSzPct val="100000"/>
              <a:buChar char="•"/>
            </a:pPr>
            <a:r>
              <a:rPr lang="en-US"/>
              <a:t>Except for emergency medications (Diastat®, Glucagon® and EpiPen®) specified in an emergency care plan, all medications should be kept in an appropriately labeled, secure, locked container or cabinet accessible only to the responsible authorized school personnel</a:t>
            </a:r>
            <a:endParaRPr/>
          </a:p>
          <a:p>
            <a:pPr indent="-215265" lvl="0" marL="228600" rtl="0" algn="l">
              <a:lnSpc>
                <a:spcPct val="90000"/>
              </a:lnSpc>
              <a:spcBef>
                <a:spcPts val="1000"/>
              </a:spcBef>
              <a:spcAft>
                <a:spcPts val="0"/>
              </a:spcAft>
              <a:buClr>
                <a:srgbClr val="102649"/>
              </a:buClr>
              <a:buSzPct val="100000"/>
              <a:buChar char="•"/>
            </a:pPr>
            <a:r>
              <a:rPr lang="en-US"/>
              <a:t>Medications requiring refrigeration shall be kept in a </a:t>
            </a:r>
            <a:r>
              <a:rPr lang="en-US"/>
              <a:t>separate</a:t>
            </a:r>
            <a:r>
              <a:rPr lang="en-US"/>
              <a:t> refrigerator in a supervised area or locked container that can be stored with food in a supervised area</a:t>
            </a:r>
            <a:endParaRPr/>
          </a:p>
          <a:p>
            <a:pPr indent="-215265" lvl="0" marL="228600" rtl="0" algn="l">
              <a:lnSpc>
                <a:spcPct val="90000"/>
              </a:lnSpc>
              <a:spcBef>
                <a:spcPts val="1000"/>
              </a:spcBef>
              <a:spcAft>
                <a:spcPts val="0"/>
              </a:spcAft>
              <a:buClr>
                <a:srgbClr val="102649"/>
              </a:buClr>
              <a:buSzPct val="100000"/>
              <a:buChar char="•"/>
            </a:pPr>
            <a:r>
              <a:rPr lang="en-US"/>
              <a:t>Temperature of that refrigerator will be checked on a daily basis and recorded according to agency policy. Temperatures should be maintained between 33- and 45-degrees Fahrenheit </a:t>
            </a:r>
            <a:endParaRPr/>
          </a:p>
          <a:p>
            <a:pPr indent="-215265" lvl="0" marL="228600" rtl="0" algn="l">
              <a:lnSpc>
                <a:spcPct val="90000"/>
              </a:lnSpc>
              <a:spcBef>
                <a:spcPts val="1000"/>
              </a:spcBef>
              <a:spcAft>
                <a:spcPts val="0"/>
              </a:spcAft>
              <a:buClr>
                <a:srgbClr val="102649"/>
              </a:buClr>
              <a:buSzPct val="100000"/>
              <a:buChar char="•"/>
            </a:pPr>
            <a:r>
              <a:rPr lang="en-US"/>
              <a:t>For students receiving medication throughout the school year, it is recommended that no more than a month’s supply of medication be stored on school property</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327" name="Google Shape;327;p32"/>
          <p:cNvPicPr preferRelativeResize="0"/>
          <p:nvPr/>
        </p:nvPicPr>
        <p:blipFill rotWithShape="1">
          <a:blip r:embed="rId3">
            <a:alphaModFix/>
          </a:blip>
          <a:srcRect b="0" l="0" r="0" t="0"/>
          <a:stretch/>
        </p:blipFill>
        <p:spPr>
          <a:xfrm>
            <a:off x="11072478" y="183951"/>
            <a:ext cx="896190" cy="10425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3"/>
          <p:cNvSpPr txBox="1"/>
          <p:nvPr>
            <p:ph type="title"/>
          </p:nvPr>
        </p:nvSpPr>
        <p:spPr>
          <a:xfrm>
            <a:off x="555786" y="257025"/>
            <a:ext cx="11080428" cy="7876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Discontinued, Unused and Expired Medications </a:t>
            </a:r>
            <a:endParaRPr/>
          </a:p>
        </p:txBody>
      </p:sp>
      <p:sp>
        <p:nvSpPr>
          <p:cNvPr id="333" name="Google Shape;333;p33"/>
          <p:cNvSpPr txBox="1"/>
          <p:nvPr>
            <p:ph idx="1" type="body"/>
          </p:nvPr>
        </p:nvSpPr>
        <p:spPr>
          <a:xfrm>
            <a:off x="555775" y="1227900"/>
            <a:ext cx="11080500" cy="47355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102649"/>
              </a:buClr>
              <a:buSzPct val="100000"/>
              <a:buChar char="•"/>
            </a:pPr>
            <a:r>
              <a:rPr lang="en-US"/>
              <a:t>When medications are no longer needed, the school should notify the parent/guardian and request that it be picked up by the parent/guardian  </a:t>
            </a:r>
            <a:endParaRPr/>
          </a:p>
          <a:p>
            <a:pPr indent="-228600" lvl="0" marL="228600" rtl="0" algn="l">
              <a:lnSpc>
                <a:spcPct val="90000"/>
              </a:lnSpc>
              <a:spcBef>
                <a:spcPts val="1000"/>
              </a:spcBef>
              <a:spcAft>
                <a:spcPts val="0"/>
              </a:spcAft>
              <a:buClr>
                <a:srgbClr val="102649"/>
              </a:buClr>
              <a:buSzPct val="100000"/>
              <a:buChar char="•"/>
            </a:pPr>
            <a:r>
              <a:rPr lang="en-US"/>
              <a:t>For disposal of unused medication or expired medication that has not been picked up by parent/guardian:</a:t>
            </a:r>
            <a:endParaRPr/>
          </a:p>
          <a:p>
            <a:pPr indent="-228600" lvl="1" marL="685800" rtl="0" algn="l">
              <a:lnSpc>
                <a:spcPct val="90000"/>
              </a:lnSpc>
              <a:spcBef>
                <a:spcPts val="500"/>
              </a:spcBef>
              <a:spcAft>
                <a:spcPts val="0"/>
              </a:spcAft>
              <a:buClr>
                <a:srgbClr val="102649"/>
              </a:buClr>
              <a:buSzPct val="100000"/>
              <a:buChar char="•"/>
            </a:pPr>
            <a:r>
              <a:rPr lang="en-US"/>
              <a:t>Pour glue into pill container, after glue is hardened, container may be thrown into garbage can</a:t>
            </a:r>
            <a:endParaRPr/>
          </a:p>
          <a:p>
            <a:pPr indent="-228600" lvl="1" marL="685800" rtl="0" algn="l">
              <a:lnSpc>
                <a:spcPct val="90000"/>
              </a:lnSpc>
              <a:spcBef>
                <a:spcPts val="500"/>
              </a:spcBef>
              <a:spcAft>
                <a:spcPts val="0"/>
              </a:spcAft>
              <a:buClr>
                <a:srgbClr val="102649"/>
              </a:buClr>
              <a:buSzPct val="100000"/>
              <a:buChar char="•"/>
            </a:pPr>
            <a:r>
              <a:rPr lang="en-US"/>
              <a:t>Pour cat litter and liquid into container and wait for it to set-up, after it becomes hardened, it may be thrown into garbage can</a:t>
            </a:r>
            <a:endParaRPr/>
          </a:p>
          <a:p>
            <a:pPr indent="-228600" lvl="1" marL="685800" rtl="0" algn="l">
              <a:lnSpc>
                <a:spcPct val="90000"/>
              </a:lnSpc>
              <a:spcBef>
                <a:spcPts val="500"/>
              </a:spcBef>
              <a:spcAft>
                <a:spcPts val="0"/>
              </a:spcAft>
              <a:buClr>
                <a:srgbClr val="102649"/>
              </a:buClr>
              <a:buSzPct val="100000"/>
              <a:buChar char="•"/>
            </a:pPr>
            <a:r>
              <a:rPr lang="en-US"/>
              <a:t>Disposal of controlled medication must be documented on the student’s medication record to verify it was destroyed, sign, date and have a witness also sign and date</a:t>
            </a:r>
            <a:endParaRPr/>
          </a:p>
          <a:p>
            <a:pPr indent="-228600" lvl="1" marL="685800" rtl="0" algn="l">
              <a:lnSpc>
                <a:spcPct val="90000"/>
              </a:lnSpc>
              <a:spcBef>
                <a:spcPts val="500"/>
              </a:spcBef>
              <a:spcAft>
                <a:spcPts val="0"/>
              </a:spcAft>
              <a:buClr>
                <a:srgbClr val="102649"/>
              </a:buClr>
              <a:buSzPct val="100000"/>
              <a:buChar char="•"/>
            </a:pPr>
            <a:r>
              <a:rPr lang="en-US"/>
              <a:t>Items such as inhaler canisters may be placed in a sharps container or disposed of according to the school district’s Bloodborne Pathogen Occupational Safety and Health Administration (OSHA) plan</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334" name="Google Shape;334;p33"/>
          <p:cNvPicPr preferRelativeResize="0"/>
          <p:nvPr/>
        </p:nvPicPr>
        <p:blipFill rotWithShape="1">
          <a:blip r:embed="rId3">
            <a:alphaModFix/>
          </a:blip>
          <a:srcRect b="0" l="0" r="0" t="0"/>
          <a:stretch/>
        </p:blipFill>
        <p:spPr>
          <a:xfrm>
            <a:off x="10933007" y="4920902"/>
            <a:ext cx="896190" cy="10425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4"/>
          <p:cNvSpPr txBox="1"/>
          <p:nvPr>
            <p:ph type="title"/>
          </p:nvPr>
        </p:nvSpPr>
        <p:spPr>
          <a:xfrm>
            <a:off x="555785" y="257025"/>
            <a:ext cx="11080429" cy="83683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Field Trip Medication Administration</a:t>
            </a:r>
            <a:endParaRPr/>
          </a:p>
        </p:txBody>
      </p:sp>
      <p:sp>
        <p:nvSpPr>
          <p:cNvPr id="340" name="Google Shape;340;p34"/>
          <p:cNvSpPr txBox="1"/>
          <p:nvPr>
            <p:ph idx="1" type="body"/>
          </p:nvPr>
        </p:nvSpPr>
        <p:spPr>
          <a:xfrm>
            <a:off x="555775" y="1093850"/>
            <a:ext cx="11242800" cy="5303100"/>
          </a:xfrm>
          <a:prstGeom prst="rect">
            <a:avLst/>
          </a:prstGeom>
          <a:noFill/>
          <a:ln>
            <a:noFill/>
          </a:ln>
        </p:spPr>
        <p:txBody>
          <a:bodyPr anchorCtr="0" anchor="t" bIns="45700" lIns="91425" spcFirstLastPara="1" rIns="91425" wrap="square" tIns="45700">
            <a:normAutofit fontScale="85000" lnSpcReduction="10000"/>
          </a:bodyPr>
          <a:lstStyle/>
          <a:p>
            <a:pPr indent="-215265" lvl="0" marL="228600" rtl="0" algn="l">
              <a:lnSpc>
                <a:spcPct val="90000"/>
              </a:lnSpc>
              <a:spcBef>
                <a:spcPts val="0"/>
              </a:spcBef>
              <a:spcAft>
                <a:spcPts val="0"/>
              </a:spcAft>
              <a:buClr>
                <a:srgbClr val="102649"/>
              </a:buClr>
              <a:buSzPct val="100000"/>
              <a:buChar char="•"/>
            </a:pPr>
            <a:r>
              <a:rPr lang="en-US"/>
              <a:t>If a student is attending a field trip away from school during his/her scheduled medication time, school personnel with current training on medication administration may be designated to administer the medication while on the field trip</a:t>
            </a:r>
            <a:endParaRPr/>
          </a:p>
          <a:p>
            <a:pPr indent="-215265" lvl="0" marL="228600" rtl="0" algn="l">
              <a:lnSpc>
                <a:spcPct val="90000"/>
              </a:lnSpc>
              <a:spcBef>
                <a:spcPts val="1000"/>
              </a:spcBef>
              <a:spcAft>
                <a:spcPts val="0"/>
              </a:spcAft>
              <a:buClr>
                <a:srgbClr val="102649"/>
              </a:buClr>
              <a:buSzPct val="100000"/>
              <a:buChar char="•"/>
            </a:pPr>
            <a:r>
              <a:rPr b="1" lang="en-US"/>
              <a:t>Notification and preparation for administering medications during a field trip should begin well in advance of the day of the field trip</a:t>
            </a:r>
            <a:endParaRPr b="1"/>
          </a:p>
          <a:p>
            <a:pPr indent="-211455" lvl="1" marL="685800" rtl="0" algn="l">
              <a:lnSpc>
                <a:spcPct val="90000"/>
              </a:lnSpc>
              <a:spcBef>
                <a:spcPts val="1000"/>
              </a:spcBef>
              <a:spcAft>
                <a:spcPts val="0"/>
              </a:spcAft>
              <a:buSzPct val="75000"/>
              <a:buChar char="•"/>
            </a:pPr>
            <a:r>
              <a:rPr lang="en-US"/>
              <a:t>Specific Instructions are </a:t>
            </a:r>
            <a:r>
              <a:rPr lang="en-US"/>
              <a:t>readily</a:t>
            </a:r>
            <a:r>
              <a:rPr lang="en-US"/>
              <a:t> available on the district webpage: </a:t>
            </a:r>
            <a:endParaRPr/>
          </a:p>
          <a:p>
            <a:pPr indent="0" lvl="0" marL="685800" rtl="0" algn="l">
              <a:lnSpc>
                <a:spcPct val="90000"/>
              </a:lnSpc>
              <a:spcBef>
                <a:spcPts val="1000"/>
              </a:spcBef>
              <a:spcAft>
                <a:spcPts val="0"/>
              </a:spcAft>
              <a:buNone/>
            </a:pPr>
            <a:r>
              <a:rPr lang="en-US"/>
              <a:t> FORMS/LINKS &gt; FORMS&gt; Transportation/Field Trips</a:t>
            </a:r>
            <a:endParaRPr/>
          </a:p>
          <a:p>
            <a:pPr indent="-161290" lvl="0" marL="228600" rtl="0" algn="l">
              <a:lnSpc>
                <a:spcPct val="90000"/>
              </a:lnSpc>
              <a:spcBef>
                <a:spcPts val="1000"/>
              </a:spcBef>
              <a:spcAft>
                <a:spcPts val="0"/>
              </a:spcAft>
              <a:buSzPct val="64285"/>
              <a:buChar char="•"/>
            </a:pPr>
            <a:r>
              <a:rPr b="1" lang="en-US"/>
              <a:t>Field Trip Consent Form 09.36 AP.211</a:t>
            </a:r>
            <a:r>
              <a:rPr lang="en-US"/>
              <a:t> </a:t>
            </a:r>
            <a:r>
              <a:rPr b="1" lang="en-US"/>
              <a:t>School-Related Student Trip Permission Slips and Medical Release Form </a:t>
            </a:r>
            <a:r>
              <a:rPr lang="en-US"/>
              <a:t>must be completed for each trip according to school district policy and procedures.</a:t>
            </a:r>
            <a:endParaRPr/>
          </a:p>
          <a:p>
            <a:pPr indent="-161290" lvl="0" marL="228600" rtl="0" algn="l">
              <a:lnSpc>
                <a:spcPct val="90000"/>
              </a:lnSpc>
              <a:spcBef>
                <a:spcPts val="1000"/>
              </a:spcBef>
              <a:spcAft>
                <a:spcPts val="0"/>
              </a:spcAft>
              <a:buSzPct val="64285"/>
              <a:buChar char="•"/>
            </a:pPr>
            <a:r>
              <a:rPr b="1" lang="en-US"/>
              <a:t>Each student’s permission slip and medical release form must accompany the trip, as it contains vital information in the case of emergency. </a:t>
            </a:r>
            <a:endParaRPr b="1"/>
          </a:p>
          <a:p>
            <a:pPr indent="0" lvl="0" marL="228600" rtl="0" algn="l">
              <a:lnSpc>
                <a:spcPct val="90000"/>
              </a:lnSpc>
              <a:spcBef>
                <a:spcPts val="1000"/>
              </a:spcBef>
              <a:spcAft>
                <a:spcPts val="0"/>
              </a:spcAft>
              <a:buNone/>
            </a:pPr>
            <a:r>
              <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341" name="Google Shape;341;p34"/>
          <p:cNvPicPr preferRelativeResize="0"/>
          <p:nvPr/>
        </p:nvPicPr>
        <p:blipFill rotWithShape="1">
          <a:blip r:embed="rId3">
            <a:alphaModFix/>
          </a:blip>
          <a:srcRect b="0" l="0" r="0" t="0"/>
          <a:stretch/>
        </p:blipFill>
        <p:spPr>
          <a:xfrm>
            <a:off x="11065742" y="154191"/>
            <a:ext cx="896190" cy="10425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35ae8a29a69_1_7"/>
          <p:cNvSpPr txBox="1"/>
          <p:nvPr>
            <p:ph type="title"/>
          </p:nvPr>
        </p:nvSpPr>
        <p:spPr>
          <a:xfrm>
            <a:off x="555785" y="257025"/>
            <a:ext cx="11080500" cy="83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Field Trip Medication Administration</a:t>
            </a:r>
            <a:endParaRPr/>
          </a:p>
        </p:txBody>
      </p:sp>
      <p:sp>
        <p:nvSpPr>
          <p:cNvPr id="347" name="Google Shape;347;g35ae8a29a69_1_7"/>
          <p:cNvSpPr txBox="1"/>
          <p:nvPr>
            <p:ph idx="1" type="body"/>
          </p:nvPr>
        </p:nvSpPr>
        <p:spPr>
          <a:xfrm>
            <a:off x="555775" y="1093850"/>
            <a:ext cx="11242800" cy="5062200"/>
          </a:xfrm>
          <a:prstGeom prst="rect">
            <a:avLst/>
          </a:prstGeom>
          <a:noFill/>
          <a:ln>
            <a:noFill/>
          </a:ln>
        </p:spPr>
        <p:txBody>
          <a:bodyPr anchorCtr="0" anchor="t" bIns="45700" lIns="91425" spcFirstLastPara="1" rIns="91425" wrap="square" tIns="45700">
            <a:normAutofit lnSpcReduction="10000"/>
          </a:bodyPr>
          <a:lstStyle/>
          <a:p>
            <a:pPr indent="-241934" lvl="0" marL="228600" rtl="0" algn="l">
              <a:lnSpc>
                <a:spcPct val="90000"/>
              </a:lnSpc>
              <a:spcBef>
                <a:spcPts val="0"/>
              </a:spcBef>
              <a:spcAft>
                <a:spcPts val="0"/>
              </a:spcAft>
              <a:buClr>
                <a:srgbClr val="102649"/>
              </a:buClr>
              <a:buSzPts val="2800"/>
              <a:buChar char="•"/>
            </a:pPr>
            <a:r>
              <a:rPr lang="en-US"/>
              <a:t>Student medication may not be repackaged for field trips by school personnel.  Medication must travel in the original container with instructions.</a:t>
            </a:r>
            <a:endParaRPr/>
          </a:p>
          <a:p>
            <a:pPr indent="-241934" lvl="0" marL="228600" rtl="0" algn="l">
              <a:lnSpc>
                <a:spcPct val="90000"/>
              </a:lnSpc>
              <a:spcBef>
                <a:spcPts val="1000"/>
              </a:spcBef>
              <a:spcAft>
                <a:spcPts val="0"/>
              </a:spcAft>
              <a:buClr>
                <a:srgbClr val="102649"/>
              </a:buClr>
              <a:buSzPts val="2800"/>
              <a:buChar char="•"/>
            </a:pPr>
            <a:r>
              <a:rPr lang="en-US"/>
              <a:t>The school should request the parent send a separate bottle with enough medication for the field trip day--the medication bottle must also have a pharmacy prescription label attached </a:t>
            </a:r>
            <a:endParaRPr/>
          </a:p>
          <a:p>
            <a:pPr indent="-178435" lvl="0" marL="228600" rtl="0" algn="l">
              <a:lnSpc>
                <a:spcPct val="90000"/>
              </a:lnSpc>
              <a:spcBef>
                <a:spcPts val="1000"/>
              </a:spcBef>
              <a:spcAft>
                <a:spcPts val="0"/>
              </a:spcAft>
              <a:buSzPts val="1800"/>
              <a:buChar char="•"/>
            </a:pPr>
            <a:r>
              <a:rPr lang="en-US"/>
              <a:t>If medication is being sent from the school health unit, only the dose(s) required for the trip should be sent.</a:t>
            </a:r>
            <a:endParaRPr/>
          </a:p>
          <a:p>
            <a:pPr indent="-241934" lvl="0" marL="228600" rtl="0" algn="l">
              <a:lnSpc>
                <a:spcPct val="90000"/>
              </a:lnSpc>
              <a:spcBef>
                <a:spcPts val="1000"/>
              </a:spcBef>
              <a:spcAft>
                <a:spcPts val="0"/>
              </a:spcAft>
              <a:buClr>
                <a:srgbClr val="102649"/>
              </a:buClr>
              <a:buSzPts val="2800"/>
              <a:buChar char="•"/>
            </a:pPr>
            <a:r>
              <a:rPr lang="en-US"/>
              <a:t>Controlled medication must be transported during the trip in a locked container.</a:t>
            </a:r>
            <a:endParaRPr/>
          </a:p>
          <a:p>
            <a:pPr indent="0" lvl="0" marL="0" rtl="0" algn="l">
              <a:lnSpc>
                <a:spcPct val="90000"/>
              </a:lnSpc>
              <a:spcBef>
                <a:spcPts val="1000"/>
              </a:spcBef>
              <a:spcAft>
                <a:spcPts val="0"/>
              </a:spcAft>
              <a:buClr>
                <a:srgbClr val="102649"/>
              </a:buClr>
              <a:buSzPts val="2800"/>
              <a:buNone/>
            </a:pPr>
            <a:r>
              <a:t/>
            </a:r>
            <a:endParaRPr/>
          </a:p>
          <a:p>
            <a:pPr indent="-64135" lvl="0" marL="228600" rtl="0" algn="l">
              <a:lnSpc>
                <a:spcPct val="90000"/>
              </a:lnSpc>
              <a:spcBef>
                <a:spcPts val="1000"/>
              </a:spcBef>
              <a:spcAft>
                <a:spcPts val="0"/>
              </a:spcAft>
              <a:buClr>
                <a:srgbClr val="102649"/>
              </a:buClr>
              <a:buSzPts val="2800"/>
              <a:buNone/>
            </a:pPr>
            <a:r>
              <a:t/>
            </a:r>
            <a:endParaRPr/>
          </a:p>
        </p:txBody>
      </p:sp>
      <p:pic>
        <p:nvPicPr>
          <p:cNvPr descr="KDE school health logo" id="348" name="Google Shape;348;g35ae8a29a69_1_7"/>
          <p:cNvPicPr preferRelativeResize="0"/>
          <p:nvPr/>
        </p:nvPicPr>
        <p:blipFill rotWithShape="1">
          <a:blip r:embed="rId3">
            <a:alphaModFix/>
          </a:blip>
          <a:srcRect b="0" l="0" r="0" t="0"/>
          <a:stretch/>
        </p:blipFill>
        <p:spPr>
          <a:xfrm>
            <a:off x="11065742" y="154191"/>
            <a:ext cx="896190" cy="104250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type="title"/>
          </p:nvPr>
        </p:nvSpPr>
        <p:spPr>
          <a:xfrm>
            <a:off x="555786" y="257025"/>
            <a:ext cx="10714598" cy="11199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Kentucky Laws: </a:t>
            </a:r>
            <a:endParaRPr/>
          </a:p>
          <a:p>
            <a:pPr indent="0" lvl="0" marL="0" rtl="0" algn="l">
              <a:lnSpc>
                <a:spcPct val="90000"/>
              </a:lnSpc>
              <a:spcBef>
                <a:spcPts val="0"/>
              </a:spcBef>
              <a:spcAft>
                <a:spcPts val="0"/>
              </a:spcAft>
              <a:buClr>
                <a:srgbClr val="007780"/>
              </a:buClr>
              <a:buSzPct val="100000"/>
              <a:buFont typeface="Libre Franklin Medium"/>
              <a:buNone/>
            </a:pPr>
            <a:r>
              <a:rPr lang="en-US"/>
              <a:t>KRS 156.502 and KRS 158.838</a:t>
            </a:r>
            <a:endParaRPr/>
          </a:p>
        </p:txBody>
      </p:sp>
      <p:sp>
        <p:nvSpPr>
          <p:cNvPr id="354" name="Google Shape;354;p35"/>
          <p:cNvSpPr txBox="1"/>
          <p:nvPr>
            <p:ph idx="1" type="body"/>
          </p:nvPr>
        </p:nvSpPr>
        <p:spPr>
          <a:xfrm>
            <a:off x="539000" y="1377000"/>
            <a:ext cx="11244900" cy="4109400"/>
          </a:xfrm>
          <a:prstGeom prst="rect">
            <a:avLst/>
          </a:prstGeom>
          <a:noFill/>
          <a:ln>
            <a:noFill/>
          </a:ln>
        </p:spPr>
        <p:txBody>
          <a:bodyPr anchorCtr="0" anchor="t" bIns="45700" lIns="91425" spcFirstLastPara="1" rIns="91425" wrap="square" tIns="45700">
            <a:normAutofit fontScale="77500" lnSpcReduction="20000"/>
          </a:bodyPr>
          <a:lstStyle/>
          <a:p>
            <a:pPr indent="-215265" lvl="0" marL="228600" rtl="0" algn="l">
              <a:lnSpc>
                <a:spcPct val="90000"/>
              </a:lnSpc>
              <a:spcBef>
                <a:spcPts val="0"/>
              </a:spcBef>
              <a:spcAft>
                <a:spcPts val="0"/>
              </a:spcAft>
              <a:buClr>
                <a:srgbClr val="102649"/>
              </a:buClr>
              <a:buSzPct val="100000"/>
              <a:buChar char="•"/>
            </a:pPr>
            <a:r>
              <a:rPr lang="en-US"/>
              <a:t>Kentucky’s law (KRS 156.502 and KRS 158.838) </a:t>
            </a:r>
            <a:endParaRPr/>
          </a:p>
          <a:p>
            <a:pPr indent="-217169" lvl="1" marL="685800" rtl="0" algn="l">
              <a:lnSpc>
                <a:spcPct val="90000"/>
              </a:lnSpc>
              <a:spcBef>
                <a:spcPts val="500"/>
              </a:spcBef>
              <a:spcAft>
                <a:spcPts val="0"/>
              </a:spcAft>
              <a:buClr>
                <a:srgbClr val="102649"/>
              </a:buClr>
              <a:buSzPct val="100000"/>
              <a:buChar char="•"/>
            </a:pPr>
            <a:r>
              <a:rPr lang="en-US"/>
              <a:t>Addresses the required provision of “health services” to students in the “school setting or a school sponsored activity” </a:t>
            </a:r>
            <a:endParaRPr/>
          </a:p>
          <a:p>
            <a:pPr indent="-217169" lvl="1" marL="685800" rtl="0" algn="l">
              <a:lnSpc>
                <a:spcPct val="90000"/>
              </a:lnSpc>
              <a:spcBef>
                <a:spcPts val="500"/>
              </a:spcBef>
              <a:spcAft>
                <a:spcPts val="0"/>
              </a:spcAft>
              <a:buClr>
                <a:srgbClr val="102649"/>
              </a:buClr>
              <a:buSzPct val="100000"/>
              <a:buChar char="•"/>
            </a:pPr>
            <a:r>
              <a:rPr lang="en-US"/>
              <a:t>According to federal laws, schools that received federal funds are subject to Section 504 and the American with Disabilities Act (ADA) of 1990 </a:t>
            </a:r>
            <a:endParaRPr/>
          </a:p>
          <a:p>
            <a:pPr indent="-217169" lvl="1" marL="685800" rtl="0" algn="l">
              <a:lnSpc>
                <a:spcPct val="90000"/>
              </a:lnSpc>
              <a:spcBef>
                <a:spcPts val="500"/>
              </a:spcBef>
              <a:spcAft>
                <a:spcPts val="0"/>
              </a:spcAft>
              <a:buClr>
                <a:srgbClr val="102649"/>
              </a:buClr>
              <a:buSzPct val="100000"/>
              <a:buChar char="•"/>
            </a:pPr>
            <a:r>
              <a:rPr lang="en-US"/>
              <a:t>Under Section 504 regulations, schools must provide equal access including school health services on instate or out of state school-sponsored field trips</a:t>
            </a:r>
            <a:endParaRPr/>
          </a:p>
          <a:p>
            <a:pPr indent="-217169" lvl="1" marL="685800" rtl="0" algn="l">
              <a:lnSpc>
                <a:spcPct val="90000"/>
              </a:lnSpc>
              <a:spcBef>
                <a:spcPts val="500"/>
              </a:spcBef>
              <a:spcAft>
                <a:spcPts val="0"/>
              </a:spcAft>
              <a:buClr>
                <a:srgbClr val="102649"/>
              </a:buClr>
              <a:buSzPct val="100000"/>
              <a:buChar char="•"/>
            </a:pPr>
            <a:r>
              <a:rPr lang="en-US"/>
              <a:t>Kentucky nurse’s provision or delegation to a school employee of health services to students on out-or-state, school-sponsored field trips will be governed by the state boards of nursing where the care is provided</a:t>
            </a:r>
            <a:endParaRPr/>
          </a:p>
          <a:p>
            <a:pPr indent="-217169" lvl="1" marL="685800" rtl="0" algn="l">
              <a:lnSpc>
                <a:spcPct val="90000"/>
              </a:lnSpc>
              <a:spcBef>
                <a:spcPts val="500"/>
              </a:spcBef>
              <a:spcAft>
                <a:spcPts val="0"/>
              </a:spcAft>
              <a:buClr>
                <a:srgbClr val="102649"/>
              </a:buClr>
              <a:buSzPct val="100000"/>
              <a:buChar char="•"/>
            </a:pPr>
            <a:r>
              <a:rPr lang="en-US"/>
              <a:t>This will include all the states along the travel route as well as the final destination of the field trip</a:t>
            </a:r>
            <a:endParaRPr/>
          </a:p>
          <a:p>
            <a:pPr indent="-215265" lvl="0" marL="228600" rtl="0" algn="l">
              <a:lnSpc>
                <a:spcPct val="90000"/>
              </a:lnSpc>
              <a:spcBef>
                <a:spcPts val="1000"/>
              </a:spcBef>
              <a:spcAft>
                <a:spcPts val="0"/>
              </a:spcAft>
              <a:buClr>
                <a:srgbClr val="102649"/>
              </a:buClr>
              <a:buSzPct val="100000"/>
              <a:buChar char="•"/>
            </a:pPr>
            <a:r>
              <a:rPr lang="en-US"/>
              <a:t>More information about medication administration rules on out-of-state field trips may be found below:  </a:t>
            </a:r>
            <a:endParaRPr/>
          </a:p>
          <a:p>
            <a:pPr indent="-217169" lvl="1" marL="685800" rtl="0" algn="l">
              <a:lnSpc>
                <a:spcPct val="90000"/>
              </a:lnSpc>
              <a:spcBef>
                <a:spcPts val="500"/>
              </a:spcBef>
              <a:spcAft>
                <a:spcPts val="0"/>
              </a:spcAft>
              <a:buClr>
                <a:srgbClr val="102649"/>
              </a:buClr>
              <a:buSzPct val="100000"/>
              <a:buChar char="•"/>
            </a:pPr>
            <a:r>
              <a:rPr lang="en-US" u="sng">
                <a:solidFill>
                  <a:schemeClr val="hlink"/>
                </a:solidFill>
                <a:hlinkClick r:id="rId3"/>
              </a:rPr>
              <a:t>Medication Administration on Out of State Field Trips</a:t>
            </a:r>
            <a:endParaRPr/>
          </a:p>
          <a:p>
            <a:pPr indent="-77470" lvl="0" marL="228600" rtl="0" algn="l">
              <a:lnSpc>
                <a:spcPct val="90000"/>
              </a:lnSpc>
              <a:spcBef>
                <a:spcPts val="1000"/>
              </a:spcBef>
              <a:spcAft>
                <a:spcPts val="0"/>
              </a:spcAft>
              <a:buClr>
                <a:srgbClr val="102649"/>
              </a:buClr>
              <a:buSzPct val="1000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5ae8a29a69_1_14"/>
          <p:cNvSpPr txBox="1"/>
          <p:nvPr>
            <p:ph type="title"/>
          </p:nvPr>
        </p:nvSpPr>
        <p:spPr>
          <a:xfrm>
            <a:off x="555775" y="257025"/>
            <a:ext cx="10052100" cy="1320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Overnight or Out of State Field Trips</a:t>
            </a:r>
            <a:endParaRPr/>
          </a:p>
        </p:txBody>
      </p:sp>
      <p:sp>
        <p:nvSpPr>
          <p:cNvPr id="361" name="Google Shape;361;g35ae8a29a69_1_14"/>
          <p:cNvSpPr txBox="1"/>
          <p:nvPr>
            <p:ph idx="1" type="body"/>
          </p:nvPr>
        </p:nvSpPr>
        <p:spPr>
          <a:xfrm>
            <a:off x="555775" y="1577925"/>
            <a:ext cx="9188700" cy="4277400"/>
          </a:xfrm>
          <a:prstGeom prst="rect">
            <a:avLst/>
          </a:prstGeom>
        </p:spPr>
        <p:txBody>
          <a:bodyPr anchorCtr="0" anchor="t" bIns="45700" lIns="91425" spcFirstLastPara="1" rIns="91425" wrap="square" tIns="45700">
            <a:normAutofit fontScale="92500" lnSpcReduction="20000"/>
          </a:bodyPr>
          <a:lstStyle/>
          <a:p>
            <a:pPr indent="-334327" lvl="0" marL="457200" rtl="0" algn="l">
              <a:spcBef>
                <a:spcPts val="1000"/>
              </a:spcBef>
              <a:spcAft>
                <a:spcPts val="0"/>
              </a:spcAft>
              <a:buSzPct val="64285"/>
              <a:buChar char="●"/>
            </a:pPr>
            <a:r>
              <a:rPr b="1" lang="en-US"/>
              <a:t>A trip specific student trip consent must be completed for all out of state trips.</a:t>
            </a:r>
            <a:endParaRPr b="1"/>
          </a:p>
          <a:p>
            <a:pPr indent="0" lvl="0" marL="457200" rtl="0" algn="l">
              <a:spcBef>
                <a:spcPts val="1000"/>
              </a:spcBef>
              <a:spcAft>
                <a:spcPts val="0"/>
              </a:spcAft>
              <a:buNone/>
            </a:pPr>
            <a:r>
              <a:t/>
            </a:r>
            <a:endParaRPr sz="1050"/>
          </a:p>
          <a:p>
            <a:pPr indent="-334327" lvl="0" marL="457200" rtl="0" algn="l">
              <a:spcBef>
                <a:spcPts val="1000"/>
              </a:spcBef>
              <a:spcAft>
                <a:spcPts val="0"/>
              </a:spcAft>
              <a:buSzPct val="64285"/>
              <a:buChar char="●"/>
            </a:pPr>
            <a:r>
              <a:rPr lang="en-US"/>
              <a:t>All overnight or out of state trip sponsors must submit the student trip consent and medical release (0936 AP.211) --may be a copy or via scanned email--to the supervising RN and District Health Coordinator for assessment of medications intended to travel on the trip.</a:t>
            </a:r>
            <a:endParaRPr/>
          </a:p>
          <a:p>
            <a:pPr indent="0" lvl="0" marL="457200" rtl="0" algn="l">
              <a:spcBef>
                <a:spcPts val="1000"/>
              </a:spcBef>
              <a:spcAft>
                <a:spcPts val="0"/>
              </a:spcAft>
              <a:buNone/>
            </a:pPr>
            <a:r>
              <a:t/>
            </a:r>
            <a:endParaRPr sz="1050"/>
          </a:p>
          <a:p>
            <a:pPr indent="-334327" lvl="0" marL="457200" rtl="0" algn="l">
              <a:spcBef>
                <a:spcPts val="1000"/>
              </a:spcBef>
              <a:spcAft>
                <a:spcPts val="0"/>
              </a:spcAft>
              <a:buSzPct val="64285"/>
              <a:buChar char="●"/>
            </a:pPr>
            <a:r>
              <a:rPr lang="en-US"/>
              <a:t>It is encouraged for all students who travel frequently, overnight or out of state to obtain a provider order for self-carry and self-administer for medications.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title"/>
          </p:nvPr>
        </p:nvSpPr>
        <p:spPr>
          <a:xfrm>
            <a:off x="838200" y="365126"/>
            <a:ext cx="10515600" cy="9818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Please Note:</a:t>
            </a:r>
            <a:endParaRPr/>
          </a:p>
        </p:txBody>
      </p:sp>
      <p:sp>
        <p:nvSpPr>
          <p:cNvPr id="109" name="Google Shape;109;p3"/>
          <p:cNvSpPr txBox="1"/>
          <p:nvPr>
            <p:ph idx="1" type="body"/>
          </p:nvPr>
        </p:nvSpPr>
        <p:spPr>
          <a:xfrm>
            <a:off x="838200" y="1347020"/>
            <a:ext cx="10515600" cy="482994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400"/>
              <a:buChar char="•"/>
            </a:pPr>
            <a:r>
              <a:rPr lang="en-US" sz="2400"/>
              <a:t>Due to the vast number of medications that may be prescribed to students, it is not feasible to include every possible medication in our medication administration training program for unlicensed school personnel. </a:t>
            </a:r>
            <a:endParaRPr/>
          </a:p>
          <a:p>
            <a:pPr indent="-228600" lvl="0" marL="228600" rtl="0" algn="l">
              <a:lnSpc>
                <a:spcPct val="90000"/>
              </a:lnSpc>
              <a:spcBef>
                <a:spcPts val="1000"/>
              </a:spcBef>
              <a:spcAft>
                <a:spcPts val="0"/>
              </a:spcAft>
              <a:buClr>
                <a:srgbClr val="102649"/>
              </a:buClr>
              <a:buSzPts val="2400"/>
              <a:buChar char="•"/>
            </a:pPr>
            <a:r>
              <a:rPr lang="en-US" sz="2400"/>
              <a:t>Our training program is designed to provide comprehensive guidance on the administration of the most commonly prescribed medications in the Commonwealth. </a:t>
            </a:r>
            <a:endParaRPr/>
          </a:p>
          <a:p>
            <a:pPr indent="-228600" lvl="0" marL="228600" rtl="0" algn="l">
              <a:lnSpc>
                <a:spcPct val="90000"/>
              </a:lnSpc>
              <a:spcBef>
                <a:spcPts val="1000"/>
              </a:spcBef>
              <a:spcAft>
                <a:spcPts val="0"/>
              </a:spcAft>
              <a:buClr>
                <a:srgbClr val="102649"/>
              </a:buClr>
              <a:buSzPts val="2400"/>
              <a:buChar char="•"/>
            </a:pPr>
            <a:r>
              <a:rPr lang="en-US" sz="2400"/>
              <a:t>We strive to equip school personnel with the knowledge and skills necessary to safely and effectively manage these medications, while also emphasizing the importance of consulting with healthcare professionals for any medications not covered in the training.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10" name="Google Shape;110;p3"/>
          <p:cNvPicPr preferRelativeResize="0"/>
          <p:nvPr/>
        </p:nvPicPr>
        <p:blipFill rotWithShape="1">
          <a:blip r:embed="rId3">
            <a:alphaModFix/>
          </a:blip>
          <a:srcRect b="0" l="0" r="0" t="0"/>
          <a:stretch/>
        </p:blipFill>
        <p:spPr>
          <a:xfrm>
            <a:off x="10803004" y="4323744"/>
            <a:ext cx="1101592" cy="118723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555786" y="257025"/>
            <a:ext cx="11080428" cy="8343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Refusal of Medications</a:t>
            </a:r>
            <a:endParaRPr/>
          </a:p>
        </p:txBody>
      </p:sp>
      <p:sp>
        <p:nvSpPr>
          <p:cNvPr id="367" name="Google Shape;367;p36"/>
          <p:cNvSpPr txBox="1"/>
          <p:nvPr>
            <p:ph idx="1" type="body"/>
          </p:nvPr>
        </p:nvSpPr>
        <p:spPr>
          <a:xfrm>
            <a:off x="555775" y="1091375"/>
            <a:ext cx="10918500" cy="49845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90000"/>
              </a:lnSpc>
              <a:spcBef>
                <a:spcPts val="0"/>
              </a:spcBef>
              <a:spcAft>
                <a:spcPts val="0"/>
              </a:spcAft>
              <a:buClr>
                <a:srgbClr val="102649"/>
              </a:buClr>
              <a:buSzPct val="100000"/>
              <a:buChar char="•"/>
            </a:pPr>
            <a:r>
              <a:rPr lang="en-US"/>
              <a:t>When school personnel are unable to grant the request from a parent/legal guardian to administer medication to a student, the delegating school nurse or physician should be notified</a:t>
            </a:r>
            <a:endParaRPr/>
          </a:p>
          <a:p>
            <a:pPr indent="-241934" lvl="0" marL="228600" rtl="0" algn="l">
              <a:lnSpc>
                <a:spcPct val="90000"/>
              </a:lnSpc>
              <a:spcBef>
                <a:spcPts val="1000"/>
              </a:spcBef>
              <a:spcAft>
                <a:spcPts val="0"/>
              </a:spcAft>
              <a:buClr>
                <a:srgbClr val="102649"/>
              </a:buClr>
              <a:buSzPct val="100000"/>
              <a:buChar char="•"/>
            </a:pPr>
            <a:r>
              <a:rPr lang="en-US"/>
              <a:t>Some of the </a:t>
            </a:r>
            <a:r>
              <a:rPr b="1" lang="en-US"/>
              <a:t>circumstances may include</a:t>
            </a:r>
            <a:r>
              <a:rPr lang="en-US"/>
              <a:t>:</a:t>
            </a:r>
            <a:endParaRPr/>
          </a:p>
          <a:p>
            <a:pPr indent="-240030" lvl="1" marL="685800" rtl="0" algn="l">
              <a:lnSpc>
                <a:spcPct val="90000"/>
              </a:lnSpc>
              <a:spcBef>
                <a:spcPts val="500"/>
              </a:spcBef>
              <a:spcAft>
                <a:spcPts val="0"/>
              </a:spcAft>
              <a:buClr>
                <a:srgbClr val="102649"/>
              </a:buClr>
              <a:buSzPct val="100000"/>
              <a:buChar char="•"/>
            </a:pPr>
            <a:r>
              <a:rPr lang="en-US"/>
              <a:t>Medication was sent to school out of the original container</a:t>
            </a:r>
            <a:endParaRPr/>
          </a:p>
          <a:p>
            <a:pPr indent="-240030" lvl="1" marL="685800" rtl="0" algn="l">
              <a:lnSpc>
                <a:spcPct val="90000"/>
              </a:lnSpc>
              <a:spcBef>
                <a:spcPts val="500"/>
              </a:spcBef>
              <a:spcAft>
                <a:spcPts val="0"/>
              </a:spcAft>
              <a:buClr>
                <a:srgbClr val="102649"/>
              </a:buClr>
              <a:buSzPct val="100000"/>
              <a:buChar char="•"/>
            </a:pPr>
            <a:r>
              <a:rPr lang="en-US"/>
              <a:t>Medication is prescribed twice daily and can be administered before school and after school hours</a:t>
            </a:r>
            <a:endParaRPr/>
          </a:p>
          <a:p>
            <a:pPr indent="-240030" lvl="1" marL="685800" rtl="0" algn="l">
              <a:lnSpc>
                <a:spcPct val="90000"/>
              </a:lnSpc>
              <a:spcBef>
                <a:spcPts val="500"/>
              </a:spcBef>
              <a:spcAft>
                <a:spcPts val="0"/>
              </a:spcAft>
              <a:buClr>
                <a:srgbClr val="102649"/>
              </a:buClr>
              <a:buSzPct val="100000"/>
              <a:buChar char="•"/>
            </a:pPr>
            <a:r>
              <a:rPr lang="en-US"/>
              <a:t>Medication is prescribed three times daily and can be given before school, after school and before bedtime</a:t>
            </a:r>
            <a:endParaRPr/>
          </a:p>
          <a:p>
            <a:pPr indent="-240030" lvl="1" marL="685800" rtl="0" algn="l">
              <a:lnSpc>
                <a:spcPct val="90000"/>
              </a:lnSpc>
              <a:spcBef>
                <a:spcPts val="500"/>
              </a:spcBef>
              <a:spcAft>
                <a:spcPts val="0"/>
              </a:spcAft>
              <a:buClr>
                <a:srgbClr val="102649"/>
              </a:buClr>
              <a:buSzPct val="100000"/>
              <a:buChar char="•"/>
            </a:pPr>
            <a:r>
              <a:rPr lang="en-US"/>
              <a:t>Student has requested over-the-counter medication every day for several consecutive days with no reported relief.</a:t>
            </a:r>
            <a:endParaRPr/>
          </a:p>
          <a:p>
            <a:pPr indent="-240030" lvl="1" marL="685800" rtl="0" algn="l">
              <a:lnSpc>
                <a:spcPct val="90000"/>
              </a:lnSpc>
              <a:spcBef>
                <a:spcPts val="500"/>
              </a:spcBef>
              <a:spcAft>
                <a:spcPts val="0"/>
              </a:spcAft>
              <a:buClr>
                <a:srgbClr val="102649"/>
              </a:buClr>
              <a:buSzPct val="100000"/>
              <a:buChar char="•"/>
            </a:pPr>
            <a:r>
              <a:rPr lang="en-US"/>
              <a:t>No written authorization from the provider and parent/guardian is on file</a:t>
            </a:r>
            <a:endParaRPr/>
          </a:p>
          <a:p>
            <a:pPr indent="-241934" lvl="0" marL="228600" rtl="0" algn="l">
              <a:lnSpc>
                <a:spcPct val="90000"/>
              </a:lnSpc>
              <a:spcBef>
                <a:spcPts val="1000"/>
              </a:spcBef>
              <a:spcAft>
                <a:spcPts val="0"/>
              </a:spcAft>
              <a:buClr>
                <a:srgbClr val="102649"/>
              </a:buClr>
              <a:buSzPct val="100000"/>
              <a:buChar char="•"/>
            </a:pPr>
            <a:r>
              <a:rPr lang="en-US"/>
              <a:t>Other unusual circumstances that are not listed above will require consultation with the supervising school nurse or health care provider</a:t>
            </a:r>
            <a:endParaRPr/>
          </a:p>
          <a:p>
            <a:pPr indent="-77470" lvl="0" marL="228600" rtl="0" algn="l">
              <a:lnSpc>
                <a:spcPct val="90000"/>
              </a:lnSpc>
              <a:spcBef>
                <a:spcPts val="1000"/>
              </a:spcBef>
              <a:spcAft>
                <a:spcPts val="0"/>
              </a:spcAft>
              <a:buClr>
                <a:srgbClr val="102649"/>
              </a:buClr>
              <a:buSzPct val="100000"/>
              <a:buNone/>
            </a:pPr>
            <a:r>
              <a:t/>
            </a:r>
            <a:endParaRPr/>
          </a:p>
        </p:txBody>
      </p:sp>
      <p:pic>
        <p:nvPicPr>
          <p:cNvPr descr="KDE school health logo" id="368" name="Google Shape;368;p36"/>
          <p:cNvPicPr preferRelativeResize="0"/>
          <p:nvPr/>
        </p:nvPicPr>
        <p:blipFill rotWithShape="1">
          <a:blip r:embed="rId3">
            <a:alphaModFix/>
          </a:blip>
          <a:srcRect b="0" l="0" r="0" t="0"/>
          <a:stretch/>
        </p:blipFill>
        <p:spPr>
          <a:xfrm>
            <a:off x="11043489" y="4724113"/>
            <a:ext cx="896190" cy="10425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7"/>
          <p:cNvSpPr txBox="1"/>
          <p:nvPr>
            <p:ph type="title"/>
          </p:nvPr>
        </p:nvSpPr>
        <p:spPr>
          <a:xfrm>
            <a:off x="555786" y="257025"/>
            <a:ext cx="11080428" cy="9965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Refusal to take Prescribed Meds</a:t>
            </a:r>
            <a:endParaRPr/>
          </a:p>
        </p:txBody>
      </p:sp>
      <p:sp>
        <p:nvSpPr>
          <p:cNvPr id="374" name="Google Shape;374;p37"/>
          <p:cNvSpPr txBox="1"/>
          <p:nvPr>
            <p:ph idx="1" type="body"/>
          </p:nvPr>
        </p:nvSpPr>
        <p:spPr>
          <a:xfrm>
            <a:off x="555775" y="1577825"/>
            <a:ext cx="11080500" cy="4097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2649"/>
              </a:buClr>
              <a:buSzPts val="2800"/>
              <a:buNone/>
            </a:pPr>
            <a:r>
              <a:rPr lang="en-US"/>
              <a:t>A student may refuse to take prescribed medications </a:t>
            </a:r>
            <a:endParaRPr/>
          </a:p>
          <a:p>
            <a:pPr indent="0" lvl="0" marL="0" rtl="0" algn="l">
              <a:lnSpc>
                <a:spcPct val="90000"/>
              </a:lnSpc>
              <a:spcBef>
                <a:spcPts val="0"/>
              </a:spcBef>
              <a:spcAft>
                <a:spcPts val="0"/>
              </a:spcAft>
              <a:buClr>
                <a:srgbClr val="102649"/>
              </a:buClr>
              <a:buSzPts val="2800"/>
              <a:buNone/>
            </a:pPr>
            <a:r>
              <a:t/>
            </a:r>
            <a:endParaRPr/>
          </a:p>
          <a:p>
            <a:pPr indent="-228600" lvl="1" marL="685800" rtl="0" algn="l">
              <a:lnSpc>
                <a:spcPct val="90000"/>
              </a:lnSpc>
              <a:spcBef>
                <a:spcPts val="500"/>
              </a:spcBef>
              <a:spcAft>
                <a:spcPts val="0"/>
              </a:spcAft>
              <a:buClr>
                <a:srgbClr val="102649"/>
              </a:buClr>
              <a:buSzPts val="2400"/>
              <a:buChar char="•"/>
            </a:pPr>
            <a:r>
              <a:rPr lang="en-US"/>
              <a:t>As best practice and according to the student’s developmental level, the student should understand the symptoms for which the medications are prescribed and know any common side effects</a:t>
            </a:r>
            <a:endParaRPr/>
          </a:p>
          <a:p>
            <a:pPr indent="0" lvl="0" marL="685800" rtl="0" algn="l">
              <a:lnSpc>
                <a:spcPct val="90000"/>
              </a:lnSpc>
              <a:spcBef>
                <a:spcPts val="500"/>
              </a:spcBef>
              <a:spcAft>
                <a:spcPts val="0"/>
              </a:spcAft>
              <a:buNone/>
            </a:pPr>
            <a:r>
              <a:t/>
            </a:r>
            <a:endParaRPr/>
          </a:p>
          <a:p>
            <a:pPr indent="-228600" lvl="1" marL="685800" rtl="0" algn="l">
              <a:lnSpc>
                <a:spcPct val="90000"/>
              </a:lnSpc>
              <a:spcBef>
                <a:spcPts val="500"/>
              </a:spcBef>
              <a:spcAft>
                <a:spcPts val="0"/>
              </a:spcAft>
              <a:buClr>
                <a:srgbClr val="102649"/>
              </a:buClr>
              <a:buSzPts val="2400"/>
              <a:buChar char="•"/>
            </a:pPr>
            <a:r>
              <a:rPr lang="en-US"/>
              <a:t>The student should be able to verbalize their understanding that these medications are considered a part of treatment and that the parent and/or prescriber will be notified should he/she refuse the medication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375" name="Google Shape;375;p37"/>
          <p:cNvPicPr preferRelativeResize="0"/>
          <p:nvPr/>
        </p:nvPicPr>
        <p:blipFill rotWithShape="1">
          <a:blip r:embed="rId3">
            <a:alphaModFix/>
          </a:blip>
          <a:srcRect b="0" l="0" r="0" t="0"/>
          <a:stretch/>
        </p:blipFill>
        <p:spPr>
          <a:xfrm>
            <a:off x="10872760" y="4758922"/>
            <a:ext cx="896190" cy="104250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type="title"/>
          </p:nvPr>
        </p:nvSpPr>
        <p:spPr>
          <a:xfrm>
            <a:off x="555786" y="257025"/>
            <a:ext cx="11080428" cy="10703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Administration Record</a:t>
            </a:r>
            <a:endParaRPr/>
          </a:p>
        </p:txBody>
      </p:sp>
      <p:sp>
        <p:nvSpPr>
          <p:cNvPr id="381" name="Google Shape;381;p38"/>
          <p:cNvSpPr txBox="1"/>
          <p:nvPr>
            <p:ph idx="1" type="body"/>
          </p:nvPr>
        </p:nvSpPr>
        <p:spPr>
          <a:xfrm>
            <a:off x="423051" y="1209253"/>
            <a:ext cx="11080428" cy="349548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Refusing medications is </a:t>
            </a:r>
            <a:r>
              <a:rPr b="1" lang="en-US"/>
              <a:t>not</a:t>
            </a:r>
            <a:r>
              <a:rPr lang="en-US"/>
              <a:t> considered a medication error and should be documented on the Medication Administration Record as “refused medication” </a:t>
            </a:r>
            <a:endParaRPr/>
          </a:p>
          <a:p>
            <a:pPr indent="-228600" lvl="0" marL="228600" rtl="0" algn="l">
              <a:lnSpc>
                <a:spcPct val="90000"/>
              </a:lnSpc>
              <a:spcBef>
                <a:spcPts val="1000"/>
              </a:spcBef>
              <a:spcAft>
                <a:spcPts val="0"/>
              </a:spcAft>
              <a:buClr>
                <a:srgbClr val="102649"/>
              </a:buClr>
              <a:buSzPts val="2800"/>
              <a:buChar char="•"/>
            </a:pPr>
            <a:r>
              <a:rPr lang="en-US"/>
              <a:t>This shows that the individual has been offered the medication as ordered by the physician</a:t>
            </a:r>
            <a:endParaRPr/>
          </a:p>
          <a:p>
            <a:pPr indent="-228600" lvl="1" marL="685800" rtl="0" algn="l">
              <a:lnSpc>
                <a:spcPct val="90000"/>
              </a:lnSpc>
              <a:spcBef>
                <a:spcPts val="500"/>
              </a:spcBef>
              <a:spcAft>
                <a:spcPts val="0"/>
              </a:spcAft>
              <a:buClr>
                <a:srgbClr val="102649"/>
              </a:buClr>
              <a:buSzPts val="2400"/>
              <a:buChar char="•"/>
            </a:pPr>
            <a:r>
              <a:rPr lang="en-US"/>
              <a:t>When a student refuses medications, the school nurse and parent should be notified as soon as possible</a:t>
            </a:r>
            <a:endParaRPr/>
          </a:p>
          <a:p>
            <a:pPr indent="-50800" lvl="0" marL="22860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382" name="Google Shape;382;p38"/>
          <p:cNvPicPr preferRelativeResize="0"/>
          <p:nvPr/>
        </p:nvPicPr>
        <p:blipFill rotWithShape="1">
          <a:blip r:embed="rId3">
            <a:alphaModFix/>
          </a:blip>
          <a:srcRect b="0" l="0" r="0" t="0"/>
          <a:stretch/>
        </p:blipFill>
        <p:spPr>
          <a:xfrm>
            <a:off x="10838610" y="4606241"/>
            <a:ext cx="896190" cy="10425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555786" y="257025"/>
            <a:ext cx="11183930" cy="9080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Errors</a:t>
            </a:r>
            <a:endParaRPr/>
          </a:p>
        </p:txBody>
      </p:sp>
      <p:sp>
        <p:nvSpPr>
          <p:cNvPr id="388" name="Google Shape;388;p39"/>
          <p:cNvSpPr txBox="1"/>
          <p:nvPr>
            <p:ph idx="1" type="body"/>
          </p:nvPr>
        </p:nvSpPr>
        <p:spPr>
          <a:xfrm>
            <a:off x="555775" y="1239800"/>
            <a:ext cx="11051100" cy="4956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102649"/>
              </a:buClr>
              <a:buSzPct val="100000"/>
              <a:buNone/>
            </a:pPr>
            <a:r>
              <a:rPr b="1" lang="en-US" sz="3100"/>
              <a:t>Preventing and Reporting Medication Errors</a:t>
            </a:r>
            <a:endParaRPr/>
          </a:p>
          <a:p>
            <a:pPr indent="0" lvl="0" marL="0" rtl="0" algn="l">
              <a:lnSpc>
                <a:spcPct val="90000"/>
              </a:lnSpc>
              <a:spcBef>
                <a:spcPts val="1000"/>
              </a:spcBef>
              <a:spcAft>
                <a:spcPts val="0"/>
              </a:spcAft>
              <a:buClr>
                <a:srgbClr val="102649"/>
              </a:buClr>
              <a:buSzPct val="100000"/>
              <a:buNone/>
            </a:pPr>
            <a:r>
              <a:rPr lang="en-US"/>
              <a:t>Any error must be documented on the school district’s “medication error” or incident form and reported as soon as possible to the school nurse, school principal and parents</a:t>
            </a:r>
            <a:endParaRPr/>
          </a:p>
          <a:p>
            <a:pPr indent="0" lvl="0" marL="0" rtl="0" algn="l">
              <a:lnSpc>
                <a:spcPct val="90000"/>
              </a:lnSpc>
              <a:spcBef>
                <a:spcPts val="1000"/>
              </a:spcBef>
              <a:spcAft>
                <a:spcPts val="0"/>
              </a:spcAft>
              <a:buClr>
                <a:srgbClr val="102649"/>
              </a:buClr>
              <a:buSzPct val="100000"/>
              <a:buNone/>
            </a:pPr>
            <a:r>
              <a:rPr lang="en-US"/>
              <a:t>A medication error occurs when one of the “six rights of medication administration” have been violated. The six rights include: </a:t>
            </a:r>
            <a:endParaRPr/>
          </a:p>
          <a:p>
            <a:pPr indent="-228600" lvl="1" marL="685800" rtl="0" algn="l">
              <a:lnSpc>
                <a:spcPct val="90000"/>
              </a:lnSpc>
              <a:spcBef>
                <a:spcPts val="500"/>
              </a:spcBef>
              <a:spcAft>
                <a:spcPts val="0"/>
              </a:spcAft>
              <a:buClr>
                <a:srgbClr val="102649"/>
              </a:buClr>
              <a:buSzPct val="100000"/>
              <a:buChar char="•"/>
            </a:pPr>
            <a:r>
              <a:rPr lang="en-US"/>
              <a:t>Administering the wrong medication</a:t>
            </a:r>
            <a:endParaRPr/>
          </a:p>
          <a:p>
            <a:pPr indent="-228600" lvl="1" marL="685800" rtl="0" algn="l">
              <a:lnSpc>
                <a:spcPct val="90000"/>
              </a:lnSpc>
              <a:spcBef>
                <a:spcPts val="500"/>
              </a:spcBef>
              <a:spcAft>
                <a:spcPts val="0"/>
              </a:spcAft>
              <a:buClr>
                <a:srgbClr val="102649"/>
              </a:buClr>
              <a:buSzPct val="100000"/>
              <a:buChar char="•"/>
            </a:pPr>
            <a:r>
              <a:rPr lang="en-US"/>
              <a:t>Administering the wrong dose of medication</a:t>
            </a:r>
            <a:endParaRPr/>
          </a:p>
          <a:p>
            <a:pPr indent="-228600" lvl="1" marL="685800" rtl="0" algn="l">
              <a:lnSpc>
                <a:spcPct val="90000"/>
              </a:lnSpc>
              <a:spcBef>
                <a:spcPts val="500"/>
              </a:spcBef>
              <a:spcAft>
                <a:spcPts val="0"/>
              </a:spcAft>
              <a:buClr>
                <a:srgbClr val="102649"/>
              </a:buClr>
              <a:buSzPct val="100000"/>
              <a:buChar char="•"/>
            </a:pPr>
            <a:r>
              <a:rPr lang="en-US"/>
              <a:t>Administering medication at the wrong time </a:t>
            </a:r>
            <a:endParaRPr/>
          </a:p>
          <a:p>
            <a:pPr indent="-228600" lvl="1" marL="685800" rtl="0" algn="l">
              <a:lnSpc>
                <a:spcPct val="90000"/>
              </a:lnSpc>
              <a:spcBef>
                <a:spcPts val="500"/>
              </a:spcBef>
              <a:spcAft>
                <a:spcPts val="0"/>
              </a:spcAft>
              <a:buClr>
                <a:srgbClr val="102649"/>
              </a:buClr>
              <a:buSzPct val="100000"/>
              <a:buChar char="•"/>
            </a:pPr>
            <a:r>
              <a:rPr lang="en-US"/>
              <a:t>Administering the medication in the wrong way </a:t>
            </a:r>
            <a:endParaRPr/>
          </a:p>
          <a:p>
            <a:pPr indent="0" lvl="1" marL="457200" rtl="0" algn="l">
              <a:lnSpc>
                <a:spcPct val="90000"/>
              </a:lnSpc>
              <a:spcBef>
                <a:spcPts val="500"/>
              </a:spcBef>
              <a:spcAft>
                <a:spcPts val="0"/>
              </a:spcAft>
              <a:buClr>
                <a:srgbClr val="102649"/>
              </a:buClr>
              <a:buSzPct val="100000"/>
              <a:buNone/>
            </a:pPr>
            <a:r>
              <a:rPr lang="en-US"/>
              <a:t>    (e.g., ear drops administered to eye)</a:t>
            </a:r>
            <a:endParaRPr/>
          </a:p>
          <a:p>
            <a:pPr indent="-228600" lvl="1" marL="685800" rtl="0" algn="l">
              <a:lnSpc>
                <a:spcPct val="90000"/>
              </a:lnSpc>
              <a:spcBef>
                <a:spcPts val="500"/>
              </a:spcBef>
              <a:spcAft>
                <a:spcPts val="0"/>
              </a:spcAft>
              <a:buClr>
                <a:srgbClr val="102649"/>
              </a:buClr>
              <a:buSzPct val="100000"/>
              <a:buChar char="•"/>
            </a:pPr>
            <a:r>
              <a:rPr lang="en-US"/>
              <a:t>Administering medication to wrong student</a:t>
            </a:r>
            <a:endParaRPr/>
          </a:p>
          <a:p>
            <a:pPr indent="-228600" lvl="1" marL="685800" rtl="0" algn="l">
              <a:lnSpc>
                <a:spcPct val="90000"/>
              </a:lnSpc>
              <a:spcBef>
                <a:spcPts val="500"/>
              </a:spcBef>
              <a:spcAft>
                <a:spcPts val="0"/>
              </a:spcAft>
              <a:buClr>
                <a:srgbClr val="102649"/>
              </a:buClr>
              <a:buSzPct val="100000"/>
              <a:buChar char="•"/>
            </a:pPr>
            <a:r>
              <a:rPr lang="en-US"/>
              <a:t>Failing to document that medication was given or inaccurate documentation of medicine given</a:t>
            </a:r>
            <a:endParaRPr/>
          </a:p>
          <a:p>
            <a:pPr indent="0" lvl="1" marL="457200" rtl="0" algn="l">
              <a:lnSpc>
                <a:spcPct val="90000"/>
              </a:lnSpc>
              <a:spcBef>
                <a:spcPts val="500"/>
              </a:spcBef>
              <a:spcAft>
                <a:spcPts val="0"/>
              </a:spcAft>
              <a:buClr>
                <a:srgbClr val="102649"/>
              </a:buClr>
              <a:buSzPct val="100000"/>
              <a:buNone/>
            </a:pPr>
            <a:r>
              <a:rPr lang="en-US"/>
              <a:t>Accidents do happen. In the interest of the student’s health and safety, report all errors promptly!</a:t>
            </a:r>
            <a:endParaRPr/>
          </a:p>
          <a:p>
            <a:pPr indent="-110490" lvl="1" marL="685800" rtl="0" algn="l">
              <a:lnSpc>
                <a:spcPct val="90000"/>
              </a:lnSpc>
              <a:spcBef>
                <a:spcPts val="500"/>
              </a:spcBef>
              <a:spcAft>
                <a:spcPts val="0"/>
              </a:spcAft>
              <a:buClr>
                <a:srgbClr val="102649"/>
              </a:buClr>
              <a:buSzPct val="100000"/>
              <a:buNone/>
            </a:pPr>
            <a:r>
              <a:t/>
            </a:r>
            <a:endParaRPr>
              <a:solidFill>
                <a:schemeClr val="dk1"/>
              </a:solidFill>
            </a:endParaRPr>
          </a:p>
          <a:p>
            <a:pPr indent="-90804" lvl="0" marL="228600" rtl="0" algn="l">
              <a:lnSpc>
                <a:spcPct val="90000"/>
              </a:lnSpc>
              <a:spcBef>
                <a:spcPts val="1000"/>
              </a:spcBef>
              <a:spcAft>
                <a:spcPts val="0"/>
              </a:spcAft>
              <a:buClr>
                <a:srgbClr val="102649"/>
              </a:buClr>
              <a:buSzPct val="100000"/>
              <a:buNone/>
            </a:pPr>
            <a:r>
              <a:t/>
            </a:r>
            <a:endParaRPr/>
          </a:p>
        </p:txBody>
      </p:sp>
      <p:pic>
        <p:nvPicPr>
          <p:cNvPr descr="KDE school health logo" id="389" name="Google Shape;389;p39"/>
          <p:cNvPicPr preferRelativeResize="0"/>
          <p:nvPr/>
        </p:nvPicPr>
        <p:blipFill rotWithShape="1">
          <a:blip r:embed="rId3">
            <a:alphaModFix/>
          </a:blip>
          <a:srcRect b="0" l="0" r="0" t="0"/>
          <a:stretch/>
        </p:blipFill>
        <p:spPr>
          <a:xfrm>
            <a:off x="10976262" y="196359"/>
            <a:ext cx="896190" cy="104250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0"/>
          <p:cNvSpPr txBox="1"/>
          <p:nvPr>
            <p:ph type="title"/>
          </p:nvPr>
        </p:nvSpPr>
        <p:spPr>
          <a:xfrm>
            <a:off x="555785" y="257025"/>
            <a:ext cx="11198680" cy="104250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Preventing Medication Errors</a:t>
            </a:r>
            <a:endParaRPr/>
          </a:p>
        </p:txBody>
      </p:sp>
      <p:sp>
        <p:nvSpPr>
          <p:cNvPr id="395" name="Google Shape;395;p40"/>
          <p:cNvSpPr txBox="1"/>
          <p:nvPr>
            <p:ph idx="1" type="body"/>
          </p:nvPr>
        </p:nvSpPr>
        <p:spPr>
          <a:xfrm>
            <a:off x="496296" y="1299531"/>
            <a:ext cx="11317657" cy="49013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Knowing the following before administering medications will help prevent medication errors:</a:t>
            </a:r>
            <a:endParaRPr/>
          </a:p>
          <a:p>
            <a:pPr indent="-228600" lvl="1" marL="685800" rtl="0" algn="l">
              <a:lnSpc>
                <a:spcPct val="90000"/>
              </a:lnSpc>
              <a:spcBef>
                <a:spcPts val="500"/>
              </a:spcBef>
              <a:spcAft>
                <a:spcPts val="0"/>
              </a:spcAft>
              <a:buClr>
                <a:srgbClr val="102649"/>
              </a:buClr>
              <a:buSzPts val="2400"/>
              <a:buChar char="•"/>
            </a:pPr>
            <a:r>
              <a:rPr lang="en-US"/>
              <a:t>Name of medication (the generic and real or “trade” name)</a:t>
            </a:r>
            <a:endParaRPr/>
          </a:p>
          <a:p>
            <a:pPr indent="-228600" lvl="1" marL="685800" rtl="0" algn="l">
              <a:lnSpc>
                <a:spcPct val="90000"/>
              </a:lnSpc>
              <a:spcBef>
                <a:spcPts val="500"/>
              </a:spcBef>
              <a:spcAft>
                <a:spcPts val="0"/>
              </a:spcAft>
              <a:buClr>
                <a:srgbClr val="102649"/>
              </a:buClr>
              <a:buSzPts val="2400"/>
              <a:buChar char="•"/>
            </a:pPr>
            <a:r>
              <a:rPr lang="en-US"/>
              <a:t>Purpose</a:t>
            </a:r>
            <a:endParaRPr/>
          </a:p>
          <a:p>
            <a:pPr indent="-228600" lvl="1" marL="685800" rtl="0" algn="l">
              <a:lnSpc>
                <a:spcPct val="90000"/>
              </a:lnSpc>
              <a:spcBef>
                <a:spcPts val="500"/>
              </a:spcBef>
              <a:spcAft>
                <a:spcPts val="0"/>
              </a:spcAft>
              <a:buClr>
                <a:srgbClr val="102649"/>
              </a:buClr>
              <a:buSzPts val="2400"/>
              <a:buChar char="•"/>
            </a:pPr>
            <a:r>
              <a:rPr lang="en-US"/>
              <a:t>Potential side effects</a:t>
            </a:r>
            <a:endParaRPr/>
          </a:p>
          <a:p>
            <a:pPr indent="-228600" lvl="1" marL="685800" rtl="0" algn="l">
              <a:lnSpc>
                <a:spcPct val="90000"/>
              </a:lnSpc>
              <a:spcBef>
                <a:spcPts val="500"/>
              </a:spcBef>
              <a:spcAft>
                <a:spcPts val="0"/>
              </a:spcAft>
              <a:buClr>
                <a:srgbClr val="102649"/>
              </a:buClr>
              <a:buSzPts val="2400"/>
              <a:buChar char="•"/>
            </a:pPr>
            <a:r>
              <a:rPr lang="en-US"/>
              <a:t>Special instructions (if appropriate)</a:t>
            </a:r>
            <a:endParaRPr/>
          </a:p>
          <a:p>
            <a:pPr indent="-228600" lvl="1" marL="685800" rtl="0" algn="l">
              <a:lnSpc>
                <a:spcPct val="90000"/>
              </a:lnSpc>
              <a:spcBef>
                <a:spcPts val="500"/>
              </a:spcBef>
              <a:spcAft>
                <a:spcPts val="0"/>
              </a:spcAft>
              <a:buClr>
                <a:srgbClr val="102649"/>
              </a:buClr>
              <a:buSzPts val="2400"/>
              <a:buChar char="•"/>
            </a:pPr>
            <a:r>
              <a:rPr lang="en-US"/>
              <a:t>Health care provider and emergency contact names and phone numbers</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396" name="Google Shape;396;p40"/>
          <p:cNvPicPr preferRelativeResize="0"/>
          <p:nvPr/>
        </p:nvPicPr>
        <p:blipFill rotWithShape="1">
          <a:blip r:embed="rId3">
            <a:alphaModFix/>
          </a:blip>
          <a:srcRect b="0" l="0" r="0" t="0"/>
          <a:stretch/>
        </p:blipFill>
        <p:spPr>
          <a:xfrm>
            <a:off x="10977253" y="4694617"/>
            <a:ext cx="896190" cy="10425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1"/>
          <p:cNvSpPr txBox="1"/>
          <p:nvPr>
            <p:ph type="title"/>
          </p:nvPr>
        </p:nvSpPr>
        <p:spPr>
          <a:xfrm>
            <a:off x="408041" y="257025"/>
            <a:ext cx="11375920" cy="8048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Error Occurrence </a:t>
            </a:r>
            <a:endParaRPr/>
          </a:p>
        </p:txBody>
      </p:sp>
      <p:sp>
        <p:nvSpPr>
          <p:cNvPr id="402" name="Google Shape;402;p41"/>
          <p:cNvSpPr txBox="1"/>
          <p:nvPr>
            <p:ph idx="1" type="body"/>
          </p:nvPr>
        </p:nvSpPr>
        <p:spPr>
          <a:xfrm>
            <a:off x="408040" y="1061884"/>
            <a:ext cx="11228174" cy="38640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When a medication administration error occurs, follow these guidelines: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Keep the student in the health room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If the student has already returned to class, have someone accompany the student back to the health room</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Observe the student’s status and document what you see</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Identify the incorrect dose or type of medication taken by the student</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Notify the principal and supervising school nurse immediately if medication was given by non-licensed personnel (The supervising nurse will contact the parents of the student and/or health care provider)</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03" name="Google Shape;403;p41"/>
          <p:cNvPicPr preferRelativeResize="0"/>
          <p:nvPr/>
        </p:nvPicPr>
        <p:blipFill rotWithShape="1">
          <a:blip r:embed="rId3">
            <a:alphaModFix/>
          </a:blip>
          <a:srcRect b="0" l="0" r="0" t="0"/>
          <a:stretch/>
        </p:blipFill>
        <p:spPr>
          <a:xfrm>
            <a:off x="11006749" y="4753610"/>
            <a:ext cx="896190" cy="10425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2"/>
          <p:cNvSpPr txBox="1"/>
          <p:nvPr>
            <p:ph type="title"/>
          </p:nvPr>
        </p:nvSpPr>
        <p:spPr>
          <a:xfrm>
            <a:off x="555786" y="257025"/>
            <a:ext cx="11080428" cy="89334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Adverse Reactions</a:t>
            </a:r>
            <a:endParaRPr/>
          </a:p>
        </p:txBody>
      </p:sp>
      <p:sp>
        <p:nvSpPr>
          <p:cNvPr id="409" name="Google Shape;409;p42"/>
          <p:cNvSpPr txBox="1"/>
          <p:nvPr>
            <p:ph idx="1" type="body"/>
          </p:nvPr>
        </p:nvSpPr>
        <p:spPr>
          <a:xfrm>
            <a:off x="555786" y="1342103"/>
            <a:ext cx="11302908" cy="384933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Medication errors may result in adverse reactions to the student </a:t>
            </a:r>
            <a:endParaRPr/>
          </a:p>
          <a:p>
            <a:pPr indent="-228600" lvl="0" marL="228600" rtl="0" algn="l">
              <a:lnSpc>
                <a:spcPct val="90000"/>
              </a:lnSpc>
              <a:spcBef>
                <a:spcPts val="1000"/>
              </a:spcBef>
              <a:spcAft>
                <a:spcPts val="0"/>
              </a:spcAft>
              <a:buClr>
                <a:srgbClr val="102649"/>
              </a:buClr>
              <a:buSzPts val="2800"/>
              <a:buChar char="•"/>
            </a:pPr>
            <a:r>
              <a:rPr lang="en-US"/>
              <a:t>These reactions could range from a rash to a life-threatening situation </a:t>
            </a:r>
            <a:endParaRPr/>
          </a:p>
          <a:p>
            <a:pPr indent="-228600" lvl="0" marL="228600" rtl="0" algn="l">
              <a:lnSpc>
                <a:spcPct val="90000"/>
              </a:lnSpc>
              <a:spcBef>
                <a:spcPts val="1000"/>
              </a:spcBef>
              <a:spcAft>
                <a:spcPts val="0"/>
              </a:spcAft>
              <a:buClr>
                <a:srgbClr val="102649"/>
              </a:buClr>
              <a:buSzPts val="2800"/>
              <a:buChar char="•"/>
            </a:pPr>
            <a:r>
              <a:rPr lang="en-US"/>
              <a:t>Always check the medication label when:</a:t>
            </a:r>
            <a:endParaRPr/>
          </a:p>
          <a:p>
            <a:pPr indent="-228600" lvl="1" marL="685800" rtl="0" algn="l">
              <a:lnSpc>
                <a:spcPct val="90000"/>
              </a:lnSpc>
              <a:spcBef>
                <a:spcPts val="500"/>
              </a:spcBef>
              <a:spcAft>
                <a:spcPts val="0"/>
              </a:spcAft>
              <a:buClr>
                <a:srgbClr val="102649"/>
              </a:buClr>
              <a:buSzPts val="2400"/>
              <a:buChar char="•"/>
            </a:pPr>
            <a:r>
              <a:rPr lang="en-US"/>
              <a:t>Removing the medication from storage</a:t>
            </a:r>
            <a:endParaRPr/>
          </a:p>
          <a:p>
            <a:pPr indent="-228600" lvl="1" marL="685800" rtl="0" algn="l">
              <a:lnSpc>
                <a:spcPct val="90000"/>
              </a:lnSpc>
              <a:spcBef>
                <a:spcPts val="500"/>
              </a:spcBef>
              <a:spcAft>
                <a:spcPts val="0"/>
              </a:spcAft>
              <a:buClr>
                <a:srgbClr val="102649"/>
              </a:buClr>
              <a:buSzPts val="2400"/>
              <a:buChar char="•"/>
            </a:pPr>
            <a:r>
              <a:rPr lang="en-US"/>
              <a:t>Removing the medication from its container</a:t>
            </a:r>
            <a:endParaRPr/>
          </a:p>
          <a:p>
            <a:pPr indent="-228600" lvl="1" marL="685800" rtl="0" algn="l">
              <a:lnSpc>
                <a:spcPct val="90000"/>
              </a:lnSpc>
              <a:spcBef>
                <a:spcPts val="500"/>
              </a:spcBef>
              <a:spcAft>
                <a:spcPts val="0"/>
              </a:spcAft>
              <a:buClr>
                <a:srgbClr val="102649"/>
              </a:buClr>
              <a:buSzPts val="2400"/>
              <a:buChar char="•"/>
            </a:pPr>
            <a:r>
              <a:rPr lang="en-US"/>
              <a:t>Returning the medication to storage</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10" name="Google Shape;410;p42"/>
          <p:cNvPicPr preferRelativeResize="0"/>
          <p:nvPr/>
        </p:nvPicPr>
        <p:blipFill rotWithShape="1">
          <a:blip r:embed="rId3">
            <a:alphaModFix/>
          </a:blip>
          <a:srcRect b="0" l="0" r="0" t="0"/>
          <a:stretch/>
        </p:blipFill>
        <p:spPr>
          <a:xfrm>
            <a:off x="10962504" y="4665120"/>
            <a:ext cx="896190" cy="104250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3"/>
          <p:cNvSpPr txBox="1"/>
          <p:nvPr>
            <p:ph type="title"/>
          </p:nvPr>
        </p:nvSpPr>
        <p:spPr>
          <a:xfrm>
            <a:off x="555786" y="257025"/>
            <a:ext cx="11405156" cy="8074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Poison Control Center </a:t>
            </a:r>
            <a:endParaRPr/>
          </a:p>
        </p:txBody>
      </p:sp>
      <p:sp>
        <p:nvSpPr>
          <p:cNvPr id="416" name="Google Shape;416;p43"/>
          <p:cNvSpPr txBox="1"/>
          <p:nvPr>
            <p:ph idx="1" type="body"/>
          </p:nvPr>
        </p:nvSpPr>
        <p:spPr>
          <a:xfrm>
            <a:off x="555786" y="1052290"/>
            <a:ext cx="11301917" cy="456684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rgbClr val="102649"/>
              </a:buClr>
              <a:buSzPct val="100000"/>
              <a:buChar char="•"/>
            </a:pPr>
            <a:r>
              <a:rPr lang="en-US"/>
              <a:t>If contacting the Poison Control Center for instructions:</a:t>
            </a:r>
            <a:endParaRPr/>
          </a:p>
          <a:p>
            <a:pPr indent="-228600" lvl="1" marL="685800" rtl="0" algn="l">
              <a:lnSpc>
                <a:spcPct val="90000"/>
              </a:lnSpc>
              <a:spcBef>
                <a:spcPts val="500"/>
              </a:spcBef>
              <a:spcAft>
                <a:spcPts val="0"/>
              </a:spcAft>
              <a:buClr>
                <a:srgbClr val="102649"/>
              </a:buClr>
              <a:buSzPct val="100000"/>
              <a:buChar char="•"/>
            </a:pPr>
            <a:r>
              <a:rPr lang="en-US"/>
              <a:t>Give the name and dose of the medication taken in error</a:t>
            </a:r>
            <a:endParaRPr/>
          </a:p>
          <a:p>
            <a:pPr indent="-228600" lvl="1" marL="685800" rtl="0" algn="l">
              <a:lnSpc>
                <a:spcPct val="90000"/>
              </a:lnSpc>
              <a:spcBef>
                <a:spcPts val="500"/>
              </a:spcBef>
              <a:spcAft>
                <a:spcPts val="0"/>
              </a:spcAft>
              <a:buClr>
                <a:srgbClr val="102649"/>
              </a:buClr>
              <a:buSzPct val="100000"/>
              <a:buChar char="•"/>
            </a:pPr>
            <a:r>
              <a:rPr lang="en-US"/>
              <a:t>Give the student’s age and approximate weight, if possible</a:t>
            </a:r>
            <a:endParaRPr/>
          </a:p>
          <a:p>
            <a:pPr indent="-228600" lvl="1" marL="685800" rtl="0" algn="l">
              <a:lnSpc>
                <a:spcPct val="90000"/>
              </a:lnSpc>
              <a:spcBef>
                <a:spcPts val="500"/>
              </a:spcBef>
              <a:spcAft>
                <a:spcPts val="0"/>
              </a:spcAft>
              <a:buClr>
                <a:srgbClr val="102649"/>
              </a:buClr>
              <a:buSzPct val="100000"/>
              <a:buChar char="•"/>
            </a:pPr>
            <a:r>
              <a:rPr lang="en-US"/>
              <a:t>Give the name and dose of any other medication the student receives, if possible</a:t>
            </a:r>
            <a:endParaRPr/>
          </a:p>
          <a:p>
            <a:pPr indent="-228600" lvl="1" marL="685800" rtl="0" algn="l">
              <a:lnSpc>
                <a:spcPct val="90000"/>
              </a:lnSpc>
              <a:spcBef>
                <a:spcPts val="500"/>
              </a:spcBef>
              <a:spcAft>
                <a:spcPts val="0"/>
              </a:spcAft>
              <a:buClr>
                <a:srgbClr val="102649"/>
              </a:buClr>
              <a:buSzPct val="100000"/>
              <a:buChar char="•"/>
            </a:pPr>
            <a:r>
              <a:rPr lang="en-US"/>
              <a:t>Follow instructions from the Poison Control Center, if possible. If unable to follow their instructions, explain the problem to the Poison Control Center to determine if the student should be transported for emergency care</a:t>
            </a:r>
            <a:endParaRPr/>
          </a:p>
          <a:p>
            <a:pPr indent="-228600" lvl="0" marL="228600" rtl="0" algn="l">
              <a:lnSpc>
                <a:spcPct val="90000"/>
              </a:lnSpc>
              <a:spcBef>
                <a:spcPts val="1000"/>
              </a:spcBef>
              <a:spcAft>
                <a:spcPts val="0"/>
              </a:spcAft>
              <a:buClr>
                <a:srgbClr val="102649"/>
              </a:buClr>
              <a:buSzPct val="100000"/>
              <a:buChar char="•"/>
            </a:pPr>
            <a:r>
              <a:rPr lang="en-US"/>
              <a:t>Complete a Medication Administration Incident Report form</a:t>
            </a:r>
            <a:endParaRPr/>
          </a:p>
          <a:p>
            <a:pPr indent="-228600" lvl="1" marL="685800" rtl="0" algn="l">
              <a:lnSpc>
                <a:spcPct val="90000"/>
              </a:lnSpc>
              <a:spcBef>
                <a:spcPts val="500"/>
              </a:spcBef>
              <a:spcAft>
                <a:spcPts val="0"/>
              </a:spcAft>
              <a:buClr>
                <a:srgbClr val="102649"/>
              </a:buClr>
              <a:buSzPct val="100000"/>
              <a:buChar char="•"/>
            </a:pPr>
            <a:r>
              <a:rPr lang="en-US"/>
              <a:t>Carefully record all circumstances and actions taken, including instructions from the Poison Control Center or the student’s health care provider, and the student’s status </a:t>
            </a:r>
            <a:endParaRPr/>
          </a:p>
          <a:p>
            <a:pPr indent="-228600" lvl="0" marL="228600" rtl="0" algn="l">
              <a:lnSpc>
                <a:spcPct val="90000"/>
              </a:lnSpc>
              <a:spcBef>
                <a:spcPts val="1000"/>
              </a:spcBef>
              <a:spcAft>
                <a:spcPts val="0"/>
              </a:spcAft>
              <a:buClr>
                <a:srgbClr val="102649"/>
              </a:buClr>
              <a:buSzPct val="100000"/>
              <a:buChar char="•"/>
            </a:pPr>
            <a:r>
              <a:rPr lang="en-US"/>
              <a:t>All reports are to be filed and kept according to district policy</a:t>
            </a:r>
            <a:endParaRPr/>
          </a:p>
          <a:p>
            <a:pPr indent="-228600" lvl="0" marL="228600" rtl="0" algn="l">
              <a:lnSpc>
                <a:spcPct val="90000"/>
              </a:lnSpc>
              <a:spcBef>
                <a:spcPts val="1000"/>
              </a:spcBef>
              <a:spcAft>
                <a:spcPts val="0"/>
              </a:spcAft>
              <a:buClr>
                <a:srgbClr val="102649"/>
              </a:buClr>
              <a:buSzPct val="100000"/>
              <a:buChar char="•"/>
            </a:pPr>
            <a:r>
              <a:rPr lang="en-US"/>
              <a:t>Errors made in recording medications on the Medication Administration Record should be marked “void,” initialed and dated. </a:t>
            </a:r>
            <a:r>
              <a:rPr i="1" lang="en-US"/>
              <a:t>Whiteout</a:t>
            </a:r>
            <a:r>
              <a:rPr lang="en-US"/>
              <a:t> may not be used</a:t>
            </a:r>
            <a:endParaRPr/>
          </a:p>
          <a:p>
            <a:pPr indent="-64135" lvl="0" marL="228600" rtl="0" algn="l">
              <a:lnSpc>
                <a:spcPct val="90000"/>
              </a:lnSpc>
              <a:spcBef>
                <a:spcPts val="1000"/>
              </a:spcBef>
              <a:spcAft>
                <a:spcPts val="0"/>
              </a:spcAft>
              <a:buClr>
                <a:srgbClr val="102649"/>
              </a:buClr>
              <a:buSzPct val="100000"/>
              <a:buFont typeface="Noto Sans Symbols"/>
              <a:buNone/>
            </a:pPr>
            <a:r>
              <a:t/>
            </a:r>
            <a:endParaRPr/>
          </a:p>
          <a:p>
            <a:pPr indent="-87630" lvl="1" marL="685800" rtl="0" algn="l">
              <a:lnSpc>
                <a:spcPct val="90000"/>
              </a:lnSpc>
              <a:spcBef>
                <a:spcPts val="500"/>
              </a:spcBef>
              <a:spcAft>
                <a:spcPts val="0"/>
              </a:spcAft>
              <a:buClr>
                <a:srgbClr val="102649"/>
              </a:buClr>
              <a:buSzPct val="100000"/>
              <a:buNone/>
            </a:pPr>
            <a:r>
              <a:t/>
            </a:r>
            <a:endParaRPr/>
          </a:p>
          <a:p>
            <a:pPr indent="-87630" lvl="1" marL="685800" rtl="0" algn="l">
              <a:lnSpc>
                <a:spcPct val="90000"/>
              </a:lnSpc>
              <a:spcBef>
                <a:spcPts val="500"/>
              </a:spcBef>
              <a:spcAft>
                <a:spcPts val="0"/>
              </a:spcAft>
              <a:buClr>
                <a:srgbClr val="102649"/>
              </a:buClr>
              <a:buSzPct val="100000"/>
              <a:buNone/>
            </a:pPr>
            <a:r>
              <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417" name="Google Shape;417;p43"/>
          <p:cNvPicPr preferRelativeResize="0"/>
          <p:nvPr/>
        </p:nvPicPr>
        <p:blipFill rotWithShape="1">
          <a:blip r:embed="rId3">
            <a:alphaModFix/>
          </a:blip>
          <a:srcRect b="0" l="0" r="0" t="0"/>
          <a:stretch/>
        </p:blipFill>
        <p:spPr>
          <a:xfrm>
            <a:off x="10961513" y="259602"/>
            <a:ext cx="896190" cy="104250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4"/>
          <p:cNvSpPr txBox="1"/>
          <p:nvPr>
            <p:ph type="title"/>
          </p:nvPr>
        </p:nvSpPr>
        <p:spPr>
          <a:xfrm>
            <a:off x="636902" y="893431"/>
            <a:ext cx="10744200" cy="44782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5400"/>
              <a:buFont typeface="Libre Franklin Medium"/>
              <a:buNone/>
            </a:pPr>
            <a:r>
              <a:rPr b="1" lang="en-US" sz="5400"/>
              <a:t>MODULE II: ADMINISTRATION OF MEDICATIONS</a:t>
            </a:r>
            <a:br>
              <a:rPr lang="en-US"/>
            </a:br>
            <a:endParaRPr/>
          </a:p>
        </p:txBody>
      </p:sp>
      <p:pic>
        <p:nvPicPr>
          <p:cNvPr descr="KDE school health logo" id="423" name="Google Shape;423;p44"/>
          <p:cNvPicPr preferRelativeResize="0"/>
          <p:nvPr/>
        </p:nvPicPr>
        <p:blipFill rotWithShape="1">
          <a:blip r:embed="rId3">
            <a:alphaModFix/>
          </a:blip>
          <a:srcRect b="0" l="0" r="0" t="0"/>
          <a:stretch/>
        </p:blipFill>
        <p:spPr>
          <a:xfrm>
            <a:off x="10933007" y="4583739"/>
            <a:ext cx="896190" cy="104250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5"/>
          <p:cNvSpPr txBox="1"/>
          <p:nvPr>
            <p:ph type="title"/>
          </p:nvPr>
        </p:nvSpPr>
        <p:spPr>
          <a:xfrm>
            <a:off x="555786" y="257025"/>
            <a:ext cx="11080428" cy="7208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Classifications</a:t>
            </a:r>
            <a:endParaRPr/>
          </a:p>
        </p:txBody>
      </p:sp>
      <p:sp>
        <p:nvSpPr>
          <p:cNvPr id="429" name="Google Shape;429;p45"/>
          <p:cNvSpPr txBox="1"/>
          <p:nvPr>
            <p:ph idx="1" type="body"/>
          </p:nvPr>
        </p:nvSpPr>
        <p:spPr>
          <a:xfrm>
            <a:off x="454186" y="1165842"/>
            <a:ext cx="11080428" cy="4064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Classifications of medications include prescribed medications, controlled medications, non-controlled medications and over-the-counter (OTC) medications</a:t>
            </a:r>
            <a:endParaRPr/>
          </a:p>
          <a:p>
            <a:pPr indent="-228600" lvl="0" marL="228600" rtl="0" algn="l">
              <a:lnSpc>
                <a:spcPct val="90000"/>
              </a:lnSpc>
              <a:spcBef>
                <a:spcPts val="1000"/>
              </a:spcBef>
              <a:spcAft>
                <a:spcPts val="0"/>
              </a:spcAft>
              <a:buClr>
                <a:srgbClr val="102649"/>
              </a:buClr>
              <a:buSzPts val="2800"/>
              <a:buChar char="•"/>
            </a:pPr>
            <a:r>
              <a:rPr lang="en-US"/>
              <a:t>Prescribed medications are medications that a licensed practitioner has ordered for treatment of a student’s diagnosis or symptoms</a:t>
            </a:r>
            <a:endParaRPr/>
          </a:p>
          <a:p>
            <a:pPr indent="-228600" lvl="1" marL="685800" rtl="0" algn="l">
              <a:lnSpc>
                <a:spcPct val="90000"/>
              </a:lnSpc>
              <a:spcBef>
                <a:spcPts val="500"/>
              </a:spcBef>
              <a:spcAft>
                <a:spcPts val="0"/>
              </a:spcAft>
              <a:buClr>
                <a:srgbClr val="102649"/>
              </a:buClr>
              <a:buSzPts val="2400"/>
              <a:buChar char="•"/>
            </a:pPr>
            <a:r>
              <a:rPr lang="en-US"/>
              <a:t>These medications may include controlled/scheduled or non-controlled/scheduled</a:t>
            </a:r>
            <a:endParaRPr/>
          </a:p>
          <a:p>
            <a:pPr indent="-228600" lvl="0" marL="228600" rtl="0" algn="l">
              <a:lnSpc>
                <a:spcPct val="90000"/>
              </a:lnSpc>
              <a:spcBef>
                <a:spcPts val="1000"/>
              </a:spcBef>
              <a:spcAft>
                <a:spcPts val="0"/>
              </a:spcAft>
              <a:buClr>
                <a:srgbClr val="102649"/>
              </a:buClr>
              <a:buSzPts val="2800"/>
              <a:buChar char="•"/>
            </a:pPr>
            <a:r>
              <a:rPr lang="en-US"/>
              <a:t>Prescribed medications may be ordered on an as needed basis (PRN) or on a routine scheduled basis</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30" name="Google Shape;430;p45"/>
          <p:cNvPicPr preferRelativeResize="0"/>
          <p:nvPr/>
        </p:nvPicPr>
        <p:blipFill rotWithShape="1">
          <a:blip r:embed="rId3">
            <a:alphaModFix/>
          </a:blip>
          <a:srcRect b="0" l="0" r="0" t="0"/>
          <a:stretch/>
        </p:blipFill>
        <p:spPr>
          <a:xfrm>
            <a:off x="10996269" y="4708589"/>
            <a:ext cx="896190" cy="10425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4"/>
          <p:cNvSpPr txBox="1"/>
          <p:nvPr>
            <p:ph type="title"/>
          </p:nvPr>
        </p:nvSpPr>
        <p:spPr>
          <a:xfrm>
            <a:off x="555786" y="284185"/>
            <a:ext cx="11212144" cy="7991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Recommended Individuals</a:t>
            </a:r>
            <a:endParaRPr/>
          </a:p>
        </p:txBody>
      </p:sp>
      <p:sp>
        <p:nvSpPr>
          <p:cNvPr id="117" name="Google Shape;117;p4"/>
          <p:cNvSpPr txBox="1"/>
          <p:nvPr>
            <p:ph idx="1" type="body"/>
          </p:nvPr>
        </p:nvSpPr>
        <p:spPr>
          <a:xfrm>
            <a:off x="555786" y="1206547"/>
            <a:ext cx="11212144" cy="53672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Employing schools reserve the right to recommend individuals for this training  </a:t>
            </a:r>
            <a:endParaRPr/>
          </a:p>
          <a:p>
            <a:pPr indent="-228600" lvl="0" marL="228600" rtl="0" algn="l">
              <a:lnSpc>
                <a:spcPct val="90000"/>
              </a:lnSpc>
              <a:spcBef>
                <a:spcPts val="1000"/>
              </a:spcBef>
              <a:spcAft>
                <a:spcPts val="0"/>
              </a:spcAft>
              <a:buClr>
                <a:srgbClr val="102649"/>
              </a:buClr>
              <a:buSzPts val="2800"/>
              <a:buChar char="•"/>
            </a:pPr>
            <a:r>
              <a:rPr lang="en-US"/>
              <a:t>Upon successful completion, the non-licensed school employee will demonstrate competency as determined by the delegating Registered Nurse (RN), Advanced Practice Registered Nurse (APRN), Physician’s Assistant, or physician in:</a:t>
            </a:r>
            <a:endParaRPr/>
          </a:p>
          <a:p>
            <a:pPr indent="-228600" lvl="1" marL="685800" rtl="0" algn="l">
              <a:lnSpc>
                <a:spcPct val="90000"/>
              </a:lnSpc>
              <a:spcBef>
                <a:spcPts val="500"/>
              </a:spcBef>
              <a:spcAft>
                <a:spcPts val="0"/>
              </a:spcAft>
              <a:buClr>
                <a:srgbClr val="102649"/>
              </a:buClr>
              <a:buSzPts val="2400"/>
              <a:buChar char="•"/>
            </a:pPr>
            <a:r>
              <a:rPr lang="en-US"/>
              <a:t>Administration of student medication</a:t>
            </a:r>
            <a:endParaRPr/>
          </a:p>
          <a:p>
            <a:pPr indent="-228600" lvl="1" marL="685800" rtl="0" algn="l">
              <a:lnSpc>
                <a:spcPct val="90000"/>
              </a:lnSpc>
              <a:spcBef>
                <a:spcPts val="500"/>
              </a:spcBef>
              <a:spcAft>
                <a:spcPts val="0"/>
              </a:spcAft>
              <a:buClr>
                <a:srgbClr val="102649"/>
              </a:buClr>
              <a:buSzPts val="2400"/>
              <a:buChar char="•"/>
            </a:pPr>
            <a:r>
              <a:rPr lang="en-US"/>
              <a:t>Verification of student instruction on self-administration of medications</a:t>
            </a:r>
            <a:endParaRPr/>
          </a:p>
          <a:p>
            <a:pPr indent="-228600" lvl="1" marL="685800" rtl="0" algn="l">
              <a:lnSpc>
                <a:spcPct val="90000"/>
              </a:lnSpc>
              <a:spcBef>
                <a:spcPts val="500"/>
              </a:spcBef>
              <a:spcAft>
                <a:spcPts val="0"/>
              </a:spcAft>
              <a:buClr>
                <a:srgbClr val="102649"/>
              </a:buClr>
              <a:buSzPts val="2400"/>
              <a:buChar char="•"/>
            </a:pPr>
            <a:r>
              <a:rPr lang="en-US"/>
              <a:t>Administration of emergency medications for students with diabetes, allergic anaphylactic reactions, and seizures</a:t>
            </a:r>
            <a:endParaRPr/>
          </a:p>
          <a:p>
            <a:pPr indent="-76200" lvl="1" marL="685800" rtl="0" algn="l">
              <a:lnSpc>
                <a:spcPct val="90000"/>
              </a:lnSpc>
              <a:spcBef>
                <a:spcPts val="500"/>
              </a:spcBef>
              <a:spcAft>
                <a:spcPts val="0"/>
              </a:spcAft>
              <a:buClr>
                <a:srgbClr val="102649"/>
              </a:buClr>
              <a:buSzPts val="2400"/>
              <a:buNone/>
            </a:pPr>
            <a:r>
              <a:t/>
            </a:r>
            <a:endParaRPr/>
          </a:p>
          <a:p>
            <a:pPr indent="0" lvl="0" marL="0" rtl="0" algn="l">
              <a:lnSpc>
                <a:spcPct val="90000"/>
              </a:lnSpc>
              <a:spcBef>
                <a:spcPts val="1000"/>
              </a:spcBef>
              <a:spcAft>
                <a:spcPts val="0"/>
              </a:spcAft>
              <a:buClr>
                <a:srgbClr val="102649"/>
              </a:buClr>
              <a:buSzPts val="2800"/>
              <a:buNone/>
            </a:pPr>
            <a:r>
              <a:t/>
            </a:r>
            <a:endParaRPr/>
          </a:p>
          <a:p>
            <a:pPr indent="-76200" lvl="1" marL="685800" rtl="0" algn="l">
              <a:lnSpc>
                <a:spcPct val="90000"/>
              </a:lnSpc>
              <a:spcBef>
                <a:spcPts val="500"/>
              </a:spcBef>
              <a:spcAft>
                <a:spcPts val="0"/>
              </a:spcAft>
              <a:buClr>
                <a:srgbClr val="102649"/>
              </a:buClr>
              <a:buSzPts val="2400"/>
              <a:buNone/>
            </a:pPr>
            <a:r>
              <a:t/>
            </a:r>
            <a:endParaRPr/>
          </a:p>
          <a:p>
            <a:pPr indent="-76200" lvl="1" marL="685800" rtl="0" algn="l">
              <a:lnSpc>
                <a:spcPct val="90000"/>
              </a:lnSpc>
              <a:spcBef>
                <a:spcPts val="500"/>
              </a:spcBef>
              <a:spcAft>
                <a:spcPts val="0"/>
              </a:spcAft>
              <a:buClr>
                <a:srgbClr val="102649"/>
              </a:buClr>
              <a:buSzPts val="2400"/>
              <a:buNone/>
            </a:pPr>
            <a:r>
              <a:t/>
            </a:r>
            <a:endParaRPr/>
          </a:p>
          <a:p>
            <a:pPr indent="0" lvl="0" marL="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18" name="Google Shape;118;p4"/>
          <p:cNvPicPr preferRelativeResize="0"/>
          <p:nvPr/>
        </p:nvPicPr>
        <p:blipFill rotWithShape="1">
          <a:blip r:embed="rId3">
            <a:alphaModFix/>
          </a:blip>
          <a:srcRect b="0" l="0" r="0" t="0"/>
          <a:stretch/>
        </p:blipFill>
        <p:spPr>
          <a:xfrm>
            <a:off x="10889672" y="4733638"/>
            <a:ext cx="989094" cy="104250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6"/>
          <p:cNvSpPr txBox="1"/>
          <p:nvPr>
            <p:ph type="title"/>
          </p:nvPr>
        </p:nvSpPr>
        <p:spPr>
          <a:xfrm>
            <a:off x="555786" y="257026"/>
            <a:ext cx="11080428" cy="8747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Classifications, Continued </a:t>
            </a:r>
            <a:endParaRPr/>
          </a:p>
        </p:txBody>
      </p:sp>
      <p:sp>
        <p:nvSpPr>
          <p:cNvPr id="436" name="Google Shape;436;p46"/>
          <p:cNvSpPr txBox="1"/>
          <p:nvPr>
            <p:ph idx="1" type="body"/>
          </p:nvPr>
        </p:nvSpPr>
        <p:spPr>
          <a:xfrm>
            <a:off x="555786" y="1131770"/>
            <a:ext cx="11080428" cy="439273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sz="3300">
                <a:solidFill>
                  <a:schemeClr val="dk1"/>
                </a:solidFill>
              </a:rPr>
              <a:t>Medications may be controlled or non-controlled</a:t>
            </a:r>
            <a:endParaRPr/>
          </a:p>
          <a:p>
            <a:pPr indent="-228600" lvl="0" marL="228600" rtl="0" algn="l">
              <a:lnSpc>
                <a:spcPct val="90000"/>
              </a:lnSpc>
              <a:spcBef>
                <a:spcPts val="1000"/>
              </a:spcBef>
              <a:spcAft>
                <a:spcPts val="0"/>
              </a:spcAft>
              <a:buClr>
                <a:srgbClr val="102649"/>
              </a:buClr>
              <a:buSzPct val="100000"/>
              <a:buChar char="•"/>
            </a:pPr>
            <a:r>
              <a:rPr lang="en-US"/>
              <a:t>It is very important that a person administering medications compares the medication label with the medication record including the student’s name, time of administration, how the medication is to be given, and the dosage for administration</a:t>
            </a:r>
            <a:endParaRPr/>
          </a:p>
          <a:p>
            <a:pPr indent="-228600" lvl="0" marL="228600" rtl="0" algn="l">
              <a:lnSpc>
                <a:spcPct val="90000"/>
              </a:lnSpc>
              <a:spcBef>
                <a:spcPts val="1000"/>
              </a:spcBef>
              <a:spcAft>
                <a:spcPts val="0"/>
              </a:spcAft>
              <a:buClr>
                <a:srgbClr val="102649"/>
              </a:buClr>
              <a:buSzPct val="100000"/>
              <a:buChar char="•"/>
            </a:pPr>
            <a:r>
              <a:rPr lang="en-US"/>
              <a:t>All OTC medications must be given in accordance with school district policies  </a:t>
            </a:r>
            <a:endParaRPr/>
          </a:p>
          <a:p>
            <a:pPr indent="-228600" lvl="0" marL="228600" rtl="0" algn="l">
              <a:lnSpc>
                <a:spcPct val="90000"/>
              </a:lnSpc>
              <a:spcBef>
                <a:spcPts val="1000"/>
              </a:spcBef>
              <a:spcAft>
                <a:spcPts val="0"/>
              </a:spcAft>
              <a:buClr>
                <a:srgbClr val="102649"/>
              </a:buClr>
              <a:buSzPct val="100000"/>
              <a:buChar char="•"/>
            </a:pPr>
            <a:r>
              <a:rPr lang="en-US"/>
              <a:t>It is recommended that school employees administering medication have access to an updated drug book or an online medical website for review of any newly prescribed medications and/or over the counter medication when questions arise</a:t>
            </a:r>
            <a:endParaRPr/>
          </a:p>
          <a:p>
            <a:pPr indent="-228600" lvl="0" marL="228600" rtl="0" algn="l">
              <a:lnSpc>
                <a:spcPct val="90000"/>
              </a:lnSpc>
              <a:spcBef>
                <a:spcPts val="1000"/>
              </a:spcBef>
              <a:spcAft>
                <a:spcPts val="0"/>
              </a:spcAft>
              <a:buClr>
                <a:srgbClr val="102649"/>
              </a:buClr>
              <a:buSzPct val="100000"/>
              <a:buChar char="•"/>
            </a:pPr>
            <a:r>
              <a:rPr lang="en-US"/>
              <a:t>Student health information is important for student safety in medication administration and management</a:t>
            </a:r>
            <a:endParaRPr/>
          </a:p>
          <a:p>
            <a:pPr indent="-228600" lvl="0" marL="228600" rtl="0" algn="l">
              <a:lnSpc>
                <a:spcPct val="90000"/>
              </a:lnSpc>
              <a:spcBef>
                <a:spcPts val="1000"/>
              </a:spcBef>
              <a:spcAft>
                <a:spcPts val="0"/>
              </a:spcAft>
              <a:buClr>
                <a:srgbClr val="102649"/>
              </a:buClr>
              <a:buSzPct val="100000"/>
              <a:buChar char="•"/>
            </a:pPr>
            <a:r>
              <a:rPr lang="en-US"/>
              <a:t>This information includes, but is not limited to student name, date of birth, sex and any allergies</a:t>
            </a:r>
            <a:endParaRPr/>
          </a:p>
          <a:p>
            <a:pPr indent="-77470" lvl="0" marL="228600" rtl="0" algn="l">
              <a:lnSpc>
                <a:spcPct val="90000"/>
              </a:lnSpc>
              <a:spcBef>
                <a:spcPts val="1000"/>
              </a:spcBef>
              <a:spcAft>
                <a:spcPts val="0"/>
              </a:spcAft>
              <a:buClr>
                <a:srgbClr val="102649"/>
              </a:buClr>
              <a:buSzPct val="100000"/>
              <a:buNone/>
            </a:pPr>
            <a:r>
              <a:t/>
            </a:r>
            <a:endParaRPr/>
          </a:p>
        </p:txBody>
      </p:sp>
      <p:pic>
        <p:nvPicPr>
          <p:cNvPr descr="KDE school health logo" id="437" name="Google Shape;437;p46"/>
          <p:cNvPicPr preferRelativeResize="0"/>
          <p:nvPr/>
        </p:nvPicPr>
        <p:blipFill rotWithShape="1">
          <a:blip r:embed="rId3">
            <a:alphaModFix/>
          </a:blip>
          <a:srcRect b="0" l="0" r="0" t="0"/>
          <a:stretch/>
        </p:blipFill>
        <p:spPr>
          <a:xfrm>
            <a:off x="11004291" y="4786794"/>
            <a:ext cx="896190" cy="10425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8"/>
          <p:cNvSpPr txBox="1"/>
          <p:nvPr>
            <p:ph type="title"/>
          </p:nvPr>
        </p:nvSpPr>
        <p:spPr>
          <a:xfrm>
            <a:off x="555786" y="257025"/>
            <a:ext cx="11224734" cy="10840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School Policies and Procedures Related to Medications in the School Setting</a:t>
            </a:r>
            <a:endParaRPr/>
          </a:p>
        </p:txBody>
      </p:sp>
      <p:sp>
        <p:nvSpPr>
          <p:cNvPr id="443" name="Google Shape;443;p48"/>
          <p:cNvSpPr txBox="1"/>
          <p:nvPr>
            <p:ph idx="1" type="body"/>
          </p:nvPr>
        </p:nvSpPr>
        <p:spPr>
          <a:xfrm>
            <a:off x="555786" y="1341121"/>
            <a:ext cx="11011374" cy="435864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Compressive district policies and procedures regarding stock medications emergency medications are crucial for ensuring the safety and wellbeing of students. Policies should include:</a:t>
            </a:r>
            <a:endParaRPr/>
          </a:p>
          <a:p>
            <a:pPr indent="-228600" lvl="1" marL="685800" rtl="0" algn="l">
              <a:lnSpc>
                <a:spcPct val="90000"/>
              </a:lnSpc>
              <a:spcBef>
                <a:spcPts val="500"/>
              </a:spcBef>
              <a:spcAft>
                <a:spcPts val="0"/>
              </a:spcAft>
              <a:buClr>
                <a:srgbClr val="102649"/>
              </a:buClr>
              <a:buSzPts val="2400"/>
              <a:buChar char="•"/>
            </a:pPr>
            <a:r>
              <a:rPr lang="en-US"/>
              <a:t>Clear Guidelines</a:t>
            </a:r>
            <a:endParaRPr/>
          </a:p>
          <a:p>
            <a:pPr indent="-228600" lvl="1" marL="685800" rtl="0" algn="l">
              <a:lnSpc>
                <a:spcPct val="90000"/>
              </a:lnSpc>
              <a:spcBef>
                <a:spcPts val="500"/>
              </a:spcBef>
              <a:spcAft>
                <a:spcPts val="0"/>
              </a:spcAft>
              <a:buClr>
                <a:srgbClr val="102649"/>
              </a:buClr>
              <a:buSzPts val="2400"/>
              <a:buChar char="•"/>
            </a:pPr>
            <a:r>
              <a:rPr lang="en-US"/>
              <a:t>Training Requirements</a:t>
            </a:r>
            <a:endParaRPr/>
          </a:p>
          <a:p>
            <a:pPr indent="-228600" lvl="1" marL="685800" rtl="0" algn="l">
              <a:lnSpc>
                <a:spcPct val="90000"/>
              </a:lnSpc>
              <a:spcBef>
                <a:spcPts val="500"/>
              </a:spcBef>
              <a:spcAft>
                <a:spcPts val="0"/>
              </a:spcAft>
              <a:buClr>
                <a:srgbClr val="102649"/>
              </a:buClr>
              <a:buSzPts val="2400"/>
              <a:buChar char="•"/>
            </a:pPr>
            <a:r>
              <a:rPr lang="en-US"/>
              <a:t>Emergency Protocols </a:t>
            </a:r>
            <a:endParaRPr/>
          </a:p>
          <a:p>
            <a:pPr indent="-228600" lvl="1" marL="685800" rtl="0" algn="l">
              <a:lnSpc>
                <a:spcPct val="90000"/>
              </a:lnSpc>
              <a:spcBef>
                <a:spcPts val="500"/>
              </a:spcBef>
              <a:spcAft>
                <a:spcPts val="0"/>
              </a:spcAft>
              <a:buClr>
                <a:srgbClr val="102649"/>
              </a:buClr>
              <a:buSzPts val="2400"/>
              <a:buChar char="•"/>
            </a:pPr>
            <a:r>
              <a:rPr lang="en-US"/>
              <a:t>Documentation and Reporting</a:t>
            </a:r>
            <a:endParaRPr/>
          </a:p>
          <a:p>
            <a:pPr indent="-228600" lvl="1" marL="685800" rtl="0" algn="l">
              <a:lnSpc>
                <a:spcPct val="90000"/>
              </a:lnSpc>
              <a:spcBef>
                <a:spcPts val="500"/>
              </a:spcBef>
              <a:spcAft>
                <a:spcPts val="0"/>
              </a:spcAft>
              <a:buClr>
                <a:srgbClr val="102649"/>
              </a:buClr>
              <a:buSzPts val="2400"/>
              <a:buChar char="•"/>
            </a:pPr>
            <a:r>
              <a:rPr lang="en-US"/>
              <a:t>Accessibility </a:t>
            </a:r>
            <a:endParaRPr/>
          </a:p>
          <a:p>
            <a:pPr indent="0" lvl="1" marL="457200" rtl="0" algn="l">
              <a:lnSpc>
                <a:spcPct val="90000"/>
              </a:lnSpc>
              <a:spcBef>
                <a:spcPts val="500"/>
              </a:spcBef>
              <a:spcAft>
                <a:spcPts val="0"/>
              </a:spcAft>
              <a:buClr>
                <a:srgbClr val="102649"/>
              </a:buClr>
              <a:buSzPts val="2400"/>
              <a:buNone/>
            </a:pPr>
            <a:r>
              <a:rPr lang="en-US"/>
              <a:t>For additional information, please refer to the </a:t>
            </a:r>
            <a:r>
              <a:rPr lang="en-US" u="sng">
                <a:solidFill>
                  <a:schemeClr val="hlink"/>
                </a:solidFill>
                <a:hlinkClick r:id="rId3"/>
              </a:rPr>
              <a:t>KDE Medication Administration Training Manual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9"/>
          <p:cNvSpPr txBox="1"/>
          <p:nvPr>
            <p:ph type="title"/>
          </p:nvPr>
        </p:nvSpPr>
        <p:spPr>
          <a:xfrm>
            <a:off x="263686" y="282003"/>
            <a:ext cx="11498021" cy="8478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Prescribed Medications Administered at School</a:t>
            </a:r>
            <a:endParaRPr/>
          </a:p>
        </p:txBody>
      </p:sp>
      <p:sp>
        <p:nvSpPr>
          <p:cNvPr id="449" name="Google Shape;449;p49"/>
          <p:cNvSpPr txBox="1"/>
          <p:nvPr>
            <p:ph idx="1" type="body"/>
          </p:nvPr>
        </p:nvSpPr>
        <p:spPr>
          <a:xfrm>
            <a:off x="263686" y="1270988"/>
            <a:ext cx="11205921" cy="459500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sz="2600">
                <a:solidFill>
                  <a:schemeClr val="dk1"/>
                </a:solidFill>
              </a:rPr>
              <a:t>The prescribed medication to be administered at school must be in the original container from the providing pharmacy. The pharmacy label must include:</a:t>
            </a:r>
            <a:endParaRPr/>
          </a:p>
          <a:p>
            <a:pPr indent="-228600" lvl="1" marL="685800" rtl="0" algn="l">
              <a:lnSpc>
                <a:spcPct val="90000"/>
              </a:lnSpc>
              <a:spcBef>
                <a:spcPts val="500"/>
              </a:spcBef>
              <a:spcAft>
                <a:spcPts val="0"/>
              </a:spcAft>
              <a:buClr>
                <a:srgbClr val="102649"/>
              </a:buClr>
              <a:buSzPct val="100000"/>
              <a:buChar char="•"/>
            </a:pPr>
            <a:r>
              <a:rPr lang="en-US"/>
              <a:t>Name, address, and phone number of licensed pharmacy</a:t>
            </a:r>
            <a:endParaRPr/>
          </a:p>
          <a:p>
            <a:pPr indent="-228600" lvl="1" marL="685800" rtl="0" algn="l">
              <a:lnSpc>
                <a:spcPct val="90000"/>
              </a:lnSpc>
              <a:spcBef>
                <a:spcPts val="500"/>
              </a:spcBef>
              <a:spcAft>
                <a:spcPts val="0"/>
              </a:spcAft>
              <a:buClr>
                <a:srgbClr val="102649"/>
              </a:buClr>
              <a:buSzPct val="100000"/>
              <a:buChar char="•"/>
            </a:pPr>
            <a:r>
              <a:rPr lang="en-US"/>
              <a:t>Date</a:t>
            </a:r>
            <a:endParaRPr/>
          </a:p>
          <a:p>
            <a:pPr indent="-228600" lvl="1" marL="685800" rtl="0" algn="l">
              <a:lnSpc>
                <a:spcPct val="90000"/>
              </a:lnSpc>
              <a:spcBef>
                <a:spcPts val="500"/>
              </a:spcBef>
              <a:spcAft>
                <a:spcPts val="0"/>
              </a:spcAft>
              <a:buClr>
                <a:srgbClr val="102649"/>
              </a:buClr>
              <a:buSzPct val="100000"/>
              <a:buChar char="•"/>
            </a:pPr>
            <a:r>
              <a:rPr lang="en-US"/>
              <a:t>Prescription identifying number</a:t>
            </a:r>
            <a:endParaRPr/>
          </a:p>
          <a:p>
            <a:pPr indent="-228600" lvl="1" marL="685800" rtl="0" algn="l">
              <a:lnSpc>
                <a:spcPct val="90000"/>
              </a:lnSpc>
              <a:spcBef>
                <a:spcPts val="500"/>
              </a:spcBef>
              <a:spcAft>
                <a:spcPts val="0"/>
              </a:spcAft>
              <a:buClr>
                <a:srgbClr val="102649"/>
              </a:buClr>
              <a:buSzPct val="100000"/>
              <a:buChar char="•"/>
            </a:pPr>
            <a:r>
              <a:rPr lang="en-US"/>
              <a:t>Patient’s full name</a:t>
            </a:r>
            <a:endParaRPr/>
          </a:p>
          <a:p>
            <a:pPr indent="-228600" lvl="1" marL="685800" rtl="0" algn="l">
              <a:lnSpc>
                <a:spcPct val="90000"/>
              </a:lnSpc>
              <a:spcBef>
                <a:spcPts val="500"/>
              </a:spcBef>
              <a:spcAft>
                <a:spcPts val="0"/>
              </a:spcAft>
              <a:buClr>
                <a:srgbClr val="102649"/>
              </a:buClr>
              <a:buSzPct val="100000"/>
              <a:buChar char="•"/>
            </a:pPr>
            <a:r>
              <a:rPr lang="en-US"/>
              <a:t>Name of drug, strength and amount</a:t>
            </a:r>
            <a:endParaRPr/>
          </a:p>
          <a:p>
            <a:pPr indent="-228600" lvl="1" marL="685800" rtl="0" algn="l">
              <a:lnSpc>
                <a:spcPct val="90000"/>
              </a:lnSpc>
              <a:spcBef>
                <a:spcPts val="500"/>
              </a:spcBef>
              <a:spcAft>
                <a:spcPts val="0"/>
              </a:spcAft>
              <a:buClr>
                <a:srgbClr val="102649"/>
              </a:buClr>
              <a:buSzPct val="100000"/>
              <a:buChar char="•"/>
            </a:pPr>
            <a:r>
              <a:rPr lang="en-US"/>
              <a:t>Directions for use</a:t>
            </a:r>
            <a:endParaRPr/>
          </a:p>
          <a:p>
            <a:pPr indent="-228600" lvl="1" marL="685800" rtl="0" algn="l">
              <a:lnSpc>
                <a:spcPct val="90000"/>
              </a:lnSpc>
              <a:spcBef>
                <a:spcPts val="500"/>
              </a:spcBef>
              <a:spcAft>
                <a:spcPts val="0"/>
              </a:spcAft>
              <a:buClr>
                <a:srgbClr val="102649"/>
              </a:buClr>
              <a:buSzPct val="100000"/>
              <a:buChar char="•"/>
            </a:pPr>
            <a:r>
              <a:rPr lang="en-US"/>
              <a:t>Required controlled substances transfer warnings, where applicable</a:t>
            </a:r>
            <a:endParaRPr/>
          </a:p>
          <a:p>
            <a:pPr indent="-228600" lvl="1" marL="685800" rtl="0" algn="l">
              <a:lnSpc>
                <a:spcPct val="90000"/>
              </a:lnSpc>
              <a:spcBef>
                <a:spcPts val="500"/>
              </a:spcBef>
              <a:spcAft>
                <a:spcPts val="0"/>
              </a:spcAft>
              <a:buClr>
                <a:srgbClr val="102649"/>
              </a:buClr>
              <a:buSzPct val="100000"/>
              <a:buChar char="•"/>
            </a:pPr>
            <a:r>
              <a:rPr lang="en-US"/>
              <a:t>Expiration date</a:t>
            </a:r>
            <a:endParaRPr/>
          </a:p>
          <a:p>
            <a:pPr indent="-228600" lvl="1" marL="685800" rtl="0" algn="l">
              <a:lnSpc>
                <a:spcPct val="90000"/>
              </a:lnSpc>
              <a:spcBef>
                <a:spcPts val="500"/>
              </a:spcBef>
              <a:spcAft>
                <a:spcPts val="0"/>
              </a:spcAft>
              <a:buClr>
                <a:srgbClr val="102649"/>
              </a:buClr>
              <a:buSzPct val="100000"/>
              <a:buChar char="•"/>
            </a:pPr>
            <a:r>
              <a:rPr lang="en-US"/>
              <a:t>Identity of dispensing pharmacist</a:t>
            </a:r>
            <a:endParaRPr/>
          </a:p>
          <a:p>
            <a:pPr indent="-228600" lvl="1" marL="685800" rtl="0" algn="l">
              <a:lnSpc>
                <a:spcPct val="90000"/>
              </a:lnSpc>
              <a:spcBef>
                <a:spcPts val="500"/>
              </a:spcBef>
              <a:spcAft>
                <a:spcPts val="0"/>
              </a:spcAft>
              <a:buClr>
                <a:srgbClr val="102649"/>
              </a:buClr>
              <a:buSzPct val="100000"/>
              <a:buChar char="•"/>
            </a:pPr>
            <a:r>
              <a:rPr lang="en-US"/>
              <a:t>Storage requirements, when applicable, and</a:t>
            </a:r>
            <a:endParaRPr/>
          </a:p>
          <a:p>
            <a:pPr indent="-228600" lvl="1" marL="685800" rtl="0" algn="l">
              <a:lnSpc>
                <a:spcPct val="90000"/>
              </a:lnSpc>
              <a:spcBef>
                <a:spcPts val="500"/>
              </a:spcBef>
              <a:spcAft>
                <a:spcPts val="0"/>
              </a:spcAft>
              <a:buClr>
                <a:srgbClr val="102649"/>
              </a:buClr>
              <a:buSzPct val="100000"/>
              <a:buChar char="•"/>
            </a:pPr>
            <a:r>
              <a:rPr lang="en-US"/>
              <a:t>Auxiliary labels, when applicable</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450" name="Google Shape;450;p49"/>
          <p:cNvPicPr preferRelativeResize="0"/>
          <p:nvPr/>
        </p:nvPicPr>
        <p:blipFill rotWithShape="1">
          <a:blip r:embed="rId3">
            <a:alphaModFix/>
          </a:blip>
          <a:srcRect b="0" l="0" r="0" t="0"/>
          <a:stretch/>
        </p:blipFill>
        <p:spPr>
          <a:xfrm>
            <a:off x="10865517" y="4799494"/>
            <a:ext cx="896190" cy="104250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txBox="1"/>
          <p:nvPr>
            <p:ph type="title"/>
          </p:nvPr>
        </p:nvSpPr>
        <p:spPr>
          <a:xfrm>
            <a:off x="555786" y="257025"/>
            <a:ext cx="10988514" cy="949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Controlled/Scheduled Medications</a:t>
            </a:r>
            <a:endParaRPr/>
          </a:p>
        </p:txBody>
      </p:sp>
      <p:sp>
        <p:nvSpPr>
          <p:cNvPr id="456" name="Google Shape;456;p50"/>
          <p:cNvSpPr txBox="1"/>
          <p:nvPr>
            <p:ph idx="1" type="body"/>
          </p:nvPr>
        </p:nvSpPr>
        <p:spPr>
          <a:xfrm>
            <a:off x="555786" y="1303551"/>
            <a:ext cx="10988514" cy="425089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“Controlled scheduled medications” are medications that are potentially addictive and that are: </a:t>
            </a:r>
            <a:endParaRPr/>
          </a:p>
          <a:p>
            <a:pPr indent="-228600" lvl="1" marL="685800" rtl="0" algn="l">
              <a:lnSpc>
                <a:spcPct val="90000"/>
              </a:lnSpc>
              <a:spcBef>
                <a:spcPts val="500"/>
              </a:spcBef>
              <a:spcAft>
                <a:spcPts val="0"/>
              </a:spcAft>
              <a:buClr>
                <a:srgbClr val="102649"/>
              </a:buClr>
              <a:buSzPts val="2400"/>
              <a:buChar char="•"/>
            </a:pPr>
            <a:r>
              <a:rPr lang="en-US"/>
              <a:t>Regulated under the Controlled/Scheduled Substance Act of 1970</a:t>
            </a:r>
            <a:endParaRPr/>
          </a:p>
          <a:p>
            <a:pPr indent="-228600" lvl="0" marL="228600" rtl="0" algn="l">
              <a:lnSpc>
                <a:spcPct val="90000"/>
              </a:lnSpc>
              <a:spcBef>
                <a:spcPts val="1000"/>
              </a:spcBef>
              <a:spcAft>
                <a:spcPts val="0"/>
              </a:spcAft>
              <a:buClr>
                <a:srgbClr val="102649"/>
              </a:buClr>
              <a:buSzPts val="2800"/>
              <a:buChar char="•"/>
            </a:pPr>
            <a:r>
              <a:rPr lang="en-US"/>
              <a:t>Controlled/scheduled medications cannot be obtained without a written prescription from a licensed practitioner (e.g., Percocet, Valium, Ritalin®, Tylenol® with Codeine, etc.)</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457" name="Google Shape;457;p50"/>
          <p:cNvPicPr preferRelativeResize="0"/>
          <p:nvPr/>
        </p:nvPicPr>
        <p:blipFill rotWithShape="1">
          <a:blip r:embed="rId3">
            <a:alphaModFix/>
          </a:blip>
          <a:srcRect b="0" l="0" r="0" t="0"/>
          <a:stretch/>
        </p:blipFill>
        <p:spPr>
          <a:xfrm>
            <a:off x="10978310" y="4511943"/>
            <a:ext cx="896190" cy="104250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1"/>
          <p:cNvSpPr txBox="1"/>
          <p:nvPr>
            <p:ph type="title"/>
          </p:nvPr>
        </p:nvSpPr>
        <p:spPr>
          <a:xfrm>
            <a:off x="555786" y="257025"/>
            <a:ext cx="11394914" cy="84161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Handling of Controlled Medicine</a:t>
            </a:r>
            <a:endParaRPr/>
          </a:p>
        </p:txBody>
      </p:sp>
      <p:sp>
        <p:nvSpPr>
          <p:cNvPr id="463" name="Google Shape;463;p51"/>
          <p:cNvSpPr txBox="1"/>
          <p:nvPr>
            <p:ph idx="1" type="body"/>
          </p:nvPr>
        </p:nvSpPr>
        <p:spPr>
          <a:xfrm>
            <a:off x="555786" y="1098644"/>
            <a:ext cx="11394914" cy="43623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sz="2400">
                <a:solidFill>
                  <a:schemeClr val="dk1"/>
                </a:solidFill>
              </a:rPr>
              <a:t>It is very important that controlled/scheduled medications be handled according to school district policies and procedures. Policies and procedures regarding these medications should include the following:</a:t>
            </a:r>
            <a:endParaRPr/>
          </a:p>
          <a:p>
            <a:pPr indent="-228600" lvl="1" marL="685800" rtl="0" algn="l">
              <a:lnSpc>
                <a:spcPct val="90000"/>
              </a:lnSpc>
              <a:spcBef>
                <a:spcPts val="500"/>
              </a:spcBef>
              <a:spcAft>
                <a:spcPts val="0"/>
              </a:spcAft>
              <a:buClr>
                <a:srgbClr val="102649"/>
              </a:buClr>
              <a:buSzPts val="2400"/>
              <a:buChar char="•"/>
            </a:pPr>
            <a:r>
              <a:rPr lang="en-US"/>
              <a:t>Medications should be kept under double lock and key, separate from other medications</a:t>
            </a:r>
            <a:endParaRPr/>
          </a:p>
          <a:p>
            <a:pPr indent="-228600" lvl="1" marL="685800" rtl="0" algn="l">
              <a:lnSpc>
                <a:spcPct val="90000"/>
              </a:lnSpc>
              <a:spcBef>
                <a:spcPts val="500"/>
              </a:spcBef>
              <a:spcAft>
                <a:spcPts val="0"/>
              </a:spcAft>
              <a:buClr>
                <a:srgbClr val="102649"/>
              </a:buClr>
              <a:buSzPts val="2400"/>
              <a:buChar char="•"/>
            </a:pPr>
            <a:r>
              <a:rPr lang="en-US"/>
              <a:t>Medications should be signed out each time a dose is administered </a:t>
            </a:r>
            <a:endParaRPr/>
          </a:p>
          <a:p>
            <a:pPr indent="-228600" lvl="1" marL="685800" rtl="0" algn="l">
              <a:lnSpc>
                <a:spcPct val="90000"/>
              </a:lnSpc>
              <a:spcBef>
                <a:spcPts val="500"/>
              </a:spcBef>
              <a:spcAft>
                <a:spcPts val="0"/>
              </a:spcAft>
              <a:buClr>
                <a:srgbClr val="102649"/>
              </a:buClr>
              <a:buSzPts val="2400"/>
              <a:buChar char="•"/>
            </a:pPr>
            <a:r>
              <a:rPr lang="en-US"/>
              <a:t>The RN or individual providing the medication administration should count and record the number of remaining pills on the student’s medication record </a:t>
            </a:r>
            <a:endParaRPr/>
          </a:p>
          <a:p>
            <a:pPr indent="-228600" lvl="1" marL="685800" rtl="0" algn="l">
              <a:lnSpc>
                <a:spcPct val="90000"/>
              </a:lnSpc>
              <a:spcBef>
                <a:spcPts val="500"/>
              </a:spcBef>
              <a:spcAft>
                <a:spcPts val="0"/>
              </a:spcAft>
              <a:buClr>
                <a:srgbClr val="102649"/>
              </a:buClr>
              <a:buSzPts val="2400"/>
              <a:buChar char="•"/>
            </a:pPr>
            <a:r>
              <a:rPr lang="en-US"/>
              <a:t>Medications should be disposed of according to the medication storage and disposal </a:t>
            </a:r>
            <a:r>
              <a:rPr b="1" lang="en-US" u="sng">
                <a:solidFill>
                  <a:schemeClr val="hlink"/>
                </a:solidFill>
                <a:hlinkClick r:id="rId3"/>
              </a:rPr>
              <a:t>by U.S. Food and Drug Administration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64" name="Google Shape;464;p51"/>
          <p:cNvPicPr preferRelativeResize="0"/>
          <p:nvPr/>
        </p:nvPicPr>
        <p:blipFill rotWithShape="1">
          <a:blip r:embed="rId4">
            <a:alphaModFix/>
          </a:blip>
          <a:srcRect b="0" l="0" r="0" t="0"/>
          <a:stretch/>
        </p:blipFill>
        <p:spPr>
          <a:xfrm>
            <a:off x="11054510" y="4824894"/>
            <a:ext cx="896190" cy="104250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2"/>
          <p:cNvSpPr txBox="1"/>
          <p:nvPr>
            <p:ph type="title"/>
          </p:nvPr>
        </p:nvSpPr>
        <p:spPr>
          <a:xfrm>
            <a:off x="368300" y="257025"/>
            <a:ext cx="11442700" cy="898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Non-controlled/Scheduled Medications</a:t>
            </a:r>
            <a:endParaRPr/>
          </a:p>
        </p:txBody>
      </p:sp>
      <p:sp>
        <p:nvSpPr>
          <p:cNvPr id="471" name="Google Shape;471;p52"/>
          <p:cNvSpPr txBox="1"/>
          <p:nvPr>
            <p:ph idx="1" type="body"/>
          </p:nvPr>
        </p:nvSpPr>
        <p:spPr>
          <a:xfrm>
            <a:off x="469900" y="1155701"/>
            <a:ext cx="11201400" cy="43307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Non-controlled medications include prescribed medications that are used to treat medical conditions</a:t>
            </a:r>
            <a:endParaRPr/>
          </a:p>
          <a:p>
            <a:pPr indent="-228600" lvl="0" marL="228600" rtl="0" algn="l">
              <a:lnSpc>
                <a:spcPct val="90000"/>
              </a:lnSpc>
              <a:spcBef>
                <a:spcPts val="1000"/>
              </a:spcBef>
              <a:spcAft>
                <a:spcPts val="0"/>
              </a:spcAft>
              <a:buClr>
                <a:srgbClr val="102649"/>
              </a:buClr>
              <a:buSzPts val="2800"/>
              <a:buChar char="•"/>
            </a:pPr>
            <a:r>
              <a:rPr lang="en-US"/>
              <a:t>All prescribed, non-controlled/scheduled medications require an order from a licensed practitioner</a:t>
            </a:r>
            <a:endParaRPr/>
          </a:p>
          <a:p>
            <a:pPr indent="-228600" lvl="0" marL="228600" rtl="0" algn="l">
              <a:lnSpc>
                <a:spcPct val="90000"/>
              </a:lnSpc>
              <a:spcBef>
                <a:spcPts val="1000"/>
              </a:spcBef>
              <a:spcAft>
                <a:spcPts val="0"/>
              </a:spcAft>
              <a:buClr>
                <a:srgbClr val="102649"/>
              </a:buClr>
              <a:buSzPts val="2800"/>
              <a:buChar char="•"/>
            </a:pPr>
            <a:r>
              <a:rPr lang="en-US"/>
              <a:t>All non-controlled/scheduled medications are kept locked, according to school district policies and procedures </a:t>
            </a:r>
            <a:endParaRPr/>
          </a:p>
          <a:p>
            <a:pPr indent="0" lvl="0" marL="228600" rtl="0" algn="l">
              <a:lnSpc>
                <a:spcPct val="90000"/>
              </a:lnSpc>
              <a:spcBef>
                <a:spcPts val="1000"/>
              </a:spcBef>
              <a:spcAft>
                <a:spcPts val="0"/>
              </a:spcAft>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72" name="Google Shape;472;p52"/>
          <p:cNvPicPr preferRelativeResize="0"/>
          <p:nvPr/>
        </p:nvPicPr>
        <p:blipFill rotWithShape="1">
          <a:blip r:embed="rId3">
            <a:alphaModFix/>
          </a:blip>
          <a:srcRect b="0" l="0" r="0" t="0"/>
          <a:stretch/>
        </p:blipFill>
        <p:spPr>
          <a:xfrm>
            <a:off x="11020005" y="4659793"/>
            <a:ext cx="896190" cy="104250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3"/>
          <p:cNvSpPr txBox="1"/>
          <p:nvPr>
            <p:ph type="title"/>
          </p:nvPr>
        </p:nvSpPr>
        <p:spPr>
          <a:xfrm>
            <a:off x="323850" y="257025"/>
            <a:ext cx="11487150" cy="88345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Over-the-Counter (OTC) Medications</a:t>
            </a:r>
            <a:endParaRPr/>
          </a:p>
        </p:txBody>
      </p:sp>
      <p:sp>
        <p:nvSpPr>
          <p:cNvPr id="478" name="Google Shape;478;p53"/>
          <p:cNvSpPr txBox="1"/>
          <p:nvPr>
            <p:ph idx="1" type="body"/>
          </p:nvPr>
        </p:nvSpPr>
        <p:spPr>
          <a:xfrm>
            <a:off x="323850" y="1223200"/>
            <a:ext cx="11487000" cy="437760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102649"/>
              </a:buClr>
              <a:buSzPct val="100000"/>
              <a:buChar char="•"/>
            </a:pPr>
            <a:r>
              <a:rPr lang="en-US"/>
              <a:t>OTC medications are administered to students, according to school district policy</a:t>
            </a:r>
            <a:endParaRPr/>
          </a:p>
          <a:p>
            <a:pPr indent="-228600" lvl="0" marL="228600" rtl="0" algn="l">
              <a:lnSpc>
                <a:spcPct val="90000"/>
              </a:lnSpc>
              <a:spcBef>
                <a:spcPts val="1000"/>
              </a:spcBef>
              <a:spcAft>
                <a:spcPts val="0"/>
              </a:spcAft>
              <a:buClr>
                <a:srgbClr val="102649"/>
              </a:buClr>
              <a:buSzPct val="100000"/>
              <a:buChar char="•"/>
            </a:pPr>
            <a:r>
              <a:rPr lang="en-US"/>
              <a:t>Beginning July 1, 2025 </a:t>
            </a:r>
            <a:r>
              <a:rPr b="1" lang="en-US"/>
              <a:t>OTC medications require a completed authorization form by the parent/legal guardian AND the medical provider for grades P-8.</a:t>
            </a:r>
            <a:endParaRPr b="1"/>
          </a:p>
          <a:p>
            <a:pPr indent="-228600" lvl="0" marL="228600" rtl="0" algn="l">
              <a:lnSpc>
                <a:spcPct val="90000"/>
              </a:lnSpc>
              <a:spcBef>
                <a:spcPts val="1000"/>
              </a:spcBef>
              <a:spcAft>
                <a:spcPts val="0"/>
              </a:spcAft>
              <a:buClr>
                <a:srgbClr val="102649"/>
              </a:buClr>
              <a:buSzPct val="100000"/>
              <a:buChar char="•"/>
            </a:pPr>
            <a:r>
              <a:rPr b="1" lang="en-US"/>
              <a:t>With proper documentation as determined by district policy, grades 9-12 may self carry OTC medications.</a:t>
            </a:r>
            <a:endParaRPr b="1"/>
          </a:p>
          <a:p>
            <a:pPr indent="-228600" lvl="0" marL="228600" rtl="0" algn="l">
              <a:lnSpc>
                <a:spcPct val="90000"/>
              </a:lnSpc>
              <a:spcBef>
                <a:spcPts val="1000"/>
              </a:spcBef>
              <a:spcAft>
                <a:spcPts val="0"/>
              </a:spcAft>
              <a:buClr>
                <a:srgbClr val="102649"/>
              </a:buClr>
              <a:buSzPct val="100000"/>
              <a:buChar char="•"/>
            </a:pPr>
            <a:r>
              <a:rPr lang="en-US"/>
              <a:t>Examples of these medications:</a:t>
            </a:r>
            <a:endParaRPr/>
          </a:p>
          <a:p>
            <a:pPr indent="-228600" lvl="1" marL="685800" rtl="0" algn="l">
              <a:lnSpc>
                <a:spcPct val="90000"/>
              </a:lnSpc>
              <a:spcBef>
                <a:spcPts val="500"/>
              </a:spcBef>
              <a:spcAft>
                <a:spcPts val="0"/>
              </a:spcAft>
              <a:buClr>
                <a:srgbClr val="102649"/>
              </a:buClr>
              <a:buSzPct val="100000"/>
              <a:buChar char="•"/>
            </a:pPr>
            <a:r>
              <a:rPr lang="en-US"/>
              <a:t>ibuprofen (Motrin®) </a:t>
            </a:r>
            <a:endParaRPr/>
          </a:p>
          <a:p>
            <a:pPr indent="-228600" lvl="1" marL="685800" rtl="0" algn="l">
              <a:lnSpc>
                <a:spcPct val="90000"/>
              </a:lnSpc>
              <a:spcBef>
                <a:spcPts val="500"/>
              </a:spcBef>
              <a:spcAft>
                <a:spcPts val="0"/>
              </a:spcAft>
              <a:buClr>
                <a:srgbClr val="102649"/>
              </a:buClr>
              <a:buSzPct val="100000"/>
              <a:buChar char="•"/>
            </a:pPr>
            <a:r>
              <a:rPr lang="en-US"/>
              <a:t>acetaminophen (Tylenol®)</a:t>
            </a:r>
            <a:endParaRPr/>
          </a:p>
          <a:p>
            <a:pPr indent="-228600" lvl="1" marL="685800" rtl="0" algn="l">
              <a:lnSpc>
                <a:spcPct val="90000"/>
              </a:lnSpc>
              <a:spcBef>
                <a:spcPts val="500"/>
              </a:spcBef>
              <a:spcAft>
                <a:spcPts val="0"/>
              </a:spcAft>
              <a:buClr>
                <a:srgbClr val="102649"/>
              </a:buClr>
              <a:buSzPct val="100000"/>
              <a:buChar char="•"/>
            </a:pPr>
            <a:r>
              <a:rPr lang="en-US"/>
              <a:t>cough medication (Robitussin®)</a:t>
            </a:r>
            <a:endParaRPr/>
          </a:p>
          <a:p>
            <a:pPr indent="-228600" lvl="1" marL="685800" rtl="0" algn="l">
              <a:lnSpc>
                <a:spcPct val="90000"/>
              </a:lnSpc>
              <a:spcBef>
                <a:spcPts val="500"/>
              </a:spcBef>
              <a:spcAft>
                <a:spcPts val="0"/>
              </a:spcAft>
              <a:buClr>
                <a:srgbClr val="102649"/>
              </a:buClr>
              <a:buSzPct val="100000"/>
              <a:buChar char="•"/>
            </a:pPr>
            <a:r>
              <a:rPr lang="en-US"/>
              <a:t>antibiotic ointment (Neosporin® or Bactracin®) </a:t>
            </a:r>
            <a:endParaRPr/>
          </a:p>
          <a:p>
            <a:pPr indent="-228600" lvl="1" marL="685800" rtl="0" algn="l">
              <a:lnSpc>
                <a:spcPct val="90000"/>
              </a:lnSpc>
              <a:spcBef>
                <a:spcPts val="500"/>
              </a:spcBef>
              <a:spcAft>
                <a:spcPts val="0"/>
              </a:spcAft>
              <a:buClr>
                <a:srgbClr val="102649"/>
              </a:buClr>
              <a:buSzPct val="100000"/>
              <a:buChar char="•"/>
            </a:pPr>
            <a:r>
              <a:rPr lang="en-US"/>
              <a:t>antacids (Tums® or Rolaids®) </a:t>
            </a:r>
            <a:endParaRPr/>
          </a:p>
          <a:p>
            <a:pPr indent="-228600" lvl="0" marL="228600" rtl="0" algn="l">
              <a:lnSpc>
                <a:spcPct val="90000"/>
              </a:lnSpc>
              <a:spcBef>
                <a:spcPts val="1000"/>
              </a:spcBef>
              <a:spcAft>
                <a:spcPts val="0"/>
              </a:spcAft>
              <a:buClr>
                <a:srgbClr val="102649"/>
              </a:buClr>
              <a:buSzPct val="100000"/>
              <a:buChar char="•"/>
            </a:pPr>
            <a:r>
              <a:rPr lang="en-US"/>
              <a:t>Documentation of OTCs on the student’s Medication Administration Record is required if administered by staff.</a:t>
            </a:r>
            <a:endParaRPr/>
          </a:p>
        </p:txBody>
      </p:sp>
      <p:pic>
        <p:nvPicPr>
          <p:cNvPr descr="KDE school health logo" id="479" name="Google Shape;479;p53"/>
          <p:cNvPicPr preferRelativeResize="0"/>
          <p:nvPr/>
        </p:nvPicPr>
        <p:blipFill rotWithShape="1">
          <a:blip r:embed="rId3">
            <a:alphaModFix/>
          </a:blip>
          <a:srcRect b="0" l="0" r="0" t="0"/>
          <a:stretch/>
        </p:blipFill>
        <p:spPr>
          <a:xfrm>
            <a:off x="10971960" y="97973"/>
            <a:ext cx="896190" cy="104250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4"/>
          <p:cNvSpPr txBox="1"/>
          <p:nvPr>
            <p:ph type="title"/>
          </p:nvPr>
        </p:nvSpPr>
        <p:spPr>
          <a:xfrm>
            <a:off x="330201" y="257025"/>
            <a:ext cx="11506200" cy="124792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780"/>
              </a:buClr>
              <a:buSzPts val="3600"/>
              <a:buFont typeface="Libre Franklin Medium"/>
              <a:buNone/>
            </a:pPr>
            <a:r>
              <a:rPr lang="en-US" sz="3600"/>
              <a:t>Understanding Effects of Medications and Adverse Drug Effects</a:t>
            </a:r>
            <a:endParaRPr/>
          </a:p>
        </p:txBody>
      </p:sp>
      <p:sp>
        <p:nvSpPr>
          <p:cNvPr id="485" name="Google Shape;485;p54"/>
          <p:cNvSpPr txBox="1"/>
          <p:nvPr>
            <p:ph idx="1" type="body"/>
          </p:nvPr>
        </p:nvSpPr>
        <p:spPr>
          <a:xfrm>
            <a:off x="330202" y="1657349"/>
            <a:ext cx="11506200" cy="38925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It is very important to be familiar with any medication that is being administered </a:t>
            </a:r>
            <a:endParaRPr/>
          </a:p>
          <a:p>
            <a:pPr indent="-228600" lvl="0" marL="228600" rtl="0" algn="l">
              <a:lnSpc>
                <a:spcPct val="90000"/>
              </a:lnSpc>
              <a:spcBef>
                <a:spcPts val="1000"/>
              </a:spcBef>
              <a:spcAft>
                <a:spcPts val="0"/>
              </a:spcAft>
              <a:buClr>
                <a:srgbClr val="102649"/>
              </a:buClr>
              <a:buSzPts val="2800"/>
              <a:buChar char="•"/>
            </a:pPr>
            <a:r>
              <a:rPr lang="en-US"/>
              <a:t>An adverse effect is an unwanted, unexpected and/or dangerous reaction to a drug </a:t>
            </a:r>
            <a:endParaRPr/>
          </a:p>
          <a:p>
            <a:pPr indent="-228600" lvl="0" marL="228600" rtl="0" algn="l">
              <a:lnSpc>
                <a:spcPct val="90000"/>
              </a:lnSpc>
              <a:spcBef>
                <a:spcPts val="1000"/>
              </a:spcBef>
              <a:spcAft>
                <a:spcPts val="0"/>
              </a:spcAft>
              <a:buClr>
                <a:srgbClr val="102649"/>
              </a:buClr>
              <a:buSzPts val="2800"/>
              <a:buChar char="•"/>
            </a:pPr>
            <a:r>
              <a:rPr lang="en-US"/>
              <a:t>Pharmacies are required to provide a “medication” education sheet with each drug dispensed</a:t>
            </a:r>
            <a:endParaRPr/>
          </a:p>
          <a:p>
            <a:pPr indent="-228600" lvl="0" marL="228600" rtl="0" algn="l">
              <a:lnSpc>
                <a:spcPct val="90000"/>
              </a:lnSpc>
              <a:spcBef>
                <a:spcPts val="1000"/>
              </a:spcBef>
              <a:spcAft>
                <a:spcPts val="0"/>
              </a:spcAft>
              <a:buClr>
                <a:srgbClr val="102649"/>
              </a:buClr>
              <a:buSzPts val="2800"/>
              <a:buChar char="•"/>
            </a:pPr>
            <a:r>
              <a:rPr lang="en-US"/>
              <a:t>The sheet contains the most common adverse effects of that medication</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86" name="Google Shape;486;p54"/>
          <p:cNvPicPr preferRelativeResize="0"/>
          <p:nvPr/>
        </p:nvPicPr>
        <p:blipFill rotWithShape="1">
          <a:blip r:embed="rId3">
            <a:alphaModFix/>
          </a:blip>
          <a:srcRect b="0" l="0" r="0" t="0"/>
          <a:stretch/>
        </p:blipFill>
        <p:spPr>
          <a:xfrm>
            <a:off x="10965608" y="4837594"/>
            <a:ext cx="896190" cy="104250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55"/>
          <p:cNvSpPr txBox="1"/>
          <p:nvPr>
            <p:ph type="title"/>
          </p:nvPr>
        </p:nvSpPr>
        <p:spPr>
          <a:xfrm>
            <a:off x="368300" y="257025"/>
            <a:ext cx="11379200" cy="885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Adverse Effects of Medication</a:t>
            </a:r>
            <a:endParaRPr/>
          </a:p>
        </p:txBody>
      </p:sp>
      <p:sp>
        <p:nvSpPr>
          <p:cNvPr id="492" name="Google Shape;492;p55"/>
          <p:cNvSpPr txBox="1"/>
          <p:nvPr>
            <p:ph idx="1" type="body"/>
          </p:nvPr>
        </p:nvSpPr>
        <p:spPr>
          <a:xfrm>
            <a:off x="368300" y="1143001"/>
            <a:ext cx="11264900" cy="4330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Another way to learn the adverse effects of medications is to review the medication in a current drug handbook</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Medication handbooks are updated on an annual basis and contain the most current Information on newly developed drugs, to include: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Recommended dosage</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What diagnosis or symptom the drug treats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How the drug is absorbed</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The potential side effects/adverse effects of the drug.</a:t>
            </a:r>
            <a:endParaRPr/>
          </a:p>
          <a:p>
            <a:pPr indent="-228600" lvl="0" marL="228600" rtl="0" algn="l">
              <a:lnSpc>
                <a:spcPct val="90000"/>
              </a:lnSpc>
              <a:spcBef>
                <a:spcPts val="1000"/>
              </a:spcBef>
              <a:spcAft>
                <a:spcPts val="0"/>
              </a:spcAft>
              <a:buClr>
                <a:srgbClr val="102649"/>
              </a:buClr>
              <a:buSzPts val="2800"/>
              <a:buChar char="•"/>
            </a:pPr>
            <a:r>
              <a:rPr lang="en-US"/>
              <a:t>Medication information is also available online at </a:t>
            </a:r>
            <a:r>
              <a:rPr b="1" lang="en-US" u="sng">
                <a:solidFill>
                  <a:schemeClr val="hlink"/>
                </a:solidFill>
                <a:hlinkClick r:id="rId3"/>
              </a:rPr>
              <a:t>Drugs.com</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493" name="Google Shape;493;p55"/>
          <p:cNvPicPr preferRelativeResize="0"/>
          <p:nvPr/>
        </p:nvPicPr>
        <p:blipFill rotWithShape="1">
          <a:blip r:embed="rId4">
            <a:alphaModFix/>
          </a:blip>
          <a:srcRect b="0" l="0" r="0" t="0"/>
          <a:stretch/>
        </p:blipFill>
        <p:spPr>
          <a:xfrm>
            <a:off x="10924496" y="4672493"/>
            <a:ext cx="896190" cy="104250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56"/>
          <p:cNvSpPr txBox="1"/>
          <p:nvPr>
            <p:ph type="title"/>
          </p:nvPr>
        </p:nvSpPr>
        <p:spPr>
          <a:xfrm>
            <a:off x="431800" y="237361"/>
            <a:ext cx="11204414" cy="104250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Medication Administration and Student Observation </a:t>
            </a:r>
            <a:endParaRPr/>
          </a:p>
        </p:txBody>
      </p:sp>
      <p:sp>
        <p:nvSpPr>
          <p:cNvPr id="499" name="Google Shape;499;p56"/>
          <p:cNvSpPr txBox="1"/>
          <p:nvPr>
            <p:ph idx="1" type="body"/>
          </p:nvPr>
        </p:nvSpPr>
        <p:spPr>
          <a:xfrm>
            <a:off x="431800" y="1231900"/>
            <a:ext cx="11132458" cy="439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Observing the student after a medication has been administered is crucial in identifying any adverse reactions to that medication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If a student vomits after taking a medication, report to the supervising school nurse</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The student’s name and age</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Medication name and dose</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Time interval between the medication administration and when vomiting occurred </a:t>
            </a:r>
            <a:endParaRPr/>
          </a:p>
          <a:p>
            <a:pPr indent="0" lvl="0" marL="0" rtl="0" algn="l">
              <a:lnSpc>
                <a:spcPct val="90000"/>
              </a:lnSpc>
              <a:spcBef>
                <a:spcPts val="1000"/>
              </a:spcBef>
              <a:spcAft>
                <a:spcPts val="0"/>
              </a:spcAft>
              <a:buClr>
                <a:schemeClr val="dk1"/>
              </a:buClr>
              <a:buSzPts val="2400"/>
              <a:buNone/>
            </a:pPr>
            <a:r>
              <a:rPr lang="en-US" sz="2400">
                <a:solidFill>
                  <a:schemeClr val="dk1"/>
                </a:solidFill>
              </a:rPr>
              <a:t>Severe adverse reactions should be treated as emergencies and unlicensed school personnel should be familiar with school district policies and procedures regarding how emergencies are to be handled</a:t>
            </a:r>
            <a:endParaRPr/>
          </a:p>
        </p:txBody>
      </p:sp>
      <p:pic>
        <p:nvPicPr>
          <p:cNvPr descr="KDE school health logo" id="500" name="Google Shape;500;p56"/>
          <p:cNvPicPr preferRelativeResize="0"/>
          <p:nvPr/>
        </p:nvPicPr>
        <p:blipFill rotWithShape="1">
          <a:blip r:embed="rId3">
            <a:alphaModFix/>
          </a:blip>
          <a:srcRect b="0" l="0" r="0" t="0"/>
          <a:stretch/>
        </p:blipFill>
        <p:spPr>
          <a:xfrm>
            <a:off x="11116163" y="4763851"/>
            <a:ext cx="896190" cy="10425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Course Objectives</a:t>
            </a:r>
            <a:br>
              <a:rPr lang="en-US"/>
            </a:br>
            <a:endParaRPr/>
          </a:p>
        </p:txBody>
      </p:sp>
      <p:sp>
        <p:nvSpPr>
          <p:cNvPr id="124" name="Google Shape;124;p5"/>
          <p:cNvSpPr txBox="1"/>
          <p:nvPr>
            <p:ph idx="1" type="body"/>
          </p:nvPr>
        </p:nvSpPr>
        <p:spPr>
          <a:xfrm>
            <a:off x="555786" y="983974"/>
            <a:ext cx="11080428" cy="535277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rgbClr val="323F4F"/>
              </a:buClr>
              <a:buSzPct val="100000"/>
              <a:buNone/>
            </a:pPr>
            <a:r>
              <a:rPr b="1" lang="en-US" sz="3400">
                <a:solidFill>
                  <a:srgbClr val="323F4F"/>
                </a:solidFill>
              </a:rPr>
              <a:t>Upon completion of this course, unlicensed school personnel will be able to:</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Understand how medication administration may be safely delegated</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Identify the responsibilities of the school nurse and unlicensed school personnel in medication administration</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Understand local school board policies for medication administration</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Recognize and apply the six rights of medication administration</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Identify proper storage of prescription and over-the-counter medication</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Understand appropriate and correct documentation of medication administration</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Understand proper action and documentation necessary for refusal and omission of scheduled medications</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Understand prevention of medication errors and incident reporting</a:t>
            </a:r>
            <a:endParaRPr/>
          </a:p>
          <a:p>
            <a:pPr indent="-228600" lvl="0" marL="228600" rtl="0" algn="l">
              <a:lnSpc>
                <a:spcPct val="120000"/>
              </a:lnSpc>
              <a:spcBef>
                <a:spcPts val="0"/>
              </a:spcBef>
              <a:spcAft>
                <a:spcPts val="0"/>
              </a:spcAft>
              <a:buClr>
                <a:srgbClr val="102649"/>
              </a:buClr>
              <a:buSzPct val="100000"/>
              <a:buFont typeface="Noto Sans Symbols"/>
              <a:buChar char="✔"/>
            </a:pPr>
            <a:r>
              <a:rPr lang="en-US"/>
              <a:t>Recognize when it is appropriate to contact additional resources (nurses, physicians, poison control and emergency medical services)</a:t>
            </a:r>
            <a:endParaRPr/>
          </a:p>
          <a:p>
            <a:pPr indent="-90804" lvl="0" marL="228600" rtl="0" algn="l">
              <a:lnSpc>
                <a:spcPct val="90000"/>
              </a:lnSpc>
              <a:spcBef>
                <a:spcPts val="1000"/>
              </a:spcBef>
              <a:spcAft>
                <a:spcPts val="0"/>
              </a:spcAft>
              <a:buClr>
                <a:srgbClr val="102649"/>
              </a:buClr>
              <a:buSzPct val="100000"/>
              <a:buNone/>
            </a:pPr>
            <a:r>
              <a:t/>
            </a:r>
            <a:endParaRPr/>
          </a:p>
          <a:p>
            <a:pPr indent="-90804" lvl="0" marL="228600" rtl="0" algn="l">
              <a:lnSpc>
                <a:spcPct val="90000"/>
              </a:lnSpc>
              <a:spcBef>
                <a:spcPts val="1000"/>
              </a:spcBef>
              <a:spcAft>
                <a:spcPts val="0"/>
              </a:spcAft>
              <a:buClr>
                <a:srgbClr val="102649"/>
              </a:buClr>
              <a:buSzPct val="100000"/>
              <a:buNone/>
            </a:pPr>
            <a:r>
              <a:t/>
            </a:r>
            <a:endParaRPr/>
          </a:p>
        </p:txBody>
      </p:sp>
      <p:pic>
        <p:nvPicPr>
          <p:cNvPr descr="KDE school health logo" id="125" name="Google Shape;125;p5"/>
          <p:cNvPicPr preferRelativeResize="0"/>
          <p:nvPr/>
        </p:nvPicPr>
        <p:blipFill rotWithShape="1">
          <a:blip r:embed="rId3">
            <a:alphaModFix/>
          </a:blip>
          <a:srcRect b="0" l="0" r="0" t="0"/>
          <a:stretch/>
        </p:blipFill>
        <p:spPr>
          <a:xfrm>
            <a:off x="10962696" y="4831520"/>
            <a:ext cx="1014527" cy="104250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7"/>
          <p:cNvSpPr txBox="1"/>
          <p:nvPr>
            <p:ph type="title"/>
          </p:nvPr>
        </p:nvSpPr>
        <p:spPr>
          <a:xfrm>
            <a:off x="555786" y="183225"/>
            <a:ext cx="11407614" cy="8527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Allergic Reactions</a:t>
            </a:r>
            <a:endParaRPr/>
          </a:p>
        </p:txBody>
      </p:sp>
      <p:sp>
        <p:nvSpPr>
          <p:cNvPr id="506" name="Google Shape;506;p57"/>
          <p:cNvSpPr txBox="1"/>
          <p:nvPr>
            <p:ph idx="1" type="body"/>
          </p:nvPr>
        </p:nvSpPr>
        <p:spPr>
          <a:xfrm>
            <a:off x="555786" y="1035976"/>
            <a:ext cx="11255214" cy="4602824"/>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lang="en-US">
                <a:solidFill>
                  <a:schemeClr val="dk1"/>
                </a:solidFill>
              </a:rPr>
              <a:t>An allergic reaction occurs when the immune system overreacts to a harmless substance known as an allergen (</a:t>
            </a:r>
            <a:r>
              <a:rPr lang="en-US" u="sng">
                <a:solidFill>
                  <a:schemeClr val="dk1"/>
                </a:solidFill>
                <a:hlinkClick r:id="rId3">
                  <a:extLst>
                    <a:ext uri="{A12FA001-AC4F-418D-AE19-62706E023703}">
                      <ahyp:hlinkClr val="tx"/>
                    </a:ext>
                  </a:extLst>
                </a:hlinkClick>
              </a:rPr>
              <a:t>American Academy of Allergy, Asthma &amp; Immunology</a:t>
            </a:r>
            <a:r>
              <a:rPr lang="en-US">
                <a:solidFill>
                  <a:schemeClr val="dk1"/>
                </a:solidFill>
              </a:rPr>
              <a:t>)</a:t>
            </a:r>
            <a:endParaRPr/>
          </a:p>
          <a:p>
            <a:pPr indent="0" lvl="0" marL="0" rtl="0" algn="l">
              <a:lnSpc>
                <a:spcPct val="90000"/>
              </a:lnSpc>
              <a:spcBef>
                <a:spcPts val="1000"/>
              </a:spcBef>
              <a:spcAft>
                <a:spcPts val="0"/>
              </a:spcAft>
              <a:buClr>
                <a:schemeClr val="dk1"/>
              </a:buClr>
              <a:buSzPct val="100000"/>
              <a:buNone/>
            </a:pPr>
            <a:r>
              <a:rPr lang="en-US">
                <a:solidFill>
                  <a:schemeClr val="dk1"/>
                </a:solidFill>
              </a:rPr>
              <a:t>In the case of medications, the drug itself may be the substance that causes the effect. Other allergic reactions could arise from environmental factors such as exposure to pollen, dust mites, animal dander, mold spores, insect stings, foods, latex, etc. </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Allergic reactions may have many symptoms that could appear immediately or not for several days or weeks</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Examples of an allergic reaction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Redness</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Rash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Hives </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Shortness of breath</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Itching</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Swelling</a:t>
            </a:r>
            <a:endParaRPr/>
          </a:p>
          <a:p>
            <a:pPr indent="-228600" lvl="1" marL="685800" rtl="0" algn="l">
              <a:lnSpc>
                <a:spcPct val="90000"/>
              </a:lnSpc>
              <a:spcBef>
                <a:spcPts val="500"/>
              </a:spcBef>
              <a:spcAft>
                <a:spcPts val="0"/>
              </a:spcAft>
              <a:buClr>
                <a:schemeClr val="dk1"/>
              </a:buClr>
              <a:buSzPct val="100000"/>
              <a:buChar char="•"/>
            </a:pPr>
            <a:r>
              <a:rPr lang="en-US">
                <a:solidFill>
                  <a:schemeClr val="dk1"/>
                </a:solidFill>
              </a:rPr>
              <a:t>Yellowing of the skin or fever</a:t>
            </a:r>
            <a:endParaRPr/>
          </a:p>
          <a:p>
            <a:pPr indent="-90804" lvl="0" marL="228600" rtl="0" algn="l">
              <a:lnSpc>
                <a:spcPct val="90000"/>
              </a:lnSpc>
              <a:spcBef>
                <a:spcPts val="1000"/>
              </a:spcBef>
              <a:spcAft>
                <a:spcPts val="0"/>
              </a:spcAft>
              <a:buClr>
                <a:srgbClr val="102649"/>
              </a:buClr>
              <a:buSzPct val="100000"/>
              <a:buNone/>
            </a:pPr>
            <a:r>
              <a:t/>
            </a:r>
            <a:endParaRPr/>
          </a:p>
        </p:txBody>
      </p:sp>
      <p:pic>
        <p:nvPicPr>
          <p:cNvPr descr="KDE school health logo" id="507" name="Google Shape;507;p57"/>
          <p:cNvPicPr preferRelativeResize="0"/>
          <p:nvPr/>
        </p:nvPicPr>
        <p:blipFill rotWithShape="1">
          <a:blip r:embed="rId4">
            <a:alphaModFix/>
          </a:blip>
          <a:srcRect b="0" l="0" r="0" t="0"/>
          <a:stretch/>
        </p:blipFill>
        <p:spPr>
          <a:xfrm>
            <a:off x="10924496" y="4779518"/>
            <a:ext cx="896190" cy="104250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8"/>
          <p:cNvSpPr txBox="1"/>
          <p:nvPr>
            <p:ph type="title"/>
          </p:nvPr>
        </p:nvSpPr>
        <p:spPr>
          <a:xfrm>
            <a:off x="344438" y="105450"/>
            <a:ext cx="11020523" cy="8295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Anaphylaxis</a:t>
            </a:r>
            <a:endParaRPr/>
          </a:p>
        </p:txBody>
      </p:sp>
      <p:sp>
        <p:nvSpPr>
          <p:cNvPr id="513" name="Google Shape;513;p58"/>
          <p:cNvSpPr txBox="1"/>
          <p:nvPr>
            <p:ph idx="1" type="body"/>
          </p:nvPr>
        </p:nvSpPr>
        <p:spPr>
          <a:xfrm>
            <a:off x="344450" y="935000"/>
            <a:ext cx="6183000" cy="49806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20000"/>
              </a:lnSpc>
              <a:spcBef>
                <a:spcPts val="0"/>
              </a:spcBef>
              <a:spcAft>
                <a:spcPts val="0"/>
              </a:spcAft>
              <a:buClr>
                <a:srgbClr val="102649"/>
              </a:buClr>
              <a:buSzPct val="100000"/>
              <a:buNone/>
            </a:pPr>
            <a:r>
              <a:rPr lang="en-US" sz="5500"/>
              <a:t>Anaphylaxis is the most dangerous type of an allergic reaction. Anaphylaxis is a serious allergic response that often involves swelling, hives, lowered blood pressure, and in severe cases, shock. If anaphylactic shock isn’t treated immediately, it can be fatal</a:t>
            </a:r>
            <a:endParaRPr/>
          </a:p>
          <a:p>
            <a:pPr indent="0" lvl="0" marL="0" rtl="0" algn="l">
              <a:lnSpc>
                <a:spcPct val="120000"/>
              </a:lnSpc>
              <a:spcBef>
                <a:spcPts val="0"/>
              </a:spcBef>
              <a:spcAft>
                <a:spcPts val="0"/>
              </a:spcAft>
              <a:buClr>
                <a:srgbClr val="102649"/>
              </a:buClr>
              <a:buSzPct val="100000"/>
              <a:buNone/>
            </a:pPr>
            <a:r>
              <a:t/>
            </a:r>
            <a:endParaRPr b="1" sz="5500">
              <a:solidFill>
                <a:srgbClr val="C00000"/>
              </a:solidFill>
            </a:endParaRPr>
          </a:p>
          <a:p>
            <a:pPr indent="0" lvl="0" marL="0" rtl="0" algn="l">
              <a:lnSpc>
                <a:spcPct val="120000"/>
              </a:lnSpc>
              <a:spcBef>
                <a:spcPts val="0"/>
              </a:spcBef>
              <a:spcAft>
                <a:spcPts val="0"/>
              </a:spcAft>
              <a:buClr>
                <a:srgbClr val="C00000"/>
              </a:buClr>
              <a:buSzPct val="100000"/>
              <a:buNone/>
            </a:pPr>
            <a:r>
              <a:rPr b="1" lang="en-US" sz="7400">
                <a:solidFill>
                  <a:srgbClr val="C00000"/>
                </a:solidFill>
              </a:rPr>
              <a:t>Emergency procedures should be implemented if anaphylaxis is suspected</a:t>
            </a:r>
            <a:endParaRPr/>
          </a:p>
          <a:p>
            <a:pPr indent="0" lvl="0" marL="0" rtl="0" algn="l">
              <a:lnSpc>
                <a:spcPct val="120000"/>
              </a:lnSpc>
              <a:spcBef>
                <a:spcPts val="0"/>
              </a:spcBef>
              <a:spcAft>
                <a:spcPts val="0"/>
              </a:spcAft>
              <a:buClr>
                <a:srgbClr val="102649"/>
              </a:buClr>
              <a:buSzPct val="100000"/>
              <a:buNone/>
            </a:pPr>
            <a:r>
              <a:t/>
            </a:r>
            <a:endParaRPr b="1" sz="5500">
              <a:solidFill>
                <a:srgbClr val="C00000"/>
              </a:solidFill>
            </a:endParaRPr>
          </a:p>
          <a:p>
            <a:pPr indent="-228631" lvl="0" marL="228600" rtl="0" algn="l">
              <a:lnSpc>
                <a:spcPct val="120000"/>
              </a:lnSpc>
              <a:spcBef>
                <a:spcPts val="0"/>
              </a:spcBef>
              <a:spcAft>
                <a:spcPts val="0"/>
              </a:spcAft>
              <a:buClr>
                <a:srgbClr val="102649"/>
              </a:buClr>
              <a:buSzPct val="100000"/>
              <a:buChar char="•"/>
            </a:pPr>
            <a:r>
              <a:rPr lang="en-US" sz="5500"/>
              <a:t>The major difference between anaphylaxis and other allergic reactions is that it typically involves more than one system of the body</a:t>
            </a:r>
            <a:endParaRPr/>
          </a:p>
          <a:p>
            <a:pPr indent="-228631" lvl="0" marL="228600" rtl="0" algn="l">
              <a:lnSpc>
                <a:spcPct val="120000"/>
              </a:lnSpc>
              <a:spcBef>
                <a:spcPts val="0"/>
              </a:spcBef>
              <a:spcAft>
                <a:spcPts val="0"/>
              </a:spcAft>
              <a:buClr>
                <a:srgbClr val="102649"/>
              </a:buClr>
              <a:buSzPct val="100000"/>
              <a:buChar char="•"/>
            </a:pPr>
            <a:r>
              <a:rPr lang="en-US" sz="5500"/>
              <a:t>Symptom onset is typically within 5-30 minutes of coming into contact with the allergen. However, in some cases, it may take more than an hour to notice the symptoms</a:t>
            </a:r>
            <a:endParaRPr/>
          </a:p>
          <a:p>
            <a:pPr indent="-170815" lvl="0" marL="228600" rtl="0" algn="l">
              <a:lnSpc>
                <a:spcPct val="90000"/>
              </a:lnSpc>
              <a:spcBef>
                <a:spcPts val="1000"/>
              </a:spcBef>
              <a:spcAft>
                <a:spcPts val="0"/>
              </a:spcAft>
              <a:buClr>
                <a:srgbClr val="102649"/>
              </a:buClr>
              <a:buSzPct val="100000"/>
              <a:buNone/>
            </a:pPr>
            <a:r>
              <a:t/>
            </a:r>
            <a:endParaRPr/>
          </a:p>
        </p:txBody>
      </p:sp>
      <p:sp>
        <p:nvSpPr>
          <p:cNvPr id="514" name="Google Shape;514;p58"/>
          <p:cNvSpPr txBox="1"/>
          <p:nvPr>
            <p:ph idx="2" type="body"/>
          </p:nvPr>
        </p:nvSpPr>
        <p:spPr>
          <a:xfrm>
            <a:off x="6527475" y="935000"/>
            <a:ext cx="5181600" cy="49806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120000"/>
              </a:lnSpc>
              <a:spcBef>
                <a:spcPts val="0"/>
              </a:spcBef>
              <a:spcAft>
                <a:spcPts val="0"/>
              </a:spcAft>
              <a:buClr>
                <a:srgbClr val="102649"/>
              </a:buClr>
              <a:buSzPct val="100000"/>
              <a:buNone/>
            </a:pPr>
            <a:r>
              <a:rPr b="1" lang="en-US" sz="5500"/>
              <a:t>Warning Signs may include:</a:t>
            </a:r>
            <a:endParaRPr b="1"/>
          </a:p>
          <a:p>
            <a:pPr indent="-228631" lvl="1" marL="685800" rtl="0" algn="l">
              <a:lnSpc>
                <a:spcPct val="120000"/>
              </a:lnSpc>
              <a:spcBef>
                <a:spcPts val="0"/>
              </a:spcBef>
              <a:spcAft>
                <a:spcPts val="0"/>
              </a:spcAft>
              <a:buClr>
                <a:srgbClr val="102649"/>
              </a:buClr>
              <a:buSzPct val="100000"/>
              <a:buChar char="•"/>
            </a:pPr>
            <a:r>
              <a:rPr lang="en-US" sz="5500"/>
              <a:t>Red Rash (usually itchy, may have welts/hives)</a:t>
            </a:r>
            <a:endParaRPr/>
          </a:p>
          <a:p>
            <a:pPr indent="-228631" lvl="1" marL="685800" rtl="0" algn="l">
              <a:lnSpc>
                <a:spcPct val="120000"/>
              </a:lnSpc>
              <a:spcBef>
                <a:spcPts val="0"/>
              </a:spcBef>
              <a:spcAft>
                <a:spcPts val="0"/>
              </a:spcAft>
              <a:buClr>
                <a:srgbClr val="102649"/>
              </a:buClr>
              <a:buSzPct val="100000"/>
              <a:buChar char="•"/>
            </a:pPr>
            <a:r>
              <a:rPr lang="en-US" sz="5500"/>
              <a:t>Swollen throat or swollen areas of the body</a:t>
            </a:r>
            <a:endParaRPr/>
          </a:p>
          <a:p>
            <a:pPr indent="-228631" lvl="1" marL="685800" rtl="0" algn="l">
              <a:lnSpc>
                <a:spcPct val="120000"/>
              </a:lnSpc>
              <a:spcBef>
                <a:spcPts val="0"/>
              </a:spcBef>
              <a:spcAft>
                <a:spcPts val="0"/>
              </a:spcAft>
              <a:buClr>
                <a:srgbClr val="102649"/>
              </a:buClr>
              <a:buSzPct val="100000"/>
              <a:buChar char="•"/>
            </a:pPr>
            <a:r>
              <a:rPr lang="en-US" sz="5500"/>
              <a:t>Wheezing</a:t>
            </a:r>
            <a:endParaRPr/>
          </a:p>
          <a:p>
            <a:pPr indent="-228631" lvl="1" marL="685800" rtl="0" algn="l">
              <a:lnSpc>
                <a:spcPct val="120000"/>
              </a:lnSpc>
              <a:spcBef>
                <a:spcPts val="0"/>
              </a:spcBef>
              <a:spcAft>
                <a:spcPts val="0"/>
              </a:spcAft>
              <a:buClr>
                <a:srgbClr val="102649"/>
              </a:buClr>
              <a:buSzPct val="100000"/>
              <a:buChar char="•"/>
            </a:pPr>
            <a:r>
              <a:rPr lang="en-US" sz="5500"/>
              <a:t>Passing out</a:t>
            </a:r>
            <a:endParaRPr/>
          </a:p>
          <a:p>
            <a:pPr indent="-228631" lvl="1" marL="685800" rtl="0" algn="l">
              <a:lnSpc>
                <a:spcPct val="120000"/>
              </a:lnSpc>
              <a:spcBef>
                <a:spcPts val="0"/>
              </a:spcBef>
              <a:spcAft>
                <a:spcPts val="0"/>
              </a:spcAft>
              <a:buClr>
                <a:srgbClr val="102649"/>
              </a:buClr>
              <a:buSzPct val="100000"/>
              <a:buChar char="•"/>
            </a:pPr>
            <a:r>
              <a:rPr lang="en-US" sz="5500"/>
              <a:t>Chest tightness</a:t>
            </a:r>
            <a:endParaRPr/>
          </a:p>
          <a:p>
            <a:pPr indent="-228631" lvl="1" marL="685800" rtl="0" algn="l">
              <a:lnSpc>
                <a:spcPct val="120000"/>
              </a:lnSpc>
              <a:spcBef>
                <a:spcPts val="0"/>
              </a:spcBef>
              <a:spcAft>
                <a:spcPts val="0"/>
              </a:spcAft>
              <a:buClr>
                <a:srgbClr val="102649"/>
              </a:buClr>
              <a:buSzPct val="100000"/>
              <a:buChar char="•"/>
            </a:pPr>
            <a:r>
              <a:rPr lang="en-US" sz="5500"/>
              <a:t>Trouble Breathing</a:t>
            </a:r>
            <a:endParaRPr/>
          </a:p>
          <a:p>
            <a:pPr indent="-228631" lvl="1" marL="685800" rtl="0" algn="l">
              <a:lnSpc>
                <a:spcPct val="120000"/>
              </a:lnSpc>
              <a:spcBef>
                <a:spcPts val="0"/>
              </a:spcBef>
              <a:spcAft>
                <a:spcPts val="0"/>
              </a:spcAft>
              <a:buClr>
                <a:srgbClr val="102649"/>
              </a:buClr>
              <a:buSzPct val="100000"/>
              <a:buChar char="•"/>
            </a:pPr>
            <a:r>
              <a:rPr lang="en-US" sz="5500"/>
              <a:t>Trouble swallowing </a:t>
            </a:r>
            <a:endParaRPr/>
          </a:p>
          <a:p>
            <a:pPr indent="-228631" lvl="1" marL="685800" rtl="0" algn="l">
              <a:lnSpc>
                <a:spcPct val="120000"/>
              </a:lnSpc>
              <a:spcBef>
                <a:spcPts val="0"/>
              </a:spcBef>
              <a:spcAft>
                <a:spcPts val="0"/>
              </a:spcAft>
              <a:buClr>
                <a:srgbClr val="102649"/>
              </a:buClr>
              <a:buSzPct val="100000"/>
              <a:buChar char="•"/>
            </a:pPr>
            <a:r>
              <a:rPr lang="en-US" sz="5500"/>
              <a:t>Vomiting </a:t>
            </a:r>
            <a:endParaRPr/>
          </a:p>
          <a:p>
            <a:pPr indent="-228631" lvl="1" marL="685800" rtl="0" algn="l">
              <a:lnSpc>
                <a:spcPct val="120000"/>
              </a:lnSpc>
              <a:spcBef>
                <a:spcPts val="0"/>
              </a:spcBef>
              <a:spcAft>
                <a:spcPts val="0"/>
              </a:spcAft>
              <a:buClr>
                <a:srgbClr val="102649"/>
              </a:buClr>
              <a:buSzPct val="100000"/>
              <a:buChar char="•"/>
            </a:pPr>
            <a:r>
              <a:rPr lang="en-US" sz="5500"/>
              <a:t>Diarrhea</a:t>
            </a:r>
            <a:endParaRPr/>
          </a:p>
          <a:p>
            <a:pPr indent="-228631" lvl="1" marL="685800" rtl="0" algn="l">
              <a:lnSpc>
                <a:spcPct val="120000"/>
              </a:lnSpc>
              <a:spcBef>
                <a:spcPts val="0"/>
              </a:spcBef>
              <a:spcAft>
                <a:spcPts val="0"/>
              </a:spcAft>
              <a:buClr>
                <a:srgbClr val="102649"/>
              </a:buClr>
              <a:buSzPct val="100000"/>
              <a:buChar char="•"/>
            </a:pPr>
            <a:r>
              <a:rPr lang="en-US" sz="5500"/>
              <a:t>Stomach cramping </a:t>
            </a:r>
            <a:endParaRPr/>
          </a:p>
          <a:p>
            <a:pPr indent="-228631" lvl="1" marL="685800" rtl="0" algn="l">
              <a:lnSpc>
                <a:spcPct val="120000"/>
              </a:lnSpc>
              <a:spcBef>
                <a:spcPts val="0"/>
              </a:spcBef>
              <a:spcAft>
                <a:spcPts val="0"/>
              </a:spcAft>
              <a:buClr>
                <a:srgbClr val="102649"/>
              </a:buClr>
              <a:buSzPct val="100000"/>
              <a:buChar char="•"/>
            </a:pPr>
            <a:r>
              <a:rPr lang="en-US" sz="5500"/>
              <a:t>Pale or red color to face and body </a:t>
            </a:r>
            <a:endParaRPr/>
          </a:p>
          <a:p>
            <a:pPr indent="-228631" lvl="1" marL="685800" rtl="0" algn="l">
              <a:lnSpc>
                <a:spcPct val="120000"/>
              </a:lnSpc>
              <a:spcBef>
                <a:spcPts val="0"/>
              </a:spcBef>
              <a:spcAft>
                <a:spcPts val="0"/>
              </a:spcAft>
              <a:buClr>
                <a:srgbClr val="102649"/>
              </a:buClr>
              <a:buSzPct val="100000"/>
              <a:buChar char="•"/>
            </a:pPr>
            <a:r>
              <a:rPr lang="en-US" sz="5500"/>
              <a:t>Hoarse voice</a:t>
            </a:r>
            <a:endParaRPr/>
          </a:p>
          <a:p>
            <a:pPr indent="0" lvl="1" marL="0" rtl="0" algn="l">
              <a:lnSpc>
                <a:spcPct val="120000"/>
              </a:lnSpc>
              <a:spcBef>
                <a:spcPts val="0"/>
              </a:spcBef>
              <a:spcAft>
                <a:spcPts val="0"/>
              </a:spcAft>
              <a:buClr>
                <a:srgbClr val="102649"/>
              </a:buClr>
              <a:buSzPct val="100000"/>
              <a:buNone/>
            </a:pPr>
            <a:r>
              <a:t/>
            </a:r>
            <a:endParaRPr sz="5500"/>
          </a:p>
          <a:p>
            <a:pPr indent="0" lvl="1" marL="0" rtl="0" algn="l">
              <a:lnSpc>
                <a:spcPct val="120000"/>
              </a:lnSpc>
              <a:spcBef>
                <a:spcPts val="0"/>
              </a:spcBef>
              <a:spcAft>
                <a:spcPts val="0"/>
              </a:spcAft>
              <a:buClr>
                <a:srgbClr val="102649"/>
              </a:buClr>
              <a:buSzPct val="100000"/>
              <a:buNone/>
            </a:pPr>
            <a:r>
              <a:rPr lang="en-US" sz="4400"/>
              <a:t>Source: </a:t>
            </a:r>
            <a:r>
              <a:rPr lang="en-US" sz="4400" u="sng">
                <a:solidFill>
                  <a:schemeClr val="hlink"/>
                </a:solidFill>
                <a:hlinkClick r:id="rId3"/>
              </a:rPr>
              <a:t>American Academy of Allergy, Asthma, &amp; Immunology </a:t>
            </a:r>
            <a:endParaRPr sz="4400"/>
          </a:p>
        </p:txBody>
      </p:sp>
      <p:pic>
        <p:nvPicPr>
          <p:cNvPr descr="KDE school health logo" id="515" name="Google Shape;515;p58"/>
          <p:cNvPicPr preferRelativeResize="0"/>
          <p:nvPr/>
        </p:nvPicPr>
        <p:blipFill rotWithShape="1">
          <a:blip r:embed="rId4">
            <a:alphaModFix/>
          </a:blip>
          <a:srcRect b="0" l="0" r="0" t="0"/>
          <a:stretch/>
        </p:blipFill>
        <p:spPr>
          <a:xfrm>
            <a:off x="11068336" y="105450"/>
            <a:ext cx="896190" cy="104250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9"/>
          <p:cNvSpPr txBox="1"/>
          <p:nvPr>
            <p:ph type="title"/>
          </p:nvPr>
        </p:nvSpPr>
        <p:spPr>
          <a:xfrm>
            <a:off x="514350" y="131763"/>
            <a:ext cx="10687050" cy="944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Administration </a:t>
            </a:r>
            <a:endParaRPr/>
          </a:p>
        </p:txBody>
      </p:sp>
      <p:sp>
        <p:nvSpPr>
          <p:cNvPr id="521" name="Google Shape;521;p59"/>
          <p:cNvSpPr txBox="1"/>
          <p:nvPr>
            <p:ph idx="1" type="body"/>
          </p:nvPr>
        </p:nvSpPr>
        <p:spPr>
          <a:xfrm>
            <a:off x="514350" y="914400"/>
            <a:ext cx="11201400" cy="4580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102649"/>
              </a:buClr>
              <a:buSzPts val="1800"/>
              <a:buNone/>
            </a:pPr>
            <a:r>
              <a:rPr lang="en-US" sz="1800"/>
              <a:t>When administering medications, school staff should ensure to follow the </a:t>
            </a:r>
            <a:r>
              <a:rPr lang="en-US" sz="1800">
                <a:solidFill>
                  <a:schemeClr val="dk1"/>
                </a:solidFill>
              </a:rPr>
              <a:t>Six Rights of Medication Administration: </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Student  -</a:t>
            </a:r>
            <a:r>
              <a:rPr lang="en-US" sz="1800"/>
              <a:t>Always have two ways of identifying the student when administering medications. </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Medication - </a:t>
            </a:r>
            <a:r>
              <a:rPr lang="en-US" sz="1800"/>
              <a:t>Verify that the name of the medication on the label on the medication container matches the information on the Medication Administration Log</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Dose - </a:t>
            </a:r>
            <a:r>
              <a:rPr lang="en-US" sz="1800"/>
              <a:t>Read the label on the medication container and compare it to the information on the Medication Log. Be sure to note the dose of the medication to be given.</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Route - </a:t>
            </a:r>
            <a:r>
              <a:rPr lang="en-US" sz="1800"/>
              <a:t>Read the label on the medication container and compare it to the information on the Medication Log. Be sure this information matches.</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Time - </a:t>
            </a:r>
            <a:r>
              <a:rPr lang="en-US" sz="1800"/>
              <a:t>Follow the instructions on the Medication Log.  Compare with the instructions on the medication container label. Follow school district policy for the time frame acceptable to give the medication (Example:  30 minutes before or 30 minutes after the scheduled time.)</a:t>
            </a:r>
            <a:endParaRPr/>
          </a:p>
          <a:p>
            <a:pPr indent="-228600" lvl="0" marL="228600" rtl="0" algn="l">
              <a:lnSpc>
                <a:spcPct val="100000"/>
              </a:lnSpc>
              <a:spcBef>
                <a:spcPts val="0"/>
              </a:spcBef>
              <a:spcAft>
                <a:spcPts val="0"/>
              </a:spcAft>
              <a:buClr>
                <a:srgbClr val="102649"/>
              </a:buClr>
              <a:buSzPts val="1800"/>
              <a:buFont typeface="Libre Franklin Medium"/>
              <a:buAutoNum type="arabicPeriod"/>
            </a:pPr>
            <a:r>
              <a:rPr b="1" lang="en-US" sz="1800"/>
              <a:t>Right Documentation - </a:t>
            </a:r>
            <a:r>
              <a:rPr lang="en-US" sz="1800"/>
              <a:t>Each medication given must be documented when it is given. </a:t>
            </a:r>
            <a:r>
              <a:rPr lang="en-US" sz="1800" u="sng"/>
              <a:t>(Remember</a:t>
            </a:r>
            <a:r>
              <a:rPr lang="en-US" sz="1800"/>
              <a:t>- If a medication has been given but not documented, there is the potential of overdosing.) </a:t>
            </a:r>
            <a:endParaRPr/>
          </a:p>
          <a:p>
            <a:pPr indent="0" lvl="0" marL="0" rtl="0" algn="l">
              <a:lnSpc>
                <a:spcPct val="100000"/>
              </a:lnSpc>
              <a:spcBef>
                <a:spcPts val="0"/>
              </a:spcBef>
              <a:spcAft>
                <a:spcPts val="0"/>
              </a:spcAft>
              <a:buClr>
                <a:schemeClr val="dk1"/>
              </a:buClr>
              <a:buSzPts val="1800"/>
              <a:buNone/>
            </a:pPr>
            <a:r>
              <a:rPr b="1" lang="en-US" sz="1800">
                <a:solidFill>
                  <a:schemeClr val="dk1"/>
                </a:solidFill>
              </a:rPr>
              <a:t>Always Check the Medication:</a:t>
            </a:r>
            <a:endParaRPr sz="1800">
              <a:solidFill>
                <a:schemeClr val="dk1"/>
              </a:solidFill>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When removing the medication from storage (drawer/shelf)</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When removing the medication from the container/package</a:t>
            </a:r>
            <a:endParaRPr/>
          </a:p>
          <a:p>
            <a:pPr indent="-228600" lvl="0" marL="228600" rtl="0" algn="l">
              <a:lnSpc>
                <a:spcPct val="100000"/>
              </a:lnSpc>
              <a:spcBef>
                <a:spcPts val="0"/>
              </a:spcBef>
              <a:spcAft>
                <a:spcPts val="0"/>
              </a:spcAft>
              <a:buClr>
                <a:schemeClr val="dk1"/>
              </a:buClr>
              <a:buSzPts val="1800"/>
              <a:buChar char="•"/>
            </a:pPr>
            <a:r>
              <a:rPr lang="en-US" sz="1800">
                <a:solidFill>
                  <a:schemeClr val="dk1"/>
                </a:solidFill>
              </a:rPr>
              <a:t>When returning the medication container to storage (drawer/shelf)</a:t>
            </a:r>
            <a:endParaRPr/>
          </a:p>
        </p:txBody>
      </p:sp>
      <p:pic>
        <p:nvPicPr>
          <p:cNvPr descr="KDE school health logo" id="522" name="Google Shape;522;p59"/>
          <p:cNvPicPr preferRelativeResize="0"/>
          <p:nvPr/>
        </p:nvPicPr>
        <p:blipFill rotWithShape="1">
          <a:blip r:embed="rId3">
            <a:alphaModFix/>
          </a:blip>
          <a:srcRect b="0" l="0" r="0" t="0"/>
          <a:stretch/>
        </p:blipFill>
        <p:spPr>
          <a:xfrm>
            <a:off x="10895760" y="4577243"/>
            <a:ext cx="896190" cy="104250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0"/>
          <p:cNvSpPr txBox="1"/>
          <p:nvPr>
            <p:ph type="title"/>
          </p:nvPr>
        </p:nvSpPr>
        <p:spPr>
          <a:xfrm>
            <a:off x="449106" y="257025"/>
            <a:ext cx="11118054" cy="10078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Procedure for Administering Medications</a:t>
            </a:r>
            <a:endParaRPr/>
          </a:p>
        </p:txBody>
      </p:sp>
      <p:sp>
        <p:nvSpPr>
          <p:cNvPr id="528" name="Google Shape;528;p60"/>
          <p:cNvSpPr txBox="1"/>
          <p:nvPr>
            <p:ph idx="1" type="body"/>
          </p:nvPr>
        </p:nvSpPr>
        <p:spPr>
          <a:xfrm>
            <a:off x="449106" y="1140876"/>
            <a:ext cx="11118054" cy="490132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All medication administration procedures must include these basic steps regardless of the type of medication to be administered:</a:t>
            </a:r>
            <a:endParaRPr/>
          </a:p>
          <a:p>
            <a:pPr indent="-228600" lvl="0" marL="228600" rtl="0" algn="l">
              <a:lnSpc>
                <a:spcPct val="90000"/>
              </a:lnSpc>
              <a:spcBef>
                <a:spcPts val="1000"/>
              </a:spcBef>
              <a:spcAft>
                <a:spcPts val="0"/>
              </a:spcAft>
              <a:buClr>
                <a:srgbClr val="102649"/>
              </a:buClr>
              <a:buSzPts val="2800"/>
              <a:buChar char="•"/>
            </a:pPr>
            <a:r>
              <a:rPr lang="en-US"/>
              <a:t> Student reports to office or call student to the office</a:t>
            </a:r>
            <a:endParaRPr/>
          </a:p>
          <a:p>
            <a:pPr indent="-228600" lvl="0" marL="228600" rtl="0" algn="l">
              <a:lnSpc>
                <a:spcPct val="90000"/>
              </a:lnSpc>
              <a:spcBef>
                <a:spcPts val="1000"/>
              </a:spcBef>
              <a:spcAft>
                <a:spcPts val="0"/>
              </a:spcAft>
              <a:buClr>
                <a:srgbClr val="102649"/>
              </a:buClr>
              <a:buSzPts val="2800"/>
              <a:buChar char="•"/>
            </a:pPr>
            <a:r>
              <a:rPr lang="en-US"/>
              <a:t>Verify identity of student (using two methods of identification)</a:t>
            </a:r>
            <a:endParaRPr/>
          </a:p>
          <a:p>
            <a:pPr indent="-228600" lvl="0" marL="228600" rtl="0" algn="l">
              <a:lnSpc>
                <a:spcPct val="90000"/>
              </a:lnSpc>
              <a:spcBef>
                <a:spcPts val="1000"/>
              </a:spcBef>
              <a:spcAft>
                <a:spcPts val="0"/>
              </a:spcAft>
              <a:buClr>
                <a:srgbClr val="102649"/>
              </a:buClr>
              <a:buSzPts val="2800"/>
              <a:buChar char="•"/>
            </a:pPr>
            <a:r>
              <a:rPr lang="en-US"/>
              <a:t>Identify yourself and what you will be doing</a:t>
            </a:r>
            <a:endParaRPr/>
          </a:p>
          <a:p>
            <a:pPr indent="-228600" lvl="0" marL="228600" rtl="0" algn="l">
              <a:lnSpc>
                <a:spcPct val="90000"/>
              </a:lnSpc>
              <a:spcBef>
                <a:spcPts val="1000"/>
              </a:spcBef>
              <a:spcAft>
                <a:spcPts val="0"/>
              </a:spcAft>
              <a:buClr>
                <a:srgbClr val="102649"/>
              </a:buClr>
              <a:buSzPts val="2800"/>
              <a:buChar char="•"/>
            </a:pPr>
            <a:r>
              <a:rPr lang="en-US"/>
              <a:t>Assemble necessary equipment</a:t>
            </a:r>
            <a:endParaRPr/>
          </a:p>
          <a:p>
            <a:pPr indent="-228600" lvl="0" marL="228600" rtl="0" algn="l">
              <a:lnSpc>
                <a:spcPct val="90000"/>
              </a:lnSpc>
              <a:spcBef>
                <a:spcPts val="1000"/>
              </a:spcBef>
              <a:spcAft>
                <a:spcPts val="0"/>
              </a:spcAft>
              <a:buClr>
                <a:srgbClr val="102649"/>
              </a:buClr>
              <a:buSzPts val="2800"/>
              <a:buChar char="•"/>
            </a:pPr>
            <a:r>
              <a:rPr lang="en-US"/>
              <a:t>Wash your hands before and after administering medications</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529" name="Google Shape;529;p60"/>
          <p:cNvPicPr preferRelativeResize="0"/>
          <p:nvPr/>
        </p:nvPicPr>
        <p:blipFill rotWithShape="1">
          <a:blip r:embed="rId3">
            <a:alphaModFix/>
          </a:blip>
          <a:srcRect b="0" l="0" r="0" t="0"/>
          <a:stretch/>
        </p:blipFill>
        <p:spPr>
          <a:xfrm>
            <a:off x="10846704" y="4674618"/>
            <a:ext cx="896190" cy="104250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1"/>
          <p:cNvSpPr txBox="1"/>
          <p:nvPr>
            <p:ph type="title"/>
          </p:nvPr>
        </p:nvSpPr>
        <p:spPr>
          <a:xfrm>
            <a:off x="555786" y="257025"/>
            <a:ext cx="11255214"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Administering Medication Safely</a:t>
            </a:r>
            <a:endParaRPr/>
          </a:p>
        </p:txBody>
      </p:sp>
      <p:sp>
        <p:nvSpPr>
          <p:cNvPr id="535" name="Google Shape;535;p61"/>
          <p:cNvSpPr txBox="1"/>
          <p:nvPr>
            <p:ph idx="1" type="body"/>
          </p:nvPr>
        </p:nvSpPr>
        <p:spPr>
          <a:xfrm>
            <a:off x="555786" y="1504061"/>
            <a:ext cx="11407614" cy="372326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b="1" lang="en-US"/>
              <a:t>Only prepare and administer one individual’s medication at a time</a:t>
            </a:r>
            <a:r>
              <a:rPr lang="en-US"/>
              <a:t> </a:t>
            </a:r>
            <a:r>
              <a:rPr b="1" lang="en-US"/>
              <a:t>to reduce the chance of medication error. </a:t>
            </a:r>
            <a:endParaRPr b="1"/>
          </a:p>
          <a:p>
            <a:pPr indent="-228600" lvl="0" marL="228600" rtl="0" algn="l">
              <a:lnSpc>
                <a:spcPct val="90000"/>
              </a:lnSpc>
              <a:spcBef>
                <a:spcPts val="1000"/>
              </a:spcBef>
              <a:spcAft>
                <a:spcPts val="0"/>
              </a:spcAft>
              <a:buClr>
                <a:srgbClr val="102649"/>
              </a:buClr>
              <a:buSzPts val="2800"/>
              <a:buChar char="•"/>
            </a:pPr>
            <a:r>
              <a:rPr b="1" lang="en-US"/>
              <a:t>Never document the medication has been administered before the student receives it  </a:t>
            </a:r>
            <a:endParaRPr b="1"/>
          </a:p>
          <a:p>
            <a:pPr indent="-228600" lvl="0" marL="228600" rtl="0" algn="l">
              <a:lnSpc>
                <a:spcPct val="90000"/>
              </a:lnSpc>
              <a:spcBef>
                <a:spcPts val="1000"/>
              </a:spcBef>
              <a:spcAft>
                <a:spcPts val="0"/>
              </a:spcAft>
              <a:buClr>
                <a:srgbClr val="102649"/>
              </a:buClr>
              <a:buSzPts val="2800"/>
              <a:buChar char="•"/>
            </a:pPr>
            <a:r>
              <a:rPr lang="en-US"/>
              <a:t>To safely manage and administer medications to students, the “six rights of medication administration” must be followed</a:t>
            </a:r>
            <a:endParaRPr/>
          </a:p>
        </p:txBody>
      </p:sp>
      <p:pic>
        <p:nvPicPr>
          <p:cNvPr descr="KDE school health logo" id="536" name="Google Shape;536;p61"/>
          <p:cNvPicPr preferRelativeResize="0"/>
          <p:nvPr/>
        </p:nvPicPr>
        <p:blipFill rotWithShape="1">
          <a:blip r:embed="rId3">
            <a:alphaModFix/>
          </a:blip>
          <a:srcRect b="0" l="0" r="0" t="0"/>
          <a:stretch/>
        </p:blipFill>
        <p:spPr>
          <a:xfrm>
            <a:off x="10982916" y="4706068"/>
            <a:ext cx="896190" cy="104250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62"/>
          <p:cNvSpPr txBox="1"/>
          <p:nvPr>
            <p:ph type="title"/>
          </p:nvPr>
        </p:nvSpPr>
        <p:spPr>
          <a:xfrm>
            <a:off x="555786" y="257025"/>
            <a:ext cx="10493214" cy="10125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Best Practices When Administering Medications</a:t>
            </a:r>
            <a:endParaRPr/>
          </a:p>
        </p:txBody>
      </p:sp>
      <p:sp>
        <p:nvSpPr>
          <p:cNvPr id="542" name="Google Shape;542;p62"/>
          <p:cNvSpPr txBox="1"/>
          <p:nvPr>
            <p:ph idx="1" type="body"/>
          </p:nvPr>
        </p:nvSpPr>
        <p:spPr>
          <a:xfrm>
            <a:off x="555775" y="1452775"/>
            <a:ext cx="11080500" cy="52650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90000"/>
              </a:lnSpc>
              <a:spcBef>
                <a:spcPts val="0"/>
              </a:spcBef>
              <a:spcAft>
                <a:spcPts val="0"/>
              </a:spcAft>
              <a:buClr>
                <a:srgbClr val="102649"/>
              </a:buClr>
              <a:buSzPct val="100000"/>
              <a:buChar char="•"/>
            </a:pPr>
            <a:r>
              <a:rPr lang="en-US"/>
              <a:t>As best practice and according to the student’s developmental level, the student should understand why the medication is being administered, and should be made aware of any common side effects</a:t>
            </a:r>
            <a:endParaRPr/>
          </a:p>
          <a:p>
            <a:pPr indent="-241934" lvl="0" marL="228600" rtl="0" algn="l">
              <a:lnSpc>
                <a:spcPct val="90000"/>
              </a:lnSpc>
              <a:spcBef>
                <a:spcPts val="1000"/>
              </a:spcBef>
              <a:spcAft>
                <a:spcPts val="0"/>
              </a:spcAft>
              <a:buClr>
                <a:srgbClr val="102649"/>
              </a:buClr>
              <a:buSzPct val="100000"/>
              <a:buChar char="•"/>
            </a:pPr>
            <a:r>
              <a:rPr lang="en-US"/>
              <a:t>The student should also be able to verbalize understanding that these medications are considered a part of treatment and that the parent/guardian will be notified should he/she refuse the scheduled medication  </a:t>
            </a:r>
            <a:endParaRPr/>
          </a:p>
          <a:p>
            <a:pPr indent="-241934" lvl="0" marL="228600" rtl="0" algn="l">
              <a:lnSpc>
                <a:spcPct val="90000"/>
              </a:lnSpc>
              <a:spcBef>
                <a:spcPts val="1000"/>
              </a:spcBef>
              <a:spcAft>
                <a:spcPts val="0"/>
              </a:spcAft>
              <a:buClr>
                <a:srgbClr val="102649"/>
              </a:buClr>
              <a:buSzPct val="100000"/>
              <a:buChar char="•"/>
            </a:pPr>
            <a:r>
              <a:rPr lang="en-US"/>
              <a:t>Medication Administration Documentation</a:t>
            </a:r>
            <a:r>
              <a:rPr i="1" lang="en-US"/>
              <a:t> </a:t>
            </a:r>
            <a:r>
              <a:rPr b="1" i="1" lang="en-US"/>
              <a:t>(</a:t>
            </a:r>
            <a:r>
              <a:rPr lang="en-US"/>
              <a:t>Medication Log/Medication Administration Record, Electronic Record)</a:t>
            </a:r>
            <a:endParaRPr/>
          </a:p>
          <a:p>
            <a:pPr indent="-241934" lvl="0" marL="228600" rtl="0" algn="l">
              <a:lnSpc>
                <a:spcPct val="90000"/>
              </a:lnSpc>
              <a:spcBef>
                <a:spcPts val="1000"/>
              </a:spcBef>
              <a:spcAft>
                <a:spcPts val="0"/>
              </a:spcAft>
              <a:buClr>
                <a:srgbClr val="FF0000"/>
              </a:buClr>
              <a:buSzPct val="100000"/>
              <a:buChar char="•"/>
            </a:pPr>
            <a:r>
              <a:rPr b="1" lang="en-US">
                <a:solidFill>
                  <a:srgbClr val="FF0000"/>
                </a:solidFill>
              </a:rPr>
              <a:t>The use of mediplanners (pill organizers) for student medications in schools is not recommended due to concerns regarding safety, accuracy, and legal liability. </a:t>
            </a:r>
            <a:r>
              <a:rPr lang="en-US">
                <a:solidFill>
                  <a:srgbClr val="FF0000"/>
                </a:solidFill>
              </a:rPr>
              <a:t>Please refer to the </a:t>
            </a:r>
            <a:r>
              <a:rPr lang="en-US" u="sng">
                <a:solidFill>
                  <a:srgbClr val="FF0000"/>
                </a:solidFill>
                <a:hlinkClick r:id="rId3">
                  <a:extLst>
                    <a:ext uri="{A12FA001-AC4F-418D-AE19-62706E023703}">
                      <ahyp:hlinkClr val="tx"/>
                    </a:ext>
                  </a:extLst>
                </a:hlinkClick>
              </a:rPr>
              <a:t>KDE Medication Training Program for Unlicensed School Personnel Training Manual</a:t>
            </a:r>
            <a:endParaRPr>
              <a:solidFill>
                <a:srgbClr val="FF0000"/>
              </a:solidFill>
            </a:endParaRPr>
          </a:p>
          <a:p>
            <a:pPr indent="-77470" lvl="0" marL="228600" rtl="0" algn="l">
              <a:lnSpc>
                <a:spcPct val="90000"/>
              </a:lnSpc>
              <a:spcBef>
                <a:spcPts val="1000"/>
              </a:spcBef>
              <a:spcAft>
                <a:spcPts val="0"/>
              </a:spcAft>
              <a:buClr>
                <a:srgbClr val="102649"/>
              </a:buClr>
              <a:buSzPct val="100000"/>
              <a:buNone/>
            </a:pPr>
            <a:r>
              <a:t/>
            </a:r>
            <a:endParaRPr/>
          </a:p>
          <a:p>
            <a:pPr indent="-77470" lvl="0" marL="228600" rtl="0" algn="l">
              <a:lnSpc>
                <a:spcPct val="90000"/>
              </a:lnSpc>
              <a:spcBef>
                <a:spcPts val="1000"/>
              </a:spcBef>
              <a:spcAft>
                <a:spcPts val="0"/>
              </a:spcAft>
              <a:buClr>
                <a:srgbClr val="102649"/>
              </a:buClr>
              <a:buSzPct val="100000"/>
              <a:buNone/>
            </a:pPr>
            <a:r>
              <a:t/>
            </a:r>
            <a:endParaRPr/>
          </a:p>
        </p:txBody>
      </p:sp>
      <p:pic>
        <p:nvPicPr>
          <p:cNvPr descr="KDE school health logo" id="543" name="Google Shape;543;p62"/>
          <p:cNvPicPr preferRelativeResize="0"/>
          <p:nvPr/>
        </p:nvPicPr>
        <p:blipFill rotWithShape="1">
          <a:blip r:embed="rId4">
            <a:alphaModFix/>
          </a:blip>
          <a:srcRect b="0" l="0" r="0" t="0"/>
          <a:stretch/>
        </p:blipFill>
        <p:spPr>
          <a:xfrm>
            <a:off x="10740024" y="227054"/>
            <a:ext cx="896190" cy="104250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63"/>
          <p:cNvSpPr txBox="1"/>
          <p:nvPr>
            <p:ph type="title"/>
          </p:nvPr>
        </p:nvSpPr>
        <p:spPr>
          <a:xfrm>
            <a:off x="468573" y="264505"/>
            <a:ext cx="10637160" cy="11375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Comparing Information Prior to Administering Medications</a:t>
            </a:r>
            <a:endParaRPr/>
          </a:p>
        </p:txBody>
      </p:sp>
      <p:sp>
        <p:nvSpPr>
          <p:cNvPr id="549" name="Google Shape;549;p63"/>
          <p:cNvSpPr txBox="1"/>
          <p:nvPr>
            <p:ph idx="1" type="body"/>
          </p:nvPr>
        </p:nvSpPr>
        <p:spPr>
          <a:xfrm>
            <a:off x="468573" y="1681041"/>
            <a:ext cx="10828494" cy="377487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102649"/>
              </a:buClr>
              <a:buSzPts val="2800"/>
              <a:buChar char="•"/>
            </a:pPr>
            <a:r>
              <a:rPr lang="en-US"/>
              <a:t>Compare the information on the medication label with the information on the medication log </a:t>
            </a:r>
            <a:endParaRPr/>
          </a:p>
          <a:p>
            <a:pPr indent="-228600" lvl="0" marL="228600" rtl="0" algn="l">
              <a:lnSpc>
                <a:spcPct val="90000"/>
              </a:lnSpc>
              <a:spcBef>
                <a:spcPts val="1000"/>
              </a:spcBef>
              <a:spcAft>
                <a:spcPts val="0"/>
              </a:spcAft>
              <a:buClr>
                <a:srgbClr val="102649"/>
              </a:buClr>
              <a:buSzPts val="2800"/>
              <a:buChar char="•"/>
            </a:pPr>
            <a:r>
              <a:rPr lang="en-US"/>
              <a:t>This information must match whenever a change in the dose of the same medication is ordered by the prescribing medical provider, a new medication log must be created</a:t>
            </a:r>
            <a:endParaRPr/>
          </a:p>
          <a:p>
            <a:pPr indent="-228600" lvl="0" marL="228600" rtl="0" algn="l">
              <a:lnSpc>
                <a:spcPct val="90000"/>
              </a:lnSpc>
              <a:spcBef>
                <a:spcPts val="1000"/>
              </a:spcBef>
              <a:spcAft>
                <a:spcPts val="0"/>
              </a:spcAft>
              <a:buClr>
                <a:srgbClr val="102649"/>
              </a:buClr>
              <a:buSzPts val="2800"/>
              <a:buChar char="•"/>
            </a:pPr>
            <a:r>
              <a:rPr b="1" lang="en-US"/>
              <a:t>Contact the school nurse immediately and do not give the medication if the medication label is missing or the label cannot be read </a:t>
            </a:r>
            <a:endParaRPr b="1"/>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550" name="Google Shape;550;p63"/>
          <p:cNvPicPr preferRelativeResize="0"/>
          <p:nvPr/>
        </p:nvPicPr>
        <p:blipFill rotWithShape="1">
          <a:blip r:embed="rId3">
            <a:alphaModFix/>
          </a:blip>
          <a:srcRect b="0" l="0" r="0" t="0"/>
          <a:stretch/>
        </p:blipFill>
        <p:spPr>
          <a:xfrm>
            <a:off x="10936185" y="4772988"/>
            <a:ext cx="896190" cy="1042506"/>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4"/>
          <p:cNvSpPr txBox="1"/>
          <p:nvPr>
            <p:ph type="title"/>
          </p:nvPr>
        </p:nvSpPr>
        <p:spPr>
          <a:xfrm>
            <a:off x="433866" y="257370"/>
            <a:ext cx="10828494" cy="7484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Record Keeping</a:t>
            </a:r>
            <a:endParaRPr/>
          </a:p>
        </p:txBody>
      </p:sp>
      <p:sp>
        <p:nvSpPr>
          <p:cNvPr id="556" name="Google Shape;556;p64"/>
          <p:cNvSpPr txBox="1"/>
          <p:nvPr>
            <p:ph idx="1" type="body"/>
          </p:nvPr>
        </p:nvSpPr>
        <p:spPr>
          <a:xfrm>
            <a:off x="555775" y="1005850"/>
            <a:ext cx="10828500" cy="4608900"/>
          </a:xfrm>
          <a:prstGeom prst="rect">
            <a:avLst/>
          </a:prstGeom>
          <a:noFill/>
          <a:ln>
            <a:noFill/>
          </a:ln>
        </p:spPr>
        <p:txBody>
          <a:bodyPr anchorCtr="0" anchor="t" bIns="45700" lIns="91425" spcFirstLastPara="1" rIns="91425" wrap="square" tIns="45700">
            <a:normAutofit fontScale="77500" lnSpcReduction="10000"/>
          </a:bodyPr>
          <a:lstStyle/>
          <a:p>
            <a:pPr indent="-201930" lvl="0" marL="228600" rtl="0" algn="l">
              <a:lnSpc>
                <a:spcPct val="90000"/>
              </a:lnSpc>
              <a:spcBef>
                <a:spcPts val="0"/>
              </a:spcBef>
              <a:spcAft>
                <a:spcPts val="0"/>
              </a:spcAft>
              <a:buClr>
                <a:srgbClr val="102649"/>
              </a:buClr>
              <a:buSzPct val="100000"/>
              <a:buChar char="•"/>
            </a:pPr>
            <a:r>
              <a:rPr lang="en-US"/>
              <a:t>Record-keeping is very important when medication is given at school</a:t>
            </a:r>
            <a:endParaRPr/>
          </a:p>
          <a:p>
            <a:pPr indent="-201930" lvl="0" marL="228600" rtl="0" algn="l">
              <a:lnSpc>
                <a:spcPct val="90000"/>
              </a:lnSpc>
              <a:spcBef>
                <a:spcPts val="1000"/>
              </a:spcBef>
              <a:spcAft>
                <a:spcPts val="0"/>
              </a:spcAft>
              <a:buClr>
                <a:srgbClr val="102649"/>
              </a:buClr>
              <a:buSzPct val="100000"/>
              <a:buChar char="•"/>
            </a:pPr>
            <a:r>
              <a:rPr lang="en-US"/>
              <a:t>A medication “log” (medication administration record) must be kept for each student who takes medications at school</a:t>
            </a:r>
            <a:endParaRPr/>
          </a:p>
          <a:p>
            <a:pPr indent="-201930" lvl="0" marL="228600" rtl="0" algn="l">
              <a:lnSpc>
                <a:spcPct val="90000"/>
              </a:lnSpc>
              <a:spcBef>
                <a:spcPts val="1000"/>
              </a:spcBef>
              <a:spcAft>
                <a:spcPts val="0"/>
              </a:spcAft>
              <a:buClr>
                <a:srgbClr val="102649"/>
              </a:buClr>
              <a:buSzPct val="100000"/>
              <a:buChar char="•"/>
            </a:pPr>
            <a:r>
              <a:rPr lang="en-US"/>
              <a:t>The log can be kept on paper or in the Kentucky Student Information System (preferred) for each student</a:t>
            </a:r>
            <a:endParaRPr/>
          </a:p>
          <a:p>
            <a:pPr indent="-201930" lvl="0" marL="228600" rtl="0" algn="l">
              <a:lnSpc>
                <a:spcPct val="90000"/>
              </a:lnSpc>
              <a:spcBef>
                <a:spcPts val="1000"/>
              </a:spcBef>
              <a:spcAft>
                <a:spcPts val="0"/>
              </a:spcAft>
              <a:buClr>
                <a:srgbClr val="102649"/>
              </a:buClr>
              <a:buSzPct val="100000"/>
              <a:buChar char="•"/>
            </a:pPr>
            <a:r>
              <a:rPr lang="en-US"/>
              <a:t>When using paper documentation, multiple medications should not be charted on the same medication log. Each prescribed medication must be documented on its own log.</a:t>
            </a:r>
            <a:endParaRPr/>
          </a:p>
          <a:p>
            <a:pPr indent="-201930" lvl="0" marL="228600" rtl="0" algn="l">
              <a:lnSpc>
                <a:spcPct val="90000"/>
              </a:lnSpc>
              <a:spcBef>
                <a:spcPts val="1000"/>
              </a:spcBef>
              <a:spcAft>
                <a:spcPts val="0"/>
              </a:spcAft>
              <a:buClr>
                <a:srgbClr val="102649"/>
              </a:buClr>
              <a:buSzPct val="100000"/>
              <a:buChar char="•"/>
            </a:pPr>
            <a:r>
              <a:rPr lang="en-US"/>
              <a:t>The log contains the student’s name, the prescribed medication and dosage, the route the medication is to be given, the time the medication is scheduled to be given and any student allergies (allergies in red ink if on paper)</a:t>
            </a:r>
            <a:endParaRPr/>
          </a:p>
          <a:p>
            <a:pPr indent="-201930" lvl="0" marL="228600" rtl="0" algn="l">
              <a:lnSpc>
                <a:spcPct val="90000"/>
              </a:lnSpc>
              <a:spcBef>
                <a:spcPts val="1000"/>
              </a:spcBef>
              <a:spcAft>
                <a:spcPts val="0"/>
              </a:spcAft>
              <a:buClr>
                <a:schemeClr val="dk1"/>
              </a:buClr>
              <a:buSzPct val="100000"/>
              <a:buChar char="•"/>
            </a:pPr>
            <a:r>
              <a:rPr lang="en-US">
                <a:solidFill>
                  <a:schemeClr val="dk1"/>
                </a:solidFill>
              </a:rPr>
              <a:t>It is also recommended that a picture of the student be attached to the document if paper is used for identification purposes</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557" name="Google Shape;557;p64"/>
          <p:cNvPicPr preferRelativeResize="0"/>
          <p:nvPr/>
        </p:nvPicPr>
        <p:blipFill rotWithShape="1">
          <a:blip r:embed="rId3">
            <a:alphaModFix/>
          </a:blip>
          <a:srcRect b="0" l="0" r="0" t="0"/>
          <a:stretch/>
        </p:blipFill>
        <p:spPr>
          <a:xfrm>
            <a:off x="10936185" y="4772988"/>
            <a:ext cx="896190" cy="104250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5"/>
          <p:cNvSpPr txBox="1"/>
          <p:nvPr>
            <p:ph type="title"/>
          </p:nvPr>
        </p:nvSpPr>
        <p:spPr>
          <a:xfrm>
            <a:off x="376016" y="257025"/>
            <a:ext cx="10505344" cy="103339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Medication Records</a:t>
            </a:r>
            <a:endParaRPr/>
          </a:p>
        </p:txBody>
      </p:sp>
      <p:sp>
        <p:nvSpPr>
          <p:cNvPr id="563" name="Google Shape;563;p65"/>
          <p:cNvSpPr txBox="1"/>
          <p:nvPr>
            <p:ph idx="1" type="body"/>
          </p:nvPr>
        </p:nvSpPr>
        <p:spPr>
          <a:xfrm>
            <a:off x="376016" y="1290415"/>
            <a:ext cx="11260198" cy="4272185"/>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chemeClr val="dk1"/>
              </a:buClr>
              <a:buSzPct val="100000"/>
              <a:buNone/>
            </a:pPr>
            <a:r>
              <a:rPr lang="en-US">
                <a:solidFill>
                  <a:schemeClr val="dk1"/>
                </a:solidFill>
              </a:rPr>
              <a:t>The medication record (log) may be used to also make notes of additional comments of any unusual circumstance related to the student receiving the medication</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This medication record becomes a permanent part of the student’s file (in student’s cumulative health folder) and provides legal documentation for those who administer medications to students</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When a student receives a medication, the actual time must be recorded on the medication record (initial if on paper)</a:t>
            </a:r>
            <a:endParaRPr/>
          </a:p>
          <a:p>
            <a:pPr indent="-215265" lvl="0" marL="228600" rtl="0" algn="l">
              <a:lnSpc>
                <a:spcPct val="90000"/>
              </a:lnSpc>
              <a:spcBef>
                <a:spcPts val="1000"/>
              </a:spcBef>
              <a:spcAft>
                <a:spcPts val="0"/>
              </a:spcAft>
              <a:buClr>
                <a:schemeClr val="dk1"/>
              </a:buClr>
              <a:buSzPct val="100000"/>
              <a:buChar char="•"/>
            </a:pPr>
            <a:r>
              <a:rPr b="1" lang="en-US">
                <a:solidFill>
                  <a:schemeClr val="dk1"/>
                </a:solidFill>
              </a:rPr>
              <a:t>This must also be done when a medication is missed due to an absence, field trip or if the student refuses to take the medication</a:t>
            </a:r>
            <a:endParaRPr b="1"/>
          </a:p>
          <a:p>
            <a:pPr indent="-215265" lvl="0" marL="228600" rtl="0" algn="l">
              <a:lnSpc>
                <a:spcPct val="90000"/>
              </a:lnSpc>
              <a:spcBef>
                <a:spcPts val="1000"/>
              </a:spcBef>
              <a:spcAft>
                <a:spcPts val="0"/>
              </a:spcAft>
              <a:buClr>
                <a:schemeClr val="dk1"/>
              </a:buClr>
              <a:buSzPct val="100000"/>
              <a:buChar char="•"/>
            </a:pPr>
            <a:r>
              <a:rPr lang="en-US">
                <a:solidFill>
                  <a:schemeClr val="dk1"/>
                </a:solidFill>
              </a:rPr>
              <a:t>The medication administration record (log) is a legal and permanent document</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Use only ink and never use “whiteout” if using a paper log. If a mistake is made in the recording of the time of the medication administration on a paper log, draw a single line through the time, write “void” and initial beside the time </a:t>
            </a:r>
            <a:endParaRPr/>
          </a:p>
        </p:txBody>
      </p:sp>
      <p:pic>
        <p:nvPicPr>
          <p:cNvPr descr="KDE school health logo" id="564" name="Google Shape;564;p65"/>
          <p:cNvPicPr preferRelativeResize="0"/>
          <p:nvPr/>
        </p:nvPicPr>
        <p:blipFill rotWithShape="1">
          <a:blip r:embed="rId3">
            <a:alphaModFix/>
          </a:blip>
          <a:srcRect b="0" l="0" r="0" t="0"/>
          <a:stretch/>
        </p:blipFill>
        <p:spPr>
          <a:xfrm>
            <a:off x="10808130" y="247909"/>
            <a:ext cx="896190" cy="104250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6"/>
          <p:cNvSpPr txBox="1"/>
          <p:nvPr>
            <p:ph type="title"/>
          </p:nvPr>
        </p:nvSpPr>
        <p:spPr>
          <a:xfrm>
            <a:off x="372906" y="257025"/>
            <a:ext cx="10417014" cy="9469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Kentucky Student Information System (KSIS)</a:t>
            </a:r>
            <a:endParaRPr/>
          </a:p>
        </p:txBody>
      </p:sp>
      <p:sp>
        <p:nvSpPr>
          <p:cNvPr id="570" name="Google Shape;570;p66"/>
          <p:cNvSpPr txBox="1"/>
          <p:nvPr>
            <p:ph idx="1" type="body"/>
          </p:nvPr>
        </p:nvSpPr>
        <p:spPr>
          <a:xfrm>
            <a:off x="372906" y="1203960"/>
            <a:ext cx="11316174" cy="42976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Medication administration may also be documented in the Kentucky Student Information System. This is a permanent record for medication administration.</a:t>
            </a:r>
            <a:endParaRPr/>
          </a:p>
          <a:p>
            <a:pPr indent="0" lvl="0" marL="0" rtl="0" algn="l">
              <a:lnSpc>
                <a:spcPct val="90000"/>
              </a:lnSpc>
              <a:spcBef>
                <a:spcPts val="1000"/>
              </a:spcBef>
              <a:spcAft>
                <a:spcPts val="0"/>
              </a:spcAft>
              <a:buClr>
                <a:schemeClr val="dk1"/>
              </a:buClr>
              <a:buSzPts val="2800"/>
              <a:buNone/>
            </a:pPr>
            <a:r>
              <a:rPr lang="en-US">
                <a:solidFill>
                  <a:schemeClr val="dk1"/>
                </a:solidFill>
              </a:rPr>
              <a:t>Advantages to electronic medical records include:</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Records follow student electronically when transferring from school to school within the district</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Discontinuation of paper logs/charts to file or store</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Easier case management of students with chronic health conditions</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Ability to track health office visits and outcomes </a:t>
            </a:r>
            <a:endParaRPr/>
          </a:p>
        </p:txBody>
      </p:sp>
      <p:pic>
        <p:nvPicPr>
          <p:cNvPr descr="KDE School Health Logo" id="571" name="Google Shape;571;p66"/>
          <p:cNvPicPr preferRelativeResize="0"/>
          <p:nvPr/>
        </p:nvPicPr>
        <p:blipFill rotWithShape="1">
          <a:blip r:embed="rId3">
            <a:alphaModFix/>
          </a:blip>
          <a:srcRect b="0" l="0" r="0" t="0"/>
          <a:stretch/>
        </p:blipFill>
        <p:spPr>
          <a:xfrm>
            <a:off x="10922904" y="209240"/>
            <a:ext cx="896190" cy="10425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555786" y="257025"/>
            <a:ext cx="859666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Course Goals</a:t>
            </a:r>
            <a:endParaRPr/>
          </a:p>
        </p:txBody>
      </p:sp>
      <p:sp>
        <p:nvSpPr>
          <p:cNvPr id="131" name="Google Shape;131;p6"/>
          <p:cNvSpPr txBox="1"/>
          <p:nvPr>
            <p:ph idx="1" type="body"/>
          </p:nvPr>
        </p:nvSpPr>
        <p:spPr>
          <a:xfrm>
            <a:off x="555787" y="1272487"/>
            <a:ext cx="10527850" cy="521344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rgbClr val="102649"/>
              </a:buClr>
              <a:buSzPts val="2800"/>
              <a:buChar char="•"/>
            </a:pPr>
            <a:r>
              <a:rPr lang="en-US"/>
              <a:t>This course is intended for non-licensed personnel who have accepted the delegation to provide</a:t>
            </a:r>
            <a:r>
              <a:rPr b="1" lang="en-US"/>
              <a:t> </a:t>
            </a:r>
            <a:r>
              <a:rPr lang="en-US"/>
              <a:t>medication administration to students in a school setting</a:t>
            </a:r>
            <a:endParaRPr/>
          </a:p>
          <a:p>
            <a:pPr indent="-228600" lvl="0" marL="228600" rtl="0" algn="l">
              <a:lnSpc>
                <a:spcPct val="100000"/>
              </a:lnSpc>
              <a:spcBef>
                <a:spcPts val="0"/>
              </a:spcBef>
              <a:spcAft>
                <a:spcPts val="0"/>
              </a:spcAft>
              <a:buClr>
                <a:srgbClr val="102649"/>
              </a:buClr>
              <a:buSzPts val="2800"/>
              <a:buChar char="•"/>
            </a:pPr>
            <a:r>
              <a:rPr lang="en-US"/>
              <a:t>702 KAR 1:160, Section 4(3)(g), proof that all unlicensed school personnel who have accepted delegation to perform medication administration in school have completed a training course provided by the KDE </a:t>
            </a:r>
            <a:endParaRPr/>
          </a:p>
          <a:p>
            <a:pPr indent="-228600" lvl="0" marL="228600" rtl="0" algn="l">
              <a:lnSpc>
                <a:spcPct val="100000"/>
              </a:lnSpc>
              <a:spcBef>
                <a:spcPts val="0"/>
              </a:spcBef>
              <a:spcAft>
                <a:spcPts val="0"/>
              </a:spcAft>
              <a:buClr>
                <a:srgbClr val="102649"/>
              </a:buClr>
              <a:buSzPts val="2800"/>
              <a:buChar char="•"/>
            </a:pPr>
            <a:r>
              <a:rPr lang="en-US"/>
              <a:t>KBN to ensure compliance with 201 KAR 20:400</a:t>
            </a:r>
            <a:endParaRPr/>
          </a:p>
          <a:p>
            <a:pPr indent="-228600" lvl="0" marL="228600" rtl="0" algn="l">
              <a:lnSpc>
                <a:spcPct val="100000"/>
              </a:lnSpc>
              <a:spcBef>
                <a:spcPts val="0"/>
              </a:spcBef>
              <a:spcAft>
                <a:spcPts val="0"/>
              </a:spcAft>
              <a:buClr>
                <a:srgbClr val="102649"/>
              </a:buClr>
              <a:buSzPts val="2800"/>
              <a:buChar char="•"/>
            </a:pPr>
            <a:r>
              <a:rPr lang="en-US"/>
              <a:t>KRS 156.502, the delegation is only valid for the current school year </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132" name="Google Shape;132;p6"/>
          <p:cNvPicPr preferRelativeResize="0"/>
          <p:nvPr/>
        </p:nvPicPr>
        <p:blipFill rotWithShape="1">
          <a:blip r:embed="rId3">
            <a:alphaModFix/>
          </a:blip>
          <a:srcRect b="0" l="0" r="0" t="0"/>
          <a:stretch/>
        </p:blipFill>
        <p:spPr>
          <a:xfrm>
            <a:off x="10867619" y="4478840"/>
            <a:ext cx="1104883" cy="127248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7"/>
          <p:cNvSpPr txBox="1"/>
          <p:nvPr>
            <p:ph type="title"/>
          </p:nvPr>
        </p:nvSpPr>
        <p:spPr>
          <a:xfrm>
            <a:off x="368301" y="257025"/>
            <a:ext cx="11493500" cy="8478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Forms of Medication Administration</a:t>
            </a:r>
            <a:endParaRPr/>
          </a:p>
        </p:txBody>
      </p:sp>
      <p:sp>
        <p:nvSpPr>
          <p:cNvPr id="577" name="Google Shape;577;p67"/>
          <p:cNvSpPr txBox="1"/>
          <p:nvPr>
            <p:ph idx="1" type="body"/>
          </p:nvPr>
        </p:nvSpPr>
        <p:spPr>
          <a:xfrm>
            <a:off x="368301" y="1333501"/>
            <a:ext cx="11214099" cy="4140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solidFill>
                  <a:schemeClr val="dk1"/>
                </a:solidFill>
              </a:rPr>
              <a:t>Medications may be administered via the following routes:</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Orally (Capsules, Tablets, Solutions, Syrups, Elixirs)</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Topically</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Inhalers and Nebulizers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Nasally</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Injections </a:t>
            </a:r>
            <a:endParaRPr/>
          </a:p>
          <a:p>
            <a:pPr indent="-50800" lvl="0" marL="228600" rtl="0" algn="l">
              <a:lnSpc>
                <a:spcPct val="90000"/>
              </a:lnSpc>
              <a:spcBef>
                <a:spcPts val="1000"/>
              </a:spcBef>
              <a:spcAft>
                <a:spcPts val="0"/>
              </a:spcAft>
              <a:buClr>
                <a:srgbClr val="102649"/>
              </a:buClr>
              <a:buSzPts val="2800"/>
              <a:buNone/>
            </a:pPr>
            <a:r>
              <a:t/>
            </a:r>
            <a:endParaRPr>
              <a:solidFill>
                <a:srgbClr val="757070"/>
              </a:solidFill>
            </a:endParaRPr>
          </a:p>
          <a:p>
            <a:pPr indent="-50800" lvl="0" marL="228600" rtl="0" algn="l">
              <a:lnSpc>
                <a:spcPct val="90000"/>
              </a:lnSpc>
              <a:spcBef>
                <a:spcPts val="1000"/>
              </a:spcBef>
              <a:spcAft>
                <a:spcPts val="0"/>
              </a:spcAft>
              <a:buClr>
                <a:srgbClr val="102649"/>
              </a:buClr>
              <a:buSzPts val="2800"/>
              <a:buNone/>
            </a:pPr>
            <a:r>
              <a:t/>
            </a:r>
            <a:endParaRPr>
              <a:solidFill>
                <a:srgbClr val="757070"/>
              </a:solidFill>
            </a:endParaRPr>
          </a:p>
          <a:p>
            <a:pPr indent="-50800" lvl="0" marL="228600" rtl="0" algn="l">
              <a:lnSpc>
                <a:spcPct val="90000"/>
              </a:lnSpc>
              <a:spcBef>
                <a:spcPts val="1000"/>
              </a:spcBef>
              <a:spcAft>
                <a:spcPts val="0"/>
              </a:spcAft>
              <a:buClr>
                <a:srgbClr val="102649"/>
              </a:buClr>
              <a:buSzPts val="2800"/>
              <a:buNone/>
            </a:pPr>
            <a:r>
              <a:t/>
            </a:r>
            <a:endParaRPr>
              <a:solidFill>
                <a:srgbClr val="757070"/>
              </a:solidFill>
            </a:endParaRPr>
          </a:p>
          <a:p>
            <a:pPr indent="-50800" lvl="0" marL="228600" rtl="0" algn="l">
              <a:lnSpc>
                <a:spcPct val="90000"/>
              </a:lnSpc>
              <a:spcBef>
                <a:spcPts val="1000"/>
              </a:spcBef>
              <a:spcAft>
                <a:spcPts val="0"/>
              </a:spcAft>
              <a:buClr>
                <a:srgbClr val="102649"/>
              </a:buClr>
              <a:buSzPts val="2800"/>
              <a:buNone/>
            </a:pPr>
            <a:r>
              <a:t/>
            </a:r>
            <a:endParaRPr>
              <a:solidFill>
                <a:srgbClr val="757070"/>
              </a:solidFill>
            </a:endParaRPr>
          </a:p>
        </p:txBody>
      </p:sp>
      <p:pic>
        <p:nvPicPr>
          <p:cNvPr descr="KDE School Health Logo" id="578" name="Google Shape;578;p67"/>
          <p:cNvPicPr preferRelativeResize="0"/>
          <p:nvPr/>
        </p:nvPicPr>
        <p:blipFill rotWithShape="1">
          <a:blip r:embed="rId3">
            <a:alphaModFix/>
          </a:blip>
          <a:srcRect b="0" l="0" r="0" t="0"/>
          <a:stretch/>
        </p:blipFill>
        <p:spPr>
          <a:xfrm>
            <a:off x="10927509" y="4659796"/>
            <a:ext cx="896190" cy="104250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8"/>
          <p:cNvSpPr txBox="1"/>
          <p:nvPr>
            <p:ph type="title"/>
          </p:nvPr>
        </p:nvSpPr>
        <p:spPr>
          <a:xfrm>
            <a:off x="555785" y="257025"/>
            <a:ext cx="10968159" cy="9642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Hand Hygiene  </a:t>
            </a:r>
            <a:endParaRPr/>
          </a:p>
        </p:txBody>
      </p:sp>
      <p:sp>
        <p:nvSpPr>
          <p:cNvPr id="584" name="Google Shape;584;p68"/>
          <p:cNvSpPr txBox="1"/>
          <p:nvPr>
            <p:ph idx="1" type="body"/>
          </p:nvPr>
        </p:nvSpPr>
        <p:spPr>
          <a:xfrm>
            <a:off x="474133" y="1270347"/>
            <a:ext cx="11243733" cy="45970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Before administering any medication to a student, always wash your hands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If the student will touch the medication, they should also wash their hands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Good hand washing techniques include washing the hands with soap and water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Alcohol–based hand sanitizers are an excellent alternative to hand washing when soap and water are not available. However, if the hands are visibly soiled, hands should be washed with soap and water</a:t>
            </a:r>
            <a:endParaRPr/>
          </a:p>
        </p:txBody>
      </p:sp>
      <p:pic>
        <p:nvPicPr>
          <p:cNvPr descr="KDE School Health Logo" id="585" name="Google Shape;585;p68"/>
          <p:cNvPicPr preferRelativeResize="0"/>
          <p:nvPr/>
        </p:nvPicPr>
        <p:blipFill rotWithShape="1">
          <a:blip r:embed="rId3">
            <a:alphaModFix/>
          </a:blip>
          <a:srcRect b="0" l="0" r="0" t="0"/>
          <a:stretch/>
        </p:blipFill>
        <p:spPr>
          <a:xfrm>
            <a:off x="11075849" y="4775833"/>
            <a:ext cx="896190" cy="104250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9"/>
          <p:cNvSpPr txBox="1"/>
          <p:nvPr>
            <p:ph type="title"/>
          </p:nvPr>
        </p:nvSpPr>
        <p:spPr>
          <a:xfrm>
            <a:off x="555786" y="257025"/>
            <a:ext cx="11080428" cy="8554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Hand Washing Steps</a:t>
            </a:r>
            <a:endParaRPr/>
          </a:p>
        </p:txBody>
      </p:sp>
      <p:sp>
        <p:nvSpPr>
          <p:cNvPr id="591" name="Google Shape;591;p69"/>
          <p:cNvSpPr txBox="1"/>
          <p:nvPr>
            <p:ph idx="1" type="body"/>
          </p:nvPr>
        </p:nvSpPr>
        <p:spPr>
          <a:xfrm>
            <a:off x="555786" y="1112520"/>
            <a:ext cx="11080428" cy="4389121"/>
          </a:xfrm>
          <a:prstGeom prst="rect">
            <a:avLst/>
          </a:prstGeom>
          <a:noFill/>
          <a:ln>
            <a:noFill/>
          </a:ln>
        </p:spPr>
        <p:txBody>
          <a:bodyPr anchorCtr="0" anchor="t" bIns="45700" lIns="91425" spcFirstLastPara="1" rIns="91425" wrap="square" tIns="45700">
            <a:normAutofit fontScale="70000" lnSpcReduction="20000"/>
          </a:bodyPr>
          <a:lstStyle/>
          <a:p>
            <a:pPr indent="-396875" lvl="0" marL="396875" rtl="0" algn="l">
              <a:lnSpc>
                <a:spcPct val="90000"/>
              </a:lnSpc>
              <a:spcBef>
                <a:spcPts val="0"/>
              </a:spcBef>
              <a:spcAft>
                <a:spcPts val="0"/>
              </a:spcAft>
              <a:buClr>
                <a:schemeClr val="dk1"/>
              </a:buClr>
              <a:buSzPct val="100000"/>
              <a:buFont typeface="Libre Franklin Medium"/>
              <a:buAutoNum type="arabicPeriod"/>
            </a:pPr>
            <a:r>
              <a:rPr lang="en-US" sz="3200">
                <a:solidFill>
                  <a:schemeClr val="dk1"/>
                </a:solidFill>
              </a:rPr>
              <a:t>Wet hands</a:t>
            </a:r>
            <a:endParaRPr/>
          </a:p>
          <a:p>
            <a:pPr indent="-396875" lvl="0" marL="396875"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Apply soap and rub hands together for 20 seconds</a:t>
            </a:r>
            <a:endParaRPr/>
          </a:p>
          <a:p>
            <a:pPr indent="-396875" lvl="0" marL="396875"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Scrub backs of hands, wrists, between fingers and under fingernails</a:t>
            </a:r>
            <a:endParaRPr/>
          </a:p>
          <a:p>
            <a:pPr indent="-396875" lvl="0" marL="396875"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Rinse</a:t>
            </a:r>
            <a:endParaRPr/>
          </a:p>
          <a:p>
            <a:pPr indent="-396875" lvl="0" marL="396875"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Towel dry</a:t>
            </a:r>
            <a:endParaRPr/>
          </a:p>
          <a:p>
            <a:pPr indent="-396875" lvl="0" marL="396875"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Turn off water with towel </a:t>
            </a:r>
            <a:endParaRPr/>
          </a:p>
          <a:p>
            <a:pPr indent="0" lvl="0" marL="0" rtl="0" algn="l">
              <a:lnSpc>
                <a:spcPct val="90000"/>
              </a:lnSpc>
              <a:spcBef>
                <a:spcPts val="1000"/>
              </a:spcBef>
              <a:spcAft>
                <a:spcPts val="0"/>
              </a:spcAft>
              <a:buClr>
                <a:schemeClr val="dk1"/>
              </a:buClr>
              <a:buSzPct val="100000"/>
              <a:buNone/>
            </a:pPr>
            <a:r>
              <a:rPr lang="en-US" sz="3200">
                <a:solidFill>
                  <a:schemeClr val="dk1"/>
                </a:solidFill>
              </a:rPr>
              <a:t>Alcohol-based hand sanitizers are an excellent alternative when soap and water are not available</a:t>
            </a:r>
            <a:endParaRPr/>
          </a:p>
          <a:p>
            <a:pPr indent="-228600" lvl="1" marL="685800" rtl="0" algn="l">
              <a:lnSpc>
                <a:spcPct val="90000"/>
              </a:lnSpc>
              <a:spcBef>
                <a:spcPts val="500"/>
              </a:spcBef>
              <a:spcAft>
                <a:spcPts val="0"/>
              </a:spcAft>
              <a:buClr>
                <a:schemeClr val="dk1"/>
              </a:buClr>
              <a:buSzPct val="100000"/>
              <a:buChar char="•"/>
            </a:pPr>
            <a:r>
              <a:rPr lang="en-US" sz="3200">
                <a:solidFill>
                  <a:schemeClr val="dk1"/>
                </a:solidFill>
              </a:rPr>
              <a:t>However, if hands are visibly soiled, soap and water must be used</a:t>
            </a:r>
            <a:endParaRPr/>
          </a:p>
          <a:p>
            <a:pPr indent="0" lvl="0" marL="0" rtl="0" algn="l">
              <a:lnSpc>
                <a:spcPct val="90000"/>
              </a:lnSpc>
              <a:spcBef>
                <a:spcPts val="1000"/>
              </a:spcBef>
              <a:spcAft>
                <a:spcPts val="0"/>
              </a:spcAft>
              <a:buClr>
                <a:schemeClr val="dk1"/>
              </a:buClr>
              <a:buSzPct val="100000"/>
              <a:buNone/>
            </a:pPr>
            <a:r>
              <a:rPr lang="en-US" sz="3200">
                <a:solidFill>
                  <a:schemeClr val="dk1"/>
                </a:solidFill>
              </a:rPr>
              <a:t>How to use an Alcohol-Based Hand Sanitizer:</a:t>
            </a:r>
            <a:endParaRPr/>
          </a:p>
          <a:p>
            <a:pPr indent="-350520" lvl="0" marL="350520"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Apply a half a teaspoon (nickel size) of the sanitizer to the palm of the hand</a:t>
            </a:r>
            <a:endParaRPr/>
          </a:p>
          <a:p>
            <a:pPr indent="-350520" lvl="0" marL="350520" rtl="0" algn="l">
              <a:lnSpc>
                <a:spcPct val="90000"/>
              </a:lnSpc>
              <a:spcBef>
                <a:spcPts val="1000"/>
              </a:spcBef>
              <a:spcAft>
                <a:spcPts val="0"/>
              </a:spcAft>
              <a:buClr>
                <a:schemeClr val="dk1"/>
              </a:buClr>
              <a:buSzPct val="100000"/>
              <a:buFont typeface="Libre Franklin Medium"/>
              <a:buAutoNum type="arabicPeriod"/>
            </a:pPr>
            <a:r>
              <a:rPr lang="en-US" sz="3200">
                <a:solidFill>
                  <a:schemeClr val="dk1"/>
                </a:solidFill>
              </a:rPr>
              <a:t>Rub hands together, covering all surfaces until they are </a:t>
            </a:r>
            <a:r>
              <a:rPr lang="en-US" sz="3200" u="sng">
                <a:solidFill>
                  <a:schemeClr val="dk1"/>
                </a:solidFill>
              </a:rPr>
              <a:t>dry</a:t>
            </a:r>
            <a:r>
              <a:rPr lang="en-US" sz="3200">
                <a:solidFill>
                  <a:schemeClr val="dk1"/>
                </a:solidFill>
              </a:rPr>
              <a:t> (approximately 20 seconds)</a:t>
            </a:r>
            <a:br>
              <a:rPr lang="en-US">
                <a:solidFill>
                  <a:schemeClr val="dk1"/>
                </a:solidFill>
              </a:rPr>
            </a:br>
            <a:endParaRPr>
              <a:solidFill>
                <a:schemeClr val="dk1"/>
              </a:solidFill>
            </a:endParaRPr>
          </a:p>
        </p:txBody>
      </p:sp>
      <p:pic>
        <p:nvPicPr>
          <p:cNvPr descr="KDE School Health Logo" id="592" name="Google Shape;592;p69"/>
          <p:cNvPicPr preferRelativeResize="0"/>
          <p:nvPr/>
        </p:nvPicPr>
        <p:blipFill rotWithShape="1">
          <a:blip r:embed="rId3">
            <a:alphaModFix/>
          </a:blip>
          <a:srcRect b="0" l="0" r="0" t="0"/>
          <a:stretch/>
        </p:blipFill>
        <p:spPr>
          <a:xfrm>
            <a:off x="10740024" y="290639"/>
            <a:ext cx="896190" cy="104250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0"/>
          <p:cNvSpPr txBox="1"/>
          <p:nvPr>
            <p:ph type="title"/>
          </p:nvPr>
        </p:nvSpPr>
        <p:spPr>
          <a:xfrm>
            <a:off x="396240" y="539247"/>
            <a:ext cx="10905066" cy="10385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How to Avoid Touching Medications </a:t>
            </a:r>
            <a:endParaRPr/>
          </a:p>
        </p:txBody>
      </p:sp>
      <p:sp>
        <p:nvSpPr>
          <p:cNvPr id="598" name="Google Shape;598;p70"/>
          <p:cNvSpPr txBox="1"/>
          <p:nvPr>
            <p:ph idx="1" type="body"/>
          </p:nvPr>
        </p:nvSpPr>
        <p:spPr>
          <a:xfrm>
            <a:off x="396240" y="1576535"/>
            <a:ext cx="11239974" cy="4224825"/>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chemeClr val="dk1"/>
              </a:buClr>
              <a:buSzPct val="100000"/>
              <a:buChar char="•"/>
            </a:pPr>
            <a:r>
              <a:rPr lang="en-US">
                <a:solidFill>
                  <a:schemeClr val="dk1"/>
                </a:solidFill>
              </a:rPr>
              <a:t>Pour pills, tablets or capsules into the bottle cap first then pour them into the disposable medicine cup. (This technique allows for more control in pouring and avoids having to remove extra amounts.) </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A clean paper towel or paper cup may also be used if the medicine is only one capsule or tablet</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Have the student pick up the medication themselves and put it in their mouth</a:t>
            </a:r>
            <a:endParaRPr/>
          </a:p>
          <a:p>
            <a:pPr indent="-215265" lvl="0" marL="228600" rtl="0" algn="l">
              <a:lnSpc>
                <a:spcPct val="90000"/>
              </a:lnSpc>
              <a:spcBef>
                <a:spcPts val="1000"/>
              </a:spcBef>
              <a:spcAft>
                <a:spcPts val="0"/>
              </a:spcAft>
              <a:buClr>
                <a:schemeClr val="dk1"/>
              </a:buClr>
              <a:buSzPct val="100000"/>
              <a:buFont typeface="Noto Sans Symbols"/>
              <a:buChar char="✔"/>
            </a:pPr>
            <a:r>
              <a:rPr lang="en-US">
                <a:solidFill>
                  <a:schemeClr val="dk1"/>
                </a:solidFill>
              </a:rPr>
              <a:t> Some children do not have the developmental skills to put tablets or capsules into their mouth </a:t>
            </a:r>
            <a:endParaRPr/>
          </a:p>
          <a:p>
            <a:pPr indent="-215265" lvl="0" marL="228600" rtl="0" algn="l">
              <a:lnSpc>
                <a:spcPct val="90000"/>
              </a:lnSpc>
              <a:spcBef>
                <a:spcPts val="1000"/>
              </a:spcBef>
              <a:spcAft>
                <a:spcPts val="0"/>
              </a:spcAft>
              <a:buClr>
                <a:schemeClr val="dk1"/>
              </a:buClr>
              <a:buSzPct val="100000"/>
              <a:buFont typeface="Noto Sans Symbols"/>
              <a:buChar char="✓"/>
            </a:pPr>
            <a:r>
              <a:rPr lang="en-US">
                <a:solidFill>
                  <a:schemeClr val="dk1"/>
                </a:solidFill>
              </a:rPr>
              <a:t> </a:t>
            </a:r>
            <a:r>
              <a:rPr b="1" lang="en-US">
                <a:solidFill>
                  <a:schemeClr val="dk1"/>
                </a:solidFill>
              </a:rPr>
              <a:t>If you must put the medication directly into the child’s mouth, use disposable gloves</a:t>
            </a:r>
            <a:endParaRPr b="1"/>
          </a:p>
          <a:p>
            <a:pPr indent="0" lvl="0" marL="0" rtl="0" algn="l">
              <a:lnSpc>
                <a:spcPct val="90000"/>
              </a:lnSpc>
              <a:spcBef>
                <a:spcPts val="1000"/>
              </a:spcBef>
              <a:spcAft>
                <a:spcPts val="0"/>
              </a:spcAft>
              <a:buClr>
                <a:schemeClr val="dk1"/>
              </a:buClr>
              <a:buSzPct val="100000"/>
              <a:buNone/>
            </a:pPr>
            <a:r>
              <a:rPr lang="en-US">
                <a:solidFill>
                  <a:schemeClr val="dk1"/>
                </a:solidFill>
              </a:rPr>
              <a:t>Note: The gloves are considered contaminated after use. Be aware of any allergies to latex gloves</a:t>
            </a:r>
            <a:endParaRPr/>
          </a:p>
          <a:p>
            <a:pPr indent="-64135" lvl="0" marL="228600" rtl="0" algn="l">
              <a:lnSpc>
                <a:spcPct val="90000"/>
              </a:lnSpc>
              <a:spcBef>
                <a:spcPts val="1000"/>
              </a:spcBef>
              <a:spcAft>
                <a:spcPts val="0"/>
              </a:spcAft>
              <a:buClr>
                <a:srgbClr val="102649"/>
              </a:buClr>
              <a:buSzPct val="100000"/>
              <a:buNone/>
            </a:pPr>
            <a:r>
              <a:t/>
            </a:r>
            <a:endParaRPr/>
          </a:p>
        </p:txBody>
      </p:sp>
      <p:pic>
        <p:nvPicPr>
          <p:cNvPr descr="KDE School Health Logo" id="599" name="Google Shape;599;p70"/>
          <p:cNvPicPr preferRelativeResize="0"/>
          <p:nvPr/>
        </p:nvPicPr>
        <p:blipFill rotWithShape="1">
          <a:blip r:embed="rId3">
            <a:alphaModFix/>
          </a:blip>
          <a:srcRect b="0" l="0" r="0" t="0"/>
          <a:stretch/>
        </p:blipFill>
        <p:spPr>
          <a:xfrm>
            <a:off x="10899570" y="268134"/>
            <a:ext cx="896190" cy="104250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71"/>
          <p:cNvSpPr txBox="1"/>
          <p:nvPr>
            <p:ph type="title"/>
          </p:nvPr>
        </p:nvSpPr>
        <p:spPr>
          <a:xfrm>
            <a:off x="330200" y="257025"/>
            <a:ext cx="11306014" cy="8478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Oral Medication Administration</a:t>
            </a:r>
            <a:endParaRPr/>
          </a:p>
        </p:txBody>
      </p:sp>
      <p:sp>
        <p:nvSpPr>
          <p:cNvPr id="605" name="Google Shape;605;p71"/>
          <p:cNvSpPr txBox="1"/>
          <p:nvPr>
            <p:ph idx="1" type="body"/>
          </p:nvPr>
        </p:nvSpPr>
        <p:spPr>
          <a:xfrm>
            <a:off x="325338" y="1174900"/>
            <a:ext cx="11541324" cy="434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solidFill>
                  <a:schemeClr val="dk1"/>
                </a:solidFill>
              </a:rPr>
              <a:t>When administering oral medications school health staff should:</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Follow the Six Rights of Medication Administration; </a:t>
            </a:r>
            <a:r>
              <a:rPr b="1" lang="en-US">
                <a:solidFill>
                  <a:schemeClr val="dk1"/>
                </a:solidFill>
              </a:rPr>
              <a:t>Right </a:t>
            </a:r>
            <a:r>
              <a:rPr lang="en-US">
                <a:solidFill>
                  <a:schemeClr val="dk1"/>
                </a:solidFill>
              </a:rPr>
              <a:t>student, </a:t>
            </a:r>
            <a:r>
              <a:rPr b="1" lang="en-US">
                <a:solidFill>
                  <a:schemeClr val="dk1"/>
                </a:solidFill>
              </a:rPr>
              <a:t>Right</a:t>
            </a:r>
            <a:r>
              <a:rPr lang="en-US">
                <a:solidFill>
                  <a:schemeClr val="dk1"/>
                </a:solidFill>
              </a:rPr>
              <a:t> medication, </a:t>
            </a:r>
            <a:r>
              <a:rPr b="1" lang="en-US">
                <a:solidFill>
                  <a:schemeClr val="dk1"/>
                </a:solidFill>
              </a:rPr>
              <a:t>Right</a:t>
            </a:r>
            <a:r>
              <a:rPr lang="en-US">
                <a:solidFill>
                  <a:schemeClr val="dk1"/>
                </a:solidFill>
              </a:rPr>
              <a:t> dose, </a:t>
            </a:r>
            <a:r>
              <a:rPr b="1" lang="en-US">
                <a:solidFill>
                  <a:schemeClr val="dk1"/>
                </a:solidFill>
              </a:rPr>
              <a:t>Right </a:t>
            </a:r>
            <a:r>
              <a:rPr lang="en-US">
                <a:solidFill>
                  <a:schemeClr val="dk1"/>
                </a:solidFill>
              </a:rPr>
              <a:t>time, </a:t>
            </a:r>
            <a:r>
              <a:rPr b="1" lang="en-US">
                <a:solidFill>
                  <a:schemeClr val="dk1"/>
                </a:solidFill>
              </a:rPr>
              <a:t>Right </a:t>
            </a:r>
            <a:r>
              <a:rPr lang="en-US">
                <a:solidFill>
                  <a:schemeClr val="dk1"/>
                </a:solidFill>
              </a:rPr>
              <a:t>route and </a:t>
            </a:r>
            <a:r>
              <a:rPr b="1" lang="en-US">
                <a:solidFill>
                  <a:schemeClr val="dk1"/>
                </a:solidFill>
              </a:rPr>
              <a:t>Right </a:t>
            </a:r>
            <a:r>
              <a:rPr lang="en-US">
                <a:solidFill>
                  <a:schemeClr val="dk1"/>
                </a:solidFill>
              </a:rPr>
              <a:t>documentation</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Pour medication into the bottle lid and then into the disposable medicine cup</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Provide the student with 4 to 6 ounces of water or other liquid that allows for easy swallowing</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Verify the student has swallowed the medication</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Document on the medication administration record (medication log) that you have administered the medication.</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Replace the medication in locked storage area.</a:t>
            </a:r>
            <a:endParaRPr/>
          </a:p>
          <a:p>
            <a:pPr indent="-457200" lvl="1" marL="914400" rtl="0" algn="l">
              <a:lnSpc>
                <a:spcPct val="90000"/>
              </a:lnSpc>
              <a:spcBef>
                <a:spcPts val="500"/>
              </a:spcBef>
              <a:spcAft>
                <a:spcPts val="0"/>
              </a:spcAft>
              <a:buClr>
                <a:schemeClr val="dk1"/>
              </a:buClr>
              <a:buSzPts val="2400"/>
              <a:buFont typeface="Libre Franklin Medium"/>
              <a:buAutoNum type="arabicPeriod"/>
            </a:pPr>
            <a:r>
              <a:rPr lang="en-US">
                <a:solidFill>
                  <a:schemeClr val="dk1"/>
                </a:solidFill>
              </a:rPr>
              <a:t>Observe the student for any medication reaction as appropriate</a:t>
            </a:r>
            <a:br>
              <a:rPr i="1" lang="en-US"/>
            </a:br>
            <a:endParaRPr/>
          </a:p>
        </p:txBody>
      </p:sp>
      <p:pic>
        <p:nvPicPr>
          <p:cNvPr descr="KDE School Health Logo" id="606" name="Google Shape;606;p71"/>
          <p:cNvPicPr preferRelativeResize="0"/>
          <p:nvPr/>
        </p:nvPicPr>
        <p:blipFill rotWithShape="1">
          <a:blip r:embed="rId3">
            <a:alphaModFix/>
          </a:blip>
          <a:srcRect b="0" l="0" r="0" t="0"/>
          <a:stretch/>
        </p:blipFill>
        <p:spPr>
          <a:xfrm>
            <a:off x="11106984" y="4710593"/>
            <a:ext cx="896190" cy="104250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72"/>
          <p:cNvSpPr txBox="1"/>
          <p:nvPr>
            <p:ph type="title"/>
          </p:nvPr>
        </p:nvSpPr>
        <p:spPr>
          <a:xfrm>
            <a:off x="555786" y="257025"/>
            <a:ext cx="11140914" cy="63449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Oral Medications</a:t>
            </a:r>
            <a:endParaRPr/>
          </a:p>
        </p:txBody>
      </p:sp>
      <p:sp>
        <p:nvSpPr>
          <p:cNvPr id="612" name="Google Shape;612;p72"/>
          <p:cNvSpPr txBox="1"/>
          <p:nvPr>
            <p:ph idx="1" type="body"/>
          </p:nvPr>
        </p:nvSpPr>
        <p:spPr>
          <a:xfrm>
            <a:off x="555786" y="933152"/>
            <a:ext cx="11140914" cy="43779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000"/>
              <a:buNone/>
            </a:pPr>
            <a:r>
              <a:rPr lang="en-US" sz="2000">
                <a:solidFill>
                  <a:schemeClr val="dk1"/>
                </a:solidFill>
              </a:rPr>
              <a:t>Oral medications include solid and liquid forms of mediation. Solid forms include tablets or capsules, and liquid forms include syrups/elixirs and suspensions</a:t>
            </a:r>
            <a:r>
              <a:rPr b="1" lang="en-US" sz="2000">
                <a:solidFill>
                  <a:schemeClr val="dk1"/>
                </a:solidFill>
              </a:rPr>
              <a:t>.</a:t>
            </a:r>
            <a:endParaRPr/>
          </a:p>
          <a:p>
            <a:pPr indent="-228600" lvl="0" marL="228600" rtl="0" algn="l">
              <a:lnSpc>
                <a:spcPct val="100000"/>
              </a:lnSpc>
              <a:spcBef>
                <a:spcPts val="0"/>
              </a:spcBef>
              <a:spcAft>
                <a:spcPts val="0"/>
              </a:spcAft>
              <a:buClr>
                <a:schemeClr val="dk1"/>
              </a:buClr>
              <a:buSzPts val="2000"/>
              <a:buChar char="•"/>
            </a:pPr>
            <a:r>
              <a:rPr b="1" lang="en-US" sz="2000">
                <a:solidFill>
                  <a:schemeClr val="dk1"/>
                </a:solidFill>
              </a:rPr>
              <a:t>Tablet forms</a:t>
            </a:r>
            <a:r>
              <a:rPr lang="en-US" sz="2000">
                <a:solidFill>
                  <a:schemeClr val="dk1"/>
                </a:solidFill>
              </a:rPr>
              <a:t>: regular, chewable, oral disintegrating (sublingual and buccal) and scored</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Tablets are delivered in either enteric coated or un-coated forms as certain medications can cause irritation to the stomach. These tablets are “coated” so that they cannot dissolve in the stomach, protecting the stomach from irritation as the “coating” dissolves in the small intestine instead of the stomach. </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Regular tablets are simply taken with liquid</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Scored tablets are designed so that they can be cut into smaller doses with a special cutting tool</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Tablets that are not clearly designated as chewable, sublingual, or buccal, should be swallowed whole</a:t>
            </a:r>
            <a:endParaRPr/>
          </a:p>
          <a:p>
            <a:pPr indent="-228600" lvl="0" marL="228600" rtl="0" algn="l">
              <a:lnSpc>
                <a:spcPct val="100000"/>
              </a:lnSpc>
              <a:spcBef>
                <a:spcPts val="0"/>
              </a:spcBef>
              <a:spcAft>
                <a:spcPts val="0"/>
              </a:spcAft>
              <a:buClr>
                <a:schemeClr val="dk1"/>
              </a:buClr>
              <a:buSzPts val="2000"/>
              <a:buChar char="•"/>
            </a:pPr>
            <a:r>
              <a:rPr lang="en-US" sz="2000">
                <a:solidFill>
                  <a:schemeClr val="dk1"/>
                </a:solidFill>
              </a:rPr>
              <a:t>Chewable tablets should be chewed before they are swallowed </a:t>
            </a:r>
            <a:endParaRPr/>
          </a:p>
          <a:p>
            <a:pPr indent="0" lvl="0" marL="0" rtl="0" algn="l">
              <a:lnSpc>
                <a:spcPct val="100000"/>
              </a:lnSpc>
              <a:spcBef>
                <a:spcPts val="0"/>
              </a:spcBef>
              <a:spcAft>
                <a:spcPts val="0"/>
              </a:spcAft>
              <a:buClr>
                <a:schemeClr val="dk1"/>
              </a:buClr>
              <a:buSzPts val="2000"/>
              <a:buNone/>
            </a:pPr>
            <a:r>
              <a:rPr b="1" lang="en-US" sz="2000">
                <a:solidFill>
                  <a:schemeClr val="dk1"/>
                </a:solidFill>
              </a:rPr>
              <a:t>Oral medication should not be crushed without a licensed practitioner’s order. </a:t>
            </a:r>
            <a:endParaRPr b="1"/>
          </a:p>
        </p:txBody>
      </p:sp>
      <p:pic>
        <p:nvPicPr>
          <p:cNvPr descr="KDE School Health Logo" id="613" name="Google Shape;613;p72"/>
          <p:cNvPicPr preferRelativeResize="0"/>
          <p:nvPr/>
        </p:nvPicPr>
        <p:blipFill rotWithShape="1">
          <a:blip r:embed="rId3">
            <a:alphaModFix/>
          </a:blip>
          <a:srcRect b="0" l="0" r="0" t="0"/>
          <a:stretch/>
        </p:blipFill>
        <p:spPr>
          <a:xfrm>
            <a:off x="11044534" y="4707065"/>
            <a:ext cx="896190" cy="104250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73"/>
          <p:cNvSpPr txBox="1"/>
          <p:nvPr>
            <p:ph type="title"/>
          </p:nvPr>
        </p:nvSpPr>
        <p:spPr>
          <a:xfrm>
            <a:off x="555786" y="257025"/>
            <a:ext cx="10950414" cy="7945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Cutting or Crushing Tablets</a:t>
            </a:r>
            <a:endParaRPr/>
          </a:p>
        </p:txBody>
      </p:sp>
      <p:sp>
        <p:nvSpPr>
          <p:cNvPr id="619" name="Google Shape;619;p73"/>
          <p:cNvSpPr txBox="1"/>
          <p:nvPr>
            <p:ph idx="1" type="body"/>
          </p:nvPr>
        </p:nvSpPr>
        <p:spPr>
          <a:xfrm>
            <a:off x="555775" y="1179325"/>
            <a:ext cx="10950300" cy="4575900"/>
          </a:xfrm>
          <a:prstGeom prst="rect">
            <a:avLst/>
          </a:prstGeom>
          <a:noFill/>
          <a:ln>
            <a:noFill/>
          </a:ln>
        </p:spPr>
        <p:txBody>
          <a:bodyPr anchorCtr="0" anchor="t" bIns="45700" lIns="91425" spcFirstLastPara="1" rIns="91425" wrap="square" tIns="45700">
            <a:normAutofit fontScale="92500" lnSpcReduction="10000"/>
          </a:bodyPr>
          <a:lstStyle/>
          <a:p>
            <a:pPr indent="-215265" lvl="0" marL="228600" rtl="0" algn="l">
              <a:lnSpc>
                <a:spcPct val="90000"/>
              </a:lnSpc>
              <a:spcBef>
                <a:spcPts val="0"/>
              </a:spcBef>
              <a:spcAft>
                <a:spcPts val="0"/>
              </a:spcAft>
              <a:buClr>
                <a:schemeClr val="dk1"/>
              </a:buClr>
              <a:buSzPct val="100000"/>
              <a:buChar char="•"/>
            </a:pPr>
            <a:r>
              <a:rPr lang="en-US">
                <a:solidFill>
                  <a:schemeClr val="dk1"/>
                </a:solidFill>
              </a:rPr>
              <a:t>Cutting, crushing or sprinkling of the medication are examples of changing the form of an oral medication</a:t>
            </a:r>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If the form of an oral medication must be changed, (e.g., cutting, crushing or sprinkling) the prescribing health care provider will indicate this in the written prescription and on the pharmacy label</a:t>
            </a:r>
            <a:r>
              <a:rPr lang="en-US" strike="sngStrike">
                <a:solidFill>
                  <a:schemeClr val="dk1"/>
                </a:solidFill>
              </a:rPr>
              <a:t>  </a:t>
            </a:r>
            <a:endParaRPr>
              <a:solidFill>
                <a:schemeClr val="dk1"/>
              </a:solidFill>
            </a:endParaRPr>
          </a:p>
          <a:p>
            <a:pPr indent="-215265" lvl="0" marL="228600" rtl="0" algn="l">
              <a:lnSpc>
                <a:spcPct val="90000"/>
              </a:lnSpc>
              <a:spcBef>
                <a:spcPts val="1000"/>
              </a:spcBef>
              <a:spcAft>
                <a:spcPts val="0"/>
              </a:spcAft>
              <a:buClr>
                <a:schemeClr val="dk1"/>
              </a:buClr>
              <a:buSzPct val="100000"/>
              <a:buChar char="•"/>
            </a:pPr>
            <a:r>
              <a:rPr lang="en-US">
                <a:solidFill>
                  <a:schemeClr val="dk1"/>
                </a:solidFill>
              </a:rPr>
              <a:t>Scored tablets that must be cut in half to obtain a smaller dose should be cut by either the school nurse or the student’s dispensing pharmacist</a:t>
            </a:r>
            <a:endParaRPr/>
          </a:p>
          <a:p>
            <a:pPr indent="-217169" lvl="1" marL="685800" rtl="0" algn="l">
              <a:lnSpc>
                <a:spcPct val="90000"/>
              </a:lnSpc>
              <a:spcBef>
                <a:spcPts val="500"/>
              </a:spcBef>
              <a:spcAft>
                <a:spcPts val="0"/>
              </a:spcAft>
              <a:buClr>
                <a:schemeClr val="dk1"/>
              </a:buClr>
              <a:buSzPct val="100000"/>
              <a:buChar char="•"/>
            </a:pPr>
            <a:r>
              <a:rPr lang="en-US">
                <a:solidFill>
                  <a:schemeClr val="dk1"/>
                </a:solidFill>
              </a:rPr>
              <a:t>For example, the medication is packaged in 10 milligram (mg) tablets and the health care provider’s order or prescription indicates the student is to receive 5 milligrams or half a tablet. The school nurse, licensed health care provider or dispensing pharmacist should cut the scored tablets</a:t>
            </a:r>
            <a:endParaRPr/>
          </a:p>
          <a:p>
            <a:pPr indent="-50800" lvl="0" marL="228600" rtl="0" algn="l">
              <a:lnSpc>
                <a:spcPct val="90000"/>
              </a:lnSpc>
              <a:spcBef>
                <a:spcPts val="1000"/>
              </a:spcBef>
              <a:spcAft>
                <a:spcPts val="0"/>
              </a:spcAft>
              <a:buClr>
                <a:srgbClr val="102649"/>
              </a:buClr>
              <a:buSzPct val="100000"/>
              <a:buNone/>
            </a:pPr>
            <a:r>
              <a:t/>
            </a:r>
            <a:endParaRPr/>
          </a:p>
        </p:txBody>
      </p:sp>
      <p:pic>
        <p:nvPicPr>
          <p:cNvPr descr="KDE School Health Logo" id="620" name="Google Shape;620;p73"/>
          <p:cNvPicPr preferRelativeResize="0"/>
          <p:nvPr/>
        </p:nvPicPr>
        <p:blipFill rotWithShape="1">
          <a:blip r:embed="rId3">
            <a:alphaModFix/>
          </a:blip>
          <a:srcRect b="0" l="0" r="0" t="0"/>
          <a:stretch/>
        </p:blipFill>
        <p:spPr>
          <a:xfrm>
            <a:off x="10936185" y="136815"/>
            <a:ext cx="896190" cy="1042506"/>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4"/>
          <p:cNvSpPr txBox="1"/>
          <p:nvPr>
            <p:ph type="title"/>
          </p:nvPr>
        </p:nvSpPr>
        <p:spPr>
          <a:xfrm>
            <a:off x="555786" y="257025"/>
            <a:ext cx="11080428" cy="97924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Oral Medication Dosage</a:t>
            </a:r>
            <a:endParaRPr/>
          </a:p>
        </p:txBody>
      </p:sp>
      <p:sp>
        <p:nvSpPr>
          <p:cNvPr id="626" name="Google Shape;626;p74"/>
          <p:cNvSpPr txBox="1"/>
          <p:nvPr>
            <p:ph idx="1" type="body"/>
          </p:nvPr>
        </p:nvSpPr>
        <p:spPr>
          <a:xfrm>
            <a:off x="555786" y="1236273"/>
            <a:ext cx="11080428" cy="426617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All oral medications should be given with at least four to six ounces of water or other liquid that allows for easy swallowing</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After the student has received the medication, it is very important to make sure they have swallowed the medication</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Ask the student to open their mouth and raise their tongue </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Inspect cheeks, under tongue, roof of mouth and teeth for hidden medication</a:t>
            </a:r>
            <a:endParaRPr/>
          </a:p>
          <a:p>
            <a:pPr indent="-228600" lvl="1" marL="685800" rtl="0" algn="l">
              <a:lnSpc>
                <a:spcPct val="90000"/>
              </a:lnSpc>
              <a:spcBef>
                <a:spcPts val="500"/>
              </a:spcBef>
              <a:spcAft>
                <a:spcPts val="0"/>
              </a:spcAft>
              <a:buClr>
                <a:schemeClr val="dk1"/>
              </a:buClr>
              <a:buSzPts val="2400"/>
              <a:buChar char="•"/>
            </a:pPr>
            <a:r>
              <a:rPr lang="en-US">
                <a:solidFill>
                  <a:schemeClr val="dk1"/>
                </a:solidFill>
              </a:rPr>
              <a:t>Check orthodontic braces as well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This practice will ensure students are not hoarding medications (sometimes called “cheeking”)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627" name="Google Shape;627;p74"/>
          <p:cNvPicPr preferRelativeResize="0"/>
          <p:nvPr/>
        </p:nvPicPr>
        <p:blipFill rotWithShape="1">
          <a:blip r:embed="rId3">
            <a:alphaModFix/>
          </a:blip>
          <a:srcRect b="0" l="0" r="0" t="0"/>
          <a:stretch/>
        </p:blipFill>
        <p:spPr>
          <a:xfrm>
            <a:off x="10740024" y="193766"/>
            <a:ext cx="896190" cy="104250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5"/>
          <p:cNvSpPr txBox="1"/>
          <p:nvPr>
            <p:ph type="title"/>
          </p:nvPr>
        </p:nvSpPr>
        <p:spPr>
          <a:xfrm>
            <a:off x="555786" y="257025"/>
            <a:ext cx="11080428" cy="7843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Oral Disintegrating Tablets </a:t>
            </a:r>
            <a:endParaRPr/>
          </a:p>
        </p:txBody>
      </p:sp>
      <p:sp>
        <p:nvSpPr>
          <p:cNvPr id="633" name="Google Shape;633;p75"/>
          <p:cNvSpPr txBox="1"/>
          <p:nvPr>
            <p:ph idx="1" type="body"/>
          </p:nvPr>
        </p:nvSpPr>
        <p:spPr>
          <a:xfrm>
            <a:off x="555786" y="1081469"/>
            <a:ext cx="11080428" cy="416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solidFill>
                  <a:schemeClr val="dk1"/>
                </a:solidFill>
              </a:rPr>
              <a:t>Oral disintegrating tablets: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Oral disintegrating tables are medications designed to dissolve in the mouth (do not chew)</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The two types of oral disintegrating tablets usually seen in the school setting are sublingual and/or buccal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Sublingual medications are placed under the tongue to be dissolved and absorbed</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Buccal medications are placed inside the cheek and along the gum line to be dissolved and absorbed</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634" name="Google Shape;634;p75"/>
          <p:cNvPicPr preferRelativeResize="0"/>
          <p:nvPr/>
        </p:nvPicPr>
        <p:blipFill rotWithShape="1">
          <a:blip r:embed="rId3">
            <a:alphaModFix/>
          </a:blip>
          <a:srcRect b="0" l="0" r="0" t="0"/>
          <a:stretch/>
        </p:blipFill>
        <p:spPr>
          <a:xfrm>
            <a:off x="10953491" y="4723847"/>
            <a:ext cx="896190" cy="104250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6"/>
          <p:cNvSpPr txBox="1"/>
          <p:nvPr>
            <p:ph type="title"/>
          </p:nvPr>
        </p:nvSpPr>
        <p:spPr>
          <a:xfrm>
            <a:off x="555785" y="257025"/>
            <a:ext cx="10850151"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Capsules </a:t>
            </a:r>
            <a:endParaRPr/>
          </a:p>
        </p:txBody>
      </p:sp>
      <p:sp>
        <p:nvSpPr>
          <p:cNvPr id="640" name="Google Shape;640;p76"/>
          <p:cNvSpPr txBox="1"/>
          <p:nvPr>
            <p:ph idx="1" type="body"/>
          </p:nvPr>
        </p:nvSpPr>
        <p:spPr>
          <a:xfrm>
            <a:off x="555775" y="1299525"/>
            <a:ext cx="11080500" cy="44757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b="1" lang="en-US" sz="2900">
                <a:solidFill>
                  <a:schemeClr val="dk1"/>
                </a:solidFill>
              </a:rPr>
              <a:t>Capsules</a:t>
            </a:r>
            <a:r>
              <a:rPr lang="en-US" sz="2900">
                <a:solidFill>
                  <a:schemeClr val="dk1"/>
                </a:solidFill>
              </a:rPr>
              <a:t> are coated oral medications. The coating allows the medication to dissolve over a period of time in the stomach or the intestines, but not in the mouth </a:t>
            </a:r>
            <a:endParaRPr/>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Most often, the prescription calls for capsules to be swallowed whole, just like tablets</a:t>
            </a:r>
            <a:endParaRPr/>
          </a:p>
          <a:p>
            <a:pPr indent="-228600" lvl="1" marL="685800" rtl="0" algn="l">
              <a:lnSpc>
                <a:spcPct val="120000"/>
              </a:lnSpc>
              <a:spcBef>
                <a:spcPts val="0"/>
              </a:spcBef>
              <a:spcAft>
                <a:spcPts val="0"/>
              </a:spcAft>
              <a:buClr>
                <a:schemeClr val="dk1"/>
              </a:buClr>
              <a:buSzPct val="100000"/>
              <a:buChar char="•"/>
            </a:pPr>
            <a:r>
              <a:rPr lang="en-US" sz="2900">
                <a:solidFill>
                  <a:schemeClr val="dk1"/>
                </a:solidFill>
              </a:rPr>
              <a:t>Gel coated capsules are not to be broken</a:t>
            </a:r>
            <a:endParaRPr/>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There are also capsules designed to be broken apart and sprinkled onto soft food, like applesauce. These are called a </a:t>
            </a:r>
            <a:r>
              <a:rPr b="1" lang="en-US" sz="2900">
                <a:solidFill>
                  <a:schemeClr val="dk1"/>
                </a:solidFill>
              </a:rPr>
              <a:t>“</a:t>
            </a:r>
            <a:r>
              <a:rPr lang="en-US" sz="2900">
                <a:solidFill>
                  <a:schemeClr val="dk1"/>
                </a:solidFill>
              </a:rPr>
              <a:t>sprinkle” and are most often given to students who have asthma or seizures  </a:t>
            </a:r>
            <a:endParaRPr/>
          </a:p>
          <a:p>
            <a:pPr indent="-228600" lvl="1" marL="685800" rtl="0" algn="l">
              <a:lnSpc>
                <a:spcPct val="120000"/>
              </a:lnSpc>
              <a:spcBef>
                <a:spcPts val="0"/>
              </a:spcBef>
              <a:spcAft>
                <a:spcPts val="0"/>
              </a:spcAft>
              <a:buClr>
                <a:schemeClr val="dk1"/>
              </a:buClr>
              <a:buSzPct val="100000"/>
              <a:buChar char="•"/>
            </a:pPr>
            <a:r>
              <a:rPr b="1" lang="en-US" sz="2900">
                <a:solidFill>
                  <a:schemeClr val="dk1"/>
                </a:solidFill>
              </a:rPr>
              <a:t>If a capsule should be “sprinkled,” the directions on the prescription will specifically say to do so</a:t>
            </a:r>
            <a:endParaRPr b="1"/>
          </a:p>
          <a:p>
            <a:pPr indent="-228600" lvl="0" marL="228600" rtl="0" algn="l">
              <a:lnSpc>
                <a:spcPct val="120000"/>
              </a:lnSpc>
              <a:spcBef>
                <a:spcPts val="0"/>
              </a:spcBef>
              <a:spcAft>
                <a:spcPts val="0"/>
              </a:spcAft>
              <a:buClr>
                <a:schemeClr val="dk1"/>
              </a:buClr>
              <a:buSzPct val="100000"/>
              <a:buChar char="•"/>
            </a:pPr>
            <a:r>
              <a:rPr lang="en-US" sz="2900">
                <a:solidFill>
                  <a:schemeClr val="dk1"/>
                </a:solidFill>
              </a:rPr>
              <a:t>Capsules may be coated with substances that permit delayed release in the small intestine in small amounts over a prolonged period </a:t>
            </a:r>
            <a:endParaRPr/>
          </a:p>
          <a:p>
            <a:pPr indent="0" lvl="0" marL="0" rtl="0" algn="l">
              <a:lnSpc>
                <a:spcPct val="120000"/>
              </a:lnSpc>
              <a:spcBef>
                <a:spcPts val="0"/>
              </a:spcBef>
              <a:spcAft>
                <a:spcPts val="0"/>
              </a:spcAft>
              <a:buClr>
                <a:schemeClr val="dk1"/>
              </a:buClr>
              <a:buSzPct val="100000"/>
              <a:buNone/>
            </a:pPr>
            <a:r>
              <a:rPr b="1" lang="en-US" sz="2900">
                <a:solidFill>
                  <a:schemeClr val="dk1"/>
                </a:solidFill>
              </a:rPr>
              <a:t>Do not break or crush any medications considered slow release, sustained release, long-acting, extended or controlled release (usually identified with SR, LA, EX or CR)</a:t>
            </a:r>
            <a:endParaRPr b="1"/>
          </a:p>
          <a:p>
            <a:pPr indent="-104140" lvl="0" marL="228600" rtl="0" algn="l">
              <a:lnSpc>
                <a:spcPct val="90000"/>
              </a:lnSpc>
              <a:spcBef>
                <a:spcPts val="1000"/>
              </a:spcBef>
              <a:spcAft>
                <a:spcPts val="0"/>
              </a:spcAft>
              <a:buClr>
                <a:srgbClr val="102649"/>
              </a:buClr>
              <a:buSzPct val="100000"/>
              <a:buNone/>
            </a:pPr>
            <a:r>
              <a:t/>
            </a:r>
            <a:endParaRPr/>
          </a:p>
        </p:txBody>
      </p:sp>
      <p:pic>
        <p:nvPicPr>
          <p:cNvPr descr="KDE School Health Logo" id="641" name="Google Shape;641;p76"/>
          <p:cNvPicPr preferRelativeResize="0"/>
          <p:nvPr/>
        </p:nvPicPr>
        <p:blipFill rotWithShape="1">
          <a:blip r:embed="rId3">
            <a:alphaModFix/>
          </a:blip>
          <a:srcRect b="0" l="0" r="0" t="0"/>
          <a:stretch/>
        </p:blipFill>
        <p:spPr>
          <a:xfrm>
            <a:off x="11072980" y="183225"/>
            <a:ext cx="896190" cy="1042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555785" y="257024"/>
            <a:ext cx="11232023" cy="13332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Course Description</a:t>
            </a:r>
            <a:endParaRPr/>
          </a:p>
        </p:txBody>
      </p:sp>
      <p:sp>
        <p:nvSpPr>
          <p:cNvPr id="138" name="Google Shape;138;p7"/>
          <p:cNvSpPr txBox="1"/>
          <p:nvPr>
            <p:ph idx="1" type="body"/>
          </p:nvPr>
        </p:nvSpPr>
        <p:spPr>
          <a:xfrm>
            <a:off x="555786" y="1590223"/>
            <a:ext cx="11232022" cy="371727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b="1" lang="en-US"/>
              <a:t>Module I:</a:t>
            </a:r>
            <a:r>
              <a:rPr lang="en-US"/>
              <a:t> Laws, Policies and Procedures</a:t>
            </a:r>
            <a:endParaRPr/>
          </a:p>
          <a:p>
            <a:pPr indent="-228600" lvl="0" marL="228600" rtl="0" algn="l">
              <a:lnSpc>
                <a:spcPct val="90000"/>
              </a:lnSpc>
              <a:spcBef>
                <a:spcPts val="1000"/>
              </a:spcBef>
              <a:spcAft>
                <a:spcPts val="0"/>
              </a:spcAft>
              <a:buClr>
                <a:srgbClr val="102649"/>
              </a:buClr>
              <a:buSzPts val="2800"/>
              <a:buChar char="•"/>
            </a:pPr>
            <a:r>
              <a:rPr b="1" lang="en-US"/>
              <a:t>Module II:</a:t>
            </a:r>
            <a:r>
              <a:rPr lang="en-US"/>
              <a:t> Administration of Medications</a:t>
            </a:r>
            <a:endParaRPr/>
          </a:p>
          <a:p>
            <a:pPr indent="-228600" lvl="0" marL="228600" rtl="0" algn="l">
              <a:lnSpc>
                <a:spcPct val="90000"/>
              </a:lnSpc>
              <a:spcBef>
                <a:spcPts val="1000"/>
              </a:spcBef>
              <a:spcAft>
                <a:spcPts val="0"/>
              </a:spcAft>
              <a:buClr>
                <a:srgbClr val="102649"/>
              </a:buClr>
              <a:buSzPts val="2800"/>
              <a:buChar char="•"/>
            </a:pPr>
            <a:r>
              <a:rPr b="1" lang="en-US"/>
              <a:t>Module III:</a:t>
            </a:r>
            <a:r>
              <a:rPr lang="en-US"/>
              <a:t>  Administration of Emergency Medications</a:t>
            </a:r>
            <a:endParaRPr/>
          </a:p>
          <a:p>
            <a:pPr indent="-228600" lvl="0" marL="228600" rtl="0" algn="l">
              <a:lnSpc>
                <a:spcPct val="90000"/>
              </a:lnSpc>
              <a:spcBef>
                <a:spcPts val="1000"/>
              </a:spcBef>
              <a:spcAft>
                <a:spcPts val="0"/>
              </a:spcAft>
              <a:buClr>
                <a:srgbClr val="102649"/>
              </a:buClr>
              <a:buSzPts val="2800"/>
              <a:buChar char="•"/>
            </a:pPr>
            <a:r>
              <a:rPr b="1" lang="en-US"/>
              <a:t>Module IV: </a:t>
            </a:r>
            <a:r>
              <a:rPr lang="en-US"/>
              <a:t>Local School Board Policies and Procedure</a:t>
            </a:r>
            <a:endParaRPr/>
          </a:p>
          <a:p>
            <a:pPr indent="-228600" lvl="0" marL="228600" rtl="0" algn="l">
              <a:lnSpc>
                <a:spcPct val="90000"/>
              </a:lnSpc>
              <a:spcBef>
                <a:spcPts val="1000"/>
              </a:spcBef>
              <a:spcAft>
                <a:spcPts val="0"/>
              </a:spcAft>
              <a:buClr>
                <a:srgbClr val="102649"/>
              </a:buClr>
              <a:buSzPts val="2800"/>
              <a:buChar char="•"/>
            </a:pPr>
            <a:r>
              <a:rPr b="1" lang="en-US"/>
              <a:t>Module V:</a:t>
            </a:r>
            <a:r>
              <a:rPr lang="en-US"/>
              <a:t> Understanding HIPPA vs. FERPA for Unlicensed School Personnel</a:t>
            </a:r>
            <a:endParaRPr/>
          </a:p>
          <a:p>
            <a:pPr indent="0" lvl="0" marL="0" rtl="0" algn="l">
              <a:lnSpc>
                <a:spcPct val="90000"/>
              </a:lnSpc>
              <a:spcBef>
                <a:spcPts val="1000"/>
              </a:spcBef>
              <a:spcAft>
                <a:spcPts val="0"/>
              </a:spcAft>
              <a:buClr>
                <a:srgbClr val="102649"/>
              </a:buClr>
              <a:buSzPts val="2800"/>
              <a:buNone/>
            </a:pPr>
            <a:r>
              <a:t/>
            </a:r>
            <a:endParaRPr/>
          </a:p>
        </p:txBody>
      </p:sp>
      <p:pic>
        <p:nvPicPr>
          <p:cNvPr descr="KDE school health logo" id="139" name="Google Shape;139;p7"/>
          <p:cNvPicPr preferRelativeResize="0"/>
          <p:nvPr/>
        </p:nvPicPr>
        <p:blipFill rotWithShape="1">
          <a:blip r:embed="rId3">
            <a:alphaModFix/>
          </a:blip>
          <a:srcRect b="0" l="0" r="0" t="0"/>
          <a:stretch/>
        </p:blipFill>
        <p:spPr>
          <a:xfrm>
            <a:off x="10515600" y="150189"/>
            <a:ext cx="1272208" cy="13332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77"/>
          <p:cNvSpPr txBox="1"/>
          <p:nvPr>
            <p:ph type="title"/>
          </p:nvPr>
        </p:nvSpPr>
        <p:spPr>
          <a:xfrm>
            <a:off x="555786" y="257025"/>
            <a:ext cx="11080428"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Liquid Oral Medications </a:t>
            </a:r>
            <a:endParaRPr/>
          </a:p>
        </p:txBody>
      </p:sp>
      <p:sp>
        <p:nvSpPr>
          <p:cNvPr id="647" name="Google Shape;647;p77"/>
          <p:cNvSpPr txBox="1"/>
          <p:nvPr>
            <p:ph idx="1" type="body"/>
          </p:nvPr>
        </p:nvSpPr>
        <p:spPr>
          <a:xfrm>
            <a:off x="555786" y="1283781"/>
            <a:ext cx="11197900" cy="41705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02649"/>
              </a:buClr>
              <a:buSzPts val="2800"/>
              <a:buNone/>
            </a:pPr>
            <a:r>
              <a:rPr b="1" lang="en-US"/>
              <a:t>Syrups, Elixirs and Suspensions</a:t>
            </a:r>
            <a:endParaRPr/>
          </a:p>
          <a:p>
            <a:pPr indent="-228600" lvl="0" marL="228600" rtl="0" algn="l">
              <a:lnSpc>
                <a:spcPct val="90000"/>
              </a:lnSpc>
              <a:spcBef>
                <a:spcPts val="1000"/>
              </a:spcBef>
              <a:spcAft>
                <a:spcPts val="0"/>
              </a:spcAft>
              <a:buClr>
                <a:srgbClr val="102649"/>
              </a:buClr>
              <a:buSzPts val="2800"/>
              <a:buChar char="•"/>
            </a:pPr>
            <a:r>
              <a:rPr lang="en-US"/>
              <a:t>Syrups and elixirs</a:t>
            </a:r>
            <a:r>
              <a:rPr b="1" lang="en-US"/>
              <a:t> </a:t>
            </a:r>
            <a:r>
              <a:rPr lang="en-US"/>
              <a:t>are clear liquids </a:t>
            </a:r>
            <a:endParaRPr/>
          </a:p>
          <a:p>
            <a:pPr indent="-228600" lvl="0" marL="228600" rtl="0" algn="l">
              <a:lnSpc>
                <a:spcPct val="90000"/>
              </a:lnSpc>
              <a:spcBef>
                <a:spcPts val="1000"/>
              </a:spcBef>
              <a:spcAft>
                <a:spcPts val="0"/>
              </a:spcAft>
              <a:buClr>
                <a:srgbClr val="102649"/>
              </a:buClr>
              <a:buSzPts val="2800"/>
              <a:buChar char="•"/>
            </a:pPr>
            <a:r>
              <a:rPr lang="en-US"/>
              <a:t>Suspensions</a:t>
            </a:r>
            <a:r>
              <a:rPr b="1" lang="en-US"/>
              <a:t> </a:t>
            </a:r>
            <a:r>
              <a:rPr lang="en-US"/>
              <a:t>are liquids that are not clear</a:t>
            </a:r>
            <a:r>
              <a:rPr b="1" lang="en-US"/>
              <a:t> </a:t>
            </a:r>
            <a:endParaRPr/>
          </a:p>
          <a:p>
            <a:pPr indent="-228600" lvl="0" marL="228600" rtl="0" algn="l">
              <a:lnSpc>
                <a:spcPct val="90000"/>
              </a:lnSpc>
              <a:spcBef>
                <a:spcPts val="1000"/>
              </a:spcBef>
              <a:spcAft>
                <a:spcPts val="0"/>
              </a:spcAft>
              <a:buClr>
                <a:srgbClr val="102649"/>
              </a:buClr>
              <a:buSzPts val="2800"/>
              <a:buChar char="•"/>
            </a:pPr>
            <a:r>
              <a:rPr lang="en-US"/>
              <a:t>Suspensions contain medication that doesn’t dissolve completely in the liquid and usually need to be refrigerated </a:t>
            </a:r>
            <a:endParaRPr/>
          </a:p>
          <a:p>
            <a:pPr indent="-228600" lvl="0" marL="228600" rtl="0" algn="l">
              <a:lnSpc>
                <a:spcPct val="90000"/>
              </a:lnSpc>
              <a:spcBef>
                <a:spcPts val="1000"/>
              </a:spcBef>
              <a:spcAft>
                <a:spcPts val="0"/>
              </a:spcAft>
              <a:buClr>
                <a:srgbClr val="102649"/>
              </a:buClr>
              <a:buSzPts val="2800"/>
              <a:buChar char="•"/>
            </a:pPr>
            <a:r>
              <a:rPr lang="en-US"/>
              <a:t>Because suspensions can separate, they always need to be shaken at least 15 seconds before being measured and given to the student</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648" name="Google Shape;648;p77"/>
          <p:cNvPicPr preferRelativeResize="0"/>
          <p:nvPr/>
        </p:nvPicPr>
        <p:blipFill rotWithShape="1">
          <a:blip r:embed="rId3">
            <a:alphaModFix/>
          </a:blip>
          <a:srcRect b="0" l="0" r="0" t="0"/>
          <a:stretch/>
        </p:blipFill>
        <p:spPr>
          <a:xfrm>
            <a:off x="10857496" y="361178"/>
            <a:ext cx="896190" cy="1042506"/>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78"/>
          <p:cNvSpPr txBox="1"/>
          <p:nvPr>
            <p:ph type="title"/>
          </p:nvPr>
        </p:nvSpPr>
        <p:spPr>
          <a:xfrm>
            <a:off x="555785" y="242914"/>
            <a:ext cx="10818205" cy="7385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Measuring Liquid Medication</a:t>
            </a:r>
            <a:endParaRPr/>
          </a:p>
        </p:txBody>
      </p:sp>
      <p:sp>
        <p:nvSpPr>
          <p:cNvPr id="654" name="Google Shape;654;p78"/>
          <p:cNvSpPr txBox="1"/>
          <p:nvPr>
            <p:ph idx="1" type="body"/>
          </p:nvPr>
        </p:nvSpPr>
        <p:spPr>
          <a:xfrm>
            <a:off x="550834" y="981474"/>
            <a:ext cx="10818205" cy="4782068"/>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chemeClr val="dk1"/>
              </a:buClr>
              <a:buSzPts val="1800"/>
              <a:buChar char="•"/>
            </a:pPr>
            <a:r>
              <a:rPr lang="en-US" sz="1800">
                <a:solidFill>
                  <a:schemeClr val="dk1"/>
                </a:solidFill>
              </a:rPr>
              <a:t>Liquid medications must be measured to ensure accurate dosage. Always use a plastic marked medicine cup, oral syringe or dropper</a:t>
            </a:r>
            <a:endParaRPr/>
          </a:p>
          <a:p>
            <a:pPr indent="-228600" lvl="0" marL="228600" rtl="0" algn="l">
              <a:lnSpc>
                <a:spcPct val="120000"/>
              </a:lnSpc>
              <a:spcBef>
                <a:spcPts val="0"/>
              </a:spcBef>
              <a:spcAft>
                <a:spcPts val="0"/>
              </a:spcAft>
              <a:buClr>
                <a:schemeClr val="dk1"/>
              </a:buClr>
              <a:buSzPts val="1800"/>
              <a:buChar char="•"/>
            </a:pPr>
            <a:r>
              <a:rPr lang="en-US" sz="1800">
                <a:solidFill>
                  <a:schemeClr val="dk1"/>
                </a:solidFill>
              </a:rPr>
              <a:t>When pouring liquid medications, always place bottle cap upside down on a solid surface to avoid contaminating the inside of the bottle cap</a:t>
            </a:r>
            <a:endParaRPr/>
          </a:p>
          <a:p>
            <a:pPr indent="-228600" lvl="0" marL="228600" rtl="0" algn="l">
              <a:lnSpc>
                <a:spcPct val="120000"/>
              </a:lnSpc>
              <a:spcBef>
                <a:spcPts val="0"/>
              </a:spcBef>
              <a:spcAft>
                <a:spcPts val="0"/>
              </a:spcAft>
              <a:buClr>
                <a:schemeClr val="dk1"/>
              </a:buClr>
              <a:buSzPts val="1800"/>
              <a:buChar char="•"/>
            </a:pPr>
            <a:r>
              <a:rPr lang="en-US" sz="1800">
                <a:solidFill>
                  <a:schemeClr val="dk1"/>
                </a:solidFill>
              </a:rPr>
              <a:t>Pay close attention to the medication order (dosage on the bottle) and find the corresponding markings on the medicine cup or dropper</a:t>
            </a:r>
            <a:endParaRPr/>
          </a:p>
          <a:p>
            <a:pPr indent="-228600" lvl="0" marL="228600" rtl="0" algn="l">
              <a:lnSpc>
                <a:spcPct val="120000"/>
              </a:lnSpc>
              <a:spcBef>
                <a:spcPts val="0"/>
              </a:spcBef>
              <a:spcAft>
                <a:spcPts val="0"/>
              </a:spcAft>
              <a:buClr>
                <a:schemeClr val="dk1"/>
              </a:buClr>
              <a:buSzPts val="1800"/>
              <a:buChar char="•"/>
            </a:pPr>
            <a:r>
              <a:rPr lang="en-US" sz="1800">
                <a:solidFill>
                  <a:schemeClr val="dk1"/>
                </a:solidFill>
              </a:rPr>
              <a:t>When using a plastic marked medicine cup, place the cup on a solid, level surface and look at the medicine cup at eye level to ensure the correct amount has been poured </a:t>
            </a:r>
            <a:endParaRPr/>
          </a:p>
          <a:p>
            <a:pPr indent="-228600" lvl="0" marL="228600" rtl="0" algn="l">
              <a:lnSpc>
                <a:spcPct val="120000"/>
              </a:lnSpc>
              <a:spcBef>
                <a:spcPts val="0"/>
              </a:spcBef>
              <a:spcAft>
                <a:spcPts val="0"/>
              </a:spcAft>
              <a:buClr>
                <a:schemeClr val="dk1"/>
              </a:buClr>
              <a:buSzPts val="1800"/>
              <a:buChar char="•"/>
            </a:pPr>
            <a:r>
              <a:rPr b="1" lang="en-US" sz="1800">
                <a:solidFill>
                  <a:schemeClr val="dk1"/>
                </a:solidFill>
              </a:rPr>
              <a:t>If a student is to receive more than one liquid medication at the same time, each liquid medication must be measured separately</a:t>
            </a:r>
            <a:endParaRPr b="1"/>
          </a:p>
          <a:p>
            <a:pPr indent="-228600" lvl="0" marL="228600" rtl="0" algn="l">
              <a:lnSpc>
                <a:spcPct val="120000"/>
              </a:lnSpc>
              <a:spcBef>
                <a:spcPts val="0"/>
              </a:spcBef>
              <a:spcAft>
                <a:spcPts val="0"/>
              </a:spcAft>
              <a:buClr>
                <a:schemeClr val="dk1"/>
              </a:buClr>
              <a:buSzPts val="1800"/>
              <a:buChar char="•"/>
            </a:pPr>
            <a:r>
              <a:rPr lang="en-US" sz="1800">
                <a:solidFill>
                  <a:schemeClr val="dk1"/>
                </a:solidFill>
              </a:rPr>
              <a:t>When pouring the medication out of the container, hold the bottle so the label is in the palm of your hand to prevent spillage and causing the label to be illegible </a:t>
            </a:r>
            <a:endParaRPr/>
          </a:p>
          <a:p>
            <a:pPr indent="-228600" lvl="0" marL="228600" rtl="0" algn="l">
              <a:lnSpc>
                <a:spcPct val="120000"/>
              </a:lnSpc>
              <a:spcBef>
                <a:spcPts val="0"/>
              </a:spcBef>
              <a:spcAft>
                <a:spcPts val="0"/>
              </a:spcAft>
              <a:buClr>
                <a:schemeClr val="dk1"/>
              </a:buClr>
              <a:buSzPts val="1800"/>
              <a:buChar char="•"/>
            </a:pPr>
            <a:r>
              <a:rPr lang="en-US" sz="1800">
                <a:solidFill>
                  <a:schemeClr val="dk1"/>
                </a:solidFill>
              </a:rPr>
              <a:t>Note: Liquid suspensions require shaking before being administered. This information will be on the label of the medication bottle</a:t>
            </a:r>
            <a:endParaRPr/>
          </a:p>
        </p:txBody>
      </p:sp>
      <p:pic>
        <p:nvPicPr>
          <p:cNvPr descr="KDE School Health Logo" id="655" name="Google Shape;655;p78"/>
          <p:cNvPicPr preferRelativeResize="0"/>
          <p:nvPr/>
        </p:nvPicPr>
        <p:blipFill rotWithShape="1">
          <a:blip r:embed="rId3">
            <a:alphaModFix/>
          </a:blip>
          <a:srcRect b="0" l="0" r="0" t="0"/>
          <a:stretch/>
        </p:blipFill>
        <p:spPr>
          <a:xfrm>
            <a:off x="11033483" y="257025"/>
            <a:ext cx="896190" cy="1042506"/>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9"/>
          <p:cNvSpPr txBox="1"/>
          <p:nvPr>
            <p:ph type="title"/>
          </p:nvPr>
        </p:nvSpPr>
        <p:spPr>
          <a:xfrm>
            <a:off x="425885" y="257025"/>
            <a:ext cx="11323529" cy="100571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Topical Medications </a:t>
            </a:r>
            <a:endParaRPr/>
          </a:p>
        </p:txBody>
      </p:sp>
      <p:sp>
        <p:nvSpPr>
          <p:cNvPr id="661" name="Google Shape;661;p79"/>
          <p:cNvSpPr txBox="1"/>
          <p:nvPr>
            <p:ph idx="1" type="body"/>
          </p:nvPr>
        </p:nvSpPr>
        <p:spPr>
          <a:xfrm>
            <a:off x="425886" y="1262743"/>
            <a:ext cx="11453430" cy="436144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rgbClr val="242424"/>
              </a:buClr>
              <a:buSzPct val="100000"/>
              <a:buNone/>
            </a:pPr>
            <a:r>
              <a:rPr b="0" i="0" lang="en-US">
                <a:solidFill>
                  <a:srgbClr val="242424"/>
                </a:solidFill>
                <a:latin typeface="Quattrocento Sans"/>
                <a:ea typeface="Quattrocento Sans"/>
                <a:cs typeface="Quattrocento Sans"/>
                <a:sym typeface="Quattrocento Sans"/>
              </a:rPr>
              <a:t>Topical medications include eye drops or ointments, ear drops or ointments, and creams or ointments applied to the skin. </a:t>
            </a:r>
            <a:r>
              <a:rPr b="1" lang="en-US">
                <a:solidFill>
                  <a:schemeClr val="dk1"/>
                </a:solidFill>
              </a:rPr>
              <a:t>Gloves should be worn when administering any of the following medications:</a:t>
            </a:r>
            <a:endParaRPr b="1"/>
          </a:p>
          <a:p>
            <a:pPr indent="-228600" lvl="0" marL="228600" rtl="0" algn="l">
              <a:lnSpc>
                <a:spcPct val="120000"/>
              </a:lnSpc>
              <a:spcBef>
                <a:spcPts val="0"/>
              </a:spcBef>
              <a:spcAft>
                <a:spcPts val="0"/>
              </a:spcAft>
              <a:buClr>
                <a:srgbClr val="102649"/>
              </a:buClr>
              <a:buSzPct val="100000"/>
              <a:buChar char="•"/>
            </a:pPr>
            <a:r>
              <a:rPr lang="en-US"/>
              <a:t>Ointments</a:t>
            </a:r>
            <a:r>
              <a:rPr b="1" lang="en-US"/>
              <a:t> </a:t>
            </a:r>
            <a:r>
              <a:rPr lang="en-US"/>
              <a:t>(salves)</a:t>
            </a:r>
            <a:r>
              <a:rPr b="1" lang="en-US"/>
              <a:t> </a:t>
            </a:r>
            <a:r>
              <a:rPr lang="en-US"/>
              <a:t>are a semisolid preparation, usually containing a medical substance, used for external application on the skin</a:t>
            </a:r>
            <a:endParaRPr/>
          </a:p>
          <a:p>
            <a:pPr indent="-228600" lvl="0" marL="228600" rtl="0" algn="l">
              <a:lnSpc>
                <a:spcPct val="120000"/>
              </a:lnSpc>
              <a:spcBef>
                <a:spcPts val="0"/>
              </a:spcBef>
              <a:spcAft>
                <a:spcPts val="0"/>
              </a:spcAft>
              <a:buClr>
                <a:srgbClr val="102649"/>
              </a:buClr>
              <a:buSzPct val="100000"/>
              <a:buChar char="•"/>
            </a:pPr>
            <a:r>
              <a:rPr lang="en-US"/>
              <a:t>Creams are a fluid mixture of a thick consistency, usually applied to the skin or body surface</a:t>
            </a:r>
            <a:endParaRPr/>
          </a:p>
          <a:p>
            <a:pPr indent="-228600" lvl="0" marL="228600" rtl="0" algn="l">
              <a:lnSpc>
                <a:spcPct val="120000"/>
              </a:lnSpc>
              <a:spcBef>
                <a:spcPts val="0"/>
              </a:spcBef>
              <a:spcAft>
                <a:spcPts val="0"/>
              </a:spcAft>
              <a:buClr>
                <a:srgbClr val="102649"/>
              </a:buClr>
              <a:buSzPct val="100000"/>
              <a:buChar char="•"/>
            </a:pPr>
            <a:r>
              <a:rPr lang="en-US"/>
              <a:t>Drops are a liquid form of medication given through a dropper when a very small dose of medication is required</a:t>
            </a:r>
            <a:endParaRPr/>
          </a:p>
          <a:p>
            <a:pPr indent="-228600" lvl="0" marL="228600" rtl="0" algn="l">
              <a:lnSpc>
                <a:spcPct val="120000"/>
              </a:lnSpc>
              <a:spcBef>
                <a:spcPts val="0"/>
              </a:spcBef>
              <a:spcAft>
                <a:spcPts val="0"/>
              </a:spcAft>
              <a:buClr>
                <a:srgbClr val="102649"/>
              </a:buClr>
              <a:buSzPct val="100000"/>
              <a:buChar char="•"/>
            </a:pPr>
            <a:r>
              <a:rPr lang="en-US"/>
              <a:t>Drops are usually prescribed for the eyes (ophthalmic) or ears (otic)</a:t>
            </a:r>
            <a:endParaRPr>
              <a:solidFill>
                <a:srgbClr val="FF0000"/>
              </a:solidFill>
            </a:endParaRPr>
          </a:p>
          <a:p>
            <a:pPr indent="-228600" lvl="0" marL="228600" rtl="0" algn="l">
              <a:lnSpc>
                <a:spcPct val="120000"/>
              </a:lnSpc>
              <a:spcBef>
                <a:spcPts val="0"/>
              </a:spcBef>
              <a:spcAft>
                <a:spcPts val="0"/>
              </a:spcAft>
              <a:buClr>
                <a:srgbClr val="102649"/>
              </a:buClr>
              <a:buSzPct val="100000"/>
              <a:buChar char="•"/>
            </a:pPr>
            <a:r>
              <a:rPr lang="en-US"/>
              <a:t>Hands should be washed before and after use of gloves. Be sure to verify whether the student is allergic to latex prior to using a latex gloves. </a:t>
            </a:r>
            <a:endParaRPr>
              <a:solidFill>
                <a:schemeClr val="dk1"/>
              </a:solidFill>
            </a:endParaRPr>
          </a:p>
        </p:txBody>
      </p:sp>
      <p:pic>
        <p:nvPicPr>
          <p:cNvPr descr="KDE School Health Logo" id="662" name="Google Shape;662;p79"/>
          <p:cNvPicPr preferRelativeResize="0"/>
          <p:nvPr/>
        </p:nvPicPr>
        <p:blipFill rotWithShape="1">
          <a:blip r:embed="rId3">
            <a:alphaModFix/>
          </a:blip>
          <a:srcRect b="0" l="0" r="0" t="0"/>
          <a:stretch/>
        </p:blipFill>
        <p:spPr>
          <a:xfrm>
            <a:off x="10983126" y="191308"/>
            <a:ext cx="896190" cy="1042506"/>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80"/>
          <p:cNvSpPr txBox="1"/>
          <p:nvPr>
            <p:ph type="title"/>
          </p:nvPr>
        </p:nvSpPr>
        <p:spPr>
          <a:xfrm>
            <a:off x="373926" y="257025"/>
            <a:ext cx="11444148" cy="8501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Topical Ointment and Cream Administration </a:t>
            </a:r>
            <a:endParaRPr/>
          </a:p>
        </p:txBody>
      </p:sp>
      <p:sp>
        <p:nvSpPr>
          <p:cNvPr id="668" name="Google Shape;668;p80"/>
          <p:cNvSpPr txBox="1"/>
          <p:nvPr>
            <p:ph idx="1" type="body"/>
          </p:nvPr>
        </p:nvSpPr>
        <p:spPr>
          <a:xfrm>
            <a:off x="373926" y="1105749"/>
            <a:ext cx="11262288" cy="4526519"/>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000"/>
              <a:buNone/>
            </a:pPr>
            <a:r>
              <a:rPr lang="en-US" sz="2000">
                <a:solidFill>
                  <a:schemeClr val="dk1"/>
                </a:solidFill>
              </a:rPr>
              <a:t>Follow the Six Rights of Medication Administration</a:t>
            </a:r>
            <a:r>
              <a:rPr b="1" lang="en-US" sz="2000">
                <a:solidFill>
                  <a:schemeClr val="dk1"/>
                </a:solidFill>
              </a:rPr>
              <a:t>:  Right</a:t>
            </a:r>
            <a:r>
              <a:rPr lang="en-US" sz="2000">
                <a:solidFill>
                  <a:schemeClr val="dk1"/>
                </a:solidFill>
              </a:rPr>
              <a:t> student, </a:t>
            </a:r>
            <a:r>
              <a:rPr b="1" lang="en-US" sz="2000">
                <a:solidFill>
                  <a:schemeClr val="dk1"/>
                </a:solidFill>
              </a:rPr>
              <a:t>Right</a:t>
            </a:r>
            <a:r>
              <a:rPr lang="en-US" sz="2000">
                <a:solidFill>
                  <a:schemeClr val="dk1"/>
                </a:solidFill>
              </a:rPr>
              <a:t> medication, </a:t>
            </a:r>
            <a:r>
              <a:rPr b="1" lang="en-US" sz="2000">
                <a:solidFill>
                  <a:schemeClr val="dk1"/>
                </a:solidFill>
              </a:rPr>
              <a:t>Right</a:t>
            </a:r>
            <a:r>
              <a:rPr lang="en-US" sz="2000">
                <a:solidFill>
                  <a:schemeClr val="dk1"/>
                </a:solidFill>
              </a:rPr>
              <a:t> dose, </a:t>
            </a:r>
            <a:r>
              <a:rPr b="1" lang="en-US" sz="2000">
                <a:solidFill>
                  <a:schemeClr val="dk1"/>
                </a:solidFill>
              </a:rPr>
              <a:t>Right</a:t>
            </a:r>
            <a:r>
              <a:rPr lang="en-US" sz="2000">
                <a:solidFill>
                  <a:schemeClr val="dk1"/>
                </a:solidFill>
              </a:rPr>
              <a:t> time, </a:t>
            </a:r>
            <a:r>
              <a:rPr b="1" lang="en-US" sz="2000">
                <a:solidFill>
                  <a:schemeClr val="dk1"/>
                </a:solidFill>
              </a:rPr>
              <a:t>Right</a:t>
            </a:r>
            <a:r>
              <a:rPr lang="en-US" sz="2000">
                <a:solidFill>
                  <a:schemeClr val="dk1"/>
                </a:solidFill>
              </a:rPr>
              <a:t> route and </a:t>
            </a:r>
            <a:r>
              <a:rPr b="1" lang="en-US" sz="2000">
                <a:solidFill>
                  <a:schemeClr val="dk1"/>
                </a:solidFill>
              </a:rPr>
              <a:t>Right</a:t>
            </a:r>
            <a:r>
              <a:rPr lang="en-US" sz="2000">
                <a:solidFill>
                  <a:schemeClr val="dk1"/>
                </a:solidFill>
              </a:rPr>
              <a:t> documentation</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Put on gloves</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Loosen cap on the medication and squeeze a small amount directly onto cotton tipped applicator (Q-tip®)</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Apply ointment directly to the area or give applicator to student for them to apply</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Cover Area, if indicated</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Remove gloves</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Document on the medication administration record (medication log) that you administered the medication</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Replace medication in locked storage area</a:t>
            </a:r>
            <a:endParaRPr/>
          </a:p>
          <a:p>
            <a:pPr indent="-742950" lvl="0" marL="742950" rtl="0" algn="l">
              <a:lnSpc>
                <a:spcPct val="100000"/>
              </a:lnSpc>
              <a:spcBef>
                <a:spcPts val="0"/>
              </a:spcBef>
              <a:spcAft>
                <a:spcPts val="0"/>
              </a:spcAft>
              <a:buClr>
                <a:schemeClr val="dk1"/>
              </a:buClr>
              <a:buSzPts val="2000"/>
              <a:buFont typeface="Libre Franklin Medium"/>
              <a:buAutoNum type="arabicPeriod"/>
            </a:pPr>
            <a:r>
              <a:rPr lang="en-US" sz="2000">
                <a:solidFill>
                  <a:schemeClr val="dk1"/>
                </a:solidFill>
              </a:rPr>
              <a:t>Observe the student for any medication reaction as appropriate</a:t>
            </a:r>
            <a:br>
              <a:rPr lang="en-US" sz="2000">
                <a:solidFill>
                  <a:schemeClr val="dk1"/>
                </a:solidFill>
              </a:rPr>
            </a:br>
            <a:endParaRPr sz="2000">
              <a:solidFill>
                <a:schemeClr val="dk1"/>
              </a:solidFill>
            </a:endParaRPr>
          </a:p>
        </p:txBody>
      </p:sp>
      <p:pic>
        <p:nvPicPr>
          <p:cNvPr descr="KDE School Health Logo" id="669" name="Google Shape;669;p80"/>
          <p:cNvPicPr preferRelativeResize="0"/>
          <p:nvPr/>
        </p:nvPicPr>
        <p:blipFill rotWithShape="1">
          <a:blip r:embed="rId3">
            <a:alphaModFix/>
          </a:blip>
          <a:srcRect b="0" l="0" r="0" t="0"/>
          <a:stretch/>
        </p:blipFill>
        <p:spPr>
          <a:xfrm>
            <a:off x="10921884" y="4589762"/>
            <a:ext cx="896190" cy="104250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81"/>
          <p:cNvSpPr txBox="1"/>
          <p:nvPr>
            <p:ph type="title"/>
          </p:nvPr>
        </p:nvSpPr>
        <p:spPr>
          <a:xfrm>
            <a:off x="391801" y="257025"/>
            <a:ext cx="11014135" cy="9099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Eye Drops and Eye Ointment Administration</a:t>
            </a:r>
            <a:endParaRPr/>
          </a:p>
        </p:txBody>
      </p:sp>
      <p:sp>
        <p:nvSpPr>
          <p:cNvPr id="675" name="Google Shape;675;p81"/>
          <p:cNvSpPr txBox="1"/>
          <p:nvPr>
            <p:ph idx="1" type="body"/>
          </p:nvPr>
        </p:nvSpPr>
        <p:spPr>
          <a:xfrm>
            <a:off x="391801" y="1265129"/>
            <a:ext cx="11462230" cy="4316435"/>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dk1"/>
              </a:buClr>
              <a:buSzPct val="100000"/>
              <a:buNone/>
            </a:pPr>
            <a:r>
              <a:rPr lang="en-US" sz="2900">
                <a:solidFill>
                  <a:schemeClr val="dk1"/>
                </a:solidFill>
              </a:rPr>
              <a:t>Follow the Six Rights of Medication Administration; </a:t>
            </a:r>
            <a:r>
              <a:rPr b="1" lang="en-US" sz="2900">
                <a:solidFill>
                  <a:schemeClr val="dk1"/>
                </a:solidFill>
              </a:rPr>
              <a:t>Right </a:t>
            </a:r>
            <a:r>
              <a:rPr lang="en-US" sz="2900">
                <a:solidFill>
                  <a:schemeClr val="dk1"/>
                </a:solidFill>
              </a:rPr>
              <a:t>student, </a:t>
            </a:r>
            <a:r>
              <a:rPr b="1" lang="en-US" sz="2900">
                <a:solidFill>
                  <a:schemeClr val="dk1"/>
                </a:solidFill>
              </a:rPr>
              <a:t>Right</a:t>
            </a:r>
            <a:r>
              <a:rPr lang="en-US" sz="2900">
                <a:solidFill>
                  <a:schemeClr val="dk1"/>
                </a:solidFill>
              </a:rPr>
              <a:t> medication, </a:t>
            </a:r>
            <a:r>
              <a:rPr b="1" lang="en-US" sz="2900">
                <a:solidFill>
                  <a:schemeClr val="dk1"/>
                </a:solidFill>
              </a:rPr>
              <a:t>Right</a:t>
            </a:r>
            <a:r>
              <a:rPr lang="en-US" sz="2900">
                <a:solidFill>
                  <a:schemeClr val="dk1"/>
                </a:solidFill>
              </a:rPr>
              <a:t> dose, </a:t>
            </a:r>
            <a:r>
              <a:rPr b="1" lang="en-US" sz="2900">
                <a:solidFill>
                  <a:schemeClr val="dk1"/>
                </a:solidFill>
              </a:rPr>
              <a:t>Right </a:t>
            </a:r>
            <a:r>
              <a:rPr lang="en-US" sz="2900">
                <a:solidFill>
                  <a:schemeClr val="dk1"/>
                </a:solidFill>
              </a:rPr>
              <a:t>time, </a:t>
            </a:r>
            <a:r>
              <a:rPr b="1" lang="en-US" sz="2900">
                <a:solidFill>
                  <a:schemeClr val="dk1"/>
                </a:solidFill>
              </a:rPr>
              <a:t>Right </a:t>
            </a:r>
            <a:r>
              <a:rPr lang="en-US" sz="2900">
                <a:solidFill>
                  <a:schemeClr val="dk1"/>
                </a:solidFill>
              </a:rPr>
              <a:t>route and </a:t>
            </a:r>
            <a:r>
              <a:rPr b="1" lang="en-US" sz="2900">
                <a:solidFill>
                  <a:schemeClr val="dk1"/>
                </a:solidFill>
              </a:rPr>
              <a:t>Right </a:t>
            </a:r>
            <a:r>
              <a:rPr lang="en-US" sz="2900">
                <a:solidFill>
                  <a:schemeClr val="dk1"/>
                </a:solidFill>
              </a:rPr>
              <a:t>documentation</a:t>
            </a:r>
            <a:endParaRPr/>
          </a:p>
          <a:p>
            <a:pPr indent="-288925" lvl="0" marL="288925" rtl="0" algn="l">
              <a:lnSpc>
                <a:spcPct val="120000"/>
              </a:lnSpc>
              <a:spcBef>
                <a:spcPts val="0"/>
              </a:spcBef>
              <a:spcAft>
                <a:spcPts val="0"/>
              </a:spcAft>
              <a:buClr>
                <a:schemeClr val="dk1"/>
              </a:buClr>
              <a:buSzPct val="100000"/>
              <a:buFont typeface="Libre Franklin Medium"/>
              <a:buAutoNum type="arabicPeriod"/>
            </a:pPr>
            <a:r>
              <a:rPr lang="en-US" sz="2900">
                <a:solidFill>
                  <a:schemeClr val="dk1"/>
                </a:solidFill>
              </a:rPr>
              <a:t>Know which eye is to be treated. Initials may be used to specify the eye that requires treatment, O.D.= right eye; O.S.= left eye; O.U.= both eyes </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Put on gloves</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Stabilize the head by having the student tilt their head back or have them lie down  </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Have the student look upward</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Gently pull the lower lid away from the eye to form a “pocket”</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Place drop(s) into pocket area allowing the drop to fall into the pocket. Do not place medicine directly on the eye itself. Make sure the bottle tip does not touch the eye or eye lid</a:t>
            </a:r>
            <a:r>
              <a:rPr lang="en-US" sz="2900">
                <a:solidFill>
                  <a:schemeClr val="dk1"/>
                </a:solidFill>
              </a:rPr>
              <a:t>. If an ointment is used, apply a thin strip into the “pocket” without touching the eye or eyelid</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Have the student close their eye(s) for a few moments</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Dab away excess with tissue</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Remove gloves</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 Document on the medication administration record (medication log) that you administered the medication</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 Replace medication in locked storage area</a:t>
            </a:r>
            <a:endParaRPr/>
          </a:p>
          <a:p>
            <a:pPr indent="-288925" lvl="0" marL="288925" rtl="0" algn="l">
              <a:lnSpc>
                <a:spcPct val="120000"/>
              </a:lnSpc>
              <a:spcBef>
                <a:spcPts val="0"/>
              </a:spcBef>
              <a:spcAft>
                <a:spcPts val="0"/>
              </a:spcAft>
              <a:buClr>
                <a:srgbClr val="102649"/>
              </a:buClr>
              <a:buSzPct val="100000"/>
              <a:buFont typeface="Libre Franklin Medium"/>
              <a:buAutoNum type="arabicPeriod"/>
            </a:pPr>
            <a:r>
              <a:rPr lang="en-US" sz="2900"/>
              <a:t> Observe the student for any medication reaction</a:t>
            </a:r>
            <a:endParaRPr sz="2900">
              <a:solidFill>
                <a:schemeClr val="dk1"/>
              </a:solidFill>
            </a:endParaRPr>
          </a:p>
        </p:txBody>
      </p:sp>
      <p:pic>
        <p:nvPicPr>
          <p:cNvPr descr="Eye drop application" id="676" name="Google Shape;676;p81" title="Eye drops"/>
          <p:cNvPicPr preferRelativeResize="0"/>
          <p:nvPr/>
        </p:nvPicPr>
        <p:blipFill rotWithShape="1">
          <a:blip r:embed="rId3">
            <a:alphaModFix/>
          </a:blip>
          <a:srcRect b="0" l="0" r="0" t="0"/>
          <a:stretch/>
        </p:blipFill>
        <p:spPr>
          <a:xfrm>
            <a:off x="8390086" y="6018851"/>
            <a:ext cx="676910" cy="798830"/>
          </a:xfrm>
          <a:prstGeom prst="rect">
            <a:avLst/>
          </a:prstGeom>
          <a:noFill/>
          <a:ln>
            <a:noFill/>
          </a:ln>
        </p:spPr>
      </p:pic>
      <p:pic>
        <p:nvPicPr>
          <p:cNvPr descr="KDE School Health Logo" id="677" name="Google Shape;677;p81"/>
          <p:cNvPicPr preferRelativeResize="0"/>
          <p:nvPr/>
        </p:nvPicPr>
        <p:blipFill rotWithShape="1">
          <a:blip r:embed="rId4">
            <a:alphaModFix/>
          </a:blip>
          <a:srcRect b="0" l="0" r="0" t="0"/>
          <a:stretch/>
        </p:blipFill>
        <p:spPr>
          <a:xfrm>
            <a:off x="10957841" y="4757702"/>
            <a:ext cx="896190" cy="104250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82"/>
          <p:cNvSpPr txBox="1"/>
          <p:nvPr>
            <p:ph type="title"/>
          </p:nvPr>
        </p:nvSpPr>
        <p:spPr>
          <a:xfrm>
            <a:off x="317326" y="257025"/>
            <a:ext cx="11557348" cy="9836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Ear Drop Administration </a:t>
            </a:r>
            <a:endParaRPr/>
          </a:p>
        </p:txBody>
      </p:sp>
      <p:sp>
        <p:nvSpPr>
          <p:cNvPr id="683" name="Google Shape;683;p82"/>
          <p:cNvSpPr txBox="1"/>
          <p:nvPr>
            <p:ph idx="1" type="body"/>
          </p:nvPr>
        </p:nvSpPr>
        <p:spPr>
          <a:xfrm>
            <a:off x="317325" y="1240700"/>
            <a:ext cx="11319000" cy="4376700"/>
          </a:xfrm>
          <a:prstGeom prst="rect">
            <a:avLst/>
          </a:prstGeom>
          <a:noFill/>
          <a:ln>
            <a:noFill/>
          </a:ln>
        </p:spPr>
        <p:txBody>
          <a:bodyPr anchorCtr="0" anchor="t" bIns="45700" lIns="91425" spcFirstLastPara="1" rIns="91425" wrap="square" tIns="45700">
            <a:normAutofit fontScale="40000" lnSpcReduction="10000"/>
          </a:bodyPr>
          <a:lstStyle/>
          <a:p>
            <a:pPr indent="0" lvl="0" marL="0" rtl="0" algn="l">
              <a:lnSpc>
                <a:spcPct val="120000"/>
              </a:lnSpc>
              <a:spcBef>
                <a:spcPts val="0"/>
              </a:spcBef>
              <a:spcAft>
                <a:spcPts val="0"/>
              </a:spcAft>
              <a:buClr>
                <a:schemeClr val="dk1"/>
              </a:buClr>
              <a:buSzPct val="100000"/>
              <a:buNone/>
            </a:pPr>
            <a:r>
              <a:rPr lang="en-US" sz="4200">
                <a:solidFill>
                  <a:schemeClr val="dk1"/>
                </a:solidFill>
              </a:rPr>
              <a:t>Follow the Six Rights of Medication Administration</a:t>
            </a:r>
            <a:r>
              <a:rPr b="1" lang="en-US" sz="4200">
                <a:solidFill>
                  <a:schemeClr val="dk1"/>
                </a:solidFill>
              </a:rPr>
              <a:t>:  Right</a:t>
            </a:r>
            <a:r>
              <a:rPr lang="en-US" sz="4200">
                <a:solidFill>
                  <a:schemeClr val="dk1"/>
                </a:solidFill>
              </a:rPr>
              <a:t> student, </a:t>
            </a:r>
            <a:r>
              <a:rPr b="1" lang="en-US" sz="4200">
                <a:solidFill>
                  <a:schemeClr val="dk1"/>
                </a:solidFill>
              </a:rPr>
              <a:t>Right</a:t>
            </a:r>
            <a:r>
              <a:rPr lang="en-US" sz="4200">
                <a:solidFill>
                  <a:schemeClr val="dk1"/>
                </a:solidFill>
              </a:rPr>
              <a:t> medication, </a:t>
            </a:r>
            <a:r>
              <a:rPr b="1" lang="en-US" sz="4200">
                <a:solidFill>
                  <a:schemeClr val="dk1"/>
                </a:solidFill>
              </a:rPr>
              <a:t>Right</a:t>
            </a:r>
            <a:r>
              <a:rPr lang="en-US" sz="4200">
                <a:solidFill>
                  <a:schemeClr val="dk1"/>
                </a:solidFill>
              </a:rPr>
              <a:t> dose, </a:t>
            </a:r>
            <a:r>
              <a:rPr b="1" lang="en-US" sz="4200">
                <a:solidFill>
                  <a:schemeClr val="dk1"/>
                </a:solidFill>
              </a:rPr>
              <a:t>Right</a:t>
            </a:r>
            <a:r>
              <a:rPr lang="en-US" sz="4200">
                <a:solidFill>
                  <a:schemeClr val="dk1"/>
                </a:solidFill>
              </a:rPr>
              <a:t> time, </a:t>
            </a:r>
            <a:r>
              <a:rPr b="1" lang="en-US" sz="4200">
                <a:solidFill>
                  <a:schemeClr val="dk1"/>
                </a:solidFill>
              </a:rPr>
              <a:t>Right</a:t>
            </a:r>
            <a:r>
              <a:rPr lang="en-US" sz="4200">
                <a:solidFill>
                  <a:schemeClr val="dk1"/>
                </a:solidFill>
              </a:rPr>
              <a:t> route and </a:t>
            </a:r>
            <a:r>
              <a:rPr b="1" lang="en-US" sz="4200">
                <a:solidFill>
                  <a:schemeClr val="dk1"/>
                </a:solidFill>
              </a:rPr>
              <a:t>Right</a:t>
            </a:r>
            <a:r>
              <a:rPr lang="en-US" sz="4200">
                <a:solidFill>
                  <a:schemeClr val="dk1"/>
                </a:solidFill>
              </a:rPr>
              <a:t> documentation</a:t>
            </a:r>
            <a:endParaRPr/>
          </a:p>
          <a:p>
            <a:pPr indent="0" lvl="0" marL="0" rtl="0" algn="l">
              <a:lnSpc>
                <a:spcPct val="120000"/>
              </a:lnSpc>
              <a:spcBef>
                <a:spcPts val="0"/>
              </a:spcBef>
              <a:spcAft>
                <a:spcPts val="0"/>
              </a:spcAft>
              <a:buClr>
                <a:srgbClr val="102649"/>
              </a:buClr>
              <a:buSzPct val="100000"/>
              <a:buNone/>
            </a:pPr>
            <a:r>
              <a:t/>
            </a:r>
            <a:endParaRPr>
              <a:solidFill>
                <a:schemeClr val="dk1"/>
              </a:solidFill>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Put on gloves</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Loosen lid on medication and squeeze rubber stopper to fill the dropper</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Stabilize the student’s head by tilting it toward the opposite shoulder and turn head to the side</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Gently pull the top of the ear (cartilage) back and up and hold</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Place the prescribed number of drops into the ear canal without touching the dropper to the ear</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Have the student to remain in the same position for a few minutes to avoid leakage</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Remove gloves</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Document on the medication administration record (medication log) that you administered the medication</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Replace medication in locked storage area</a:t>
            </a:r>
            <a:endParaRPr/>
          </a:p>
          <a:p>
            <a:pPr indent="-722947" lvl="0" marL="742950" rtl="0" algn="l">
              <a:lnSpc>
                <a:spcPct val="120000"/>
              </a:lnSpc>
              <a:spcBef>
                <a:spcPts val="0"/>
              </a:spcBef>
              <a:spcAft>
                <a:spcPts val="0"/>
              </a:spcAft>
              <a:buClr>
                <a:schemeClr val="dk1"/>
              </a:buClr>
              <a:buSzPct val="100000"/>
              <a:buFont typeface="Libre Franklin Medium"/>
              <a:buAutoNum type="arabicPeriod"/>
            </a:pPr>
            <a:r>
              <a:rPr lang="en-US" sz="4200">
                <a:solidFill>
                  <a:schemeClr val="dk1"/>
                </a:solidFill>
              </a:rPr>
              <a:t>Observe the student for any medication reaction as appropriate</a:t>
            </a:r>
            <a:endParaRPr/>
          </a:p>
          <a:p>
            <a:pPr indent="-144145" lvl="0" marL="228600" rtl="0" algn="l">
              <a:lnSpc>
                <a:spcPct val="120000"/>
              </a:lnSpc>
              <a:spcBef>
                <a:spcPts val="0"/>
              </a:spcBef>
              <a:spcAft>
                <a:spcPts val="0"/>
              </a:spcAft>
              <a:buClr>
                <a:srgbClr val="102649"/>
              </a:buClr>
              <a:buSzPct val="100000"/>
              <a:buNone/>
            </a:pPr>
            <a:r>
              <a:t/>
            </a:r>
            <a:endParaRPr/>
          </a:p>
        </p:txBody>
      </p:sp>
      <p:pic>
        <p:nvPicPr>
          <p:cNvPr descr="KDE School Health Logo" id="684" name="Google Shape;684;p82"/>
          <p:cNvPicPr preferRelativeResize="0"/>
          <p:nvPr/>
        </p:nvPicPr>
        <p:blipFill rotWithShape="1">
          <a:blip r:embed="rId3">
            <a:alphaModFix/>
          </a:blip>
          <a:srcRect b="0" l="0" r="0" t="0"/>
          <a:stretch/>
        </p:blipFill>
        <p:spPr>
          <a:xfrm>
            <a:off x="10859254" y="4574793"/>
            <a:ext cx="896190" cy="1042506"/>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83"/>
          <p:cNvSpPr txBox="1"/>
          <p:nvPr>
            <p:ph type="title"/>
          </p:nvPr>
        </p:nvSpPr>
        <p:spPr>
          <a:xfrm>
            <a:off x="555786" y="144136"/>
            <a:ext cx="11281310" cy="11938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Inhalers and Nebulizers</a:t>
            </a:r>
            <a:endParaRPr/>
          </a:p>
        </p:txBody>
      </p:sp>
      <p:sp>
        <p:nvSpPr>
          <p:cNvPr id="690" name="Google Shape;690;p83"/>
          <p:cNvSpPr txBox="1"/>
          <p:nvPr>
            <p:ph idx="1" type="body"/>
          </p:nvPr>
        </p:nvSpPr>
        <p:spPr>
          <a:xfrm>
            <a:off x="555775" y="1139725"/>
            <a:ext cx="11281200" cy="5176800"/>
          </a:xfrm>
          <a:prstGeom prst="rect">
            <a:avLst/>
          </a:prstGeom>
          <a:noFill/>
          <a:ln>
            <a:noFill/>
          </a:ln>
        </p:spPr>
        <p:txBody>
          <a:bodyPr anchorCtr="0" anchor="t" bIns="45700" lIns="91425" spcFirstLastPara="1" rIns="91425" wrap="square" tIns="45700">
            <a:normAutofit fontScale="62500"/>
          </a:bodyPr>
          <a:lstStyle/>
          <a:p>
            <a:pPr indent="-216217" lvl="0" marL="228600" rtl="0" algn="l">
              <a:lnSpc>
                <a:spcPct val="120000"/>
              </a:lnSpc>
              <a:spcBef>
                <a:spcPts val="0"/>
              </a:spcBef>
              <a:spcAft>
                <a:spcPts val="0"/>
              </a:spcAft>
              <a:buClr>
                <a:schemeClr val="dk1"/>
              </a:buClr>
              <a:buSzPct val="100000"/>
              <a:buChar char="•"/>
            </a:pPr>
            <a:r>
              <a:rPr lang="en-US" sz="2600">
                <a:solidFill>
                  <a:schemeClr val="dk1"/>
                </a:solidFill>
              </a:rPr>
              <a:t>Inhaled medications may be delivered in a fine mist by spray bottle/inhaler, an oral inhaler or nebulizer machine. </a:t>
            </a:r>
            <a:endParaRPr/>
          </a:p>
          <a:p>
            <a:pPr indent="-216217" lvl="0" marL="228600" rtl="0" algn="l">
              <a:lnSpc>
                <a:spcPct val="120000"/>
              </a:lnSpc>
              <a:spcBef>
                <a:spcPts val="0"/>
              </a:spcBef>
              <a:spcAft>
                <a:spcPts val="0"/>
              </a:spcAft>
              <a:buClr>
                <a:schemeClr val="dk1"/>
              </a:buClr>
              <a:buSzPct val="100000"/>
              <a:buChar char="•"/>
            </a:pPr>
            <a:r>
              <a:rPr lang="en-US" sz="2600">
                <a:solidFill>
                  <a:schemeClr val="dk1"/>
                </a:solidFill>
              </a:rPr>
              <a:t>Most inhalers are hand-held portable </a:t>
            </a:r>
            <a:r>
              <a:rPr lang="en-US" sz="2600">
                <a:solidFill>
                  <a:schemeClr val="dk1"/>
                </a:solidFill>
              </a:rPr>
              <a:t>devices</a:t>
            </a:r>
            <a:r>
              <a:rPr lang="en-US" sz="2600">
                <a:solidFill>
                  <a:schemeClr val="dk1"/>
                </a:solidFill>
              </a:rPr>
              <a:t> that deliver medication at a metered (pre-measured) dose </a:t>
            </a:r>
            <a:endParaRPr/>
          </a:p>
          <a:p>
            <a:pPr indent="-216217" lvl="0" marL="228600" rtl="0" algn="l">
              <a:lnSpc>
                <a:spcPct val="120000"/>
              </a:lnSpc>
              <a:spcBef>
                <a:spcPts val="0"/>
              </a:spcBef>
              <a:spcAft>
                <a:spcPts val="0"/>
              </a:spcAft>
              <a:buClr>
                <a:schemeClr val="dk1"/>
              </a:buClr>
              <a:buSzPct val="100000"/>
              <a:buChar char="•"/>
            </a:pPr>
            <a:r>
              <a:rPr lang="en-US" sz="2600">
                <a:solidFill>
                  <a:schemeClr val="dk1"/>
                </a:solidFill>
              </a:rPr>
              <a:t>Common inhaler problems can include:</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Not taking the medication as prescribed</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Incorrect activation which may occur by not following the recommended sequencing of inhaling and squeezing the canister</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Forgetting to shake the canister - if the canister is not shaken multiple times, the correct amount of medication may not be delivered</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Not waiting long enough between puffs</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Failure to clean the valve -  if debris is present, this will cause delivery failure of the correct amount of medication</a:t>
            </a:r>
            <a:endParaRPr/>
          </a:p>
          <a:p>
            <a:pPr indent="-216217" lvl="1" marL="685800" rtl="0" algn="l">
              <a:lnSpc>
                <a:spcPct val="120000"/>
              </a:lnSpc>
              <a:spcBef>
                <a:spcPts val="0"/>
              </a:spcBef>
              <a:spcAft>
                <a:spcPts val="0"/>
              </a:spcAft>
              <a:buClr>
                <a:schemeClr val="dk1"/>
              </a:buClr>
              <a:buSzPct val="100000"/>
              <a:buChar char="•"/>
            </a:pPr>
            <a:r>
              <a:rPr lang="en-US" sz="2600">
                <a:solidFill>
                  <a:schemeClr val="dk1"/>
                </a:solidFill>
              </a:rPr>
              <a:t>Failure to observe whether the inhale is releasing a spray - if not, call the delegating school nurse</a:t>
            </a:r>
            <a:endParaRPr/>
          </a:p>
          <a:p>
            <a:pPr indent="-216217" lvl="0" marL="228600" rtl="0" algn="l">
              <a:lnSpc>
                <a:spcPct val="120000"/>
              </a:lnSpc>
              <a:spcBef>
                <a:spcPts val="0"/>
              </a:spcBef>
              <a:spcAft>
                <a:spcPts val="0"/>
              </a:spcAft>
              <a:buClr>
                <a:schemeClr val="dk1"/>
              </a:buClr>
              <a:buSzPct val="100000"/>
              <a:buChar char="•"/>
            </a:pPr>
            <a:r>
              <a:rPr b="1" lang="en-US" sz="2600">
                <a:solidFill>
                  <a:schemeClr val="dk1"/>
                </a:solidFill>
              </a:rPr>
              <a:t>A student’s need for bronchodilators (inhalers) more than every four hours can signal respiratory problems. Call the supervising RN if this occurs</a:t>
            </a:r>
            <a:endParaRPr b="1"/>
          </a:p>
          <a:p>
            <a:pPr indent="-104140" lvl="0" marL="228600" rtl="0" algn="l">
              <a:lnSpc>
                <a:spcPct val="90000"/>
              </a:lnSpc>
              <a:spcBef>
                <a:spcPts val="1000"/>
              </a:spcBef>
              <a:spcAft>
                <a:spcPts val="0"/>
              </a:spcAft>
              <a:buClr>
                <a:srgbClr val="102649"/>
              </a:buClr>
              <a:buSzPct val="100000"/>
              <a:buNone/>
            </a:pPr>
            <a:r>
              <a:t/>
            </a:r>
            <a:endParaRPr/>
          </a:p>
          <a:p>
            <a:pPr indent="-104140" lvl="0" marL="228600" rtl="0" algn="l">
              <a:lnSpc>
                <a:spcPct val="90000"/>
              </a:lnSpc>
              <a:spcBef>
                <a:spcPts val="1000"/>
              </a:spcBef>
              <a:spcAft>
                <a:spcPts val="0"/>
              </a:spcAft>
              <a:buClr>
                <a:srgbClr val="102649"/>
              </a:buClr>
              <a:buSzPct val="100000"/>
              <a:buNone/>
            </a:pPr>
            <a:r>
              <a:t/>
            </a:r>
            <a:endParaRPr/>
          </a:p>
        </p:txBody>
      </p:sp>
      <p:pic>
        <p:nvPicPr>
          <p:cNvPr descr="KDE School Health Logo" id="691" name="Google Shape;691;p83"/>
          <p:cNvPicPr preferRelativeResize="0"/>
          <p:nvPr/>
        </p:nvPicPr>
        <p:blipFill rotWithShape="1">
          <a:blip r:embed="rId3">
            <a:alphaModFix/>
          </a:blip>
          <a:srcRect b="0" l="0" r="0" t="0"/>
          <a:stretch/>
        </p:blipFill>
        <p:spPr>
          <a:xfrm>
            <a:off x="10940906" y="4819675"/>
            <a:ext cx="896190" cy="1042506"/>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84"/>
          <p:cNvSpPr txBox="1"/>
          <p:nvPr>
            <p:ph type="title"/>
          </p:nvPr>
        </p:nvSpPr>
        <p:spPr>
          <a:xfrm>
            <a:off x="555786" y="101238"/>
            <a:ext cx="11080428" cy="8819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Liquid Medication Administration </a:t>
            </a:r>
            <a:endParaRPr/>
          </a:p>
        </p:txBody>
      </p:sp>
      <p:sp>
        <p:nvSpPr>
          <p:cNvPr id="697" name="Google Shape;697;p84"/>
          <p:cNvSpPr txBox="1"/>
          <p:nvPr>
            <p:ph idx="1" type="body"/>
          </p:nvPr>
        </p:nvSpPr>
        <p:spPr>
          <a:xfrm>
            <a:off x="555775" y="849400"/>
            <a:ext cx="11283300" cy="506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200"/>
              <a:buNone/>
            </a:pPr>
            <a:r>
              <a:rPr lang="en-US" sz="2200">
                <a:solidFill>
                  <a:schemeClr val="dk1"/>
                </a:solidFill>
              </a:rPr>
              <a:t>When administering liquid medications school health staff should:</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Follow the Six Rights of Medication Administration; </a:t>
            </a:r>
            <a:r>
              <a:rPr b="1" lang="en-US" sz="2200">
                <a:solidFill>
                  <a:schemeClr val="dk1"/>
                </a:solidFill>
              </a:rPr>
              <a:t>Right </a:t>
            </a:r>
            <a:r>
              <a:rPr lang="en-US" sz="2200">
                <a:solidFill>
                  <a:schemeClr val="dk1"/>
                </a:solidFill>
              </a:rPr>
              <a:t>student, </a:t>
            </a:r>
            <a:r>
              <a:rPr b="1" lang="en-US" sz="2200">
                <a:solidFill>
                  <a:schemeClr val="dk1"/>
                </a:solidFill>
              </a:rPr>
              <a:t>Right</a:t>
            </a:r>
            <a:r>
              <a:rPr lang="en-US" sz="2200">
                <a:solidFill>
                  <a:schemeClr val="dk1"/>
                </a:solidFill>
              </a:rPr>
              <a:t> medication, </a:t>
            </a:r>
            <a:r>
              <a:rPr b="1" lang="en-US" sz="2200">
                <a:solidFill>
                  <a:schemeClr val="dk1"/>
                </a:solidFill>
              </a:rPr>
              <a:t>Right</a:t>
            </a:r>
            <a:r>
              <a:rPr lang="en-US" sz="2200">
                <a:solidFill>
                  <a:schemeClr val="dk1"/>
                </a:solidFill>
              </a:rPr>
              <a:t> dose, </a:t>
            </a:r>
            <a:r>
              <a:rPr b="1" lang="en-US" sz="2200">
                <a:solidFill>
                  <a:schemeClr val="dk1"/>
                </a:solidFill>
              </a:rPr>
              <a:t>Right </a:t>
            </a:r>
            <a:r>
              <a:rPr lang="en-US" sz="2200">
                <a:solidFill>
                  <a:schemeClr val="dk1"/>
                </a:solidFill>
              </a:rPr>
              <a:t>time, </a:t>
            </a:r>
            <a:r>
              <a:rPr b="1" lang="en-US" sz="2200">
                <a:solidFill>
                  <a:schemeClr val="dk1"/>
                </a:solidFill>
              </a:rPr>
              <a:t>Right </a:t>
            </a:r>
            <a:r>
              <a:rPr lang="en-US" sz="2200">
                <a:solidFill>
                  <a:schemeClr val="dk1"/>
                </a:solidFill>
              </a:rPr>
              <a:t>route and </a:t>
            </a:r>
            <a:r>
              <a:rPr b="1" lang="en-US" sz="2200">
                <a:solidFill>
                  <a:schemeClr val="dk1"/>
                </a:solidFill>
              </a:rPr>
              <a:t>Right </a:t>
            </a:r>
            <a:r>
              <a:rPr lang="en-US" sz="2200">
                <a:solidFill>
                  <a:schemeClr val="dk1"/>
                </a:solidFill>
              </a:rPr>
              <a:t>documentation</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Have the container at eye level when measuring</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Hold the bottle so that the label is in the palm of the hand, pouring the liquid into a plastic marked cup. Pay attention to the markings on the container to make sure the dose is accurate	</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Verify the student has swallowed the medication</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Document on the medication administration record (medication log) that you have administered the medication</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Replace the medication in locked storage area</a:t>
            </a:r>
            <a:endParaRPr/>
          </a:p>
          <a:p>
            <a:pPr indent="-514350" lvl="0" marL="514350" rtl="0" algn="l">
              <a:lnSpc>
                <a:spcPct val="100000"/>
              </a:lnSpc>
              <a:spcBef>
                <a:spcPts val="0"/>
              </a:spcBef>
              <a:spcAft>
                <a:spcPts val="0"/>
              </a:spcAft>
              <a:buClr>
                <a:schemeClr val="dk1"/>
              </a:buClr>
              <a:buSzPts val="2200"/>
              <a:buFont typeface="Libre Franklin Medium"/>
              <a:buAutoNum type="arabicPeriod"/>
            </a:pPr>
            <a:r>
              <a:rPr lang="en-US" sz="2200">
                <a:solidFill>
                  <a:schemeClr val="dk1"/>
                </a:solidFill>
              </a:rPr>
              <a:t>Observe the student for any medication reaction as appropriate</a:t>
            </a:r>
            <a:endParaRPr sz="2200"/>
          </a:p>
          <a:p>
            <a:pPr indent="0" lvl="0" marL="0" rtl="0" algn="l">
              <a:lnSpc>
                <a:spcPct val="100000"/>
              </a:lnSpc>
              <a:spcBef>
                <a:spcPts val="0"/>
              </a:spcBef>
              <a:spcAft>
                <a:spcPts val="0"/>
              </a:spcAft>
              <a:buClr>
                <a:srgbClr val="102649"/>
              </a:buClr>
              <a:buSzPts val="2200"/>
              <a:buNone/>
            </a:pPr>
            <a:r>
              <a:t/>
            </a:r>
            <a:endParaRPr sz="2200">
              <a:solidFill>
                <a:schemeClr val="dk1"/>
              </a:solidFill>
            </a:endParaRPr>
          </a:p>
          <a:p>
            <a:pPr indent="0" lvl="0" marL="0" rtl="0" algn="l">
              <a:lnSpc>
                <a:spcPct val="100000"/>
              </a:lnSpc>
              <a:spcBef>
                <a:spcPts val="0"/>
              </a:spcBef>
              <a:spcAft>
                <a:spcPts val="0"/>
              </a:spcAft>
              <a:buClr>
                <a:schemeClr val="dk1"/>
              </a:buClr>
              <a:buSzPts val="2200"/>
              <a:buNone/>
            </a:pPr>
            <a:r>
              <a:rPr lang="en-US" sz="2200">
                <a:solidFill>
                  <a:schemeClr val="dk1"/>
                </a:solidFill>
              </a:rPr>
              <a:t>Additional tips on how to use liquid measuring devices may be found on the </a:t>
            </a:r>
            <a:r>
              <a:rPr lang="en-US" sz="2200" u="sng">
                <a:solidFill>
                  <a:schemeClr val="dk1"/>
                </a:solidFill>
                <a:hlinkClick r:id="rId3">
                  <a:extLst>
                    <a:ext uri="{A12FA001-AC4F-418D-AE19-62706E023703}">
                      <ahyp:hlinkClr val="tx"/>
                    </a:ext>
                  </a:extLst>
                </a:hlinkClick>
              </a:rPr>
              <a:t>Safe Medication website</a:t>
            </a:r>
            <a:endParaRPr sz="2200">
              <a:solidFill>
                <a:schemeClr val="dk1"/>
              </a:solidFill>
            </a:endParaRPr>
          </a:p>
        </p:txBody>
      </p:sp>
      <p:pic>
        <p:nvPicPr>
          <p:cNvPr descr="KDE School Health Logo" id="698" name="Google Shape;698;p84"/>
          <p:cNvPicPr preferRelativeResize="0"/>
          <p:nvPr/>
        </p:nvPicPr>
        <p:blipFill rotWithShape="1">
          <a:blip r:embed="rId4">
            <a:alphaModFix/>
          </a:blip>
          <a:srcRect b="0" l="0" r="0" t="0"/>
          <a:stretch/>
        </p:blipFill>
        <p:spPr>
          <a:xfrm>
            <a:off x="10740024" y="168848"/>
            <a:ext cx="896190" cy="104250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85"/>
          <p:cNvSpPr txBox="1"/>
          <p:nvPr>
            <p:ph type="title"/>
          </p:nvPr>
        </p:nvSpPr>
        <p:spPr>
          <a:xfrm>
            <a:off x="555785" y="257025"/>
            <a:ext cx="10887277" cy="8327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Spray Inhalers Explained  </a:t>
            </a:r>
            <a:endParaRPr/>
          </a:p>
        </p:txBody>
      </p:sp>
      <p:sp>
        <p:nvSpPr>
          <p:cNvPr id="704" name="Google Shape;704;p85"/>
          <p:cNvSpPr txBox="1"/>
          <p:nvPr>
            <p:ph idx="1" type="body"/>
          </p:nvPr>
        </p:nvSpPr>
        <p:spPr>
          <a:xfrm>
            <a:off x="624142" y="1184367"/>
            <a:ext cx="10887277" cy="4114143"/>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lang="en-US" sz="2400">
                <a:solidFill>
                  <a:schemeClr val="dk1"/>
                </a:solidFill>
              </a:rPr>
              <a:t>A nasal spray inhaler is a medication delivered as a spray directly into the external nares (nostrils) and may be prescribed for allergies</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Oral inhalers</a:t>
            </a:r>
            <a:r>
              <a:rPr b="1" lang="en-US" sz="2400">
                <a:solidFill>
                  <a:schemeClr val="dk1"/>
                </a:solidFill>
              </a:rPr>
              <a:t> </a:t>
            </a:r>
            <a:r>
              <a:rPr lang="en-US" sz="2400">
                <a:solidFill>
                  <a:schemeClr val="dk1"/>
                </a:solidFill>
              </a:rPr>
              <a:t>deliver medication directly to the lungs through the mouth by squeezing the canister or by direct inhalation </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The nebulizers (both nasal and oral) produce a fine spray mist by rapidly passing air through a liquid that is inhaled</a:t>
            </a:r>
            <a:endParaRPr/>
          </a:p>
          <a:p>
            <a:pPr indent="-228600" lvl="1" marL="685800" rtl="0" algn="l">
              <a:lnSpc>
                <a:spcPct val="100000"/>
              </a:lnSpc>
              <a:spcBef>
                <a:spcPts val="0"/>
              </a:spcBef>
              <a:spcAft>
                <a:spcPts val="0"/>
              </a:spcAft>
              <a:buClr>
                <a:schemeClr val="dk1"/>
              </a:buClr>
              <a:buSzPts val="2400"/>
              <a:buChar char="•"/>
            </a:pPr>
            <a:r>
              <a:rPr lang="en-US">
                <a:solidFill>
                  <a:schemeClr val="dk1"/>
                </a:solidFill>
              </a:rPr>
              <a:t>Nebulizer medication use may be prescribed for treatment of asthma</a:t>
            </a:r>
            <a:endParaRPr/>
          </a:p>
          <a:p>
            <a:pPr indent="-228600" lvl="0" marL="228600" rtl="0" algn="l">
              <a:lnSpc>
                <a:spcPct val="100000"/>
              </a:lnSpc>
              <a:spcBef>
                <a:spcPts val="0"/>
              </a:spcBef>
              <a:spcAft>
                <a:spcPts val="0"/>
              </a:spcAft>
              <a:buClr>
                <a:schemeClr val="dk1"/>
              </a:buClr>
              <a:buSzPts val="2400"/>
              <a:buChar char="•"/>
            </a:pPr>
            <a:r>
              <a:rPr lang="en-US" sz="2400">
                <a:solidFill>
                  <a:schemeClr val="dk1"/>
                </a:solidFill>
              </a:rPr>
              <a:t>Pre-mixed nebulizer medications are already prepared to be used with a nebulizer. Consult the equipment product information on how to use the nebulizer. Individualized training is advised to ensure understanding of medication and use of equipment</a:t>
            </a:r>
            <a:endParaRPr/>
          </a:p>
        </p:txBody>
      </p:sp>
      <p:pic>
        <p:nvPicPr>
          <p:cNvPr descr="KDE School Health Logo" id="705" name="Google Shape;705;p85"/>
          <p:cNvPicPr preferRelativeResize="0"/>
          <p:nvPr/>
        </p:nvPicPr>
        <p:blipFill rotWithShape="1">
          <a:blip r:embed="rId3">
            <a:alphaModFix/>
          </a:blip>
          <a:srcRect b="0" l="0" r="0" t="0"/>
          <a:stretch/>
        </p:blipFill>
        <p:spPr>
          <a:xfrm>
            <a:off x="10887960" y="4631127"/>
            <a:ext cx="896190" cy="104250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86"/>
          <p:cNvSpPr txBox="1"/>
          <p:nvPr>
            <p:ph type="title"/>
          </p:nvPr>
        </p:nvSpPr>
        <p:spPr>
          <a:xfrm>
            <a:off x="555785" y="257025"/>
            <a:ext cx="10867951" cy="87956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Nasal Spray Administration </a:t>
            </a:r>
            <a:endParaRPr/>
          </a:p>
        </p:txBody>
      </p:sp>
      <p:sp>
        <p:nvSpPr>
          <p:cNvPr id="711" name="Google Shape;711;p86"/>
          <p:cNvSpPr txBox="1"/>
          <p:nvPr>
            <p:ph idx="1" type="body"/>
          </p:nvPr>
        </p:nvSpPr>
        <p:spPr>
          <a:xfrm>
            <a:off x="555775" y="1136600"/>
            <a:ext cx="11268900" cy="47193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20000"/>
              </a:lnSpc>
              <a:spcBef>
                <a:spcPts val="0"/>
              </a:spcBef>
              <a:spcAft>
                <a:spcPts val="0"/>
              </a:spcAft>
              <a:buClr>
                <a:schemeClr val="dk1"/>
              </a:buClr>
              <a:buSzPct val="100000"/>
              <a:buNone/>
            </a:pPr>
            <a:r>
              <a:rPr lang="en-US" sz="4400">
                <a:solidFill>
                  <a:schemeClr val="dk1"/>
                </a:solidFill>
              </a:rPr>
              <a:t>Follow the Six Rights of Medication Administration</a:t>
            </a:r>
            <a:r>
              <a:rPr b="1" lang="en-US" sz="4400">
                <a:solidFill>
                  <a:schemeClr val="dk1"/>
                </a:solidFill>
              </a:rPr>
              <a:t>:  Right</a:t>
            </a:r>
            <a:r>
              <a:rPr lang="en-US" sz="4400">
                <a:solidFill>
                  <a:schemeClr val="dk1"/>
                </a:solidFill>
              </a:rPr>
              <a:t> student, </a:t>
            </a:r>
            <a:r>
              <a:rPr b="1" lang="en-US" sz="4400">
                <a:solidFill>
                  <a:schemeClr val="dk1"/>
                </a:solidFill>
              </a:rPr>
              <a:t>Right</a:t>
            </a:r>
            <a:r>
              <a:rPr lang="en-US" sz="4400">
                <a:solidFill>
                  <a:schemeClr val="dk1"/>
                </a:solidFill>
              </a:rPr>
              <a:t> medication, </a:t>
            </a:r>
            <a:r>
              <a:rPr b="1" lang="en-US" sz="4400">
                <a:solidFill>
                  <a:schemeClr val="dk1"/>
                </a:solidFill>
              </a:rPr>
              <a:t>Right</a:t>
            </a:r>
            <a:r>
              <a:rPr lang="en-US" sz="4400">
                <a:solidFill>
                  <a:schemeClr val="dk1"/>
                </a:solidFill>
              </a:rPr>
              <a:t> dose, </a:t>
            </a:r>
            <a:r>
              <a:rPr b="1" lang="en-US" sz="4400">
                <a:solidFill>
                  <a:schemeClr val="dk1"/>
                </a:solidFill>
              </a:rPr>
              <a:t>Right</a:t>
            </a:r>
            <a:r>
              <a:rPr lang="en-US" sz="4400">
                <a:solidFill>
                  <a:schemeClr val="dk1"/>
                </a:solidFill>
              </a:rPr>
              <a:t> time, </a:t>
            </a:r>
            <a:r>
              <a:rPr b="1" lang="en-US" sz="4400">
                <a:solidFill>
                  <a:schemeClr val="dk1"/>
                </a:solidFill>
              </a:rPr>
              <a:t>Right</a:t>
            </a:r>
            <a:r>
              <a:rPr lang="en-US" sz="4400">
                <a:solidFill>
                  <a:schemeClr val="dk1"/>
                </a:solidFill>
              </a:rPr>
              <a:t> route and </a:t>
            </a:r>
            <a:r>
              <a:rPr b="1" lang="en-US" sz="4400">
                <a:solidFill>
                  <a:schemeClr val="dk1"/>
                </a:solidFill>
              </a:rPr>
              <a:t>Right</a:t>
            </a:r>
            <a:r>
              <a:rPr lang="en-US" sz="4400">
                <a:solidFill>
                  <a:schemeClr val="dk1"/>
                </a:solidFill>
              </a:rPr>
              <a:t> documentation</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Have the student blow their nose</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Have the student block one nostril with a finger</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Insert the nozzle of the inhaler into the other nostril</a:t>
            </a:r>
            <a:endParaRPr/>
          </a:p>
          <a:p>
            <a:pPr indent="-742950" lvl="0" marL="742950" rtl="0" algn="l">
              <a:lnSpc>
                <a:spcPct val="120000"/>
              </a:lnSpc>
              <a:spcBef>
                <a:spcPts val="0"/>
              </a:spcBef>
              <a:spcAft>
                <a:spcPts val="0"/>
              </a:spcAft>
              <a:buClr>
                <a:schemeClr val="dk1"/>
              </a:buClr>
              <a:buSzPct val="100000"/>
              <a:buFont typeface="Libre Franklin"/>
              <a:buAutoNum type="arabicPeriod"/>
            </a:pPr>
            <a:r>
              <a:rPr b="1" lang="en-US" sz="4400">
                <a:solidFill>
                  <a:schemeClr val="dk1"/>
                </a:solidFill>
              </a:rPr>
              <a:t>Aim inhaler so that the spray is directed upward and outward away from midline</a:t>
            </a:r>
            <a:endParaRPr b="1"/>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Instruct student to exhale</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Squeeze the inhaler quickly and firmly, then instruct the student to inhale</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Repeat as directed for the other nostril</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Document on the medication administration record (medication log) that you administered the medication</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Replace medication in locked storage area (unless it is an emergency medication)</a:t>
            </a:r>
            <a:endParaRPr/>
          </a:p>
          <a:p>
            <a:pPr indent="-742950" lvl="0" marL="742950" rtl="0" algn="l">
              <a:lnSpc>
                <a:spcPct val="120000"/>
              </a:lnSpc>
              <a:spcBef>
                <a:spcPts val="0"/>
              </a:spcBef>
              <a:spcAft>
                <a:spcPts val="0"/>
              </a:spcAft>
              <a:buClr>
                <a:schemeClr val="dk1"/>
              </a:buClr>
              <a:buSzPct val="100000"/>
              <a:buFont typeface="Libre Franklin Medium"/>
              <a:buAutoNum type="arabicPeriod"/>
            </a:pPr>
            <a:r>
              <a:rPr lang="en-US" sz="4400">
                <a:solidFill>
                  <a:schemeClr val="dk1"/>
                </a:solidFill>
              </a:rPr>
              <a:t>Observe the student for any medication reaction as appropriate</a:t>
            </a:r>
            <a:endParaRPr/>
          </a:p>
          <a:p>
            <a:pPr indent="-144145" lvl="0" marL="228600" rtl="0" algn="l">
              <a:lnSpc>
                <a:spcPct val="90000"/>
              </a:lnSpc>
              <a:spcBef>
                <a:spcPts val="1000"/>
              </a:spcBef>
              <a:spcAft>
                <a:spcPts val="0"/>
              </a:spcAft>
              <a:buClr>
                <a:srgbClr val="102649"/>
              </a:buClr>
              <a:buSzPct val="100000"/>
              <a:buNone/>
            </a:pPr>
            <a:r>
              <a:t/>
            </a:r>
            <a:endParaRPr/>
          </a:p>
        </p:txBody>
      </p:sp>
      <p:pic>
        <p:nvPicPr>
          <p:cNvPr descr="KDE School Health Logo" id="712" name="Google Shape;712;p86"/>
          <p:cNvPicPr preferRelativeResize="0"/>
          <p:nvPr/>
        </p:nvPicPr>
        <p:blipFill rotWithShape="1">
          <a:blip r:embed="rId3">
            <a:alphaModFix/>
          </a:blip>
          <a:srcRect b="0" l="0" r="0" t="0"/>
          <a:stretch/>
        </p:blipFill>
        <p:spPr>
          <a:xfrm>
            <a:off x="10928380" y="4813412"/>
            <a:ext cx="896190" cy="10425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type="title"/>
          </p:nvPr>
        </p:nvSpPr>
        <p:spPr>
          <a:xfrm>
            <a:off x="555786" y="257025"/>
            <a:ext cx="11244328" cy="7734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Course Completion</a:t>
            </a:r>
            <a:endParaRPr/>
          </a:p>
        </p:txBody>
      </p:sp>
      <p:sp>
        <p:nvSpPr>
          <p:cNvPr id="145" name="Google Shape;145;p8"/>
          <p:cNvSpPr txBox="1"/>
          <p:nvPr>
            <p:ph idx="1" type="body"/>
          </p:nvPr>
        </p:nvSpPr>
        <p:spPr>
          <a:xfrm>
            <a:off x="555786" y="1175657"/>
            <a:ext cx="11070157" cy="438331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Font typeface="Noto Sans Symbols"/>
              <a:buChar char="✔"/>
            </a:pPr>
            <a:r>
              <a:rPr lang="en-US"/>
              <a:t>Upon successful completion of this course (</a:t>
            </a:r>
            <a:r>
              <a:rPr b="1" lang="en-US"/>
              <a:t>course exam</a:t>
            </a:r>
            <a:r>
              <a:rPr lang="en-US"/>
              <a:t> </a:t>
            </a:r>
            <a:r>
              <a:rPr b="1" lang="en-US"/>
              <a:t>and skill competency evaluation</a:t>
            </a:r>
            <a:r>
              <a:rPr lang="en-US"/>
              <a:t>), the non-licensed school employee will receive a proof of completion certificate</a:t>
            </a:r>
            <a:endParaRPr/>
          </a:p>
          <a:p>
            <a:pPr indent="-228600" lvl="0" marL="228600" rtl="0" algn="l">
              <a:lnSpc>
                <a:spcPct val="90000"/>
              </a:lnSpc>
              <a:spcBef>
                <a:spcPts val="1000"/>
              </a:spcBef>
              <a:spcAft>
                <a:spcPts val="0"/>
              </a:spcAft>
              <a:buClr>
                <a:srgbClr val="102649"/>
              </a:buClr>
              <a:buSzPts val="2800"/>
              <a:buFont typeface="Noto Sans Symbols"/>
              <a:buChar char="✔"/>
            </a:pPr>
            <a:r>
              <a:rPr lang="en-US"/>
              <a:t>This in no way identifies the individual as a Certified Medication Administration Technician</a:t>
            </a:r>
            <a:endParaRPr/>
          </a:p>
          <a:p>
            <a:pPr indent="-228600" lvl="0" marL="228600" rtl="0" algn="l">
              <a:lnSpc>
                <a:spcPct val="90000"/>
              </a:lnSpc>
              <a:spcBef>
                <a:spcPts val="1000"/>
              </a:spcBef>
              <a:spcAft>
                <a:spcPts val="0"/>
              </a:spcAft>
              <a:buClr>
                <a:srgbClr val="102649"/>
              </a:buClr>
              <a:buSzPts val="2800"/>
              <a:buFont typeface="Noto Sans Symbols"/>
              <a:buChar char="✔"/>
            </a:pPr>
            <a:r>
              <a:rPr lang="en-US"/>
              <a:t>This training and competency evaluation must be renewed each school year</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146" name="Google Shape;146;p8"/>
          <p:cNvPicPr preferRelativeResize="0"/>
          <p:nvPr/>
        </p:nvPicPr>
        <p:blipFill rotWithShape="1">
          <a:blip r:embed="rId3">
            <a:alphaModFix/>
          </a:blip>
          <a:srcRect b="0" l="0" r="0" t="0"/>
          <a:stretch/>
        </p:blipFill>
        <p:spPr>
          <a:xfrm>
            <a:off x="10782300" y="4498356"/>
            <a:ext cx="1017814" cy="118398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7"/>
          <p:cNvSpPr txBox="1"/>
          <p:nvPr>
            <p:ph type="title"/>
          </p:nvPr>
        </p:nvSpPr>
        <p:spPr>
          <a:xfrm>
            <a:off x="237995" y="0"/>
            <a:ext cx="11498893" cy="7575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Metered Dose Inhalers (MDI) </a:t>
            </a:r>
            <a:endParaRPr/>
          </a:p>
        </p:txBody>
      </p:sp>
      <p:sp>
        <p:nvSpPr>
          <p:cNvPr id="718" name="Google Shape;718;p87"/>
          <p:cNvSpPr txBox="1"/>
          <p:nvPr>
            <p:ph idx="1" type="body"/>
          </p:nvPr>
        </p:nvSpPr>
        <p:spPr>
          <a:xfrm>
            <a:off x="238000" y="613775"/>
            <a:ext cx="11599200" cy="5361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800"/>
              <a:buNone/>
            </a:pPr>
            <a:r>
              <a:rPr lang="en-US" sz="1800">
                <a:solidFill>
                  <a:schemeClr val="dk1"/>
                </a:solidFill>
              </a:rPr>
              <a:t>A metered dose inhaler is a pressurized canister of medicine that is sprayed through a mouthpiece. You can help a student follow these simple steps to properly use their MDI.</a:t>
            </a:r>
            <a:endParaRPr/>
          </a:p>
          <a:p>
            <a:pPr indent="0" lvl="0" marL="0" rtl="0" algn="l">
              <a:lnSpc>
                <a:spcPct val="100000"/>
              </a:lnSpc>
              <a:spcBef>
                <a:spcPts val="0"/>
              </a:spcBef>
              <a:spcAft>
                <a:spcPts val="0"/>
              </a:spcAft>
              <a:buClr>
                <a:srgbClr val="102649"/>
              </a:buClr>
              <a:buSzPts val="1800"/>
              <a:buNone/>
            </a:pPr>
            <a:r>
              <a:t/>
            </a:r>
            <a:endParaRPr sz="1800">
              <a:solidFill>
                <a:schemeClr val="dk1"/>
              </a:solidFill>
            </a:endParaRPr>
          </a:p>
          <a:p>
            <a:pPr indent="0" lvl="0" marL="0" rtl="0" algn="l">
              <a:lnSpc>
                <a:spcPct val="100000"/>
              </a:lnSpc>
              <a:spcBef>
                <a:spcPts val="0"/>
              </a:spcBef>
              <a:spcAft>
                <a:spcPts val="0"/>
              </a:spcAft>
              <a:buClr>
                <a:schemeClr val="dk1"/>
              </a:buClr>
              <a:buSzPts val="1800"/>
              <a:buNone/>
            </a:pPr>
            <a:r>
              <a:rPr lang="en-US" sz="1800">
                <a:solidFill>
                  <a:schemeClr val="dk1"/>
                </a:solidFill>
              </a:rPr>
              <a:t>Follow the Six Rights of Medication Administration; </a:t>
            </a:r>
            <a:r>
              <a:rPr b="1" lang="en-US" sz="1800">
                <a:solidFill>
                  <a:schemeClr val="dk1"/>
                </a:solidFill>
              </a:rPr>
              <a:t>Right</a:t>
            </a:r>
            <a:r>
              <a:rPr lang="en-US" sz="1800">
                <a:solidFill>
                  <a:schemeClr val="dk1"/>
                </a:solidFill>
              </a:rPr>
              <a:t> student</a:t>
            </a:r>
            <a:r>
              <a:rPr b="1" lang="en-US" sz="1800">
                <a:solidFill>
                  <a:schemeClr val="dk1"/>
                </a:solidFill>
              </a:rPr>
              <a:t>, Right </a:t>
            </a:r>
            <a:r>
              <a:rPr lang="en-US" sz="1800">
                <a:solidFill>
                  <a:schemeClr val="dk1"/>
                </a:solidFill>
              </a:rPr>
              <a:t>medication, </a:t>
            </a:r>
            <a:r>
              <a:rPr b="1" lang="en-US" sz="1800">
                <a:solidFill>
                  <a:schemeClr val="dk1"/>
                </a:solidFill>
              </a:rPr>
              <a:t>Right </a:t>
            </a:r>
            <a:r>
              <a:rPr lang="en-US" sz="1800">
                <a:solidFill>
                  <a:schemeClr val="dk1"/>
                </a:solidFill>
              </a:rPr>
              <a:t>dose,</a:t>
            </a:r>
            <a:r>
              <a:rPr b="1" lang="en-US" sz="1800">
                <a:solidFill>
                  <a:schemeClr val="dk1"/>
                </a:solidFill>
              </a:rPr>
              <a:t> Right </a:t>
            </a:r>
            <a:r>
              <a:rPr lang="en-US" sz="1800">
                <a:solidFill>
                  <a:schemeClr val="dk1"/>
                </a:solidFill>
              </a:rPr>
              <a:t>time,</a:t>
            </a:r>
            <a:r>
              <a:rPr b="1" lang="en-US" sz="1800">
                <a:solidFill>
                  <a:schemeClr val="dk1"/>
                </a:solidFill>
              </a:rPr>
              <a:t> Right </a:t>
            </a:r>
            <a:r>
              <a:rPr lang="en-US" sz="1800">
                <a:solidFill>
                  <a:schemeClr val="dk1"/>
                </a:solidFill>
              </a:rPr>
              <a:t>route, and </a:t>
            </a:r>
            <a:r>
              <a:rPr b="1" lang="en-US" sz="1800">
                <a:solidFill>
                  <a:schemeClr val="dk1"/>
                </a:solidFill>
              </a:rPr>
              <a:t>Right </a:t>
            </a:r>
            <a:r>
              <a:rPr lang="en-US" sz="1800">
                <a:solidFill>
                  <a:schemeClr val="dk1"/>
                </a:solidFill>
              </a:rPr>
              <a:t>documentation</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Shake the inhaler several times.</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Check that canister is firmly positioned in plastic holder (and attach spacer if required.)</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Have student slightly tilt their head backward.</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Have student breathe out (exhale) completely.</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Have student place the mouthpiece between the teeth and close lips around it. </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Squeeze the inhaler to discharge the medicine and have student begin to inhale immediately.</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Instruct student to breathe in slowly and deeply for three to five seconds. Once inhaled, have student remove the inhaler from their mouth, hold their breath for 5-10 seconds and then exhale.</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Rest for a minute, then repeat this sequence for each prescribed “puff.”</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Document on the medication administration record (medication log) that you administered the medication.</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Replace medication in locked storage area.</a:t>
            </a:r>
            <a:endParaRPr/>
          </a:p>
          <a:p>
            <a:pPr indent="-337820" lvl="0" marL="337820" rtl="0" algn="l">
              <a:lnSpc>
                <a:spcPct val="100000"/>
              </a:lnSpc>
              <a:spcBef>
                <a:spcPts val="0"/>
              </a:spcBef>
              <a:spcAft>
                <a:spcPts val="0"/>
              </a:spcAft>
              <a:buClr>
                <a:schemeClr val="dk1"/>
              </a:buClr>
              <a:buSzPts val="1800"/>
              <a:buFont typeface="Libre Franklin Medium"/>
              <a:buAutoNum type="arabicPeriod"/>
            </a:pPr>
            <a:r>
              <a:rPr lang="en-US" sz="1800">
                <a:solidFill>
                  <a:schemeClr val="dk1"/>
                </a:solidFill>
              </a:rPr>
              <a:t>Observe the student for any medication reaction as appropriate.</a:t>
            </a:r>
            <a:endParaRPr/>
          </a:p>
          <a:p>
            <a:pPr indent="0" lvl="0" marL="0" rtl="0" algn="l">
              <a:lnSpc>
                <a:spcPct val="100000"/>
              </a:lnSpc>
              <a:spcBef>
                <a:spcPts val="0"/>
              </a:spcBef>
              <a:spcAft>
                <a:spcPts val="0"/>
              </a:spcAft>
              <a:buClr>
                <a:schemeClr val="dk1"/>
              </a:buClr>
              <a:buSzPts val="1800"/>
              <a:buNone/>
            </a:pPr>
            <a:r>
              <a:rPr b="1" lang="en-US" sz="1800">
                <a:solidFill>
                  <a:schemeClr val="dk1"/>
                </a:solidFill>
              </a:rPr>
              <a:t>Always consult the student’s asthmas action plan/prescription for instructions on how to administer the inhaler </a:t>
            </a:r>
            <a:endParaRPr/>
          </a:p>
        </p:txBody>
      </p:sp>
      <p:pic>
        <p:nvPicPr>
          <p:cNvPr descr="KDE School Health Logo" id="719" name="Google Shape;719;p87"/>
          <p:cNvPicPr preferRelativeResize="0"/>
          <p:nvPr/>
        </p:nvPicPr>
        <p:blipFill rotWithShape="1">
          <a:blip r:embed="rId3">
            <a:alphaModFix/>
          </a:blip>
          <a:srcRect b="0" l="0" r="0" t="0"/>
          <a:stretch/>
        </p:blipFill>
        <p:spPr>
          <a:xfrm>
            <a:off x="11269482" y="4699758"/>
            <a:ext cx="896190" cy="1042506"/>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88"/>
          <p:cNvSpPr txBox="1"/>
          <p:nvPr>
            <p:ph type="title"/>
          </p:nvPr>
        </p:nvSpPr>
        <p:spPr>
          <a:xfrm>
            <a:off x="533400" y="365125"/>
            <a:ext cx="10515600" cy="6711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Administration of Insulin </a:t>
            </a:r>
            <a:endParaRPr/>
          </a:p>
        </p:txBody>
      </p:sp>
      <p:sp>
        <p:nvSpPr>
          <p:cNvPr id="725" name="Google Shape;725;p88"/>
          <p:cNvSpPr txBox="1"/>
          <p:nvPr>
            <p:ph idx="1" type="body"/>
          </p:nvPr>
        </p:nvSpPr>
        <p:spPr>
          <a:xfrm>
            <a:off x="533400" y="1253331"/>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15265" lvl="0" marL="228600" rtl="0" algn="l">
              <a:lnSpc>
                <a:spcPct val="90000"/>
              </a:lnSpc>
              <a:spcBef>
                <a:spcPts val="0"/>
              </a:spcBef>
              <a:spcAft>
                <a:spcPts val="0"/>
              </a:spcAft>
              <a:buClr>
                <a:srgbClr val="102649"/>
              </a:buClr>
              <a:buSzPct val="100000"/>
              <a:buChar char="•"/>
            </a:pPr>
            <a:r>
              <a:rPr lang="en-US"/>
              <a:t>Unlicensed school personnel may be delegated and trained to administer or assist with self-administration of subcutaneous insulin injections in addition to administration via pen or supervision of administration via pod or pump (KRS 158.838). </a:t>
            </a:r>
            <a:endParaRPr/>
          </a:p>
          <a:p>
            <a:pPr indent="-215265" lvl="0" marL="228600" rtl="0" algn="l">
              <a:lnSpc>
                <a:spcPct val="90000"/>
              </a:lnSpc>
              <a:spcBef>
                <a:spcPts val="1000"/>
              </a:spcBef>
              <a:spcAft>
                <a:spcPts val="0"/>
              </a:spcAft>
              <a:buClr>
                <a:srgbClr val="102649"/>
              </a:buClr>
              <a:buSzPct val="100000"/>
              <a:buChar char="•"/>
            </a:pPr>
            <a:r>
              <a:rPr lang="en-US"/>
              <a:t>Training and delegation shall be according to the requirements stated in KRS 156.502</a:t>
            </a:r>
            <a:endParaRPr/>
          </a:p>
          <a:p>
            <a:pPr indent="-156527" lvl="0" marL="228600" rtl="0" algn="l">
              <a:lnSpc>
                <a:spcPct val="90000"/>
              </a:lnSpc>
              <a:spcBef>
                <a:spcPts val="1000"/>
              </a:spcBef>
              <a:spcAft>
                <a:spcPts val="0"/>
              </a:spcAft>
              <a:buSzPct val="64285"/>
              <a:buChar char="•"/>
            </a:pPr>
            <a:r>
              <a:rPr lang="en-US"/>
              <a:t>Unlicensed Assistive Personnel (UAP) must complete the </a:t>
            </a:r>
            <a:r>
              <a:rPr b="1" lang="en-US"/>
              <a:t>Diabetes Management Training and Assessment.</a:t>
            </a:r>
            <a:r>
              <a:rPr lang="en-US"/>
              <a:t>  (found in staff links on the district web page) </a:t>
            </a:r>
            <a:endParaRPr/>
          </a:p>
          <a:p>
            <a:pPr indent="-156527" lvl="0" marL="228600" rtl="0" algn="l">
              <a:lnSpc>
                <a:spcPct val="90000"/>
              </a:lnSpc>
              <a:spcBef>
                <a:spcPts val="1000"/>
              </a:spcBef>
              <a:spcAft>
                <a:spcPts val="0"/>
              </a:spcAft>
              <a:buSzPct val="64285"/>
              <a:buChar char="•"/>
            </a:pPr>
            <a:r>
              <a:rPr b="1" lang="en-US"/>
              <a:t>Before traveling off campus with a student with diabetes</a:t>
            </a:r>
            <a:r>
              <a:rPr lang="en-US"/>
              <a:t>, a trained Diabetes UAP must complete a 1:1 with the supervising RN for specific delegation of insulin and diabetes </a:t>
            </a:r>
            <a:r>
              <a:rPr lang="en-US"/>
              <a:t>management</a:t>
            </a:r>
            <a:r>
              <a:rPr lang="en-US"/>
              <a:t>.</a:t>
            </a:r>
            <a:endParaRPr/>
          </a:p>
        </p:txBody>
      </p:sp>
      <p:pic>
        <p:nvPicPr>
          <p:cNvPr descr="KDE School Health Logo" id="726" name="Google Shape;726;p88"/>
          <p:cNvPicPr preferRelativeResize="0"/>
          <p:nvPr/>
        </p:nvPicPr>
        <p:blipFill rotWithShape="1">
          <a:blip r:embed="rId3">
            <a:alphaModFix/>
          </a:blip>
          <a:srcRect b="0" l="0" r="0" t="0"/>
          <a:stretch/>
        </p:blipFill>
        <p:spPr>
          <a:xfrm>
            <a:off x="11057815" y="4379718"/>
            <a:ext cx="896190" cy="1042506"/>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8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780"/>
              </a:buClr>
              <a:buSzPts val="4800"/>
              <a:buFont typeface="Libre Franklin Medium"/>
              <a:buNone/>
            </a:pPr>
            <a:r>
              <a:rPr lang="en-US" sz="4800"/>
              <a:t>Module III: Emergency Medication Administration</a:t>
            </a:r>
            <a:endParaRPr/>
          </a:p>
        </p:txBody>
      </p:sp>
      <p:pic>
        <p:nvPicPr>
          <p:cNvPr descr="KDE School Health Logo" id="732" name="Google Shape;732;p89"/>
          <p:cNvPicPr preferRelativeResize="0"/>
          <p:nvPr/>
        </p:nvPicPr>
        <p:blipFill rotWithShape="1">
          <a:blip r:embed="rId3">
            <a:alphaModFix/>
          </a:blip>
          <a:srcRect b="0" l="0" r="0" t="0"/>
          <a:stretch/>
        </p:blipFill>
        <p:spPr>
          <a:xfrm>
            <a:off x="11036730" y="5339838"/>
            <a:ext cx="896190" cy="104250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90"/>
          <p:cNvSpPr txBox="1"/>
          <p:nvPr>
            <p:ph type="title"/>
          </p:nvPr>
        </p:nvSpPr>
        <p:spPr>
          <a:xfrm>
            <a:off x="304800" y="14605"/>
            <a:ext cx="10911840" cy="10826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Stock Emergency Medications </a:t>
            </a:r>
            <a:endParaRPr/>
          </a:p>
        </p:txBody>
      </p:sp>
      <p:sp>
        <p:nvSpPr>
          <p:cNvPr id="738" name="Google Shape;738;p90"/>
          <p:cNvSpPr txBox="1"/>
          <p:nvPr>
            <p:ph idx="1" type="body"/>
          </p:nvPr>
        </p:nvSpPr>
        <p:spPr>
          <a:xfrm>
            <a:off x="304800" y="1097275"/>
            <a:ext cx="11125200" cy="4597800"/>
          </a:xfrm>
          <a:prstGeom prst="rect">
            <a:avLst/>
          </a:prstGeom>
          <a:noFill/>
          <a:ln>
            <a:noFill/>
          </a:ln>
        </p:spPr>
        <p:txBody>
          <a:bodyPr anchorCtr="0" anchor="t" bIns="45700" lIns="91425" spcFirstLastPara="1" rIns="91425" wrap="square" tIns="45700">
            <a:normAutofit fontScale="85000" lnSpcReduction="20000"/>
          </a:bodyPr>
          <a:lstStyle/>
          <a:p>
            <a:pPr indent="-215265" lvl="0" marL="228600" rtl="0" algn="l">
              <a:lnSpc>
                <a:spcPct val="90000"/>
              </a:lnSpc>
              <a:spcBef>
                <a:spcPts val="0"/>
              </a:spcBef>
              <a:spcAft>
                <a:spcPts val="0"/>
              </a:spcAft>
              <a:buClr>
                <a:srgbClr val="102649"/>
              </a:buClr>
              <a:buSzPct val="100000"/>
              <a:buChar char="•"/>
            </a:pPr>
            <a:r>
              <a:rPr lang="en-US"/>
              <a:t>In the state of Kentucky, administration of stock medications in the school setting are regulated by statutes KRS 158.838, KRS 217.186 and KRS 158.836. </a:t>
            </a:r>
            <a:endParaRPr/>
          </a:p>
          <a:p>
            <a:pPr indent="-215265" lvl="0" marL="228600" rtl="0" algn="l">
              <a:lnSpc>
                <a:spcPct val="90000"/>
              </a:lnSpc>
              <a:spcBef>
                <a:spcPts val="1000"/>
              </a:spcBef>
              <a:spcAft>
                <a:spcPts val="0"/>
              </a:spcAft>
              <a:buClr>
                <a:srgbClr val="102649"/>
              </a:buClr>
              <a:buSzPct val="100000"/>
              <a:buChar char="•"/>
            </a:pPr>
            <a:r>
              <a:rPr lang="en-US"/>
              <a:t>These laws state that schools are authorized to maintain stock epinephrine for the treatment of anaphylaxis. </a:t>
            </a:r>
            <a:endParaRPr/>
          </a:p>
          <a:p>
            <a:pPr indent="-215265" lvl="0" marL="228600" rtl="0" algn="l">
              <a:lnSpc>
                <a:spcPct val="90000"/>
              </a:lnSpc>
              <a:spcBef>
                <a:spcPts val="1000"/>
              </a:spcBef>
              <a:spcAft>
                <a:spcPts val="0"/>
              </a:spcAft>
              <a:buClr>
                <a:srgbClr val="102649"/>
              </a:buClr>
              <a:buSzPct val="100000"/>
              <a:buChar char="•"/>
            </a:pPr>
            <a:r>
              <a:rPr lang="en-US"/>
              <a:t>The statutes permit schools to stock naloxone for opioid overdoses; and</a:t>
            </a:r>
            <a:endParaRPr/>
          </a:p>
          <a:p>
            <a:pPr indent="-215265" lvl="0" marL="228600" rtl="0" algn="l">
              <a:lnSpc>
                <a:spcPct val="90000"/>
              </a:lnSpc>
              <a:spcBef>
                <a:spcPts val="1000"/>
              </a:spcBef>
              <a:spcAft>
                <a:spcPts val="0"/>
              </a:spcAft>
              <a:buClr>
                <a:srgbClr val="102649"/>
              </a:buClr>
              <a:buSzPct val="100000"/>
              <a:buChar char="•"/>
            </a:pPr>
            <a:r>
              <a:rPr lang="en-US"/>
              <a:t>The statutes support the possession and use of emergency asthma medications by students with life-threatening allergies or conditions.</a:t>
            </a:r>
            <a:endParaRPr/>
          </a:p>
          <a:p>
            <a:pPr indent="-215265" lvl="0" marL="228600" rtl="0" algn="l">
              <a:lnSpc>
                <a:spcPct val="90000"/>
              </a:lnSpc>
              <a:spcBef>
                <a:spcPts val="1000"/>
              </a:spcBef>
              <a:spcAft>
                <a:spcPts val="0"/>
              </a:spcAft>
              <a:buClr>
                <a:srgbClr val="102649"/>
              </a:buClr>
              <a:buSzPct val="100000"/>
              <a:buChar char="•"/>
            </a:pPr>
            <a:r>
              <a:rPr lang="en-US"/>
              <a:t>Schools are encouraged to keep the following in multiple locations within the school premises in the event of an emergency: epinephrine devices, bronchodilator rescue inhalers/nebulizer treatments, and (Glucagon-not yet approved, but hopefully soon.) </a:t>
            </a:r>
            <a:endParaRPr/>
          </a:p>
          <a:p>
            <a:pPr indent="-215265" lvl="0" marL="228600" rtl="0" algn="l">
              <a:lnSpc>
                <a:spcPct val="90000"/>
              </a:lnSpc>
              <a:spcBef>
                <a:spcPts val="1000"/>
              </a:spcBef>
              <a:spcAft>
                <a:spcPts val="0"/>
              </a:spcAft>
              <a:buClr>
                <a:srgbClr val="102649"/>
              </a:buClr>
              <a:buSzPct val="100000"/>
              <a:buChar char="•"/>
            </a:pPr>
            <a:r>
              <a:rPr lang="en-US"/>
              <a:t>It is important to note that KRS 158.836 limits liability for schools and personnel administering these medications in good faith.</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91"/>
          <p:cNvSpPr txBox="1"/>
          <p:nvPr>
            <p:ph type="title"/>
          </p:nvPr>
        </p:nvSpPr>
        <p:spPr>
          <a:xfrm>
            <a:off x="304800" y="365125"/>
            <a:ext cx="11323320" cy="9607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Standing Orders and Protocols for Stock Emergency Medications </a:t>
            </a:r>
            <a:endParaRPr/>
          </a:p>
        </p:txBody>
      </p:sp>
      <p:sp>
        <p:nvSpPr>
          <p:cNvPr id="744" name="Google Shape;744;p91"/>
          <p:cNvSpPr txBox="1"/>
          <p:nvPr>
            <p:ph idx="1" type="body"/>
          </p:nvPr>
        </p:nvSpPr>
        <p:spPr>
          <a:xfrm>
            <a:off x="304800" y="1463050"/>
            <a:ext cx="11323200" cy="4352100"/>
          </a:xfrm>
          <a:prstGeom prst="rect">
            <a:avLst/>
          </a:prstGeom>
          <a:noFill/>
          <a:ln>
            <a:noFill/>
          </a:ln>
        </p:spPr>
        <p:txBody>
          <a:bodyPr anchorCtr="0" anchor="t" bIns="45700" lIns="91425" spcFirstLastPara="1" rIns="91425" wrap="square" tIns="45700">
            <a:normAutofit fontScale="70000" lnSpcReduction="10000"/>
          </a:bodyPr>
          <a:lstStyle/>
          <a:p>
            <a:pPr indent="-215265" lvl="0" marL="228600" rtl="0" algn="l">
              <a:lnSpc>
                <a:spcPct val="90000"/>
              </a:lnSpc>
              <a:spcBef>
                <a:spcPts val="0"/>
              </a:spcBef>
              <a:spcAft>
                <a:spcPts val="0"/>
              </a:spcAft>
              <a:buClr>
                <a:srgbClr val="102649"/>
              </a:buClr>
              <a:buSzPct val="100000"/>
              <a:buChar char="•"/>
            </a:pPr>
            <a:r>
              <a:rPr lang="en-US"/>
              <a:t>Written standing orders from a licensed healthcare provider are essential for ensuring emergency medications are administered safely and effectively in schools and are kept on file by the District Health Coordinator. </a:t>
            </a:r>
            <a:endParaRPr>
              <a:highlight>
                <a:srgbClr val="FFFF00"/>
              </a:highlight>
            </a:endParaRPr>
          </a:p>
          <a:p>
            <a:pPr indent="-215265" lvl="0" marL="228600" rtl="0" algn="l">
              <a:lnSpc>
                <a:spcPct val="90000"/>
              </a:lnSpc>
              <a:spcBef>
                <a:spcPts val="1000"/>
              </a:spcBef>
              <a:spcAft>
                <a:spcPts val="0"/>
              </a:spcAft>
              <a:buClr>
                <a:srgbClr val="102649"/>
              </a:buClr>
              <a:buSzPct val="100000"/>
              <a:buChar char="•"/>
            </a:pPr>
            <a:r>
              <a:rPr lang="en-US"/>
              <a:t>Protocols should be developed in collaboration with healthcare providers and should be regularly reviewed and updated to reflect the current best practices and legal requirements. This ensures the protocols remain effective and compliant with the latest guidance from the Kentucky Board of Nursing, the American Academy of Pediatrics, the National Association of School Nurses and the Kentucky Department of Education.</a:t>
            </a:r>
            <a:endParaRPr/>
          </a:p>
          <a:p>
            <a:pPr indent="-215265" lvl="0" marL="228600" rtl="0" algn="l">
              <a:lnSpc>
                <a:spcPct val="90000"/>
              </a:lnSpc>
              <a:spcBef>
                <a:spcPts val="1000"/>
              </a:spcBef>
              <a:spcAft>
                <a:spcPts val="0"/>
              </a:spcAft>
              <a:buClr>
                <a:srgbClr val="102649"/>
              </a:buClr>
              <a:buSzPct val="100000"/>
              <a:buChar char="•"/>
            </a:pPr>
            <a:r>
              <a:rPr lang="en-US"/>
              <a:t>Developing compressive district policies and procedures regarding stock emergency medications is crucial for ensuring the safety and well-being of students. Policies should include clear guidelines, training requirements, emergency protocols, and documenting and reporting procedures.</a:t>
            </a:r>
            <a:endParaRPr/>
          </a:p>
          <a:p>
            <a:pPr indent="-215265" lvl="0" marL="228600" rtl="0" algn="l">
              <a:lnSpc>
                <a:spcPct val="90000"/>
              </a:lnSpc>
              <a:spcBef>
                <a:spcPts val="1000"/>
              </a:spcBef>
              <a:spcAft>
                <a:spcPts val="0"/>
              </a:spcAft>
              <a:buClr>
                <a:srgbClr val="102649"/>
              </a:buClr>
              <a:buSzPct val="100000"/>
              <a:buChar char="•"/>
            </a:pPr>
            <a:r>
              <a:rPr lang="en-US"/>
              <a:t>The Kentucky Department for Public Health (KDPH) has issued statewide protocols for Naloxone, Epinephrine and bronchodilator rescue inhalers (BRI) in Kentucky schools. Please visit their corresponding webpages for the most up-to-date information regarding these medications.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92"/>
          <p:cNvSpPr txBox="1"/>
          <p:nvPr>
            <p:ph type="title"/>
          </p:nvPr>
        </p:nvSpPr>
        <p:spPr>
          <a:xfrm>
            <a:off x="551145" y="365125"/>
            <a:ext cx="1112269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Commonly Prescribed Emergency Medications</a:t>
            </a:r>
            <a:endParaRPr/>
          </a:p>
        </p:txBody>
      </p:sp>
      <p:sp>
        <p:nvSpPr>
          <p:cNvPr id="750" name="Google Shape;750;p92"/>
          <p:cNvSpPr txBox="1"/>
          <p:nvPr>
            <p:ph idx="1" type="body"/>
          </p:nvPr>
        </p:nvSpPr>
        <p:spPr>
          <a:xfrm>
            <a:off x="838200" y="1825625"/>
            <a:ext cx="5181600" cy="344474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Adrena Click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Auvi-Q</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Diastat</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Epipen</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Glucagon/Baqsimi</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Klonopin </a:t>
            </a:r>
            <a:endParaRPr/>
          </a:p>
          <a:p>
            <a:pPr indent="-50800" lvl="0" marL="228600" rtl="0" algn="l">
              <a:lnSpc>
                <a:spcPct val="90000"/>
              </a:lnSpc>
              <a:spcBef>
                <a:spcPts val="1000"/>
              </a:spcBef>
              <a:spcAft>
                <a:spcPts val="0"/>
              </a:spcAft>
              <a:buClr>
                <a:srgbClr val="102649"/>
              </a:buClr>
              <a:buSzPts val="2800"/>
              <a:buNone/>
            </a:pPr>
            <a:r>
              <a:t/>
            </a:r>
            <a:endParaRPr/>
          </a:p>
        </p:txBody>
      </p:sp>
      <p:sp>
        <p:nvSpPr>
          <p:cNvPr id="751" name="Google Shape;751;p92"/>
          <p:cNvSpPr txBox="1"/>
          <p:nvPr>
            <p:ph idx="2" type="body"/>
          </p:nvPr>
        </p:nvSpPr>
        <p:spPr>
          <a:xfrm>
            <a:off x="5960519" y="1690688"/>
            <a:ext cx="5181600" cy="35104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solidFill>
                  <a:schemeClr val="dk1"/>
                </a:solidFill>
              </a:rPr>
              <a:t>Midazolam/Nayzilam</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Narcan</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Neffy</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Solu-Coref </a:t>
            </a:r>
            <a:endParaRPr/>
          </a:p>
          <a:p>
            <a:pPr indent="-228600" lvl="0" marL="228600" rtl="0" algn="l">
              <a:lnSpc>
                <a:spcPct val="90000"/>
              </a:lnSpc>
              <a:spcBef>
                <a:spcPts val="1000"/>
              </a:spcBef>
              <a:spcAft>
                <a:spcPts val="0"/>
              </a:spcAft>
              <a:buClr>
                <a:schemeClr val="dk1"/>
              </a:buClr>
              <a:buSzPts val="2800"/>
              <a:buChar char="•"/>
            </a:pPr>
            <a:r>
              <a:rPr lang="en-US">
                <a:solidFill>
                  <a:schemeClr val="dk1"/>
                </a:solidFill>
              </a:rPr>
              <a:t>Valtoco</a:t>
            </a:r>
            <a:endParaRPr>
              <a:solidFill>
                <a:schemeClr val="dk1"/>
              </a:solidFill>
            </a:endParaRPr>
          </a:p>
        </p:txBody>
      </p:sp>
      <p:sp>
        <p:nvSpPr>
          <p:cNvPr id="752" name="Google Shape;752;p92"/>
          <p:cNvSpPr txBox="1"/>
          <p:nvPr/>
        </p:nvSpPr>
        <p:spPr>
          <a:xfrm>
            <a:off x="2972844" y="5041419"/>
            <a:ext cx="60939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Libre Franklin"/>
                <a:ea typeface="Libre Franklin"/>
                <a:cs typeface="Libre Franklin"/>
                <a:sym typeface="Libre Franklin"/>
              </a:rPr>
              <a:t>See Module III for more information on these medications</a:t>
            </a:r>
            <a:endParaRPr/>
          </a:p>
        </p:txBody>
      </p:sp>
      <p:pic>
        <p:nvPicPr>
          <p:cNvPr id="753" name="Google Shape;753;p92"/>
          <p:cNvPicPr preferRelativeResize="0"/>
          <p:nvPr/>
        </p:nvPicPr>
        <p:blipFill rotWithShape="1">
          <a:blip r:embed="rId3">
            <a:alphaModFix/>
          </a:blip>
          <a:srcRect b="0" l="0" r="0" t="0"/>
          <a:stretch/>
        </p:blipFill>
        <p:spPr>
          <a:xfrm>
            <a:off x="11082838" y="4725730"/>
            <a:ext cx="896190" cy="1042506"/>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93"/>
          <p:cNvSpPr txBox="1"/>
          <p:nvPr>
            <p:ph type="title"/>
          </p:nvPr>
        </p:nvSpPr>
        <p:spPr>
          <a:xfrm>
            <a:off x="555786" y="257025"/>
            <a:ext cx="965501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Hypoglycemia</a:t>
            </a:r>
            <a:endParaRPr/>
          </a:p>
        </p:txBody>
      </p:sp>
      <p:sp>
        <p:nvSpPr>
          <p:cNvPr id="759" name="Google Shape;759;p93"/>
          <p:cNvSpPr txBox="1"/>
          <p:nvPr>
            <p:ph idx="1" type="body"/>
          </p:nvPr>
        </p:nvSpPr>
        <p:spPr>
          <a:xfrm>
            <a:off x="347425" y="1196825"/>
            <a:ext cx="11497200" cy="5922000"/>
          </a:xfrm>
          <a:prstGeom prst="rect">
            <a:avLst/>
          </a:prstGeom>
          <a:noFill/>
          <a:ln>
            <a:noFill/>
          </a:ln>
        </p:spPr>
        <p:txBody>
          <a:bodyPr anchorCtr="0" anchor="t" bIns="45700" lIns="91425" spcFirstLastPara="1" rIns="91425" wrap="square" tIns="45700">
            <a:normAutofit fontScale="77500" lnSpcReduction="20000"/>
          </a:bodyPr>
          <a:lstStyle/>
          <a:p>
            <a:pPr indent="-216217" lvl="0" marL="228600" rtl="0" algn="l">
              <a:lnSpc>
                <a:spcPct val="90000"/>
              </a:lnSpc>
              <a:spcBef>
                <a:spcPts val="0"/>
              </a:spcBef>
              <a:spcAft>
                <a:spcPts val="0"/>
              </a:spcAft>
              <a:buClr>
                <a:srgbClr val="102649"/>
              </a:buClr>
              <a:buSzPct val="100000"/>
              <a:buChar char="•"/>
            </a:pPr>
            <a:r>
              <a:rPr lang="en-US" sz="2600"/>
              <a:t>Hypoglycemia, or low blood sugar, is a common complication for individuals with Type 1 Diabetes (those who require insulin.) and may also occur in those with Type 2 Diabetes or those diagnosed with Hypoglycemia. </a:t>
            </a:r>
            <a:endParaRPr/>
          </a:p>
          <a:p>
            <a:pPr indent="-216217" lvl="0" marL="228600" rtl="0" algn="l">
              <a:lnSpc>
                <a:spcPct val="90000"/>
              </a:lnSpc>
              <a:spcBef>
                <a:spcPts val="1000"/>
              </a:spcBef>
              <a:spcAft>
                <a:spcPts val="0"/>
              </a:spcAft>
              <a:buClr>
                <a:srgbClr val="102649"/>
              </a:buClr>
              <a:buSzPct val="100000"/>
              <a:buChar char="•"/>
            </a:pPr>
            <a:r>
              <a:rPr lang="en-US" sz="2600"/>
              <a:t>Most individuals with Diabetes can recognize changes and feelings in his or her body as the blood sugar drops and can intervene before the blood sugar level becomes too low</a:t>
            </a:r>
            <a:endParaRPr/>
          </a:p>
          <a:p>
            <a:pPr indent="-216217" lvl="0" marL="228600" rtl="0" algn="l">
              <a:lnSpc>
                <a:spcPct val="90000"/>
              </a:lnSpc>
              <a:spcBef>
                <a:spcPts val="1000"/>
              </a:spcBef>
              <a:spcAft>
                <a:spcPts val="0"/>
              </a:spcAft>
              <a:buClr>
                <a:srgbClr val="102649"/>
              </a:buClr>
              <a:buSzPct val="100000"/>
              <a:buChar char="•"/>
            </a:pPr>
            <a:r>
              <a:rPr b="1" lang="en-US" sz="2600"/>
              <a:t>In younger students, the student may become irritable, start crying or become very emotional and aren’t able to recognize that their blood sugar is dropping. </a:t>
            </a:r>
            <a:r>
              <a:rPr lang="en-US" sz="2600"/>
              <a:t>In some cases, an extremely low blood sugar level will cause the student to become unable to help themselves due to an impaired level of consciousness or motor function. Hypoglycemia may result from:  </a:t>
            </a:r>
            <a:endParaRPr/>
          </a:p>
          <a:p>
            <a:pPr indent="-216217" lvl="1" marL="685800" rtl="0" algn="l">
              <a:lnSpc>
                <a:spcPct val="90000"/>
              </a:lnSpc>
              <a:spcBef>
                <a:spcPts val="500"/>
              </a:spcBef>
              <a:spcAft>
                <a:spcPts val="0"/>
              </a:spcAft>
              <a:buClr>
                <a:srgbClr val="102649"/>
              </a:buClr>
              <a:buSzPct val="100000"/>
              <a:buChar char="•"/>
            </a:pPr>
            <a:r>
              <a:rPr lang="en-US" sz="2600"/>
              <a:t>Too much insulin</a:t>
            </a:r>
            <a:endParaRPr/>
          </a:p>
          <a:p>
            <a:pPr indent="-216217" lvl="1" marL="685800" rtl="0" algn="l">
              <a:lnSpc>
                <a:spcPct val="90000"/>
              </a:lnSpc>
              <a:spcBef>
                <a:spcPts val="500"/>
              </a:spcBef>
              <a:spcAft>
                <a:spcPts val="0"/>
              </a:spcAft>
              <a:buClr>
                <a:srgbClr val="102649"/>
              </a:buClr>
              <a:buSzPct val="100000"/>
              <a:buChar char="•"/>
            </a:pPr>
            <a:r>
              <a:rPr lang="en-US" sz="2600"/>
              <a:t>Student administered insulin without eating</a:t>
            </a:r>
            <a:endParaRPr/>
          </a:p>
          <a:p>
            <a:pPr indent="-216217" lvl="1" marL="685800" rtl="0" algn="l">
              <a:lnSpc>
                <a:spcPct val="90000"/>
              </a:lnSpc>
              <a:spcBef>
                <a:spcPts val="500"/>
              </a:spcBef>
              <a:spcAft>
                <a:spcPts val="0"/>
              </a:spcAft>
              <a:buClr>
                <a:srgbClr val="102649"/>
              </a:buClr>
              <a:buSzPct val="100000"/>
              <a:buChar char="•"/>
            </a:pPr>
            <a:r>
              <a:rPr lang="en-US" sz="2600"/>
              <a:t>Too little food consumed</a:t>
            </a:r>
            <a:endParaRPr/>
          </a:p>
          <a:p>
            <a:pPr indent="-216217" lvl="1" marL="685800" rtl="0" algn="l">
              <a:lnSpc>
                <a:spcPct val="90000"/>
              </a:lnSpc>
              <a:spcBef>
                <a:spcPts val="500"/>
              </a:spcBef>
              <a:spcAft>
                <a:spcPts val="0"/>
              </a:spcAft>
              <a:buClr>
                <a:srgbClr val="102649"/>
              </a:buClr>
              <a:buSzPct val="100000"/>
              <a:buChar char="•"/>
            </a:pPr>
            <a:r>
              <a:rPr lang="en-US" sz="2600"/>
              <a:t>Delay in receiving snack/meal</a:t>
            </a:r>
            <a:endParaRPr/>
          </a:p>
          <a:p>
            <a:pPr indent="-216217" lvl="1" marL="685800" rtl="0" algn="l">
              <a:lnSpc>
                <a:spcPct val="90000"/>
              </a:lnSpc>
              <a:spcBef>
                <a:spcPts val="500"/>
              </a:spcBef>
              <a:spcAft>
                <a:spcPts val="0"/>
              </a:spcAft>
              <a:buClr>
                <a:srgbClr val="102649"/>
              </a:buClr>
              <a:buSzPct val="100000"/>
              <a:buChar char="•"/>
            </a:pPr>
            <a:r>
              <a:rPr lang="en-US" sz="2600"/>
              <a:t>Increased physical activity</a:t>
            </a:r>
            <a:endParaRPr/>
          </a:p>
          <a:p>
            <a:pPr indent="-216217" lvl="1" marL="685800" rtl="0" algn="l">
              <a:lnSpc>
                <a:spcPct val="90000"/>
              </a:lnSpc>
              <a:spcBef>
                <a:spcPts val="500"/>
              </a:spcBef>
              <a:spcAft>
                <a:spcPts val="0"/>
              </a:spcAft>
              <a:buClr>
                <a:srgbClr val="102649"/>
              </a:buClr>
              <a:buSzPct val="100000"/>
              <a:buChar char="•"/>
            </a:pPr>
            <a:r>
              <a:rPr lang="en-US" sz="2600"/>
              <a:t>Illness (at times)</a:t>
            </a:r>
            <a:endParaRPr/>
          </a:p>
          <a:p>
            <a:pPr indent="-216217" lvl="1" marL="685800" rtl="0" algn="l">
              <a:lnSpc>
                <a:spcPct val="90000"/>
              </a:lnSpc>
              <a:spcBef>
                <a:spcPts val="500"/>
              </a:spcBef>
              <a:spcAft>
                <a:spcPts val="0"/>
              </a:spcAft>
              <a:buClr>
                <a:srgbClr val="102649"/>
              </a:buClr>
              <a:buSzPct val="100000"/>
              <a:buChar char="•"/>
            </a:pPr>
            <a:r>
              <a:rPr lang="en-US" sz="2600"/>
              <a:t>Alcohol use (a concern in adolescents)</a:t>
            </a:r>
            <a:endParaRPr/>
          </a:p>
          <a:p>
            <a:pPr indent="-77470" lvl="0" marL="228600" rtl="0" algn="l">
              <a:lnSpc>
                <a:spcPct val="90000"/>
              </a:lnSpc>
              <a:spcBef>
                <a:spcPts val="1000"/>
              </a:spcBef>
              <a:spcAft>
                <a:spcPts val="0"/>
              </a:spcAft>
              <a:buClr>
                <a:srgbClr val="102649"/>
              </a:buClr>
              <a:buSzPct val="100000"/>
              <a:buNone/>
            </a:pPr>
            <a:r>
              <a:t/>
            </a:r>
            <a:endParaRPr/>
          </a:p>
          <a:p>
            <a:pPr indent="-77470" lvl="0" marL="228600" rtl="0" algn="l">
              <a:lnSpc>
                <a:spcPct val="90000"/>
              </a:lnSpc>
              <a:spcBef>
                <a:spcPts val="1000"/>
              </a:spcBef>
              <a:spcAft>
                <a:spcPts val="0"/>
              </a:spcAft>
              <a:buClr>
                <a:srgbClr val="102649"/>
              </a:buClr>
              <a:buSzPct val="100000"/>
              <a:buNone/>
            </a:pPr>
            <a:r>
              <a:t/>
            </a:r>
            <a:endParaRPr/>
          </a:p>
          <a:p>
            <a:pPr indent="-77470" lvl="0" marL="228600" rtl="0" algn="l">
              <a:lnSpc>
                <a:spcPct val="90000"/>
              </a:lnSpc>
              <a:spcBef>
                <a:spcPts val="1000"/>
              </a:spcBef>
              <a:spcAft>
                <a:spcPts val="0"/>
              </a:spcAft>
              <a:buClr>
                <a:srgbClr val="102649"/>
              </a:buClr>
              <a:buSzPct val="100000"/>
              <a:buNone/>
            </a:pPr>
            <a:r>
              <a:t/>
            </a:r>
            <a:endParaRPr/>
          </a:p>
          <a:p>
            <a:pPr indent="-77470" lvl="0" marL="228600" rtl="0" algn="l">
              <a:lnSpc>
                <a:spcPct val="90000"/>
              </a:lnSpc>
              <a:spcBef>
                <a:spcPts val="1000"/>
              </a:spcBef>
              <a:spcAft>
                <a:spcPts val="0"/>
              </a:spcAft>
              <a:buClr>
                <a:srgbClr val="102649"/>
              </a:buClr>
              <a:buSzPct val="100000"/>
              <a:buNone/>
            </a:pPr>
            <a:r>
              <a:t/>
            </a:r>
            <a:endParaRPr/>
          </a:p>
        </p:txBody>
      </p:sp>
      <p:pic>
        <p:nvPicPr>
          <p:cNvPr descr="KDE School Health Logo" id="760" name="Google Shape;760;p93"/>
          <p:cNvPicPr preferRelativeResize="0"/>
          <p:nvPr/>
        </p:nvPicPr>
        <p:blipFill rotWithShape="1">
          <a:blip r:embed="rId3">
            <a:alphaModFix/>
          </a:blip>
          <a:srcRect b="0" l="0" r="0" t="0"/>
          <a:stretch/>
        </p:blipFill>
        <p:spPr>
          <a:xfrm>
            <a:off x="10850469" y="4495799"/>
            <a:ext cx="994108" cy="11653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94"/>
          <p:cNvSpPr txBox="1"/>
          <p:nvPr>
            <p:ph type="title"/>
          </p:nvPr>
        </p:nvSpPr>
        <p:spPr>
          <a:xfrm>
            <a:off x="555786" y="257025"/>
            <a:ext cx="9319734" cy="10782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Hypoglycemia, Continued </a:t>
            </a:r>
            <a:endParaRPr/>
          </a:p>
        </p:txBody>
      </p:sp>
      <p:sp>
        <p:nvSpPr>
          <p:cNvPr id="766" name="Google Shape;766;p94"/>
          <p:cNvSpPr txBox="1"/>
          <p:nvPr>
            <p:ph idx="1" type="body"/>
          </p:nvPr>
        </p:nvSpPr>
        <p:spPr>
          <a:xfrm>
            <a:off x="555786" y="1335301"/>
            <a:ext cx="10889454" cy="490132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Hypoglycemia symptoms are characterized as mild, moderate or severe</a:t>
            </a:r>
            <a:endParaRPr/>
          </a:p>
          <a:p>
            <a:pPr indent="-228600" lvl="0" marL="228600" rtl="0" algn="l">
              <a:lnSpc>
                <a:spcPct val="90000"/>
              </a:lnSpc>
              <a:spcBef>
                <a:spcPts val="1000"/>
              </a:spcBef>
              <a:spcAft>
                <a:spcPts val="0"/>
              </a:spcAft>
              <a:buClr>
                <a:srgbClr val="102649"/>
              </a:buClr>
              <a:buSzPts val="2800"/>
              <a:buChar char="•"/>
            </a:pPr>
            <a:r>
              <a:rPr lang="en-US"/>
              <a:t>Students who receive insulin for the treatment of diabetes will a Diabetes Medical Management Plan (DMMP) from their E</a:t>
            </a:r>
            <a:r>
              <a:rPr lang="en-US"/>
              <a:t>ndocrinologist</a:t>
            </a:r>
            <a:r>
              <a:rPr lang="en-US"/>
              <a:t>,  and have a written Emergency Diabetes Care Plan/Action Plan describing how to treat all these symptoms according to the severity of the hypoglycemia </a:t>
            </a:r>
            <a:endParaRPr/>
          </a:p>
          <a:p>
            <a:pPr indent="-228600" lvl="0" marL="228600" rtl="0" algn="l">
              <a:lnSpc>
                <a:spcPct val="90000"/>
              </a:lnSpc>
              <a:spcBef>
                <a:spcPts val="1000"/>
              </a:spcBef>
              <a:spcAft>
                <a:spcPts val="0"/>
              </a:spcAft>
              <a:buClr>
                <a:srgbClr val="102649"/>
              </a:buClr>
              <a:buSzPts val="2800"/>
              <a:buChar char="•"/>
            </a:pPr>
            <a:r>
              <a:rPr lang="en-US"/>
              <a:t>It is also very important to list common symptoms that the student has with hypoglycemic episodes this will allow school staff to recognize that the student may be experiencing low blood sugar levels</a:t>
            </a:r>
            <a:endParaRPr/>
          </a:p>
        </p:txBody>
      </p:sp>
      <p:pic>
        <p:nvPicPr>
          <p:cNvPr descr="KDE School Health Logo" id="767" name="Google Shape;767;p94"/>
          <p:cNvPicPr preferRelativeResize="0"/>
          <p:nvPr/>
        </p:nvPicPr>
        <p:blipFill rotWithShape="1">
          <a:blip r:embed="rId3">
            <a:alphaModFix/>
          </a:blip>
          <a:srcRect b="0" l="0" r="0" t="0"/>
          <a:stretch/>
        </p:blipFill>
        <p:spPr>
          <a:xfrm>
            <a:off x="11262508" y="4762140"/>
            <a:ext cx="896190" cy="1042506"/>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95"/>
          <p:cNvSpPr txBox="1"/>
          <p:nvPr>
            <p:ph type="title"/>
          </p:nvPr>
        </p:nvSpPr>
        <p:spPr>
          <a:xfrm>
            <a:off x="366473" y="257025"/>
            <a:ext cx="10301527" cy="1320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780"/>
              </a:buClr>
              <a:buSzPts val="4400"/>
              <a:buFont typeface="Libre Franklin Medium"/>
              <a:buNone/>
            </a:pPr>
            <a:r>
              <a:rPr lang="en-US"/>
              <a:t> Signs and Symptoms of Hypoglycemia </a:t>
            </a:r>
            <a:endParaRPr/>
          </a:p>
        </p:txBody>
      </p:sp>
      <p:sp>
        <p:nvSpPr>
          <p:cNvPr id="773" name="Google Shape;773;p95"/>
          <p:cNvSpPr txBox="1"/>
          <p:nvPr>
            <p:ph idx="1" type="body"/>
          </p:nvPr>
        </p:nvSpPr>
        <p:spPr>
          <a:xfrm>
            <a:off x="555775" y="1684425"/>
            <a:ext cx="10766100" cy="38520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102649"/>
              </a:buClr>
              <a:buSzPts val="2800"/>
              <a:buChar char="•"/>
            </a:pPr>
            <a:r>
              <a:rPr lang="en-US"/>
              <a:t>Shakiness or trembling</a:t>
            </a:r>
            <a:endParaRPr/>
          </a:p>
          <a:p>
            <a:pPr indent="-228600" lvl="0" marL="228600" rtl="0" algn="l">
              <a:lnSpc>
                <a:spcPct val="90000"/>
              </a:lnSpc>
              <a:spcBef>
                <a:spcPts val="1000"/>
              </a:spcBef>
              <a:spcAft>
                <a:spcPts val="0"/>
              </a:spcAft>
              <a:buClr>
                <a:srgbClr val="102649"/>
              </a:buClr>
              <a:buSzPts val="2800"/>
              <a:buChar char="•"/>
            </a:pPr>
            <a:r>
              <a:rPr lang="en-US"/>
              <a:t>Looking pale (pallor)</a:t>
            </a:r>
            <a:endParaRPr/>
          </a:p>
          <a:p>
            <a:pPr indent="-228600" lvl="0" marL="228600" rtl="0" algn="l">
              <a:lnSpc>
                <a:spcPct val="90000"/>
              </a:lnSpc>
              <a:spcBef>
                <a:spcPts val="1000"/>
              </a:spcBef>
              <a:spcAft>
                <a:spcPts val="0"/>
              </a:spcAft>
              <a:buClr>
                <a:srgbClr val="102649"/>
              </a:buClr>
              <a:buSzPts val="2800"/>
              <a:buChar char="•"/>
            </a:pPr>
            <a:r>
              <a:rPr lang="en-US"/>
              <a:t>Sweating</a:t>
            </a:r>
            <a:endParaRPr/>
          </a:p>
          <a:p>
            <a:pPr indent="-228600" lvl="0" marL="228600" rtl="0" algn="l">
              <a:lnSpc>
                <a:spcPct val="90000"/>
              </a:lnSpc>
              <a:spcBef>
                <a:spcPts val="1000"/>
              </a:spcBef>
              <a:spcAft>
                <a:spcPts val="0"/>
              </a:spcAft>
              <a:buClr>
                <a:srgbClr val="102649"/>
              </a:buClr>
              <a:buSzPts val="2800"/>
              <a:buChar char="•"/>
            </a:pPr>
            <a:r>
              <a:rPr lang="en-US"/>
              <a:t>Headache</a:t>
            </a:r>
            <a:endParaRPr/>
          </a:p>
          <a:p>
            <a:pPr indent="-228600" lvl="0" marL="228600" rtl="0" algn="l">
              <a:lnSpc>
                <a:spcPct val="90000"/>
              </a:lnSpc>
              <a:spcBef>
                <a:spcPts val="1000"/>
              </a:spcBef>
              <a:spcAft>
                <a:spcPts val="0"/>
              </a:spcAft>
              <a:buClr>
                <a:srgbClr val="102649"/>
              </a:buClr>
              <a:buSzPts val="2800"/>
              <a:buChar char="•"/>
            </a:pPr>
            <a:r>
              <a:rPr lang="en-US"/>
              <a:t>Hunger or nausea</a:t>
            </a:r>
            <a:endParaRPr/>
          </a:p>
          <a:p>
            <a:pPr indent="-228600" lvl="0" marL="228600" rtl="0" algn="l">
              <a:lnSpc>
                <a:spcPct val="90000"/>
              </a:lnSpc>
              <a:spcBef>
                <a:spcPts val="1000"/>
              </a:spcBef>
              <a:spcAft>
                <a:spcPts val="0"/>
              </a:spcAft>
              <a:buClr>
                <a:srgbClr val="102649"/>
              </a:buClr>
              <a:buSzPts val="2800"/>
              <a:buChar char="•"/>
            </a:pPr>
            <a:r>
              <a:rPr lang="en-US"/>
              <a:t>Irregular or fast heartbeat</a:t>
            </a:r>
            <a:endParaRPr/>
          </a:p>
          <a:p>
            <a:pPr indent="-228600" lvl="0" marL="228600" rtl="0" algn="l">
              <a:lnSpc>
                <a:spcPct val="90000"/>
              </a:lnSpc>
              <a:spcBef>
                <a:spcPts val="1000"/>
              </a:spcBef>
              <a:spcAft>
                <a:spcPts val="0"/>
              </a:spcAft>
              <a:buClr>
                <a:srgbClr val="102649"/>
              </a:buClr>
              <a:buSzPts val="2800"/>
              <a:buChar char="•"/>
            </a:pPr>
            <a:r>
              <a:rPr lang="en-US"/>
              <a:t>Dizziness or lightheadedness</a:t>
            </a:r>
            <a:endParaRPr/>
          </a:p>
          <a:p>
            <a:pPr indent="-228600" lvl="0" marL="228600" rtl="0" algn="l">
              <a:lnSpc>
                <a:spcPct val="90000"/>
              </a:lnSpc>
              <a:spcBef>
                <a:spcPts val="1000"/>
              </a:spcBef>
              <a:spcAft>
                <a:spcPts val="0"/>
              </a:spcAft>
              <a:buClr>
                <a:srgbClr val="102649"/>
              </a:buClr>
              <a:buSzPts val="2800"/>
              <a:buChar char="•"/>
            </a:pPr>
            <a:r>
              <a:rPr lang="en-US"/>
              <a:t>Nervousness or anxiety</a:t>
            </a:r>
            <a:endParaRPr/>
          </a:p>
          <a:p>
            <a:pPr indent="-228600" lvl="0" marL="228600" rtl="0" algn="l">
              <a:lnSpc>
                <a:spcPct val="90000"/>
              </a:lnSpc>
              <a:spcBef>
                <a:spcPts val="1000"/>
              </a:spcBef>
              <a:spcAft>
                <a:spcPts val="0"/>
              </a:spcAft>
              <a:buClr>
                <a:srgbClr val="102649"/>
              </a:buClr>
              <a:buSzPts val="2800"/>
              <a:buChar char="•"/>
            </a:pPr>
            <a:r>
              <a:rPr lang="en-US"/>
              <a:t>Irritability or confusion</a:t>
            </a:r>
            <a:endParaRPr/>
          </a:p>
        </p:txBody>
      </p:sp>
      <p:pic>
        <p:nvPicPr>
          <p:cNvPr descr="KDE School Health Logo" id="774" name="Google Shape;774;p95"/>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96"/>
          <p:cNvSpPr txBox="1"/>
          <p:nvPr>
            <p:ph type="title"/>
          </p:nvPr>
        </p:nvSpPr>
        <p:spPr>
          <a:xfrm>
            <a:off x="555786" y="0"/>
            <a:ext cx="9533094" cy="115526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7780"/>
              </a:buClr>
              <a:buSzPct val="100000"/>
              <a:buFont typeface="Libre Franklin Medium"/>
              <a:buNone/>
            </a:pPr>
            <a:r>
              <a:rPr lang="en-US"/>
              <a:t>Students Showing Signs of Hypoglycemia</a:t>
            </a:r>
            <a:endParaRPr/>
          </a:p>
        </p:txBody>
      </p:sp>
      <p:sp>
        <p:nvSpPr>
          <p:cNvPr id="781" name="Google Shape;781;p96"/>
          <p:cNvSpPr txBox="1"/>
          <p:nvPr>
            <p:ph idx="1" type="body"/>
          </p:nvPr>
        </p:nvSpPr>
        <p:spPr>
          <a:xfrm>
            <a:off x="555775" y="1403675"/>
            <a:ext cx="11080500" cy="45354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102649"/>
              </a:buClr>
              <a:buSzPts val="2800"/>
              <a:buChar char="•"/>
            </a:pPr>
            <a:r>
              <a:rPr lang="en-US"/>
              <a:t>If a student shows signs of hypoglycemia, unlicensed school personnel should consult the student’s Emergency Diabetes Care Plan/Action Plan for guidance on how the hypoglycemia is to be treated</a:t>
            </a:r>
            <a:endParaRPr/>
          </a:p>
          <a:p>
            <a:pPr indent="-228600" lvl="0" marL="228600" rtl="0" algn="l">
              <a:lnSpc>
                <a:spcPct val="90000"/>
              </a:lnSpc>
              <a:spcBef>
                <a:spcPts val="1000"/>
              </a:spcBef>
              <a:spcAft>
                <a:spcPts val="0"/>
              </a:spcAft>
              <a:buClr>
                <a:srgbClr val="102649"/>
              </a:buClr>
              <a:buSzPts val="2800"/>
              <a:buChar char="•"/>
            </a:pPr>
            <a:r>
              <a:rPr lang="en-US"/>
              <a:t>The Diabetes Medical Management Plan may include giving the student a source of sugar, such as juice or a snack. If the symptoms progress, it is possible that the administration of the emergency medications may become necessary.  </a:t>
            </a:r>
            <a:endParaRPr/>
          </a:p>
          <a:p>
            <a:pPr indent="0" lvl="0" marL="0" rtl="0" algn="l">
              <a:lnSpc>
                <a:spcPct val="90000"/>
              </a:lnSpc>
              <a:spcBef>
                <a:spcPts val="1000"/>
              </a:spcBef>
              <a:spcAft>
                <a:spcPts val="0"/>
              </a:spcAft>
              <a:buNone/>
            </a:pPr>
            <a:r>
              <a:t/>
            </a:r>
            <a:endParaRPr/>
          </a:p>
          <a:p>
            <a:pPr indent="-50800" lvl="0" marL="228600" rtl="0" algn="l">
              <a:lnSpc>
                <a:spcPct val="90000"/>
              </a:lnSpc>
              <a:spcBef>
                <a:spcPts val="1000"/>
              </a:spcBef>
              <a:spcAft>
                <a:spcPts val="0"/>
              </a:spcAft>
              <a:buClr>
                <a:srgbClr val="102649"/>
              </a:buClr>
              <a:buSzPts val="2800"/>
              <a:buNone/>
            </a:pPr>
            <a:r>
              <a:t/>
            </a:r>
            <a:endParaRPr/>
          </a:p>
        </p:txBody>
      </p:sp>
      <p:pic>
        <p:nvPicPr>
          <p:cNvPr descr="KDE School Health Logo" id="782" name="Google Shape;782;p96"/>
          <p:cNvPicPr preferRelativeResize="0"/>
          <p:nvPr/>
        </p:nvPicPr>
        <p:blipFill rotWithShape="1">
          <a:blip r:embed="rId3">
            <a:alphaModFix/>
          </a:blip>
          <a:srcRect b="0" l="0" r="0" t="0"/>
          <a:stretch/>
        </p:blipFill>
        <p:spPr>
          <a:xfrm>
            <a:off x="11036730" y="4818585"/>
            <a:ext cx="896190" cy="104250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2025-04-02T18:11:20Z</dcterms:created>
  <dc:creator>McDonald, Angela - Division of District Support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MSIP_Label_eb544694-0027-44fa-bee4-2648c0363f9d_Enabled">
    <vt:lpwstr>true</vt:lpwstr>
  </property>
  <property fmtid="{D5CDD505-2E9C-101B-9397-08002B2CF9AE}" pid="4" name="MSIP_Label_eb544694-0027-44fa-bee4-2648c0363f9d_SetDate">
    <vt:lpwstr>2025-03-28T14:30:16Z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44de4ecd-7385-4832-8637-00aa86aa2299</vt:lpwstr>
  </property>
  <property fmtid="{D5CDD505-2E9C-101B-9397-08002B2CF9AE}" pid="9" name="MSIP_Label_eb544694-0027-44fa-bee4-2648c0363f9d_ContentBits">
    <vt:lpwstr>0</vt:lpwstr>
  </property>
  <property fmtid="{D5CDD505-2E9C-101B-9397-08002B2CF9AE}" pid="10" name="MSIP_Label_eb544694-0027-44fa-bee4-2648c0363f9d_Tag">
    <vt:lpwstr>10, 3, 0, 1</vt:lpwstr>
  </property>
  <property fmtid="{D5CDD505-2E9C-101B-9397-08002B2CF9AE}" pid="11" name="_dlc_DocIdItemGuid">
    <vt:lpwstr>ac3fdcde-da7c-4d21-b74f-253507a5a1fe</vt:lpwstr>
  </property>
</Properties>
</file>