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15" r:id="rId1"/>
  </p:sldMasterIdLst>
  <p:notesMasterIdLst>
    <p:notesMasterId r:id="rId9"/>
  </p:notesMasterIdLst>
  <p:handoutMasterIdLst>
    <p:handoutMasterId r:id="rId10"/>
  </p:handoutMasterIdLst>
  <p:sldIdLst>
    <p:sldId id="256" r:id="rId2"/>
    <p:sldId id="337" r:id="rId3"/>
    <p:sldId id="328" r:id="rId4"/>
    <p:sldId id="362" r:id="rId5"/>
    <p:sldId id="308" r:id="rId6"/>
    <p:sldId id="338" r:id="rId7"/>
    <p:sldId id="359" r:id="rId8"/>
  </p:sldIdLst>
  <p:sldSz cx="9144000" cy="6858000" type="screen4x3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24" autoAdjust="0"/>
    <p:restoredTop sz="84302" autoAdjust="0"/>
  </p:normalViewPr>
  <p:slideViewPr>
    <p:cSldViewPr>
      <p:cViewPr varScale="1">
        <p:scale>
          <a:sx n="92" d="100"/>
          <a:sy n="92" d="100"/>
        </p:scale>
        <p:origin x="194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1488" cy="461963"/>
          </a:xfrm>
          <a:prstGeom prst="rect">
            <a:avLst/>
          </a:prstGeom>
        </p:spPr>
        <p:txBody>
          <a:bodyPr vert="horz" lIns="91435" tIns="45717" rIns="91435" bIns="4571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0" y="1"/>
            <a:ext cx="3011488" cy="461963"/>
          </a:xfrm>
          <a:prstGeom prst="rect">
            <a:avLst/>
          </a:prstGeom>
        </p:spPr>
        <p:txBody>
          <a:bodyPr vert="horz" lIns="91435" tIns="45717" rIns="91435" bIns="45717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6"/>
            <a:ext cx="3011488" cy="461963"/>
          </a:xfrm>
          <a:prstGeom prst="rect">
            <a:avLst/>
          </a:prstGeom>
        </p:spPr>
        <p:txBody>
          <a:bodyPr vert="horz" lIns="91435" tIns="45717" rIns="91435" bIns="4571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7000" y="8772526"/>
            <a:ext cx="3011488" cy="461963"/>
          </a:xfrm>
          <a:prstGeom prst="rect">
            <a:avLst/>
          </a:prstGeom>
        </p:spPr>
        <p:txBody>
          <a:bodyPr vert="horz" lIns="91435" tIns="45717" rIns="91435" bIns="45717" rtlCol="0" anchor="b"/>
          <a:lstStyle>
            <a:lvl1pPr algn="r">
              <a:defRPr sz="1200"/>
            </a:lvl1pPr>
          </a:lstStyle>
          <a:p>
            <a:fld id="{98DA2318-16FF-465A-AB9A-EE3E4E696B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64584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1488" cy="461963"/>
          </a:xfrm>
          <a:prstGeom prst="rect">
            <a:avLst/>
          </a:prstGeom>
        </p:spPr>
        <p:txBody>
          <a:bodyPr vert="horz" lIns="91435" tIns="45717" rIns="91435" bIns="4571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1"/>
            <a:ext cx="3011488" cy="461963"/>
          </a:xfrm>
          <a:prstGeom prst="rect">
            <a:avLst/>
          </a:prstGeom>
        </p:spPr>
        <p:txBody>
          <a:bodyPr vert="horz" lIns="91435" tIns="45717" rIns="91435" bIns="45717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7" rIns="91435" bIns="4571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6" y="4387851"/>
            <a:ext cx="5559425" cy="4156075"/>
          </a:xfrm>
          <a:prstGeom prst="rect">
            <a:avLst/>
          </a:prstGeom>
        </p:spPr>
        <p:txBody>
          <a:bodyPr vert="horz" lIns="91435" tIns="45717" rIns="91435" bIns="457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6"/>
            <a:ext cx="3011488" cy="461963"/>
          </a:xfrm>
          <a:prstGeom prst="rect">
            <a:avLst/>
          </a:prstGeom>
        </p:spPr>
        <p:txBody>
          <a:bodyPr vert="horz" lIns="91435" tIns="45717" rIns="91435" bIns="4571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6"/>
            <a:ext cx="3011488" cy="461963"/>
          </a:xfrm>
          <a:prstGeom prst="rect">
            <a:avLst/>
          </a:prstGeom>
        </p:spPr>
        <p:txBody>
          <a:bodyPr vert="horz" lIns="91435" tIns="45717" rIns="91435" bIns="45717" rtlCol="0" anchor="b"/>
          <a:lstStyle>
            <a:lvl1pPr algn="r">
              <a:defRPr sz="1200"/>
            </a:lvl1pPr>
          </a:lstStyle>
          <a:p>
            <a:fld id="{AFB2F82D-F67C-4637-AF6D-EC3E0F2805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7069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98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422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032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205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013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142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699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2C75-2C2B-4C24-A1DF-3AB0D2690C1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9780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2C75-2C2B-4C24-A1DF-3AB0D2690C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957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2C75-2C2B-4C24-A1DF-3AB0D2690C1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465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2C75-2C2B-4C24-A1DF-3AB0D2690C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973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2C75-2C2B-4C24-A1DF-3AB0D2690C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375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2C75-2C2B-4C24-A1DF-3AB0D2690C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373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2C75-2C2B-4C24-A1DF-3AB0D2690C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663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C12C75-2C2B-4C24-A1DF-3AB0D2690C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875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2C75-2C2B-4C24-A1DF-3AB0D2690C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103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2C75-2C2B-4C24-A1DF-3AB0D2690C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35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2C75-2C2B-4C24-A1DF-3AB0D2690C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057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FC12C75-2C2B-4C24-A1DF-3AB0D2690C1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4325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16" r:id="rId1"/>
    <p:sldLayoutId id="2147485017" r:id="rId2"/>
    <p:sldLayoutId id="2147485018" r:id="rId3"/>
    <p:sldLayoutId id="2147485019" r:id="rId4"/>
    <p:sldLayoutId id="2147485020" r:id="rId5"/>
    <p:sldLayoutId id="2147485021" r:id="rId6"/>
    <p:sldLayoutId id="2147485022" r:id="rId7"/>
    <p:sldLayoutId id="2147485023" r:id="rId8"/>
    <p:sldLayoutId id="2147485024" r:id="rId9"/>
    <p:sldLayoutId id="2147485025" r:id="rId10"/>
    <p:sldLayoutId id="2147485026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1400"/>
            <a:ext cx="7543800" cy="1371600"/>
          </a:xfrm>
        </p:spPr>
        <p:txBody>
          <a:bodyPr>
            <a:noAutofit/>
          </a:bodyPr>
          <a:lstStyle/>
          <a:p>
            <a:br>
              <a:rPr lang="en-US" sz="2400" b="1" dirty="0">
                <a:latin typeface="Calibri" pitchFamily="34" charset="0"/>
              </a:rPr>
            </a:br>
            <a:r>
              <a:rPr lang="en-US" sz="2400" b="1" dirty="0">
                <a:latin typeface="Calibri" pitchFamily="34" charset="0"/>
              </a:rPr>
              <a:t>Public Hearing for Fiscal Year 2025-26 Proposed Budget</a:t>
            </a:r>
            <a:br>
              <a:rPr lang="en-US" sz="2400" b="1" dirty="0">
                <a:latin typeface="Calibri" pitchFamily="34" charset="0"/>
              </a:rPr>
            </a:br>
            <a:br>
              <a:rPr lang="en-US" sz="2400" dirty="0">
                <a:latin typeface="Calibri" pitchFamily="34" charset="0"/>
              </a:rPr>
            </a:br>
            <a:endParaRPr lang="en-US" sz="2400" dirty="0"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0184" y="4601493"/>
            <a:ext cx="6858000" cy="1104899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+mn-lt"/>
              </a:rPr>
              <a:t>Board Meeting</a:t>
            </a:r>
          </a:p>
          <a:p>
            <a:r>
              <a:rPr lang="en-US" sz="2000" b="1" dirty="0">
                <a:solidFill>
                  <a:schemeClr val="tx1"/>
                </a:solidFill>
                <a:latin typeface="+mn-lt"/>
              </a:rPr>
              <a:t>June 12, 2025</a:t>
            </a:r>
          </a:p>
          <a:p>
            <a:endParaRPr lang="en-US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2C75-2C2B-4C24-A1DF-3AB0D2690C13}" type="slidenum">
              <a:rPr lang="en-US" smtClean="0"/>
              <a:t>1</a:t>
            </a:fld>
            <a:endParaRPr lang="en-US" dirty="0"/>
          </a:p>
        </p:txBody>
      </p:sp>
      <p:pic>
        <p:nvPicPr>
          <p:cNvPr id="1026" name="Picture 2" descr="C:\Users\kolvira.chheng\Desktop\ARUSD_Logo_2016_RGB (2)-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33" y="304800"/>
            <a:ext cx="1164967" cy="126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57400" y="429519"/>
            <a:ext cx="6096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Calibri" pitchFamily="34" charset="0"/>
              </a:rPr>
              <a:t>Alum Rock Union Elementary School District</a:t>
            </a:r>
            <a:endParaRPr lang="en-US" sz="32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351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14142"/>
            <a:ext cx="6727567" cy="780639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latin typeface="+mn-lt"/>
              </a:rPr>
              <a:t>Key Assumptions – Enrollment History and Projections per SchoolWorks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233" y="2057400"/>
            <a:ext cx="8153400" cy="4191000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endParaRPr lang="en-US" dirty="0"/>
          </a:p>
          <a:p>
            <a:pPr lvl="1"/>
            <a:endParaRPr lang="en-US" dirty="0"/>
          </a:p>
          <a:p>
            <a:pPr marL="32004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FC12C75-2C2B-4C24-A1DF-3AB0D2690C13}" type="slidenum">
              <a:rPr lang="en-US" smtClean="0"/>
              <a:t>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C85048-E2B6-4DEE-BA16-532C126D9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36" y="1200474"/>
            <a:ext cx="7907197" cy="5047926"/>
          </a:xfrm>
          <a:prstGeom prst="rect">
            <a:avLst/>
          </a:prstGeom>
        </p:spPr>
      </p:pic>
      <p:pic>
        <p:nvPicPr>
          <p:cNvPr id="7" name="Picture 2" descr="C:\Users\kolvira.chheng\Desktop\ARUSD_Logo_2016_RGB (2)-4.png">
            <a:extLst>
              <a:ext uri="{FF2B5EF4-FFF2-40B4-BE49-F238E27FC236}">
                <a16:creationId xmlns:a16="http://schemas.microsoft.com/office/drawing/2014/main" id="{70E949CD-8AEA-4197-95F3-FC3B414E0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36" y="166082"/>
            <a:ext cx="914400" cy="99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1394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80372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           </a:t>
            </a:r>
            <a:br>
              <a:rPr lang="en-US" dirty="0"/>
            </a:br>
            <a:r>
              <a:rPr lang="en-US" sz="2700" b="1" dirty="0">
                <a:latin typeface="+mn-lt"/>
              </a:rPr>
              <a:t>Key Assumptions – Enrollment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84563" y="1282162"/>
            <a:ext cx="7924800" cy="3244709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274320" lvl="1" indent="0">
              <a:buNone/>
            </a:pP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</a:rPr>
              <a:t>	</a:t>
            </a:r>
          </a:p>
          <a:p>
            <a:pPr marL="329883" lvl="2" indent="0">
              <a:spcBef>
                <a:spcPts val="0"/>
              </a:spcBef>
              <a:buSzPts val="1748"/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MYP includes an additional potential 300 * student decrease (total decrease of approximately 540 students) due to school closures and projected enrollment drop.</a:t>
            </a:r>
          </a:p>
          <a:p>
            <a:pPr marL="274320" lvl="0" indent="-148844">
              <a:spcBef>
                <a:spcPts val="600"/>
              </a:spcBef>
              <a:spcAft>
                <a:spcPts val="0"/>
              </a:spcAft>
              <a:buSzPts val="1976"/>
              <a:buNone/>
            </a:pPr>
            <a:endParaRPr lang="en-US" dirty="0"/>
          </a:p>
          <a:p>
            <a:pPr marL="274320" lvl="0" indent="-148844">
              <a:spcBef>
                <a:spcPts val="600"/>
              </a:spcBef>
              <a:spcAft>
                <a:spcPts val="0"/>
              </a:spcAft>
              <a:buSzPts val="1976"/>
              <a:buNone/>
            </a:pPr>
            <a:r>
              <a:rPr lang="en-US" dirty="0"/>
              <a:t>* Most recent FY 25-26 enrollment information from Student Services. </a:t>
            </a:r>
          </a:p>
          <a:p>
            <a:pPr marL="274320" lvl="1" indent="0">
              <a:buNone/>
            </a:pPr>
            <a:r>
              <a:rPr lang="en-US" sz="1600" dirty="0"/>
              <a:t>				</a:t>
            </a:r>
          </a:p>
          <a:p>
            <a:pPr marL="274320" lvl="1" indent="0">
              <a:buNone/>
            </a:pPr>
            <a:endParaRPr lang="en-US" sz="1600" dirty="0"/>
          </a:p>
          <a:p>
            <a:pPr marL="274320" lvl="1" indent="0">
              <a:buNone/>
            </a:pPr>
            <a:endParaRPr lang="en-US" sz="1600" dirty="0"/>
          </a:p>
          <a:p>
            <a:pPr lvl="1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2C75-2C2B-4C24-A1DF-3AB0D2690C13}" type="slidenum">
              <a:rPr lang="en-US" smtClean="0">
                <a:solidFill>
                  <a:srgbClr val="464653"/>
                </a:solidFill>
              </a:rPr>
              <a:pPr/>
              <a:t>3</a:t>
            </a:fld>
            <a:endParaRPr lang="en-US" dirty="0">
              <a:solidFill>
                <a:srgbClr val="464653"/>
              </a:solidFill>
            </a:endParaRPr>
          </a:p>
        </p:txBody>
      </p:sp>
      <p:pic>
        <p:nvPicPr>
          <p:cNvPr id="7" name="Picture 2" descr="C:\Users\kolvira.chheng\Desktop\ARUSD_Logo_2016_RGB (2)-4.png">
            <a:extLst>
              <a:ext uri="{FF2B5EF4-FFF2-40B4-BE49-F238E27FC236}">
                <a16:creationId xmlns:a16="http://schemas.microsoft.com/office/drawing/2014/main" id="{626C7C8B-1495-4CB0-9E80-EC3C06419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36" y="166082"/>
            <a:ext cx="914400" cy="99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09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232773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           </a:t>
            </a:r>
            <a:br>
              <a:rPr lang="en-US" dirty="0"/>
            </a:br>
            <a:r>
              <a:rPr lang="en-US" sz="2700" dirty="0">
                <a:latin typeface="+mn-lt"/>
              </a:rPr>
              <a:t>          </a:t>
            </a:r>
            <a:r>
              <a:rPr lang="en-US" sz="2700" b="1" dirty="0">
                <a:latin typeface="+mn-lt"/>
              </a:rPr>
              <a:t>Key Assumptions – Revenues Based on May Revision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18160" y="1161639"/>
            <a:ext cx="8153400" cy="5148049"/>
          </a:xfrm>
          <a:solidFill>
            <a:schemeClr val="bg1"/>
          </a:solidFill>
        </p:spPr>
        <p:txBody>
          <a:bodyPr>
            <a:normAutofit fontScale="25000" lnSpcReduction="20000"/>
          </a:bodyPr>
          <a:lstStyle/>
          <a:p>
            <a:pPr marL="346075" indent="0">
              <a:spcBef>
                <a:spcPts val="200"/>
              </a:spcBef>
              <a:spcAft>
                <a:spcPts val="400"/>
              </a:spcAft>
              <a:buNone/>
            </a:pPr>
            <a:r>
              <a:rPr lang="en-US" sz="9600" b="1" dirty="0"/>
              <a:t>Federal Revenue</a:t>
            </a:r>
          </a:p>
          <a:p>
            <a:pPr marL="396875" indent="-50800"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9600" dirty="0"/>
              <a:t> Title I, II, III, IV = $3.7M</a:t>
            </a:r>
          </a:p>
          <a:p>
            <a:pPr marL="517525" indent="-171450"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9600" dirty="0"/>
              <a:t>Special Education = $1.9M</a:t>
            </a:r>
          </a:p>
          <a:p>
            <a:pPr marL="346075" indent="0">
              <a:spcBef>
                <a:spcPts val="200"/>
              </a:spcBef>
              <a:spcAft>
                <a:spcPts val="400"/>
              </a:spcAft>
              <a:buNone/>
            </a:pPr>
            <a:r>
              <a:rPr lang="en-US" sz="9600" b="1" dirty="0"/>
              <a:t> State Revenue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9600" dirty="0"/>
              <a:t>LCFF (Local Control Funding Formula) based on May Revision = $107.7M (Unrestricted)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9600" dirty="0"/>
              <a:t>ASES (After School Education and Safety Program) = $2.1M (Restricted)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9600" dirty="0"/>
              <a:t>Prop 28 Arts and Music Grant = $933K (Restricted)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9600" dirty="0"/>
              <a:t>ELOP (Expanded Learning Opportunities Program) = $12.2M (Restricted)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9600" dirty="0"/>
              <a:t>Lottery = $1.3M (Unrestricted)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9600" dirty="0"/>
              <a:t>Lottery = $588K (Restricted) </a:t>
            </a:r>
          </a:p>
          <a:p>
            <a:pPr marL="384048" lvl="2" indent="0">
              <a:buNone/>
            </a:pPr>
            <a:r>
              <a:rPr lang="en-US" sz="9600" b="1" dirty="0"/>
              <a:t>Local Revenue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9600" dirty="0"/>
              <a:t>Parcel taxes of approximately $4.9M, each year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9600" dirty="0"/>
              <a:t>Lease revenue of approximately $2.7M, each year</a:t>
            </a:r>
          </a:p>
          <a:p>
            <a:pPr marL="274320" lvl="1" indent="0">
              <a:buNone/>
            </a:pP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</a:rPr>
              <a:t>	</a:t>
            </a:r>
          </a:p>
          <a:p>
            <a:pPr marL="274320" lvl="1" indent="0">
              <a:buNone/>
            </a:pPr>
            <a:endParaRPr lang="en-US" sz="1600" dirty="0"/>
          </a:p>
          <a:p>
            <a:pPr marL="274320" lvl="1" indent="0">
              <a:buNone/>
            </a:pPr>
            <a:r>
              <a:rPr lang="en-US" sz="1600" dirty="0"/>
              <a:t>					</a:t>
            </a:r>
          </a:p>
          <a:p>
            <a:pPr marL="274320" lvl="1" indent="0">
              <a:buNone/>
            </a:pPr>
            <a:endParaRPr lang="en-US" sz="1600" dirty="0"/>
          </a:p>
          <a:p>
            <a:pPr marL="274320" lvl="1" indent="0">
              <a:buNone/>
            </a:pPr>
            <a:endParaRPr lang="en-US" sz="1600" dirty="0"/>
          </a:p>
          <a:p>
            <a:pPr lvl="1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2C75-2C2B-4C24-A1DF-3AB0D2690C13}" type="slidenum">
              <a:rPr lang="en-US" smtClean="0">
                <a:solidFill>
                  <a:srgbClr val="464653"/>
                </a:solidFill>
              </a:rPr>
              <a:pPr/>
              <a:t>4</a:t>
            </a:fld>
            <a:endParaRPr lang="en-US" dirty="0">
              <a:solidFill>
                <a:srgbClr val="464653"/>
              </a:solidFill>
            </a:endParaRPr>
          </a:p>
        </p:txBody>
      </p:sp>
      <p:pic>
        <p:nvPicPr>
          <p:cNvPr id="7" name="Picture 2" descr="C:\Users\kolvira.chheng\Desktop\ARUSD_Logo_2016_RGB (2)-4.png">
            <a:extLst>
              <a:ext uri="{FF2B5EF4-FFF2-40B4-BE49-F238E27FC236}">
                <a16:creationId xmlns:a16="http://schemas.microsoft.com/office/drawing/2014/main" id="{626C7C8B-1495-4CB0-9E80-EC3C06419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36" y="166082"/>
            <a:ext cx="914400" cy="99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08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6051" y="147229"/>
            <a:ext cx="7334428" cy="762000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+mn-lt"/>
              </a:rPr>
              <a:t>Key Assumptions – LCFF Revenue Based on May Revision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233" y="2057400"/>
            <a:ext cx="8153400" cy="4191000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endParaRPr lang="en-US" dirty="0"/>
          </a:p>
          <a:p>
            <a:pPr lvl="1"/>
            <a:endParaRPr lang="en-US" dirty="0"/>
          </a:p>
          <a:p>
            <a:pPr marL="32004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FC12C75-2C2B-4C24-A1DF-3AB0D2690C13}" type="slidenum">
              <a:rPr lang="en-US" smtClean="0"/>
              <a:t>5</a:t>
            </a:fld>
            <a:endParaRPr lang="en-US" dirty="0"/>
          </a:p>
        </p:txBody>
      </p:sp>
      <p:pic>
        <p:nvPicPr>
          <p:cNvPr id="7" name="Picture 2" descr="C:\Users\kolvira.chheng\Desktop\ARUSD_Logo_2016_RGB (2)-4.png">
            <a:extLst>
              <a:ext uri="{FF2B5EF4-FFF2-40B4-BE49-F238E27FC236}">
                <a16:creationId xmlns:a16="http://schemas.microsoft.com/office/drawing/2014/main" id="{745EC355-6904-4292-A6BB-AC0F2E1B3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36" y="166082"/>
            <a:ext cx="914400" cy="99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EF35F5-AFC9-4DE1-B263-21796F9355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366" y="1373025"/>
            <a:ext cx="8153401" cy="455721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266668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0" y="380509"/>
            <a:ext cx="6263640" cy="627796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           </a:t>
            </a:r>
            <a:br>
              <a:rPr lang="en-US" dirty="0"/>
            </a:br>
            <a:r>
              <a:rPr lang="en-US" dirty="0"/>
              <a:t>       </a:t>
            </a:r>
            <a:r>
              <a:rPr lang="en-US" sz="2700" b="1" dirty="0">
                <a:latin typeface="+mn-lt"/>
              </a:rPr>
              <a:t>Key Assumptions – Expenditures</a:t>
            </a: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76800"/>
          </a:xfrm>
          <a:solidFill>
            <a:schemeClr val="bg1"/>
          </a:solidFill>
        </p:spPr>
        <p:txBody>
          <a:bodyPr>
            <a:normAutofit fontScale="25000" lnSpcReduction="20000"/>
          </a:bodyPr>
          <a:lstStyle/>
          <a:p>
            <a:pPr marL="60325" indent="-60325">
              <a:spcBef>
                <a:spcPts val="200"/>
              </a:spcBef>
              <a:spcAft>
                <a:spcPts val="400"/>
              </a:spcAft>
            </a:pPr>
            <a:r>
              <a:rPr lang="en-US" sz="9600" dirty="0">
                <a:latin typeface="Calibri" pitchFamily="34" charset="0"/>
              </a:rPr>
              <a:t>FY 2024-25</a:t>
            </a:r>
          </a:p>
          <a:p>
            <a:pPr marL="576263" indent="-179388"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9600" dirty="0"/>
              <a:t>1% off salary schedule payment is not included in expenditures and fund balance yet. Cost is approximately $1.1M.</a:t>
            </a:r>
            <a:endParaRPr lang="en-US" sz="9600" dirty="0">
              <a:latin typeface="Calibri" pitchFamily="34" charset="0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en-US" sz="9600" dirty="0">
                <a:latin typeface="Calibri" pitchFamily="34" charset="0"/>
              </a:rPr>
              <a:t>FY 2025-26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9600" dirty="0">
                <a:latin typeface="Calibri" pitchFamily="34" charset="0"/>
              </a:rPr>
              <a:t>Incorporates School Consolidation Plan and Fiscal Stabilization Plan including district office staffing reductions.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9600" dirty="0">
                <a:latin typeface="Calibri" pitchFamily="34" charset="0"/>
              </a:rPr>
              <a:t>We are on track with deficit spending of $9.4M.</a:t>
            </a:r>
          </a:p>
          <a:p>
            <a:pPr marL="382588" lvl="2" indent="-263525">
              <a:buNone/>
            </a:pPr>
            <a:r>
              <a:rPr lang="en-US" sz="9600" dirty="0">
                <a:latin typeface="Calibri" pitchFamily="34" charset="0"/>
              </a:rPr>
              <a:t>FY 2026-27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9600" dirty="0">
                <a:latin typeface="Calibri" pitchFamily="34" charset="0"/>
              </a:rPr>
              <a:t>Includes consolidation of Adelante I and II onto Fischer site.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9600" dirty="0">
                <a:latin typeface="Calibri" pitchFamily="34" charset="0"/>
              </a:rPr>
              <a:t>Includes reduction of 10 certificated FTEs to align with declining enrollment = $1.5M.</a:t>
            </a:r>
          </a:p>
          <a:p>
            <a:pPr marL="200025" lvl="1" indent="-80963">
              <a:buNone/>
            </a:pPr>
            <a:r>
              <a:rPr lang="en-US" sz="9600" dirty="0">
                <a:latin typeface="Calibri" pitchFamily="34" charset="0"/>
              </a:rPr>
              <a:t>FY 2027-28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9600" dirty="0">
                <a:latin typeface="Calibri" pitchFamily="34" charset="0"/>
              </a:rPr>
              <a:t>Includes reduction of 10 certificated FTEs to align with declining enrollment = $1.5M.</a:t>
            </a:r>
          </a:p>
          <a:p>
            <a:pPr lvl="2"/>
            <a:endParaRPr lang="en-US" sz="9600" dirty="0">
              <a:latin typeface="Calibri" pitchFamily="34" charset="0"/>
            </a:endParaRPr>
          </a:p>
          <a:p>
            <a:pPr lvl="2"/>
            <a:endParaRPr lang="en-US" sz="3500" b="1" dirty="0">
              <a:latin typeface="Calibri" pitchFamily="34" charset="0"/>
            </a:endParaRPr>
          </a:p>
          <a:p>
            <a:pPr lvl="2"/>
            <a:endParaRPr lang="en-US" sz="3500" b="1" dirty="0">
              <a:latin typeface="Calibri" pitchFamily="34" charset="0"/>
            </a:endParaRPr>
          </a:p>
          <a:p>
            <a:pPr lvl="2"/>
            <a:endParaRPr lang="en-US" sz="1300" b="1" dirty="0">
              <a:latin typeface="Calibri" pitchFamily="34" charset="0"/>
            </a:endParaRPr>
          </a:p>
          <a:p>
            <a:pPr lvl="2"/>
            <a:endParaRPr lang="en-US" sz="1300" b="1" dirty="0">
              <a:latin typeface="Calibri" pitchFamily="34" charset="0"/>
            </a:endParaRPr>
          </a:p>
          <a:p>
            <a:pPr marL="868680" lvl="3" indent="0">
              <a:buNone/>
            </a:pPr>
            <a:endParaRPr lang="en-US" sz="1100" b="1" dirty="0">
              <a:latin typeface="Calibri" pitchFamily="34" charset="0"/>
            </a:endParaRPr>
          </a:p>
          <a:p>
            <a:pPr lvl="1"/>
            <a:endParaRPr lang="en-US" sz="1300" b="1" dirty="0">
              <a:latin typeface="Calibri" pitchFamily="34" charset="0"/>
            </a:endParaRPr>
          </a:p>
          <a:p>
            <a:pPr lvl="2"/>
            <a:endParaRPr lang="en-US" sz="1000" b="1" dirty="0">
              <a:latin typeface="Calibri" pitchFamily="34" charset="0"/>
            </a:endParaRPr>
          </a:p>
          <a:p>
            <a:pPr lvl="2"/>
            <a:endParaRPr lang="en-US" sz="1000" b="1" dirty="0">
              <a:latin typeface="Calibri" pitchFamily="34" charset="0"/>
            </a:endParaRPr>
          </a:p>
          <a:p>
            <a:pPr lvl="1"/>
            <a:endParaRPr lang="en-US" sz="1300" b="1" dirty="0">
              <a:latin typeface="Calibri" pitchFamily="34" charset="0"/>
            </a:endParaRPr>
          </a:p>
          <a:p>
            <a:pPr marL="274320" lvl="1" indent="0">
              <a:buNone/>
            </a:pPr>
            <a:endParaRPr lang="en-US" sz="4400" dirty="0"/>
          </a:p>
          <a:p>
            <a:pPr marL="274320" lvl="1" indent="0">
              <a:buNone/>
            </a:pPr>
            <a:endParaRPr lang="en-US" sz="1600" dirty="0"/>
          </a:p>
          <a:p>
            <a:pPr marL="274320" lvl="1" indent="0">
              <a:buNone/>
            </a:pPr>
            <a:endParaRPr lang="en-US" sz="1600" dirty="0"/>
          </a:p>
          <a:p>
            <a:pPr marL="274320" lvl="1" indent="0">
              <a:buNone/>
            </a:pPr>
            <a:r>
              <a:rPr lang="en-US" sz="1600" dirty="0"/>
              <a:t>	</a:t>
            </a:r>
          </a:p>
          <a:p>
            <a:pPr marL="274320" lvl="1" indent="0">
              <a:buNone/>
            </a:pPr>
            <a:endParaRPr lang="en-US" sz="1600" dirty="0"/>
          </a:p>
          <a:p>
            <a:pPr marL="274320" lvl="1" indent="0">
              <a:buNone/>
            </a:pPr>
            <a:r>
              <a:rPr lang="en-US" sz="1600" dirty="0"/>
              <a:t>					</a:t>
            </a:r>
          </a:p>
          <a:p>
            <a:pPr lvl="1"/>
            <a:endParaRPr lang="en-US" sz="1600" dirty="0"/>
          </a:p>
          <a:p>
            <a:pPr marL="274320" lvl="1" indent="0">
              <a:buNone/>
            </a:pPr>
            <a:endParaRPr lang="en-US" sz="1600" dirty="0"/>
          </a:p>
          <a:p>
            <a:pPr lvl="1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2C75-2C2B-4C24-A1DF-3AB0D2690C13}" type="slidenum">
              <a:rPr lang="en-US" smtClean="0">
                <a:solidFill>
                  <a:srgbClr val="464653"/>
                </a:solidFill>
              </a:rPr>
              <a:pPr/>
              <a:t>6</a:t>
            </a:fld>
            <a:endParaRPr lang="en-US" dirty="0">
              <a:solidFill>
                <a:srgbClr val="464653"/>
              </a:solidFill>
            </a:endParaRPr>
          </a:p>
        </p:txBody>
      </p:sp>
      <p:pic>
        <p:nvPicPr>
          <p:cNvPr id="6" name="Picture 2" descr="C:\Users\kolvira.chheng\Desktop\ARUSD_Logo_2016_RGB (2)-4.png">
            <a:extLst>
              <a:ext uri="{FF2B5EF4-FFF2-40B4-BE49-F238E27FC236}">
                <a16:creationId xmlns:a16="http://schemas.microsoft.com/office/drawing/2014/main" id="{DD9EE2AF-EBFC-42C5-AD60-3BA05B9F5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36" y="166082"/>
            <a:ext cx="914400" cy="99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345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2C75-2C2B-4C24-A1DF-3AB0D2690C13}" type="slidenum">
              <a:rPr lang="en-US" smtClean="0">
                <a:solidFill>
                  <a:srgbClr val="464653"/>
                </a:solidFill>
              </a:rPr>
              <a:pPr/>
              <a:t>7</a:t>
            </a:fld>
            <a:endParaRPr lang="en-US" dirty="0">
              <a:solidFill>
                <a:srgbClr val="464653"/>
              </a:solidFill>
            </a:endParaRPr>
          </a:p>
        </p:txBody>
      </p:sp>
      <p:pic>
        <p:nvPicPr>
          <p:cNvPr id="6" name="Picture 2" descr="C:\Users\kolvira.chheng\Desktop\ARUSD_Logo_2016_RGB (2)-4.png">
            <a:extLst>
              <a:ext uri="{FF2B5EF4-FFF2-40B4-BE49-F238E27FC236}">
                <a16:creationId xmlns:a16="http://schemas.microsoft.com/office/drawing/2014/main" id="{DD9EE2AF-EBFC-42C5-AD60-3BA05B9F5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36" y="166082"/>
            <a:ext cx="914400" cy="99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1E34A59-913C-446F-B06D-3B1A2D606750}"/>
              </a:ext>
            </a:extLst>
          </p:cNvPr>
          <p:cNvSpPr txBox="1">
            <a:spLocks/>
          </p:cNvSpPr>
          <p:nvPr/>
        </p:nvSpPr>
        <p:spPr>
          <a:xfrm>
            <a:off x="1334817" y="344140"/>
            <a:ext cx="7044066" cy="6845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+mn-lt"/>
              </a:rPr>
              <a:t>Combined General Fund Multi-Year Projection</a:t>
            </a:r>
            <a:br>
              <a:rPr lang="en-US" sz="2400" b="1" dirty="0">
                <a:latin typeface="+mn-lt"/>
              </a:rPr>
            </a:br>
            <a:r>
              <a:rPr lang="en-US" sz="2400" b="1" dirty="0">
                <a:latin typeface="+mn-lt"/>
              </a:rPr>
              <a:t>(Unrestricted and Restricted)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F6B918F-7562-4D84-AECE-CBB93FBDDB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295400"/>
            <a:ext cx="8218201" cy="48006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07733982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46713</TotalTime>
  <Words>364</Words>
  <Application>Microsoft Office PowerPoint</Application>
  <PresentationFormat>On-screen Show (4:3)</PresentationFormat>
  <Paragraphs>81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Retrospect</vt:lpstr>
      <vt:lpstr> Public Hearing for Fiscal Year 2025-26 Proposed Budget  </vt:lpstr>
      <vt:lpstr>Key Assumptions – Enrollment History and Projections per SchoolWorks</vt:lpstr>
      <vt:lpstr>                 Key Assumptions – Enrollment </vt:lpstr>
      <vt:lpstr>                           Key Assumptions – Revenues Based on May Revision </vt:lpstr>
      <vt:lpstr>Key Assumptions – LCFF Revenue Based on May Revision</vt:lpstr>
      <vt:lpstr>                        Key Assumptions – Expenditures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Kolvira Chheng</dc:creator>
  <cp:lastModifiedBy>Teresa Decelles</cp:lastModifiedBy>
  <cp:revision>529</cp:revision>
  <cp:lastPrinted>2024-06-13T23:05:39Z</cp:lastPrinted>
  <dcterms:created xsi:type="dcterms:W3CDTF">2016-03-29T20:15:20Z</dcterms:created>
  <dcterms:modified xsi:type="dcterms:W3CDTF">2025-06-17T00:04:49Z</dcterms:modified>
</cp:coreProperties>
</file>