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0" r:id="rId16"/>
    <p:sldId id="272" r:id="rId17"/>
    <p:sldId id="273" r:id="rId18"/>
    <p:sldId id="274" r:id="rId19"/>
    <p:sldId id="276" r:id="rId20"/>
    <p:sldId id="278" r:id="rId21"/>
    <p:sldId id="277" r:id="rId22"/>
    <p:sldId id="279" r:id="rId23"/>
    <p:sldId id="284" r:id="rId24"/>
    <p:sldId id="287" r:id="rId25"/>
    <p:sldId id="286"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282" r:id="rId49"/>
    <p:sldId id="281" r:id="rId50"/>
    <p:sldId id="283" r:id="rId51"/>
    <p:sldId id="310" r:id="rId52"/>
    <p:sldId id="311" r:id="rId53"/>
    <p:sldId id="312" r:id="rId54"/>
    <p:sldId id="313" r:id="rId55"/>
    <p:sldId id="314" r:id="rId56"/>
    <p:sldId id="351" r:id="rId57"/>
    <p:sldId id="340" r:id="rId58"/>
    <p:sldId id="315" r:id="rId59"/>
    <p:sldId id="316" r:id="rId60"/>
    <p:sldId id="317" r:id="rId61"/>
    <p:sldId id="318" r:id="rId62"/>
    <p:sldId id="319" r:id="rId63"/>
    <p:sldId id="320" r:id="rId64"/>
    <p:sldId id="321" r:id="rId65"/>
    <p:sldId id="322" r:id="rId66"/>
    <p:sldId id="325" r:id="rId67"/>
    <p:sldId id="352" r:id="rId68"/>
    <p:sldId id="323" r:id="rId69"/>
    <p:sldId id="328" r:id="rId70"/>
    <p:sldId id="329" r:id="rId71"/>
    <p:sldId id="327" r:id="rId72"/>
    <p:sldId id="324" r:id="rId73"/>
    <p:sldId id="332" r:id="rId74"/>
    <p:sldId id="326" r:id="rId75"/>
    <p:sldId id="330" r:id="rId76"/>
    <p:sldId id="333" r:id="rId77"/>
    <p:sldId id="334" r:id="rId78"/>
    <p:sldId id="335" r:id="rId79"/>
    <p:sldId id="336" r:id="rId80"/>
    <p:sldId id="331" r:id="rId81"/>
    <p:sldId id="337" r:id="rId82"/>
    <p:sldId id="338" r:id="rId83"/>
    <p:sldId id="339" r:id="rId84"/>
    <p:sldId id="350" r:id="rId85"/>
    <p:sldId id="343" r:id="rId86"/>
    <p:sldId id="344" r:id="rId87"/>
    <p:sldId id="348" r:id="rId88"/>
    <p:sldId id="353" r:id="rId89"/>
    <p:sldId id="354" r:id="rId90"/>
    <p:sldId id="355" r:id="rId91"/>
    <p:sldId id="349"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9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A7B5EC-1FEF-4C1E-8C1B-45D2F23323D4}" type="datetimeFigureOut">
              <a:rPr lang="en-US" smtClean="0"/>
              <a:pPr/>
              <a:t>9/13/2010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699378-A530-414A-BE6C-3DC22637A08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3E265D9D-FB22-4F99-A2CC-E63D9CD7D338}" type="slidenum">
              <a:rPr lang="en-US"/>
              <a:pPr/>
              <a:t>28</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smtClean="0"/>
              <a:t>Balthazar, black king or Magus, joining other two white Magi</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13709E47-71E3-459A-B8E4-5C0CDC185379}" type="slidenum">
              <a:rPr lang="en-US"/>
              <a:pPr/>
              <a:t>31</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smtClean="0"/>
              <a:t>(Black Queen of Sheba with long flowing blond hair; skin painted by a later hand.)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3C6E4A73-7068-4CA7-9CBC-34EB466A56F3}" type="slidenum">
              <a:rPr lang="en-US"/>
              <a:pPr/>
              <a:t>36</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smtClean="0"/>
              <a:t>Full-length figure of a black knight in elaborate armor holding a banner, representing Saint Maurice (?).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CCD41E45-73AC-418E-BCD7-03DDA7D6CA54}" type="slidenum">
              <a:rPr lang="en-US"/>
              <a:pPr/>
              <a:t>37</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i="1" smtClean="0"/>
              <a:t>Portrait of a Negro</a:t>
            </a:r>
            <a:r>
              <a:rPr lang="en-US" smtClean="0"/>
              <a:t> was drawn during the Renaissance by the renowned German artist, Albrecht Dürer. The artist probably drew the picture from life, using as a model a man he encountered either while in Nuremberg or in Italy.  Dignity, individuality.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20CC96DF-B1E6-4616-A171-5551F3354834}" type="slidenum">
              <a:rPr lang="en-US"/>
              <a:pPr/>
              <a:t>38</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smtClean="0"/>
              <a:t>Because Durer was celebrated even during his lifetime and because he made notes during his sojourn in the Low Countries, we know the decisive moment when he became interested in a black person, individualized and named: the servingmaid of an agent of the King of Portugal.  On the drawing he inscribed the name and age of the model.  In 1521 Catherine was 20 years old.  Wistful, lonely, melancholy, dignified look.</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6F65763-A4FF-41A9-BAFC-BDC2E7B1F7C4}" type="slidenum">
              <a:rPr lang="en-US"/>
              <a:pPr/>
              <a:t>45</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lnSpc>
                <a:spcPct val="90000"/>
              </a:lnSpc>
            </a:pPr>
            <a:r>
              <a:rPr lang="en-US" sz="900" smtClean="0"/>
              <a:t>Elizabeth’s gift to Sir Francis Drake is similarly evocative: one side is a locket with a portrait of the Queen by Nicholas Hilliard with a cover featuring on the interior her avian emblem, the phoenix. A miniature portrait was the single most frequent gift given by Elizabeth I to persons she would reward. It projected her image as monarch, equipped with state clothes and regalia and asserting a personal connection with the recipient as well as a political relationship. On another occasion Elizabeth I gave Drake a second miniature portrait, in which she stood at the focus of a sunburst, to use as a hat badge. That Drake, a commoner who rose to the position of state champion on the raid to Cadiz and Vice-Admiral of the Armada, was so honored marked his extraordinary place in the world.</a:t>
            </a:r>
          </a:p>
          <a:p>
            <a:pPr eaLnBrk="1" hangingPunct="1">
              <a:lnSpc>
                <a:spcPct val="90000"/>
              </a:lnSpc>
            </a:pPr>
            <a:r>
              <a:rPr lang="en-US" sz="900" smtClean="0"/>
              <a:t>  </a:t>
            </a:r>
          </a:p>
          <a:p>
            <a:pPr eaLnBrk="1" hangingPunct="1">
              <a:lnSpc>
                <a:spcPct val="90000"/>
              </a:lnSpc>
            </a:pPr>
            <a:r>
              <a:rPr lang="en-US" sz="900" smtClean="0"/>
              <a:t>More fascinating to present admirers of the Drake Jewel is the other side with the intaglio cut cameo of sardonyx featuring an African male bust in profile superimposed over the profile of a European. There is some debate whether the European is a regal woman or a Roman Briton of the sort William Camden was idealizing in his </a:t>
            </a:r>
            <a:r>
              <a:rPr lang="en-US" sz="900" i="1" smtClean="0"/>
              <a:t>Britannia</a:t>
            </a:r>
            <a:r>
              <a:rPr lang="en-US" sz="900" smtClean="0"/>
              <a:t>. It is not the face of any contemporary man—and certainly not Drake—for it is clean shaven. The symbolism here operates in two registers: a general imperial iconics in which the global range of imperium is figured in the equivalent faces of the African Emperor and the English Empress.</a:t>
            </a:r>
          </a:p>
          <a:p>
            <a:pPr eaLnBrk="1" hangingPunct="1">
              <a:lnSpc>
                <a:spcPct val="90000"/>
              </a:lnSpc>
            </a:pPr>
            <a:r>
              <a:rPr lang="en-US" sz="900" smtClean="0"/>
              <a:t>There is also a much more pointed symbolism meant particularly for Drake. The conjoint effort of Africa and the English will liberate the world from the power of Spain. Drake’s alliance with the Cimmarroons, runaway African slaves who intermarried with Natives, in Panama in 1576 led to his successful capture of the Spanish plate train crossing Panama. This act thrust Drake onto the world stage, secured him and the crown immense treasure, and gave the English forces in the Caribbean the character of liberators. In the West Indian invasion of 1585–1586, he planned to resurrect his alliance, as part of his design to assert English power in the Spanish main. It survived as one of the most potent scenes in the English imperial imagination, serving as the central action of the Sir William Davenant’s opera, “The History of Sir Francis Drake,” one of only two stage works permitted during the English Commonwealth, and a piece condoned personally by Oliver Cromwell, who also sought to liberate Spanish America from “tyranny &amp; popery.” In the Americas Drake had learned the truth that Elizabeth I understood on the eastern side of the Atlantic—the defeat of Spain required a combination, and the hatred of tyranny brought together Anglo and African. Elizabeth’s cultivation of Mulay Ahmad al-Mansur (ruler of Morrocco from 1578–1603) in an alliance against their mutual enemy, Spain, was a diplomatic correlative to the martial alliance that Drake had forged in the jungles of the isthmus. </a:t>
            </a:r>
          </a:p>
          <a:p>
            <a:pPr eaLnBrk="1" hangingPunct="1">
              <a:lnSpc>
                <a:spcPct val="90000"/>
              </a:lnSpc>
            </a:pPr>
            <a:endParaRPr lang="en-US" sz="9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A5458A-817D-4FED-AECE-D063A5158D52}" type="slidenum">
              <a:rPr lang="en-US"/>
              <a:pPr/>
              <a:t>48</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dirty="0"/>
              <a:t>Illumination. </a:t>
            </a:r>
            <a:r>
              <a:rPr lang="en-US" dirty="0" err="1"/>
              <a:t>Lapidario</a:t>
            </a:r>
            <a:r>
              <a:rPr lang="en-US" dirty="0"/>
              <a:t> of Alfonso X the Wise (1221--1284) (118 </a:t>
            </a:r>
            <a:r>
              <a:rPr lang="en-US" dirty="0" err="1"/>
              <a:t>fols</a:t>
            </a:r>
            <a:r>
              <a:rPr lang="en-US" dirty="0"/>
              <a:t>.), fol. 94v, left column: De la </a:t>
            </a:r>
            <a:r>
              <a:rPr lang="en-US" dirty="0" err="1"/>
              <a:t>piedra</a:t>
            </a:r>
            <a:r>
              <a:rPr lang="en-US" dirty="0"/>
              <a:t> </a:t>
            </a:r>
            <a:r>
              <a:rPr lang="en-US" dirty="0" err="1"/>
              <a:t>que</a:t>
            </a:r>
            <a:r>
              <a:rPr lang="en-US" dirty="0"/>
              <a:t> a </a:t>
            </a:r>
            <a:r>
              <a:rPr lang="en-US" dirty="0" err="1"/>
              <a:t>nombre</a:t>
            </a:r>
            <a:r>
              <a:rPr lang="en-US" dirty="0"/>
              <a:t> </a:t>
            </a:r>
            <a:r>
              <a:rPr lang="en-US" dirty="0" err="1"/>
              <a:t>Sanguina</a:t>
            </a:r>
            <a:r>
              <a:rPr lang="en-US" dirty="0"/>
              <a:t>. . . . (From the first side of the sign of the ram is the stone called </a:t>
            </a:r>
            <a:r>
              <a:rPr lang="en-US" dirty="0" err="1"/>
              <a:t>Sanguina</a:t>
            </a:r>
            <a:r>
              <a:rPr lang="en-US" dirty="0"/>
              <a:t>): Astrological symbol for the stone </a:t>
            </a:r>
            <a:r>
              <a:rPr lang="en-US" dirty="0" err="1"/>
              <a:t>Sanguina</a:t>
            </a:r>
            <a:r>
              <a:rPr lang="en-US" dirty="0"/>
              <a:t>. (In a circle, a black man in a short skirt, carrying a hammer, with a star above him.) </a:t>
            </a:r>
            <a:br>
              <a:rPr lang="en-US" dirty="0"/>
            </a:b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85E1BE-9AF7-4CD1-87A7-8877A0C58954}" type="slidenum">
              <a:rPr lang="en-US"/>
              <a:pPr/>
              <a:t>49</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r>
              <a:rPr lang="en-US"/>
              <a:t>Black woman carrying a basket on her head.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8238E92B-6C2F-42B0-A48F-1C91379E00D1}" type="slidenum">
              <a:rPr lang="en-US"/>
              <a:pPr/>
              <a:t>55</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smtClean="0"/>
              <a:t>Lamp in the form of the head of a black man, his mouth open and jutting forward to form a spout. Bronze.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F5B87D6F-D20F-4D96-BEF6-283213BFED54}" type="slidenum">
              <a:rPr lang="en-US">
                <a:latin typeface="Arial" pitchFamily="34" charset="0"/>
              </a:rPr>
              <a:pPr/>
              <a:t>56</a:t>
            </a:fld>
            <a:endParaRPr lang="en-US">
              <a:latin typeface="Arial"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smtClean="0">
                <a:latin typeface="Arial" pitchFamily="34" charset="0"/>
              </a:rPr>
              <a:t>Black youth dressed in feather costume with ax and shrunken head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A7F3F33D-11D5-4814-AB07-6FB5DA7B5290}" type="slidenum">
              <a:rPr lang="en-US"/>
              <a:pPr/>
              <a:t>62</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r>
              <a:rPr lang="en-US" smtClean="0"/>
              <a:t>Attributed to Cristovao de Figuerido and Garcia Fernandes, “The Santa Auta Retable: The Encounter of Prince Conan and St. Ursula” (detail with black musicians).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An action between an English two-</a:t>
            </a:r>
            <a:r>
              <a:rPr lang="en-US" dirty="0" err="1" smtClean="0"/>
              <a:t>decker</a:t>
            </a:r>
            <a:r>
              <a:rPr lang="en-US" dirty="0" smtClean="0"/>
              <a:t> and a Barbary two-</a:t>
            </a:r>
            <a:r>
              <a:rPr lang="en-US" dirty="0" err="1" smtClean="0"/>
              <a:t>decker</a:t>
            </a:r>
            <a:r>
              <a:rPr lang="en-US" dirty="0" smtClean="0"/>
              <a:t>, showing three small ships and four galleys. Although naval historians are unable to relate the action to a specific event, the painting significantly identifies the danger to English ships from such pirates during the 1660s and 70s and was initially thought to show the 'Kingfisher' in action in 1681. In the left foreground is an English two-</a:t>
            </a:r>
            <a:r>
              <a:rPr lang="en-US" dirty="0" err="1" smtClean="0"/>
              <a:t>decker</a:t>
            </a:r>
            <a:r>
              <a:rPr lang="en-US" dirty="0" smtClean="0"/>
              <a:t>, in starboard-bow view, with a light breeze from the port bow, firing guns on both sides. She flies a Union jack and a red ensign, and a pendant with the cross of St George at the main. In the middle-distance a little to the right is a Barbary two-</a:t>
            </a:r>
            <a:r>
              <a:rPr lang="en-US" dirty="0" err="1" smtClean="0"/>
              <a:t>decker</a:t>
            </a:r>
            <a:r>
              <a:rPr lang="en-US" dirty="0" smtClean="0"/>
              <a:t>, viewed from the port bow, on fire amidships and flying a dark flag at the main. Black smoke from the burning Barbary ship covers most of the left half of the painting. In the right foreground there is a galley sinking with only the forepart and the foremast showing, and a broad red pendant flying at the masthead. A galley or possibly some other lateen-rigged vessel is visible behind this, showing only the after part in starboard quarter view, including the after mast and its lateen sail. On the right the masts of one or two ships can be seen above the smoke. </a:t>
            </a:r>
          </a:p>
          <a:p>
            <a:r>
              <a:rPr lang="en-US" dirty="0" smtClean="0"/>
              <a:t>The artist was the younger son of Willem van de </a:t>
            </a:r>
            <a:r>
              <a:rPr lang="en-US" dirty="0" err="1" smtClean="0"/>
              <a:t>Velde</a:t>
            </a:r>
            <a:r>
              <a:rPr lang="en-US" dirty="0" smtClean="0"/>
              <a:t> the Elder. Born in Leiden, he studied under Simon de </a:t>
            </a:r>
            <a:r>
              <a:rPr lang="en-US" dirty="0" err="1" smtClean="0"/>
              <a:t>Vlieger</a:t>
            </a:r>
            <a:r>
              <a:rPr lang="en-US" dirty="0" smtClean="0"/>
              <a:t> in </a:t>
            </a:r>
            <a:r>
              <a:rPr lang="en-US" dirty="0" err="1" smtClean="0"/>
              <a:t>Weesp</a:t>
            </a:r>
            <a:r>
              <a:rPr lang="en-US" dirty="0" smtClean="0"/>
              <a:t> and in 1652 moved back to Amsterdam. There he worked in his father's studio and developed the skill of carefully drawing and painting ships in tranquil settings. He changed his subject matter, however, when he came with his father to England in 1672, by working on views of royal yachts, men-of-war and on storm scenes. From 1672 the depiction of sea battles from the English side became a priority but unlike his father's they were not usually eyewitness accounts. However, from early 1674 both the van de </a:t>
            </a:r>
            <a:r>
              <a:rPr lang="en-US" dirty="0" err="1" smtClean="0"/>
              <a:t>Veldes</a:t>
            </a:r>
            <a:r>
              <a:rPr lang="en-US" dirty="0" smtClean="0"/>
              <a:t> were expressly patronized by Charles II for this purpose, the father to draw sea fights and the son - who was by far the more </a:t>
            </a:r>
            <a:r>
              <a:rPr lang="en-US" dirty="0" err="1" smtClean="0"/>
              <a:t>more</a:t>
            </a:r>
            <a:r>
              <a:rPr lang="en-US" dirty="0" smtClean="0"/>
              <a:t> accomplished painter - 'for putting the said Draughts into </a:t>
            </a:r>
            <a:r>
              <a:rPr lang="en-US" dirty="0" err="1" smtClean="0"/>
              <a:t>Colours'</a:t>
            </a:r>
            <a:r>
              <a:rPr lang="en-US" dirty="0" smtClean="0"/>
              <a:t>. After his father's death in 1693 he was officially engaged to be present at and record significant maritime events. He continued to run a substantial and influential studio until his own death and with his father, especially as a painter, he is regarded as founder of the English school of marine painting.</a:t>
            </a:r>
          </a:p>
          <a:p>
            <a:endParaRPr lang="en-US" dirty="0"/>
          </a:p>
        </p:txBody>
      </p:sp>
      <p:sp>
        <p:nvSpPr>
          <p:cNvPr id="4" name="Slide Number Placeholder 3"/>
          <p:cNvSpPr>
            <a:spLocks noGrp="1"/>
          </p:cNvSpPr>
          <p:nvPr>
            <p:ph type="sldNum" sz="quarter" idx="10"/>
          </p:nvPr>
        </p:nvSpPr>
        <p:spPr/>
        <p:txBody>
          <a:bodyPr/>
          <a:lstStyle/>
          <a:p>
            <a:fld id="{3C699378-A530-414A-BE6C-3DC22637A083}" type="slidenum">
              <a:rPr lang="en-US" smtClean="0"/>
              <a:pPr/>
              <a:t>71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51387F-E77D-451D-81B2-EC7D78A3F14B}" type="datetimeFigureOut">
              <a:rPr lang="en-US" smtClean="0"/>
              <a:pPr/>
              <a:t>9/13/2010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51387F-E77D-451D-81B2-EC7D78A3F14B}" type="datetimeFigureOut">
              <a:rPr lang="en-US" smtClean="0"/>
              <a:pPr/>
              <a:t>9/13/2010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51387F-E77D-451D-81B2-EC7D78A3F14B}" type="datetimeFigureOut">
              <a:rPr lang="en-US" smtClean="0"/>
              <a:pPr/>
              <a:t>9/13/2010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51387F-E77D-451D-81B2-EC7D78A3F14B}" type="datetimeFigureOut">
              <a:rPr lang="en-US" smtClean="0"/>
              <a:pPr/>
              <a:t>9/13/2010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51387F-E77D-451D-81B2-EC7D78A3F14B}" type="datetimeFigureOut">
              <a:rPr lang="en-US" smtClean="0"/>
              <a:pPr/>
              <a:t>9/13/2010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51387F-E77D-451D-81B2-EC7D78A3F14B}" type="datetimeFigureOut">
              <a:rPr lang="en-US" smtClean="0"/>
              <a:pPr/>
              <a:t>9/13/2010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51387F-E77D-451D-81B2-EC7D78A3F14B}" type="datetimeFigureOut">
              <a:rPr lang="en-US" smtClean="0"/>
              <a:pPr/>
              <a:t>9/13/2010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51387F-E77D-451D-81B2-EC7D78A3F14B}" type="datetimeFigureOut">
              <a:rPr lang="en-US" smtClean="0"/>
              <a:pPr/>
              <a:t>9/13/2010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51387F-E77D-451D-81B2-EC7D78A3F14B}" type="datetimeFigureOut">
              <a:rPr lang="en-US" smtClean="0"/>
              <a:pPr/>
              <a:t>9/13/2010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51387F-E77D-451D-81B2-EC7D78A3F14B}" type="datetimeFigureOut">
              <a:rPr lang="en-US" smtClean="0"/>
              <a:pPr/>
              <a:t>9/13/2010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51387F-E77D-451D-81B2-EC7D78A3F14B}" type="datetimeFigureOut">
              <a:rPr lang="en-US" smtClean="0"/>
              <a:pPr/>
              <a:t>9/13/2010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5E2FA-CC51-4D55-B99F-7B2E373FF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51387F-E77D-451D-81B2-EC7D78A3F14B}" type="datetimeFigureOut">
              <a:rPr lang="en-US" smtClean="0"/>
              <a:pPr/>
              <a:t>9/13/2010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55E2FA-CC51-4D55-B99F-7B2E373FFE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6.xml"/><Relationship Id="rId5" Type="http://schemas.openxmlformats.org/officeDocument/2006/relationships/image" Target="../media/image63.jpeg"/><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3962400"/>
          </a:xfrm>
        </p:spPr>
        <p:txBody>
          <a:bodyPr>
            <a:normAutofit fontScale="90000"/>
          </a:bodyPr>
          <a:lstStyle/>
          <a:p>
            <a:r>
              <a:rPr lang="en-US" dirty="0" smtClean="0"/>
              <a:t/>
            </a:r>
            <a:br>
              <a:rPr lang="en-US" dirty="0" smtClean="0"/>
            </a:br>
            <a:r>
              <a:rPr lang="en-US" dirty="0"/>
              <a:t/>
            </a:r>
            <a:br>
              <a:rPr lang="en-US" dirty="0"/>
            </a:br>
            <a:r>
              <a:rPr lang="en-US" dirty="0" smtClean="0"/>
              <a:t>Slavery and the Slave Trade in Global Perspective</a:t>
            </a:r>
            <a:br>
              <a:rPr lang="en-US" dirty="0" smtClean="0"/>
            </a:br>
            <a:r>
              <a:rPr lang="en-US" dirty="0"/>
              <a:t/>
            </a:r>
            <a:br>
              <a:rPr lang="en-US" dirty="0"/>
            </a:br>
            <a:r>
              <a:rPr lang="en-US" dirty="0" smtClean="0"/>
              <a:t>Philip Morgan</a:t>
            </a:r>
            <a:br>
              <a:rPr lang="en-US" dirty="0" smtClean="0"/>
            </a:br>
            <a:r>
              <a:rPr lang="en-US" dirty="0" smtClean="0"/>
              <a:t>Johns Hopkins University</a:t>
            </a:r>
            <a:br>
              <a:rPr lang="en-US" dirty="0" smtClean="0"/>
            </a:br>
            <a:endParaRPr lang="en-US" dirty="0"/>
          </a:p>
        </p:txBody>
      </p:sp>
      <p:sp>
        <p:nvSpPr>
          <p:cNvPr id="16387" name="Rectangle 3"/>
          <p:cNvSpPr>
            <a:spLocks noGrp="1" noChangeArrowheads="1"/>
          </p:cNvSpPr>
          <p:nvPr>
            <p:ph idx="1"/>
          </p:nvPr>
        </p:nvSpPr>
        <p:spPr>
          <a:xfrm>
            <a:off x="457200" y="4191000"/>
            <a:ext cx="8229600" cy="2209800"/>
          </a:xfrm>
        </p:spPr>
        <p:txBody>
          <a:bodyPr/>
          <a:lstStyle/>
          <a:p>
            <a:pPr>
              <a:buFont typeface="Wingdings" pitchFamily="2" charset="2"/>
              <a:buNone/>
            </a:pPr>
            <a:r>
              <a:rPr lang="en-US" dirty="0" smtClean="0">
                <a:solidFill>
                  <a:schemeClr val="tx2"/>
                </a:solidFill>
              </a:rPr>
              <a:t>                              Charlottesville</a:t>
            </a:r>
          </a:p>
          <a:p>
            <a:pPr>
              <a:buFont typeface="Wingdings" pitchFamily="2" charset="2"/>
              <a:buNone/>
            </a:pPr>
            <a:r>
              <a:rPr lang="en-US" dirty="0" smtClean="0"/>
              <a:t>                      </a:t>
            </a:r>
            <a:r>
              <a:rPr lang="en-US" dirty="0">
                <a:solidFill>
                  <a:schemeClr val="tx2"/>
                </a:solidFill>
              </a:rPr>
              <a:t>September </a:t>
            </a:r>
            <a:r>
              <a:rPr lang="en-US" dirty="0" smtClean="0">
                <a:solidFill>
                  <a:schemeClr val="tx2"/>
                </a:solidFill>
              </a:rPr>
              <a:t>13, 2010</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248400" y="277813"/>
            <a:ext cx="2438400" cy="6199187"/>
          </a:xfrm>
        </p:spPr>
        <p:txBody>
          <a:bodyPr/>
          <a:lstStyle/>
          <a:p>
            <a:r>
              <a:rPr lang="en-US" sz="3200" dirty="0"/>
              <a:t>Offerings of African Products.</a:t>
            </a:r>
            <a:br>
              <a:rPr lang="en-US" sz="3200" dirty="0"/>
            </a:br>
            <a:r>
              <a:rPr lang="en-US" sz="3200" dirty="0"/>
              <a:t>From Thebes</a:t>
            </a:r>
            <a:br>
              <a:rPr lang="en-US" sz="3200" dirty="0"/>
            </a:br>
            <a:r>
              <a:rPr lang="en-US" sz="3200" dirty="0"/>
              <a:t/>
            </a:r>
            <a:br>
              <a:rPr lang="en-US" sz="3200" dirty="0"/>
            </a:br>
            <a:r>
              <a:rPr lang="en-US" sz="3200" dirty="0"/>
              <a:t>fragment of mural painting</a:t>
            </a:r>
            <a:br>
              <a:rPr lang="en-US" sz="3200" dirty="0"/>
            </a:br>
            <a:r>
              <a:rPr lang="en-US" sz="3200" dirty="0"/>
              <a:t>c.1400 BCE</a:t>
            </a:r>
          </a:p>
        </p:txBody>
      </p:sp>
      <p:pic>
        <p:nvPicPr>
          <p:cNvPr id="66564" name="Picture 4"/>
          <p:cNvPicPr>
            <a:picLocks noChangeAspect="1" noChangeArrowheads="1"/>
          </p:cNvPicPr>
          <p:nvPr/>
        </p:nvPicPr>
        <p:blipFill>
          <a:blip r:embed="rId2" cstate="print"/>
          <a:srcRect/>
          <a:stretch>
            <a:fillRect/>
          </a:stretch>
        </p:blipFill>
        <p:spPr bwMode="auto">
          <a:xfrm>
            <a:off x="685800" y="0"/>
            <a:ext cx="5264150" cy="7239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1420813"/>
          </a:xfrm>
        </p:spPr>
        <p:txBody>
          <a:bodyPr/>
          <a:lstStyle/>
          <a:p>
            <a:r>
              <a:rPr lang="en-US" sz="2400" dirty="0"/>
              <a:t>Bearing Tribute from the South to </a:t>
            </a:r>
            <a:r>
              <a:rPr lang="en-US" sz="2400" dirty="0" err="1"/>
              <a:t>Tutankhamun</a:t>
            </a:r>
            <a:r>
              <a:rPr lang="en-US" sz="2400"/>
              <a:t>.  Mural Painting.  Thebes, c 1342-1333 BCE</a:t>
            </a:r>
          </a:p>
        </p:txBody>
      </p:sp>
      <p:pic>
        <p:nvPicPr>
          <p:cNvPr id="46084" name="Picture 4"/>
          <p:cNvPicPr>
            <a:picLocks noChangeAspect="1" noChangeArrowheads="1"/>
          </p:cNvPicPr>
          <p:nvPr/>
        </p:nvPicPr>
        <p:blipFill>
          <a:blip r:embed="rId2" cstate="print"/>
          <a:srcRect/>
          <a:stretch>
            <a:fillRect/>
          </a:stretch>
        </p:blipFill>
        <p:spPr bwMode="auto">
          <a:xfrm>
            <a:off x="990600" y="1295400"/>
            <a:ext cx="6934200" cy="5394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09600" y="381000"/>
            <a:ext cx="2743200" cy="6019800"/>
          </a:xfrm>
        </p:spPr>
        <p:txBody>
          <a:bodyPr/>
          <a:lstStyle/>
          <a:p>
            <a:r>
              <a:rPr lang="en-US" sz="3200"/>
              <a:t>Black Prisoners.</a:t>
            </a:r>
            <a:br>
              <a:rPr lang="en-US" sz="3200"/>
            </a:br>
            <a:r>
              <a:rPr lang="en-US" sz="3200"/>
              <a:t>Palace-Temple of Ramesses III</a:t>
            </a:r>
            <a:br>
              <a:rPr lang="en-US" sz="3200"/>
            </a:br>
            <a:r>
              <a:rPr lang="en-US" sz="3200"/>
              <a:t/>
            </a:r>
            <a:br>
              <a:rPr lang="en-US" sz="3200"/>
            </a:br>
            <a:r>
              <a:rPr lang="en-US" sz="3200"/>
              <a:t>c.1198-1166 BCE</a:t>
            </a:r>
          </a:p>
        </p:txBody>
      </p:sp>
      <p:pic>
        <p:nvPicPr>
          <p:cNvPr id="45060" name="Picture 4"/>
          <p:cNvPicPr>
            <a:picLocks noChangeAspect="1" noChangeArrowheads="1"/>
          </p:cNvPicPr>
          <p:nvPr/>
        </p:nvPicPr>
        <p:blipFill>
          <a:blip r:embed="rId2" cstate="print"/>
          <a:srcRect/>
          <a:stretch>
            <a:fillRect/>
          </a:stretch>
        </p:blipFill>
        <p:spPr bwMode="auto">
          <a:xfrm>
            <a:off x="3886200" y="228600"/>
            <a:ext cx="4605338" cy="662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0"/>
            <a:ext cx="8229600" cy="1143000"/>
          </a:xfrm>
        </p:spPr>
        <p:txBody>
          <a:bodyPr/>
          <a:lstStyle/>
          <a:p>
            <a:r>
              <a:rPr lang="en-US" sz="3200"/>
              <a:t>Head of prisoner.  c. 1560-1314 BCE</a:t>
            </a:r>
          </a:p>
        </p:txBody>
      </p:sp>
      <p:pic>
        <p:nvPicPr>
          <p:cNvPr id="50180" name="Picture 4"/>
          <p:cNvPicPr>
            <a:picLocks noChangeAspect="1" noChangeArrowheads="1"/>
          </p:cNvPicPr>
          <p:nvPr/>
        </p:nvPicPr>
        <p:blipFill>
          <a:blip r:embed="rId2" cstate="print"/>
          <a:srcRect/>
          <a:stretch>
            <a:fillRect/>
          </a:stretch>
        </p:blipFill>
        <p:spPr bwMode="auto">
          <a:xfrm>
            <a:off x="990600" y="1066800"/>
            <a:ext cx="7023100" cy="5462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7813"/>
            <a:ext cx="3276600" cy="5665787"/>
          </a:xfrm>
        </p:spPr>
        <p:txBody>
          <a:bodyPr/>
          <a:lstStyle/>
          <a:p>
            <a:r>
              <a:rPr lang="en-US" sz="3600" dirty="0" smtClean="0"/>
              <a:t>Kantharos (drinking cup) in the form of cojoined </a:t>
            </a:r>
            <a:r>
              <a:rPr lang="en-US" sz="3600" dirty="0"/>
              <a:t>heads of </a:t>
            </a:r>
            <a:r>
              <a:rPr lang="en-US" sz="3600" dirty="0" smtClean="0"/>
              <a:t>a white woman and a black </a:t>
            </a:r>
            <a:r>
              <a:rPr lang="en-US" sz="3600" dirty="0"/>
              <a:t>p</a:t>
            </a:r>
            <a:r>
              <a:rPr lang="en-US" sz="3600" dirty="0" smtClean="0"/>
              <a:t>erson</a:t>
            </a:r>
            <a:r>
              <a:rPr lang="en-US" sz="3600" dirty="0"/>
              <a:t>.</a:t>
            </a:r>
            <a:br>
              <a:rPr lang="en-US" sz="3600" dirty="0"/>
            </a:br>
            <a:r>
              <a:rPr lang="en-US" sz="3600" dirty="0"/>
              <a:t>5</a:t>
            </a:r>
            <a:r>
              <a:rPr lang="en-US" sz="3600" baseline="30000" dirty="0"/>
              <a:t>th</a:t>
            </a:r>
            <a:r>
              <a:rPr lang="en-US" sz="3600" dirty="0"/>
              <a:t> century BCE</a:t>
            </a:r>
          </a:p>
        </p:txBody>
      </p:sp>
      <p:pic>
        <p:nvPicPr>
          <p:cNvPr id="55300" name="Picture 4"/>
          <p:cNvPicPr>
            <a:picLocks noChangeAspect="1" noChangeArrowheads="1"/>
          </p:cNvPicPr>
          <p:nvPr/>
        </p:nvPicPr>
        <p:blipFill>
          <a:blip r:embed="rId2" cstate="print"/>
          <a:srcRect/>
          <a:stretch>
            <a:fillRect/>
          </a:stretch>
        </p:blipFill>
        <p:spPr bwMode="auto">
          <a:xfrm>
            <a:off x="3886200" y="0"/>
            <a:ext cx="4675188"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sz="4000"/>
              <a:t>Caeretan black-figure hydria, Late Archaic Greek, c. 510 BCE</a:t>
            </a:r>
          </a:p>
        </p:txBody>
      </p:sp>
      <p:pic>
        <p:nvPicPr>
          <p:cNvPr id="47108" name="Picture 4"/>
          <p:cNvPicPr>
            <a:picLocks noChangeAspect="1" noChangeArrowheads="1"/>
          </p:cNvPicPr>
          <p:nvPr/>
        </p:nvPicPr>
        <p:blipFill>
          <a:blip r:embed="rId2" cstate="print"/>
          <a:srcRect/>
          <a:stretch>
            <a:fillRect/>
          </a:stretch>
        </p:blipFill>
        <p:spPr bwMode="auto">
          <a:xfrm>
            <a:off x="533400" y="1722438"/>
            <a:ext cx="7924800" cy="50434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0"/>
            <a:ext cx="8229600" cy="1219200"/>
          </a:xfrm>
        </p:spPr>
        <p:txBody>
          <a:bodyPr/>
          <a:lstStyle/>
          <a:p>
            <a:r>
              <a:rPr lang="en-US" sz="2800"/>
              <a:t>Caeretan black-figure hydria, Late Archaic Greek, c. 510 BCE—both sides of vase</a:t>
            </a:r>
          </a:p>
        </p:txBody>
      </p:sp>
      <p:pic>
        <p:nvPicPr>
          <p:cNvPr id="48132" name="Picture 4"/>
          <p:cNvPicPr>
            <a:picLocks noChangeAspect="1" noChangeArrowheads="1"/>
          </p:cNvPicPr>
          <p:nvPr/>
        </p:nvPicPr>
        <p:blipFill>
          <a:blip r:embed="rId2" cstate="print"/>
          <a:srcRect/>
          <a:stretch>
            <a:fillRect/>
          </a:stretch>
        </p:blipFill>
        <p:spPr bwMode="auto">
          <a:xfrm>
            <a:off x="2209800" y="1219200"/>
            <a:ext cx="4313238" cy="54213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en-US" sz="4000"/>
              <a:t>Attic White-ground Vase, Lekythos, 450-440 BCE</a:t>
            </a:r>
          </a:p>
        </p:txBody>
      </p:sp>
      <p:pic>
        <p:nvPicPr>
          <p:cNvPr id="49156" name="Picture 4"/>
          <p:cNvPicPr>
            <a:picLocks noChangeAspect="1" noChangeArrowheads="1"/>
          </p:cNvPicPr>
          <p:nvPr/>
        </p:nvPicPr>
        <p:blipFill>
          <a:blip r:embed="rId2" cstate="print"/>
          <a:srcRect/>
          <a:stretch>
            <a:fillRect/>
          </a:stretch>
        </p:blipFill>
        <p:spPr bwMode="auto">
          <a:xfrm>
            <a:off x="1219200" y="1868488"/>
            <a:ext cx="6019800" cy="4279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0"/>
            <a:ext cx="8229600" cy="1219200"/>
          </a:xfrm>
        </p:spPr>
        <p:txBody>
          <a:bodyPr/>
          <a:lstStyle/>
          <a:p>
            <a:r>
              <a:rPr lang="en-US" sz="2800"/>
              <a:t>Askos: black woman dancing between a maenad and a satyr.  4</a:t>
            </a:r>
            <a:r>
              <a:rPr lang="en-US" sz="2800" baseline="30000"/>
              <a:t>th</a:t>
            </a:r>
            <a:r>
              <a:rPr lang="en-US" sz="2800"/>
              <a:t> century BCE</a:t>
            </a:r>
          </a:p>
        </p:txBody>
      </p:sp>
      <p:pic>
        <p:nvPicPr>
          <p:cNvPr id="58372" name="Picture 4"/>
          <p:cNvPicPr>
            <a:picLocks noChangeAspect="1" noChangeArrowheads="1"/>
          </p:cNvPicPr>
          <p:nvPr/>
        </p:nvPicPr>
        <p:blipFill>
          <a:blip r:embed="rId2" cstate="print"/>
          <a:srcRect/>
          <a:stretch>
            <a:fillRect/>
          </a:stretch>
        </p:blipFill>
        <p:spPr bwMode="auto">
          <a:xfrm>
            <a:off x="2108200" y="1371600"/>
            <a:ext cx="4249738" cy="5486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324600" y="277813"/>
            <a:ext cx="2362200" cy="5437187"/>
          </a:xfrm>
        </p:spPr>
        <p:txBody>
          <a:bodyPr/>
          <a:lstStyle/>
          <a:p>
            <a:r>
              <a:rPr lang="en-US" sz="3200"/>
              <a:t>Detail of the black dancer</a:t>
            </a:r>
          </a:p>
        </p:txBody>
      </p:sp>
      <p:pic>
        <p:nvPicPr>
          <p:cNvPr id="59396" name="Picture 4"/>
          <p:cNvPicPr>
            <a:picLocks noChangeAspect="1" noChangeArrowheads="1"/>
          </p:cNvPicPr>
          <p:nvPr/>
        </p:nvPicPr>
        <p:blipFill>
          <a:blip r:embed="rId2" cstate="print"/>
          <a:srcRect/>
          <a:stretch>
            <a:fillRect/>
          </a:stretch>
        </p:blipFill>
        <p:spPr bwMode="auto">
          <a:xfrm>
            <a:off x="990600" y="0"/>
            <a:ext cx="515461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5410200" y="277813"/>
            <a:ext cx="3276600" cy="6122987"/>
          </a:xfrm>
        </p:spPr>
        <p:txBody>
          <a:bodyPr/>
          <a:lstStyle/>
          <a:p>
            <a:r>
              <a:rPr lang="en-US"/>
              <a:t>Terracotta Head.</a:t>
            </a:r>
            <a:br>
              <a:rPr lang="en-US"/>
            </a:br>
            <a:r>
              <a:rPr lang="en-US"/>
              <a:t/>
            </a:r>
            <a:br>
              <a:rPr lang="en-US"/>
            </a:br>
            <a:r>
              <a:rPr lang="en-US"/>
              <a:t>2</a:t>
            </a:r>
            <a:r>
              <a:rPr lang="en-US" baseline="30000"/>
              <a:t>nd</a:t>
            </a:r>
            <a:r>
              <a:rPr lang="en-US"/>
              <a:t> or 3</a:t>
            </a:r>
            <a:r>
              <a:rPr lang="en-US" baseline="30000"/>
              <a:t>rd</a:t>
            </a:r>
            <a:r>
              <a:rPr lang="en-US"/>
              <a:t> century AD</a:t>
            </a:r>
          </a:p>
        </p:txBody>
      </p:sp>
      <p:pic>
        <p:nvPicPr>
          <p:cNvPr id="61444" name="Picture 4"/>
          <p:cNvPicPr>
            <a:picLocks noChangeAspect="1" noChangeArrowheads="1"/>
          </p:cNvPicPr>
          <p:nvPr/>
        </p:nvPicPr>
        <p:blipFill>
          <a:blip r:embed="rId2" cstate="print"/>
          <a:srcRect/>
          <a:stretch>
            <a:fillRect/>
          </a:stretch>
        </p:blipFill>
        <p:spPr bwMode="auto">
          <a:xfrm>
            <a:off x="914400" y="0"/>
            <a:ext cx="380365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0"/>
            <a:ext cx="8229600" cy="838200"/>
          </a:xfrm>
        </p:spPr>
        <p:txBody>
          <a:bodyPr/>
          <a:lstStyle/>
          <a:p>
            <a:r>
              <a:rPr lang="en-US" sz="2800"/>
              <a:t>A slave bringing food.  Probably Syria.  1222</a:t>
            </a:r>
          </a:p>
        </p:txBody>
      </p:sp>
      <p:pic>
        <p:nvPicPr>
          <p:cNvPr id="104452" name="Picture 4"/>
          <p:cNvPicPr>
            <a:picLocks noChangeAspect="1" noChangeArrowheads="1"/>
          </p:cNvPicPr>
          <p:nvPr/>
        </p:nvPicPr>
        <p:blipFill>
          <a:blip r:embed="rId2" cstate="print"/>
          <a:srcRect/>
          <a:stretch>
            <a:fillRect/>
          </a:stretch>
        </p:blipFill>
        <p:spPr bwMode="auto">
          <a:xfrm>
            <a:off x="2081213" y="762000"/>
            <a:ext cx="4646612"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0"/>
            <a:ext cx="8229600" cy="914400"/>
          </a:xfrm>
        </p:spPr>
        <p:txBody>
          <a:bodyPr/>
          <a:lstStyle/>
          <a:p>
            <a:r>
              <a:rPr lang="en-US" sz="2800"/>
              <a:t>The slave market in Zabid, in the Yemen, 1237</a:t>
            </a:r>
          </a:p>
        </p:txBody>
      </p:sp>
      <p:pic>
        <p:nvPicPr>
          <p:cNvPr id="105476" name="Picture 4"/>
          <p:cNvPicPr>
            <a:picLocks noChangeAspect="1" noChangeArrowheads="1"/>
          </p:cNvPicPr>
          <p:nvPr/>
        </p:nvPicPr>
        <p:blipFill>
          <a:blip r:embed="rId2" cstate="print"/>
          <a:srcRect/>
          <a:stretch>
            <a:fillRect/>
          </a:stretch>
        </p:blipFill>
        <p:spPr bwMode="auto">
          <a:xfrm>
            <a:off x="2057400" y="838200"/>
            <a:ext cx="5081588" cy="5854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0"/>
            <a:ext cx="8229600" cy="1066800"/>
          </a:xfrm>
        </p:spPr>
        <p:txBody>
          <a:bodyPr/>
          <a:lstStyle/>
          <a:p>
            <a:r>
              <a:rPr lang="en-US" sz="2800"/>
              <a:t>A merchant with attendants and packhorse drivers.  Tabriz, Iran, c. 1530</a:t>
            </a:r>
          </a:p>
        </p:txBody>
      </p:sp>
      <p:pic>
        <p:nvPicPr>
          <p:cNvPr id="106500" name="Picture 4"/>
          <p:cNvPicPr>
            <a:picLocks noChangeAspect="1" noChangeArrowheads="1"/>
          </p:cNvPicPr>
          <p:nvPr/>
        </p:nvPicPr>
        <p:blipFill>
          <a:blip r:embed="rId2" cstate="print"/>
          <a:srcRect/>
          <a:stretch>
            <a:fillRect/>
          </a:stretch>
        </p:blipFill>
        <p:spPr bwMode="auto">
          <a:xfrm>
            <a:off x="2514600" y="1143000"/>
            <a:ext cx="4194175" cy="5559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0"/>
            <a:ext cx="8229600" cy="914400"/>
          </a:xfrm>
        </p:spPr>
        <p:txBody>
          <a:bodyPr/>
          <a:lstStyle/>
          <a:p>
            <a:r>
              <a:rPr lang="en-US" sz="2400"/>
              <a:t>Persian hero (Isfandiyar) slaying the black sorceress.  Iran.  Early 16</a:t>
            </a:r>
            <a:r>
              <a:rPr lang="en-US" sz="2400" baseline="30000"/>
              <a:t>th</a:t>
            </a:r>
            <a:r>
              <a:rPr lang="en-US" sz="2400"/>
              <a:t> century</a:t>
            </a:r>
          </a:p>
        </p:txBody>
      </p:sp>
      <p:pic>
        <p:nvPicPr>
          <p:cNvPr id="107524" name="Picture 4"/>
          <p:cNvPicPr>
            <a:picLocks noChangeAspect="1" noChangeArrowheads="1"/>
          </p:cNvPicPr>
          <p:nvPr/>
        </p:nvPicPr>
        <p:blipFill>
          <a:blip r:embed="rId2" cstate="print"/>
          <a:srcRect/>
          <a:stretch>
            <a:fillRect/>
          </a:stretch>
        </p:blipFill>
        <p:spPr bwMode="auto">
          <a:xfrm>
            <a:off x="2549525" y="914400"/>
            <a:ext cx="4191000"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229600" cy="1066800"/>
          </a:xfrm>
        </p:spPr>
        <p:txBody>
          <a:bodyPr/>
          <a:lstStyle/>
          <a:p>
            <a:r>
              <a:rPr lang="en-US" sz="3200"/>
              <a:t>Magician.  Istanbul.  15</a:t>
            </a:r>
            <a:r>
              <a:rPr lang="en-US" sz="3200" baseline="30000"/>
              <a:t>th</a:t>
            </a:r>
            <a:r>
              <a:rPr lang="en-US" sz="3200"/>
              <a:t> century</a:t>
            </a:r>
          </a:p>
        </p:txBody>
      </p:sp>
      <p:pic>
        <p:nvPicPr>
          <p:cNvPr id="108548" name="Picture 4"/>
          <p:cNvPicPr>
            <a:picLocks noChangeAspect="1" noChangeArrowheads="1"/>
          </p:cNvPicPr>
          <p:nvPr/>
        </p:nvPicPr>
        <p:blipFill>
          <a:blip r:embed="rId2" cstate="print"/>
          <a:srcRect/>
          <a:stretch>
            <a:fillRect/>
          </a:stretch>
        </p:blipFill>
        <p:spPr bwMode="auto">
          <a:xfrm>
            <a:off x="533400" y="1139825"/>
            <a:ext cx="8153400" cy="5003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5562600" y="277813"/>
            <a:ext cx="3581400" cy="6351587"/>
          </a:xfrm>
        </p:spPr>
        <p:txBody>
          <a:bodyPr/>
          <a:lstStyle/>
          <a:p>
            <a:r>
              <a:rPr lang="en-US" sz="3600"/>
              <a:t>Persian hero fighting the Zanj (Bantu-speaking East Africans but sometimes black Africans in general).  Mughal India.</a:t>
            </a:r>
            <a:br>
              <a:rPr lang="en-US" sz="3600"/>
            </a:br>
            <a:r>
              <a:rPr lang="en-US" sz="3600"/>
              <a:t> c. 1580-85</a:t>
            </a:r>
          </a:p>
        </p:txBody>
      </p:sp>
      <p:pic>
        <p:nvPicPr>
          <p:cNvPr id="109572" name="Picture 4"/>
          <p:cNvPicPr>
            <a:picLocks noChangeAspect="1" noChangeArrowheads="1"/>
          </p:cNvPicPr>
          <p:nvPr/>
        </p:nvPicPr>
        <p:blipFill>
          <a:blip r:embed="rId2" cstate="print"/>
          <a:srcRect/>
          <a:stretch>
            <a:fillRect/>
          </a:stretch>
        </p:blipFill>
        <p:spPr bwMode="auto">
          <a:xfrm>
            <a:off x="609600" y="0"/>
            <a:ext cx="460851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228600" y="277813"/>
            <a:ext cx="3124200" cy="6351587"/>
          </a:xfrm>
        </p:spPr>
        <p:txBody>
          <a:bodyPr/>
          <a:lstStyle/>
          <a:p>
            <a:r>
              <a:rPr lang="en-US" sz="2800"/>
              <a:t>Groom murders his mistress.  Mughal India.</a:t>
            </a:r>
            <a:br>
              <a:rPr lang="en-US" sz="2800"/>
            </a:br>
            <a:r>
              <a:rPr lang="en-US" sz="2800"/>
              <a:t>c.1580-85</a:t>
            </a:r>
          </a:p>
        </p:txBody>
      </p:sp>
      <p:pic>
        <p:nvPicPr>
          <p:cNvPr id="110596" name="Picture 4"/>
          <p:cNvPicPr>
            <a:picLocks noChangeAspect="1" noChangeArrowheads="1"/>
          </p:cNvPicPr>
          <p:nvPr/>
        </p:nvPicPr>
        <p:blipFill>
          <a:blip r:embed="rId2" cstate="print"/>
          <a:srcRect/>
          <a:stretch>
            <a:fillRect/>
          </a:stretch>
        </p:blipFill>
        <p:spPr bwMode="auto">
          <a:xfrm>
            <a:off x="3657600" y="0"/>
            <a:ext cx="49784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277813"/>
            <a:ext cx="3352800" cy="6351587"/>
          </a:xfrm>
        </p:spPr>
        <p:txBody>
          <a:bodyPr/>
          <a:lstStyle/>
          <a:p>
            <a:r>
              <a:rPr lang="en-US" sz="2800"/>
              <a:t>“The old man upbraids the Negro and the girl for flirting”</a:t>
            </a:r>
            <a:br>
              <a:rPr lang="en-US" sz="2800"/>
            </a:br>
            <a:r>
              <a:rPr lang="en-US" sz="2800"/>
              <a:t>Mughal India.</a:t>
            </a:r>
            <a:br>
              <a:rPr lang="en-US" sz="2800"/>
            </a:br>
            <a:r>
              <a:rPr lang="en-US" sz="2800"/>
              <a:t>1629</a:t>
            </a:r>
          </a:p>
        </p:txBody>
      </p:sp>
      <p:pic>
        <p:nvPicPr>
          <p:cNvPr id="112644" name="Picture 4"/>
          <p:cNvPicPr>
            <a:picLocks noChangeAspect="1" noChangeArrowheads="1"/>
          </p:cNvPicPr>
          <p:nvPr/>
        </p:nvPicPr>
        <p:blipFill>
          <a:blip r:embed="rId2" cstate="print"/>
          <a:srcRect/>
          <a:stretch>
            <a:fillRect/>
          </a:stretch>
        </p:blipFill>
        <p:spPr bwMode="auto">
          <a:xfrm>
            <a:off x="4267200" y="0"/>
            <a:ext cx="449897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5562600" y="277813"/>
            <a:ext cx="3124200" cy="6427787"/>
          </a:xfrm>
        </p:spPr>
        <p:txBody>
          <a:bodyPr/>
          <a:lstStyle/>
          <a:p>
            <a:r>
              <a:rPr lang="en-US" sz="3200"/>
              <a:t>“The Woman who discovers her maidservant having improper relations with an ass.”</a:t>
            </a:r>
            <a:br>
              <a:rPr lang="en-US" sz="3200"/>
            </a:br>
            <a:r>
              <a:rPr lang="en-US" sz="3200"/>
              <a:t>Tabriz, Iran.</a:t>
            </a:r>
            <a:br>
              <a:rPr lang="en-US" sz="3200"/>
            </a:br>
            <a:r>
              <a:rPr lang="en-US" sz="3200"/>
              <a:t>c. 1530</a:t>
            </a:r>
          </a:p>
        </p:txBody>
      </p:sp>
      <p:pic>
        <p:nvPicPr>
          <p:cNvPr id="111620" name="Picture 4"/>
          <p:cNvPicPr>
            <a:picLocks noChangeAspect="1" noChangeArrowheads="1"/>
          </p:cNvPicPr>
          <p:nvPr/>
        </p:nvPicPr>
        <p:blipFill>
          <a:blip r:embed="rId2" cstate="print"/>
          <a:srcRect/>
          <a:stretch>
            <a:fillRect/>
          </a:stretch>
        </p:blipFill>
        <p:spPr bwMode="auto">
          <a:xfrm>
            <a:off x="685800" y="0"/>
            <a:ext cx="4640263"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277813"/>
            <a:ext cx="3124200" cy="6351587"/>
          </a:xfrm>
        </p:spPr>
        <p:txBody>
          <a:bodyPr/>
          <a:lstStyle/>
          <a:p>
            <a:r>
              <a:rPr lang="en-US" sz="3200"/>
              <a:t>The funeral of the Sultan’s mother, with eunuchs in the background.</a:t>
            </a:r>
            <a:br>
              <a:rPr lang="en-US" sz="3200"/>
            </a:br>
            <a:r>
              <a:rPr lang="en-US" sz="3200"/>
              <a:t>Istanbul, 1597</a:t>
            </a:r>
          </a:p>
        </p:txBody>
      </p:sp>
      <p:pic>
        <p:nvPicPr>
          <p:cNvPr id="113668" name="Picture 4"/>
          <p:cNvPicPr>
            <a:picLocks noChangeAspect="1" noChangeArrowheads="1"/>
          </p:cNvPicPr>
          <p:nvPr/>
        </p:nvPicPr>
        <p:blipFill>
          <a:blip r:embed="rId2" cstate="print"/>
          <a:srcRect/>
          <a:stretch>
            <a:fillRect/>
          </a:stretch>
        </p:blipFill>
        <p:spPr bwMode="auto">
          <a:xfrm>
            <a:off x="3886200" y="0"/>
            <a:ext cx="448945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781800" y="0"/>
            <a:ext cx="2362200" cy="6477000"/>
          </a:xfrm>
        </p:spPr>
        <p:txBody>
          <a:bodyPr/>
          <a:lstStyle/>
          <a:p>
            <a:pPr eaLnBrk="1" hangingPunct="1">
              <a:defRPr/>
            </a:pPr>
            <a:r>
              <a:rPr lang="en-US" sz="2800" smtClean="0"/>
              <a:t>Illuminated Manuscript</a:t>
            </a:r>
            <a:br>
              <a:rPr lang="en-US" sz="2800" smtClean="0"/>
            </a:br>
            <a:r>
              <a:rPr lang="en-US" sz="2800" smtClean="0"/>
              <a:t>Adoration of the Magi</a:t>
            </a:r>
            <a:br>
              <a:rPr lang="en-US" sz="2800" smtClean="0"/>
            </a:br>
            <a:r>
              <a:rPr lang="en-US" sz="2800" smtClean="0"/>
              <a:t>France</a:t>
            </a:r>
            <a:br>
              <a:rPr lang="en-US" sz="2800" smtClean="0"/>
            </a:br>
            <a:r>
              <a:rPr lang="en-US" sz="2800" smtClean="0"/>
              <a:t>15</a:t>
            </a:r>
            <a:r>
              <a:rPr lang="en-US" sz="2800" baseline="30000" smtClean="0"/>
              <a:t>th</a:t>
            </a:r>
            <a:r>
              <a:rPr lang="en-US" sz="2800" smtClean="0"/>
              <a:t> century</a:t>
            </a:r>
          </a:p>
        </p:txBody>
      </p:sp>
      <p:pic>
        <p:nvPicPr>
          <p:cNvPr id="49155" name="Picture 4"/>
          <p:cNvPicPr>
            <a:picLocks noChangeAspect="1" noChangeArrowheads="1"/>
          </p:cNvPicPr>
          <p:nvPr/>
        </p:nvPicPr>
        <p:blipFill>
          <a:blip r:embed="rId2" cstate="print"/>
          <a:srcRect/>
          <a:stretch>
            <a:fillRect/>
          </a:stretch>
        </p:blipFill>
        <p:spPr bwMode="auto">
          <a:xfrm>
            <a:off x="228600" y="161925"/>
            <a:ext cx="6477000" cy="638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152400"/>
            <a:ext cx="8229600" cy="811213"/>
          </a:xfrm>
        </p:spPr>
        <p:txBody>
          <a:bodyPr/>
          <a:lstStyle/>
          <a:p>
            <a:pPr eaLnBrk="1" hangingPunct="1">
              <a:defRPr/>
            </a:pPr>
            <a:r>
              <a:rPr lang="en-US" sz="2800" smtClean="0"/>
              <a:t>Andrea Mantegna, </a:t>
            </a:r>
            <a:r>
              <a:rPr lang="en-US" sz="2800" i="1" smtClean="0"/>
              <a:t>Adoration of the Magi, </a:t>
            </a:r>
            <a:r>
              <a:rPr lang="en-US" sz="2800" smtClean="0"/>
              <a:t>c. 1464</a:t>
            </a:r>
          </a:p>
        </p:txBody>
      </p:sp>
      <p:pic>
        <p:nvPicPr>
          <p:cNvPr id="51203" name="Picture 4"/>
          <p:cNvPicPr>
            <a:picLocks noChangeAspect="1" noChangeArrowheads="1"/>
          </p:cNvPicPr>
          <p:nvPr/>
        </p:nvPicPr>
        <p:blipFill>
          <a:blip r:embed="rId2" cstate="print"/>
          <a:srcRect/>
          <a:stretch>
            <a:fillRect/>
          </a:stretch>
        </p:blipFill>
        <p:spPr bwMode="auto">
          <a:xfrm>
            <a:off x="1524000" y="990600"/>
            <a:ext cx="5791200"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8229600" cy="838200"/>
          </a:xfrm>
        </p:spPr>
        <p:txBody>
          <a:bodyPr/>
          <a:lstStyle/>
          <a:p>
            <a:pPr eaLnBrk="1" hangingPunct="1">
              <a:defRPr/>
            </a:pPr>
            <a:r>
              <a:rPr lang="en-US" sz="2400" smtClean="0"/>
              <a:t>Andrea Mantegna, </a:t>
            </a:r>
            <a:r>
              <a:rPr lang="en-US" sz="2400" i="1" smtClean="0"/>
              <a:t>Adoration of the Magi, c. 1497-1500</a:t>
            </a:r>
            <a:endParaRPr lang="en-US" sz="2400" smtClean="0"/>
          </a:p>
        </p:txBody>
      </p:sp>
      <p:pic>
        <p:nvPicPr>
          <p:cNvPr id="52227" name="Picture 4"/>
          <p:cNvPicPr>
            <a:picLocks noChangeAspect="1" noChangeArrowheads="1"/>
          </p:cNvPicPr>
          <p:nvPr/>
        </p:nvPicPr>
        <p:blipFill>
          <a:blip r:embed="rId2" cstate="print"/>
          <a:srcRect/>
          <a:stretch>
            <a:fillRect/>
          </a:stretch>
        </p:blipFill>
        <p:spPr bwMode="auto">
          <a:xfrm>
            <a:off x="685800" y="839788"/>
            <a:ext cx="7696200" cy="5903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0"/>
            <a:ext cx="8229600" cy="762000"/>
          </a:xfrm>
        </p:spPr>
        <p:txBody>
          <a:bodyPr/>
          <a:lstStyle/>
          <a:p>
            <a:pPr eaLnBrk="1" hangingPunct="1">
              <a:defRPr/>
            </a:pPr>
            <a:r>
              <a:rPr lang="en-US" sz="2400" smtClean="0"/>
              <a:t>Hieronymus Bosch, </a:t>
            </a:r>
            <a:r>
              <a:rPr lang="en-US" sz="2400" i="1" smtClean="0"/>
              <a:t>Adoration of the Magi, </a:t>
            </a:r>
            <a:r>
              <a:rPr lang="en-US" sz="2400" smtClean="0"/>
              <a:t>c. 1470-75</a:t>
            </a:r>
          </a:p>
        </p:txBody>
      </p:sp>
      <p:pic>
        <p:nvPicPr>
          <p:cNvPr id="53251" name="Picture 4"/>
          <p:cNvPicPr>
            <a:picLocks noChangeAspect="1" noChangeArrowheads="1"/>
          </p:cNvPicPr>
          <p:nvPr/>
        </p:nvPicPr>
        <p:blipFill>
          <a:blip r:embed="rId2" cstate="print"/>
          <a:srcRect/>
          <a:stretch>
            <a:fillRect/>
          </a:stretch>
        </p:blipFill>
        <p:spPr bwMode="auto">
          <a:xfrm>
            <a:off x="1890713" y="838200"/>
            <a:ext cx="4814887"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0" y="0"/>
            <a:ext cx="9144000" cy="838200"/>
          </a:xfrm>
        </p:spPr>
        <p:txBody>
          <a:bodyPr/>
          <a:lstStyle/>
          <a:p>
            <a:pPr eaLnBrk="1" hangingPunct="1">
              <a:defRPr/>
            </a:pPr>
            <a:r>
              <a:rPr lang="en-US" sz="2400" smtClean="0"/>
              <a:t>Close-up of Hieronymus Bosch, </a:t>
            </a:r>
            <a:r>
              <a:rPr lang="en-US" sz="2400" i="1" smtClean="0"/>
              <a:t>Adoration of the Magi, </a:t>
            </a:r>
            <a:r>
              <a:rPr lang="en-US" sz="2400" smtClean="0"/>
              <a:t>c. 1470-75</a:t>
            </a:r>
          </a:p>
        </p:txBody>
      </p:sp>
      <p:pic>
        <p:nvPicPr>
          <p:cNvPr id="54275" name="Picture 5"/>
          <p:cNvPicPr>
            <a:picLocks noChangeAspect="1" noChangeArrowheads="1"/>
          </p:cNvPicPr>
          <p:nvPr/>
        </p:nvPicPr>
        <p:blipFill>
          <a:blip r:embed="rId2" cstate="print"/>
          <a:srcRect/>
          <a:stretch>
            <a:fillRect/>
          </a:stretch>
        </p:blipFill>
        <p:spPr bwMode="auto">
          <a:xfrm>
            <a:off x="2011363" y="762000"/>
            <a:ext cx="4878387"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914400"/>
          </a:xfrm>
        </p:spPr>
        <p:txBody>
          <a:bodyPr/>
          <a:lstStyle/>
          <a:p>
            <a:pPr eaLnBrk="1" hangingPunct="1">
              <a:defRPr/>
            </a:pPr>
            <a:r>
              <a:rPr lang="en-US" sz="2400" smtClean="0"/>
              <a:t>Hieronymous Bosch, </a:t>
            </a:r>
            <a:r>
              <a:rPr lang="en-US" sz="2400" i="1" smtClean="0"/>
              <a:t>Adoration of the Magi, </a:t>
            </a:r>
            <a:r>
              <a:rPr lang="en-US" sz="2400" smtClean="0"/>
              <a:t>c. 1490-1510</a:t>
            </a:r>
          </a:p>
        </p:txBody>
      </p:sp>
      <p:pic>
        <p:nvPicPr>
          <p:cNvPr id="55299" name="Picture 4"/>
          <p:cNvPicPr>
            <a:picLocks noChangeAspect="1" noChangeArrowheads="1"/>
          </p:cNvPicPr>
          <p:nvPr/>
        </p:nvPicPr>
        <p:blipFill>
          <a:blip r:embed="rId3" cstate="print"/>
          <a:srcRect/>
          <a:stretch>
            <a:fillRect/>
          </a:stretch>
        </p:blipFill>
        <p:spPr bwMode="auto">
          <a:xfrm>
            <a:off x="838200" y="914400"/>
            <a:ext cx="7620000" cy="5608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5791200" y="228600"/>
            <a:ext cx="3200400" cy="6427788"/>
          </a:xfrm>
        </p:spPr>
        <p:txBody>
          <a:bodyPr/>
          <a:lstStyle/>
          <a:p>
            <a:pPr eaLnBrk="1" hangingPunct="1">
              <a:defRPr/>
            </a:pPr>
            <a:r>
              <a:rPr lang="en-US" sz="2800" smtClean="0"/>
              <a:t>Gregorio Lopes, </a:t>
            </a:r>
            <a:r>
              <a:rPr lang="en-US" sz="2800" i="1" smtClean="0"/>
              <a:t>Adoration of the Magi</a:t>
            </a:r>
            <a:br>
              <a:rPr lang="en-US" sz="2800" i="1" smtClean="0"/>
            </a:br>
            <a:r>
              <a:rPr lang="en-US" sz="2800" smtClean="0"/>
              <a:t>Portugal.</a:t>
            </a:r>
            <a:br>
              <a:rPr lang="en-US" sz="2800" smtClean="0"/>
            </a:br>
            <a:r>
              <a:rPr lang="en-US" sz="2800" smtClean="0"/>
              <a:t>early 16</a:t>
            </a:r>
            <a:r>
              <a:rPr lang="en-US" sz="2800" baseline="30000" smtClean="0"/>
              <a:t>th</a:t>
            </a:r>
            <a:r>
              <a:rPr lang="en-US" sz="2800" smtClean="0"/>
              <a:t> century</a:t>
            </a:r>
            <a:r>
              <a:rPr lang="en-US" smtClean="0"/>
              <a:t/>
            </a:r>
            <a:br>
              <a:rPr lang="en-US" smtClean="0"/>
            </a:br>
            <a:endParaRPr lang="en-US" smtClean="0"/>
          </a:p>
        </p:txBody>
      </p:sp>
      <p:pic>
        <p:nvPicPr>
          <p:cNvPr id="56323" name="Picture 4"/>
          <p:cNvPicPr>
            <a:picLocks noChangeAspect="1" noChangeArrowheads="1"/>
          </p:cNvPicPr>
          <p:nvPr/>
        </p:nvPicPr>
        <p:blipFill>
          <a:blip r:embed="rId2" cstate="print"/>
          <a:srcRect/>
          <a:stretch>
            <a:fillRect/>
          </a:stretch>
        </p:blipFill>
        <p:spPr bwMode="auto">
          <a:xfrm>
            <a:off x="533400" y="0"/>
            <a:ext cx="51308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77813"/>
            <a:ext cx="2667000" cy="6275387"/>
          </a:xfrm>
        </p:spPr>
        <p:txBody>
          <a:bodyPr/>
          <a:lstStyle/>
          <a:p>
            <a:pPr eaLnBrk="1" hangingPunct="1">
              <a:defRPr/>
            </a:pPr>
            <a:r>
              <a:rPr lang="en-US" sz="2400" smtClean="0"/>
              <a:t>Close-up of Black King in Gregorio Lopes, </a:t>
            </a:r>
            <a:r>
              <a:rPr lang="en-US" sz="2400" i="1" smtClean="0"/>
              <a:t>Adoration of the Magi</a:t>
            </a:r>
            <a:br>
              <a:rPr lang="en-US" sz="2400" i="1" smtClean="0"/>
            </a:br>
            <a:r>
              <a:rPr lang="en-US" sz="2400" smtClean="0"/>
              <a:t>Portugal.</a:t>
            </a:r>
            <a:br>
              <a:rPr lang="en-US" sz="2400" smtClean="0"/>
            </a:br>
            <a:r>
              <a:rPr lang="en-US" sz="2400" smtClean="0"/>
              <a:t>early 16</a:t>
            </a:r>
            <a:r>
              <a:rPr lang="en-US" sz="2400" baseline="30000" smtClean="0"/>
              <a:t>th</a:t>
            </a:r>
            <a:r>
              <a:rPr lang="en-US" sz="2400" smtClean="0"/>
              <a:t> century</a:t>
            </a:r>
          </a:p>
        </p:txBody>
      </p:sp>
      <p:pic>
        <p:nvPicPr>
          <p:cNvPr id="57347" name="Picture 4"/>
          <p:cNvPicPr>
            <a:picLocks noChangeAspect="1" noChangeArrowheads="1"/>
          </p:cNvPicPr>
          <p:nvPr/>
        </p:nvPicPr>
        <p:blipFill>
          <a:blip r:embed="rId2" cstate="print"/>
          <a:srcRect/>
          <a:stretch>
            <a:fillRect/>
          </a:stretch>
        </p:blipFill>
        <p:spPr bwMode="auto">
          <a:xfrm>
            <a:off x="3352800" y="0"/>
            <a:ext cx="54260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7813"/>
            <a:ext cx="2971800" cy="5894387"/>
          </a:xfrm>
        </p:spPr>
        <p:txBody>
          <a:bodyPr/>
          <a:lstStyle/>
          <a:p>
            <a:pPr eaLnBrk="1" hangingPunct="1">
              <a:defRPr/>
            </a:pPr>
            <a:r>
              <a:rPr lang="en-US" sz="3200" smtClean="0"/>
              <a:t>Illuminated manuscript</a:t>
            </a:r>
            <a:br>
              <a:rPr lang="en-US" sz="3200" smtClean="0"/>
            </a:br>
            <a:r>
              <a:rPr lang="en-US" sz="3200" smtClean="0"/>
              <a:t>Bohemia</a:t>
            </a:r>
            <a:br>
              <a:rPr lang="en-US" sz="3200" smtClean="0"/>
            </a:br>
            <a:r>
              <a:rPr lang="en-US" sz="3200" smtClean="0"/>
              <a:t>early 15</a:t>
            </a:r>
            <a:r>
              <a:rPr lang="en-US" sz="3200" baseline="30000" smtClean="0"/>
              <a:t>th</a:t>
            </a:r>
            <a:r>
              <a:rPr lang="en-US" sz="3200" smtClean="0"/>
              <a:t> century</a:t>
            </a:r>
            <a:br>
              <a:rPr lang="en-US" sz="3200" smtClean="0"/>
            </a:br>
            <a:endParaRPr lang="en-US" sz="3200" smtClean="0"/>
          </a:p>
        </p:txBody>
      </p:sp>
      <p:pic>
        <p:nvPicPr>
          <p:cNvPr id="58371" name="Picture 4"/>
          <p:cNvPicPr>
            <a:picLocks noChangeAspect="1" noChangeArrowheads="1"/>
          </p:cNvPicPr>
          <p:nvPr/>
        </p:nvPicPr>
        <p:blipFill>
          <a:blip r:embed="rId3" cstate="print"/>
          <a:srcRect/>
          <a:stretch>
            <a:fillRect/>
          </a:stretch>
        </p:blipFill>
        <p:spPr bwMode="auto">
          <a:xfrm>
            <a:off x="3810000" y="0"/>
            <a:ext cx="50498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0"/>
            <a:ext cx="8458200" cy="914400"/>
          </a:xfrm>
        </p:spPr>
        <p:txBody>
          <a:bodyPr/>
          <a:lstStyle/>
          <a:p>
            <a:pPr eaLnBrk="1" hangingPunct="1">
              <a:defRPr/>
            </a:pPr>
            <a:r>
              <a:rPr lang="en-US" sz="2400" smtClean="0"/>
              <a:t>Saint Maurice, St. Mauritius Cathedral, Magdeburg, c. 1240-50</a:t>
            </a:r>
          </a:p>
        </p:txBody>
      </p:sp>
      <p:pic>
        <p:nvPicPr>
          <p:cNvPr id="59395" name="Picture 4"/>
          <p:cNvPicPr>
            <a:picLocks noChangeAspect="1" noChangeArrowheads="1"/>
          </p:cNvPicPr>
          <p:nvPr/>
        </p:nvPicPr>
        <p:blipFill>
          <a:blip r:embed="rId2" cstate="print"/>
          <a:srcRect/>
          <a:stretch>
            <a:fillRect/>
          </a:stretch>
        </p:blipFill>
        <p:spPr bwMode="auto">
          <a:xfrm>
            <a:off x="2843213" y="838200"/>
            <a:ext cx="3176587"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277813"/>
            <a:ext cx="2362200" cy="6199187"/>
          </a:xfrm>
        </p:spPr>
        <p:txBody>
          <a:bodyPr/>
          <a:lstStyle/>
          <a:p>
            <a:pPr eaLnBrk="1" hangingPunct="1">
              <a:defRPr/>
            </a:pPr>
            <a:r>
              <a:rPr lang="en-US" sz="3200" smtClean="0"/>
              <a:t>Detail of St. Maurice</a:t>
            </a:r>
            <a:br>
              <a:rPr lang="en-US" sz="3200" smtClean="0"/>
            </a:br>
            <a:r>
              <a:rPr lang="en-US" sz="3200" smtClean="0"/>
              <a:t>Germany</a:t>
            </a:r>
            <a:br>
              <a:rPr lang="en-US" sz="3200" smtClean="0"/>
            </a:br>
            <a:r>
              <a:rPr lang="en-US" sz="3200" smtClean="0"/>
              <a:t>13</a:t>
            </a:r>
            <a:r>
              <a:rPr lang="en-US" sz="3200" baseline="30000" smtClean="0"/>
              <a:t>th</a:t>
            </a:r>
            <a:r>
              <a:rPr lang="en-US" sz="3200" smtClean="0"/>
              <a:t> century</a:t>
            </a:r>
            <a:r>
              <a:rPr lang="en-US" smtClean="0"/>
              <a:t/>
            </a:r>
            <a:br>
              <a:rPr lang="en-US" smtClean="0"/>
            </a:br>
            <a:endParaRPr lang="en-US" smtClean="0"/>
          </a:p>
        </p:txBody>
      </p:sp>
      <p:pic>
        <p:nvPicPr>
          <p:cNvPr id="60419" name="Picture 4"/>
          <p:cNvPicPr>
            <a:picLocks noChangeAspect="1" noChangeArrowheads="1"/>
          </p:cNvPicPr>
          <p:nvPr/>
        </p:nvPicPr>
        <p:blipFill>
          <a:blip r:embed="rId2" cstate="print"/>
          <a:srcRect/>
          <a:stretch>
            <a:fillRect/>
          </a:stretch>
        </p:blipFill>
        <p:spPr bwMode="auto">
          <a:xfrm>
            <a:off x="3276600" y="0"/>
            <a:ext cx="54705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0"/>
            <a:ext cx="8229600" cy="1143000"/>
          </a:xfrm>
        </p:spPr>
        <p:txBody>
          <a:bodyPr/>
          <a:lstStyle/>
          <a:p>
            <a:pPr eaLnBrk="1" hangingPunct="1">
              <a:defRPr/>
            </a:pPr>
            <a:r>
              <a:rPr lang="en-US" sz="2800" smtClean="0"/>
              <a:t>Matthias Grunewald, Meeting of Saint Erasmus and Saint Maurice, c. 1517-23</a:t>
            </a:r>
          </a:p>
        </p:txBody>
      </p:sp>
      <p:pic>
        <p:nvPicPr>
          <p:cNvPr id="61443" name="Picture 4"/>
          <p:cNvPicPr>
            <a:picLocks noChangeAspect="1" noChangeArrowheads="1"/>
          </p:cNvPicPr>
          <p:nvPr/>
        </p:nvPicPr>
        <p:blipFill>
          <a:blip r:embed="rId2" cstate="print"/>
          <a:srcRect/>
          <a:stretch>
            <a:fillRect/>
          </a:stretch>
        </p:blipFill>
        <p:spPr bwMode="auto">
          <a:xfrm>
            <a:off x="2530475" y="1143000"/>
            <a:ext cx="42037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629400" y="277813"/>
            <a:ext cx="2057400" cy="6275387"/>
          </a:xfrm>
        </p:spPr>
        <p:txBody>
          <a:bodyPr/>
          <a:lstStyle/>
          <a:p>
            <a:pPr eaLnBrk="1" hangingPunct="1">
              <a:defRPr/>
            </a:pPr>
            <a:r>
              <a:rPr lang="en-US" sz="2400" smtClean="0"/>
              <a:t>Close-up of  St. Maurice in Matthias Grunewald, Meeting of Saint Erasmus and Saint Maurice, c. 1517-23</a:t>
            </a:r>
          </a:p>
        </p:txBody>
      </p:sp>
      <p:pic>
        <p:nvPicPr>
          <p:cNvPr id="62467" name="Picture 4"/>
          <p:cNvPicPr>
            <a:picLocks noChangeAspect="1" noChangeArrowheads="1"/>
          </p:cNvPicPr>
          <p:nvPr/>
        </p:nvPicPr>
        <p:blipFill>
          <a:blip r:embed="rId2" cstate="print"/>
          <a:srcRect/>
          <a:stretch>
            <a:fillRect/>
          </a:stretch>
        </p:blipFill>
        <p:spPr bwMode="auto">
          <a:xfrm>
            <a:off x="990600" y="0"/>
            <a:ext cx="51498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77813"/>
            <a:ext cx="3581400" cy="6351587"/>
          </a:xfrm>
        </p:spPr>
        <p:txBody>
          <a:bodyPr/>
          <a:lstStyle/>
          <a:p>
            <a:pPr eaLnBrk="1" hangingPunct="1">
              <a:defRPr/>
            </a:pPr>
            <a:r>
              <a:rPr lang="en-US" sz="3600" smtClean="0"/>
              <a:t>Hans Krell, </a:t>
            </a:r>
            <a:br>
              <a:rPr lang="en-US" sz="3600" smtClean="0"/>
            </a:br>
            <a:r>
              <a:rPr lang="en-US" sz="3600" smtClean="0"/>
              <a:t>a black knight holding a banner, perhaps St. Maurice</a:t>
            </a:r>
            <a:br>
              <a:rPr lang="en-US" sz="3600" smtClean="0"/>
            </a:br>
            <a:r>
              <a:rPr lang="en-US" sz="3600" smtClean="0"/>
              <a:t>Germany</a:t>
            </a:r>
            <a:br>
              <a:rPr lang="en-US" sz="3600" smtClean="0"/>
            </a:br>
            <a:r>
              <a:rPr lang="en-US" sz="3600" smtClean="0"/>
              <a:t>16</a:t>
            </a:r>
            <a:r>
              <a:rPr lang="en-US" sz="3600" baseline="30000" smtClean="0"/>
              <a:t>th</a:t>
            </a:r>
            <a:r>
              <a:rPr lang="en-US" sz="3600" smtClean="0"/>
              <a:t> century</a:t>
            </a:r>
          </a:p>
        </p:txBody>
      </p:sp>
      <p:pic>
        <p:nvPicPr>
          <p:cNvPr id="63491" name="Picture 4"/>
          <p:cNvPicPr>
            <a:picLocks noChangeAspect="1" noChangeArrowheads="1"/>
          </p:cNvPicPr>
          <p:nvPr/>
        </p:nvPicPr>
        <p:blipFill>
          <a:blip r:embed="rId3" cstate="print"/>
          <a:srcRect/>
          <a:stretch>
            <a:fillRect/>
          </a:stretch>
        </p:blipFill>
        <p:spPr bwMode="auto">
          <a:xfrm>
            <a:off x="4953000" y="0"/>
            <a:ext cx="32670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990600"/>
          </a:xfrm>
        </p:spPr>
        <p:txBody>
          <a:bodyPr/>
          <a:lstStyle/>
          <a:p>
            <a:pPr eaLnBrk="1" hangingPunct="1">
              <a:defRPr/>
            </a:pPr>
            <a:r>
              <a:rPr lang="en-US" sz="2800" smtClean="0"/>
              <a:t>Albrecht Durer, Portrait of a “Negro,” 1508</a:t>
            </a:r>
          </a:p>
        </p:txBody>
      </p:sp>
      <p:pic>
        <p:nvPicPr>
          <p:cNvPr id="64515" name="Picture 4"/>
          <p:cNvPicPr>
            <a:picLocks noChangeAspect="1" noChangeArrowheads="1"/>
          </p:cNvPicPr>
          <p:nvPr/>
        </p:nvPicPr>
        <p:blipFill>
          <a:blip r:embed="rId3" cstate="print"/>
          <a:srcRect/>
          <a:stretch>
            <a:fillRect/>
          </a:stretch>
        </p:blipFill>
        <p:spPr bwMode="auto">
          <a:xfrm>
            <a:off x="2590800" y="838200"/>
            <a:ext cx="3963988"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0"/>
            <a:ext cx="8229600" cy="838200"/>
          </a:xfrm>
        </p:spPr>
        <p:txBody>
          <a:bodyPr/>
          <a:lstStyle/>
          <a:p>
            <a:pPr eaLnBrk="1" hangingPunct="1">
              <a:defRPr/>
            </a:pPr>
            <a:r>
              <a:rPr lang="en-US" sz="2800" smtClean="0"/>
              <a:t>Albrecht Durer, </a:t>
            </a:r>
            <a:r>
              <a:rPr lang="en-US" sz="2800" i="1" smtClean="0"/>
              <a:t>Portrait of Katherina, </a:t>
            </a:r>
            <a:r>
              <a:rPr lang="en-US" sz="2800" smtClean="0"/>
              <a:t>1521</a:t>
            </a:r>
          </a:p>
        </p:txBody>
      </p:sp>
      <p:pic>
        <p:nvPicPr>
          <p:cNvPr id="65539" name="Picture 4"/>
          <p:cNvPicPr>
            <a:picLocks noChangeAspect="1" noChangeArrowheads="1"/>
          </p:cNvPicPr>
          <p:nvPr/>
        </p:nvPicPr>
        <p:blipFill>
          <a:blip r:embed="rId3" cstate="print"/>
          <a:srcRect/>
          <a:stretch>
            <a:fillRect/>
          </a:stretch>
        </p:blipFill>
        <p:spPr bwMode="auto">
          <a:xfrm>
            <a:off x="2519363" y="914400"/>
            <a:ext cx="3941762"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p:cNvPicPr>
            <a:picLocks noChangeAspect="1" noChangeArrowheads="1"/>
          </p:cNvPicPr>
          <p:nvPr/>
        </p:nvPicPr>
        <p:blipFill>
          <a:blip r:embed="rId2" cstate="print"/>
          <a:srcRect/>
          <a:stretch>
            <a:fillRect/>
          </a:stretch>
        </p:blipFill>
        <p:spPr bwMode="auto">
          <a:xfrm>
            <a:off x="2743200" y="838200"/>
            <a:ext cx="3890963" cy="5791200"/>
          </a:xfrm>
          <a:prstGeom prst="rect">
            <a:avLst/>
          </a:prstGeom>
          <a:noFill/>
          <a:ln w="9525">
            <a:noFill/>
            <a:miter lim="800000"/>
            <a:headEnd/>
            <a:tailEnd/>
          </a:ln>
        </p:spPr>
      </p:pic>
      <p:sp>
        <p:nvSpPr>
          <p:cNvPr id="2053" name="Rectangle 5"/>
          <p:cNvSpPr>
            <a:spLocks noGrp="1" noChangeArrowheads="1"/>
          </p:cNvSpPr>
          <p:nvPr>
            <p:ph type="title"/>
          </p:nvPr>
        </p:nvSpPr>
        <p:spPr>
          <a:xfrm>
            <a:off x="457200" y="0"/>
            <a:ext cx="8229600" cy="838200"/>
          </a:xfrm>
        </p:spPr>
        <p:txBody>
          <a:bodyPr/>
          <a:lstStyle/>
          <a:p>
            <a:pPr eaLnBrk="1" hangingPunct="1">
              <a:defRPr/>
            </a:pPr>
            <a:r>
              <a:rPr lang="en-US" sz="3200" smtClean="0"/>
              <a:t>Jan Mostaert, </a:t>
            </a:r>
            <a:r>
              <a:rPr lang="en-US" sz="3200" i="1" smtClean="0"/>
              <a:t>Portrait of a Moor, c. 1525-30</a:t>
            </a:r>
            <a:endParaRPr lang="en-US" sz="32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143000"/>
          </a:xfrm>
        </p:spPr>
        <p:txBody>
          <a:bodyPr/>
          <a:lstStyle/>
          <a:p>
            <a:pPr eaLnBrk="1" hangingPunct="1">
              <a:defRPr/>
            </a:pPr>
            <a:r>
              <a:rPr lang="en-US" sz="2800" smtClean="0"/>
              <a:t>Workshop of Agnolo Bronzino, </a:t>
            </a:r>
            <a:r>
              <a:rPr lang="en-US" sz="2800" i="1" smtClean="0"/>
              <a:t>Portrait of Alessandro de’ Medici</a:t>
            </a:r>
            <a:r>
              <a:rPr lang="en-US" sz="2800" smtClean="0"/>
              <a:t>, after 1553</a:t>
            </a:r>
          </a:p>
        </p:txBody>
      </p:sp>
      <p:pic>
        <p:nvPicPr>
          <p:cNvPr id="67587" name="Picture 4"/>
          <p:cNvPicPr>
            <a:picLocks noChangeAspect="1" noChangeArrowheads="1"/>
          </p:cNvPicPr>
          <p:nvPr/>
        </p:nvPicPr>
        <p:blipFill>
          <a:blip r:embed="rId2" cstate="print"/>
          <a:srcRect/>
          <a:stretch>
            <a:fillRect/>
          </a:stretch>
        </p:blipFill>
        <p:spPr bwMode="auto">
          <a:xfrm>
            <a:off x="2536825" y="1219200"/>
            <a:ext cx="3795713"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81000" y="0"/>
            <a:ext cx="8229600" cy="990600"/>
          </a:xfrm>
        </p:spPr>
        <p:txBody>
          <a:bodyPr/>
          <a:lstStyle/>
          <a:p>
            <a:pPr eaLnBrk="1" hangingPunct="1">
              <a:defRPr/>
            </a:pPr>
            <a:r>
              <a:rPr lang="en-US" sz="2800" smtClean="0"/>
              <a:t>Francesco Caporale, </a:t>
            </a:r>
            <a:r>
              <a:rPr lang="en-US" sz="2800" i="1" smtClean="0"/>
              <a:t>Bust of Antonio Emanuele Funta called Nigrita, </a:t>
            </a:r>
            <a:r>
              <a:rPr lang="en-US" sz="2800" smtClean="0"/>
              <a:t>1608</a:t>
            </a:r>
          </a:p>
        </p:txBody>
      </p:sp>
      <p:pic>
        <p:nvPicPr>
          <p:cNvPr id="68611" name="Picture 4"/>
          <p:cNvPicPr>
            <a:picLocks noChangeAspect="1" noChangeArrowheads="1"/>
          </p:cNvPicPr>
          <p:nvPr/>
        </p:nvPicPr>
        <p:blipFill>
          <a:blip r:embed="rId2" cstate="print"/>
          <a:srcRect/>
          <a:stretch>
            <a:fillRect/>
          </a:stretch>
        </p:blipFill>
        <p:spPr bwMode="auto">
          <a:xfrm>
            <a:off x="1906588" y="1089025"/>
            <a:ext cx="4846637" cy="554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8229600" cy="1268413"/>
          </a:xfrm>
        </p:spPr>
        <p:txBody>
          <a:bodyPr/>
          <a:lstStyle/>
          <a:p>
            <a:pPr eaLnBrk="1" hangingPunct="1">
              <a:defRPr/>
            </a:pPr>
            <a:r>
              <a:rPr lang="en-US" sz="3200" i="1" smtClean="0"/>
              <a:t>John Blanke, the Black Trumpet</a:t>
            </a:r>
            <a:r>
              <a:rPr lang="en-US" sz="3200" smtClean="0"/>
              <a:t>, 1511</a:t>
            </a:r>
          </a:p>
        </p:txBody>
      </p:sp>
      <p:pic>
        <p:nvPicPr>
          <p:cNvPr id="69635" name="Picture 4"/>
          <p:cNvPicPr>
            <a:picLocks noChangeAspect="1" noChangeArrowheads="1"/>
          </p:cNvPicPr>
          <p:nvPr/>
        </p:nvPicPr>
        <p:blipFill>
          <a:blip r:embed="rId2" cstate="print"/>
          <a:srcRect/>
          <a:stretch>
            <a:fillRect/>
          </a:stretch>
        </p:blipFill>
        <p:spPr bwMode="auto">
          <a:xfrm>
            <a:off x="1600200" y="1038225"/>
            <a:ext cx="5715000" cy="5272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1066800"/>
          </a:xfrm>
        </p:spPr>
        <p:txBody>
          <a:bodyPr/>
          <a:lstStyle/>
          <a:p>
            <a:pPr eaLnBrk="1" hangingPunct="1">
              <a:defRPr/>
            </a:pPr>
            <a:r>
              <a:rPr lang="en-US" sz="2800" smtClean="0"/>
              <a:t>Close-up of </a:t>
            </a:r>
            <a:r>
              <a:rPr lang="en-US" sz="2800" i="1" smtClean="0"/>
              <a:t>John Blanke, the Black Trumpet</a:t>
            </a:r>
            <a:r>
              <a:rPr lang="en-US" sz="2800" smtClean="0"/>
              <a:t>, 1511</a:t>
            </a:r>
          </a:p>
        </p:txBody>
      </p:sp>
      <p:pic>
        <p:nvPicPr>
          <p:cNvPr id="70659" name="Picture 4"/>
          <p:cNvPicPr>
            <a:picLocks noChangeAspect="1" noChangeArrowheads="1"/>
          </p:cNvPicPr>
          <p:nvPr/>
        </p:nvPicPr>
        <p:blipFill>
          <a:blip r:embed="rId2" cstate="print"/>
          <a:srcRect/>
          <a:stretch>
            <a:fillRect/>
          </a:stretch>
        </p:blipFill>
        <p:spPr bwMode="auto">
          <a:xfrm>
            <a:off x="1860550" y="1143000"/>
            <a:ext cx="5195888"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sz="2400" smtClean="0"/>
              <a:t>J</a:t>
            </a:r>
            <a:r>
              <a:rPr lang="en-US" sz="2400" smtClean="0">
                <a:cs typeface="Times New Roman" pitchFamily="18" charset="0"/>
              </a:rPr>
              <a:t>örg Breu the Younger, </a:t>
            </a:r>
            <a:r>
              <a:rPr lang="en-US" sz="2400" i="1" smtClean="0">
                <a:cs typeface="Times New Roman" pitchFamily="18" charset="0"/>
              </a:rPr>
              <a:t>A Duel with Two Sickles</a:t>
            </a:r>
            <a:r>
              <a:rPr lang="en-US" sz="2400" smtClean="0">
                <a:cs typeface="Times New Roman" pitchFamily="18" charset="0"/>
              </a:rPr>
              <a:t>, c. 1560</a:t>
            </a:r>
          </a:p>
        </p:txBody>
      </p:sp>
      <p:pic>
        <p:nvPicPr>
          <p:cNvPr id="72707" name="Picture 4"/>
          <p:cNvPicPr>
            <a:picLocks noChangeAspect="1" noChangeArrowheads="1"/>
          </p:cNvPicPr>
          <p:nvPr/>
        </p:nvPicPr>
        <p:blipFill>
          <a:blip r:embed="rId2" cstate="print"/>
          <a:srcRect/>
          <a:stretch>
            <a:fillRect/>
          </a:stretch>
        </p:blipFill>
        <p:spPr bwMode="auto">
          <a:xfrm>
            <a:off x="685800" y="1143000"/>
            <a:ext cx="7467600" cy="5226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52400"/>
            <a:ext cx="8229600" cy="457200"/>
          </a:xfrm>
        </p:spPr>
        <p:txBody>
          <a:bodyPr>
            <a:normAutofit fontScale="90000"/>
          </a:bodyPr>
          <a:lstStyle/>
          <a:p>
            <a:pPr eaLnBrk="1" hangingPunct="1">
              <a:defRPr/>
            </a:pPr>
            <a:r>
              <a:rPr lang="en-US" sz="2800" smtClean="0"/>
              <a:t>Drake Jewel, c. 1586-88</a:t>
            </a:r>
          </a:p>
        </p:txBody>
      </p:sp>
      <p:pic>
        <p:nvPicPr>
          <p:cNvPr id="73731" name="Picture 4"/>
          <p:cNvPicPr>
            <a:picLocks noChangeAspect="1" noChangeArrowheads="1"/>
          </p:cNvPicPr>
          <p:nvPr/>
        </p:nvPicPr>
        <p:blipFill>
          <a:blip r:embed="rId3" cstate="print"/>
          <a:srcRect/>
          <a:stretch>
            <a:fillRect/>
          </a:stretch>
        </p:blipFill>
        <p:spPr bwMode="auto">
          <a:xfrm>
            <a:off x="1447800" y="609600"/>
            <a:ext cx="6200775"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762000"/>
          </a:xfrm>
        </p:spPr>
        <p:txBody>
          <a:bodyPr/>
          <a:lstStyle/>
          <a:p>
            <a:pPr eaLnBrk="1" hangingPunct="1">
              <a:defRPr/>
            </a:pPr>
            <a:r>
              <a:rPr lang="en-US" sz="2400" smtClean="0"/>
              <a:t>Marcus Gheeraerts the Younger, portrait of Francis Drake, 1591</a:t>
            </a:r>
            <a:r>
              <a:rPr lang="en-US" smtClean="0"/>
              <a:t> </a:t>
            </a:r>
          </a:p>
        </p:txBody>
      </p:sp>
      <p:pic>
        <p:nvPicPr>
          <p:cNvPr id="74755" name="Picture 4"/>
          <p:cNvPicPr>
            <a:picLocks noChangeAspect="1" noChangeArrowheads="1"/>
          </p:cNvPicPr>
          <p:nvPr/>
        </p:nvPicPr>
        <p:blipFill>
          <a:blip r:embed="rId2" cstate="print"/>
          <a:srcRect/>
          <a:stretch>
            <a:fillRect/>
          </a:stretch>
        </p:blipFill>
        <p:spPr bwMode="auto">
          <a:xfrm>
            <a:off x="1908175" y="685800"/>
            <a:ext cx="4795838"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8229600" cy="990600"/>
          </a:xfrm>
        </p:spPr>
        <p:txBody>
          <a:bodyPr/>
          <a:lstStyle/>
          <a:p>
            <a:pPr eaLnBrk="1" hangingPunct="1">
              <a:defRPr/>
            </a:pPr>
            <a:r>
              <a:rPr lang="en-US" sz="2400" smtClean="0"/>
              <a:t>Christoph Jamnitzer, </a:t>
            </a:r>
            <a:r>
              <a:rPr lang="en-US" sz="2400" i="1" smtClean="0"/>
              <a:t>Moor’s Head, </a:t>
            </a:r>
            <a:r>
              <a:rPr lang="en-US" sz="2400" smtClean="0"/>
              <a:t>Nuremberg, c. 1600</a:t>
            </a:r>
          </a:p>
        </p:txBody>
      </p:sp>
      <p:pic>
        <p:nvPicPr>
          <p:cNvPr id="75779" name="Picture 4"/>
          <p:cNvPicPr>
            <a:picLocks noChangeAspect="1" noChangeArrowheads="1"/>
          </p:cNvPicPr>
          <p:nvPr/>
        </p:nvPicPr>
        <p:blipFill>
          <a:blip r:embed="rId2" cstate="print"/>
          <a:srcRect/>
          <a:stretch>
            <a:fillRect/>
          </a:stretch>
        </p:blipFill>
        <p:spPr bwMode="auto">
          <a:xfrm>
            <a:off x="2438400" y="857250"/>
            <a:ext cx="4422775" cy="6000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096000" y="277813"/>
            <a:ext cx="2819400" cy="6275387"/>
          </a:xfrm>
        </p:spPr>
        <p:txBody>
          <a:bodyPr/>
          <a:lstStyle/>
          <a:p>
            <a:r>
              <a:rPr lang="en-US" sz="2800"/>
              <a:t>Illuminated manuscript</a:t>
            </a:r>
            <a:br>
              <a:rPr lang="en-US" sz="2800"/>
            </a:br>
            <a:r>
              <a:rPr lang="en-US" sz="2800"/>
              <a:t>Spain</a:t>
            </a:r>
            <a:br>
              <a:rPr lang="en-US" sz="2800"/>
            </a:br>
            <a:r>
              <a:rPr lang="en-US" sz="2800"/>
              <a:t>13</a:t>
            </a:r>
            <a:r>
              <a:rPr lang="en-US" sz="2800" baseline="30000"/>
              <a:t>th</a:t>
            </a:r>
            <a:r>
              <a:rPr lang="en-US" sz="2800"/>
              <a:t> century</a:t>
            </a:r>
          </a:p>
        </p:txBody>
      </p:sp>
      <p:pic>
        <p:nvPicPr>
          <p:cNvPr id="81924" name="Picture 4"/>
          <p:cNvPicPr>
            <a:picLocks noChangeAspect="1" noChangeArrowheads="1"/>
          </p:cNvPicPr>
          <p:nvPr/>
        </p:nvPicPr>
        <p:blipFill>
          <a:blip r:embed="rId3" cstate="print"/>
          <a:srcRect/>
          <a:stretch>
            <a:fillRect/>
          </a:stretch>
        </p:blipFill>
        <p:spPr bwMode="auto">
          <a:xfrm>
            <a:off x="304800" y="0"/>
            <a:ext cx="543242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934200" y="277813"/>
            <a:ext cx="2209800" cy="6199187"/>
          </a:xfrm>
        </p:spPr>
        <p:txBody>
          <a:bodyPr/>
          <a:lstStyle/>
          <a:p>
            <a:r>
              <a:rPr lang="en-US" sz="2800" dirty="0"/>
              <a:t>Workshop of Garcia Fernandes, </a:t>
            </a:r>
            <a:r>
              <a:rPr lang="en-US" sz="2800" i="1" dirty="0"/>
              <a:t>The Birth of the Virgin </a:t>
            </a:r>
            <a:r>
              <a:rPr lang="en-US" sz="2800" dirty="0"/>
              <a:t>(detail of black servant)</a:t>
            </a:r>
            <a:br>
              <a:rPr lang="en-US" sz="2800" dirty="0"/>
            </a:br>
            <a:r>
              <a:rPr lang="en-US" sz="2800" dirty="0"/>
              <a:t>Lisbon</a:t>
            </a:r>
            <a:br>
              <a:rPr lang="en-US" sz="2800" dirty="0"/>
            </a:br>
            <a:r>
              <a:rPr lang="en-US" sz="2800" dirty="0"/>
              <a:t>early 16</a:t>
            </a:r>
            <a:r>
              <a:rPr lang="en-US" sz="2800" baseline="30000" dirty="0"/>
              <a:t>th</a:t>
            </a:r>
            <a:r>
              <a:rPr lang="en-US" sz="2800" dirty="0"/>
              <a:t> century</a:t>
            </a:r>
          </a:p>
        </p:txBody>
      </p:sp>
      <p:pic>
        <p:nvPicPr>
          <p:cNvPr id="4" name="Picture 2"/>
          <p:cNvPicPr>
            <a:picLocks noChangeAspect="1" noChangeArrowheads="1"/>
          </p:cNvPicPr>
          <p:nvPr/>
        </p:nvPicPr>
        <p:blipFill>
          <a:blip r:embed="rId3" cstate="print"/>
          <a:srcRect/>
          <a:stretch>
            <a:fillRect/>
          </a:stretch>
        </p:blipFill>
        <p:spPr bwMode="auto">
          <a:xfrm>
            <a:off x="0" y="0"/>
            <a:ext cx="70469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lisbon 001"/>
          <p:cNvPicPr>
            <a:picLocks noChangeAspect="1" noChangeArrowheads="1"/>
          </p:cNvPicPr>
          <p:nvPr/>
        </p:nvPicPr>
        <p:blipFill>
          <a:blip r:embed="rId2" cstate="print"/>
          <a:srcRect/>
          <a:stretch>
            <a:fillRect/>
          </a:stretch>
        </p:blipFill>
        <p:spPr bwMode="auto">
          <a:xfrm>
            <a:off x="914400" y="0"/>
            <a:ext cx="5222875" cy="6858000"/>
          </a:xfrm>
          <a:prstGeom prst="rect">
            <a:avLst/>
          </a:prstGeom>
          <a:noFill/>
        </p:spPr>
      </p:pic>
      <p:sp>
        <p:nvSpPr>
          <p:cNvPr id="41989" name="Rectangle 5"/>
          <p:cNvSpPr>
            <a:spLocks noGrp="1" noChangeArrowheads="1"/>
          </p:cNvSpPr>
          <p:nvPr>
            <p:ph type="body" sz="half" idx="2"/>
          </p:nvPr>
        </p:nvSpPr>
        <p:spPr>
          <a:xfrm>
            <a:off x="6172200" y="1905000"/>
            <a:ext cx="2514600" cy="3200400"/>
          </a:xfrm>
        </p:spPr>
        <p:txBody>
          <a:bodyPr/>
          <a:lstStyle/>
          <a:p>
            <a:pPr>
              <a:buFont typeface="Wingdings" pitchFamily="2" charset="2"/>
              <a:buNone/>
            </a:pPr>
            <a:r>
              <a:rPr lang="en-US">
                <a:solidFill>
                  <a:schemeClr val="tx2"/>
                </a:solidFill>
              </a:rPr>
              <a:t>Christoph</a:t>
            </a:r>
          </a:p>
          <a:p>
            <a:pPr>
              <a:buFont typeface="Wingdings" pitchFamily="2" charset="2"/>
              <a:buNone/>
            </a:pPr>
            <a:r>
              <a:rPr lang="en-US">
                <a:solidFill>
                  <a:schemeClr val="tx2"/>
                </a:solidFill>
              </a:rPr>
              <a:t>Weiditz,</a:t>
            </a:r>
          </a:p>
          <a:p>
            <a:pPr>
              <a:buFont typeface="Wingdings" pitchFamily="2" charset="2"/>
              <a:buNone/>
            </a:pPr>
            <a:r>
              <a:rPr lang="en-US" i="1">
                <a:solidFill>
                  <a:schemeClr val="tx2"/>
                </a:solidFill>
              </a:rPr>
              <a:t>Black Slave</a:t>
            </a:r>
          </a:p>
          <a:p>
            <a:pPr>
              <a:buFont typeface="Wingdings" pitchFamily="2" charset="2"/>
              <a:buNone/>
            </a:pPr>
            <a:r>
              <a:rPr lang="en-US" i="1">
                <a:solidFill>
                  <a:schemeClr val="tx2"/>
                </a:solidFill>
              </a:rPr>
              <a:t>with a Wineskin</a:t>
            </a:r>
          </a:p>
          <a:p>
            <a:pPr>
              <a:buFont typeface="Wingdings" pitchFamily="2" charset="2"/>
              <a:buNone/>
            </a:pPr>
            <a:r>
              <a:rPr lang="en-US" i="1">
                <a:solidFill>
                  <a:schemeClr val="tx2"/>
                </a:solidFill>
              </a:rPr>
              <a:t>In Castile,</a:t>
            </a:r>
          </a:p>
          <a:p>
            <a:pPr>
              <a:buFont typeface="Wingdings" pitchFamily="2" charset="2"/>
              <a:buNone/>
            </a:pPr>
            <a:r>
              <a:rPr lang="en-US">
                <a:solidFill>
                  <a:schemeClr val="tx2"/>
                </a:solidFill>
              </a:rPr>
              <a:t>1529</a:t>
            </a:r>
            <a:r>
              <a:rPr lang="en-US" i="1">
                <a:solidFill>
                  <a:schemeClr val="tx2"/>
                </a:solidFill>
              </a:rPr>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0"/>
            <a:ext cx="8229600" cy="762000"/>
          </a:xfrm>
        </p:spPr>
        <p:txBody>
          <a:bodyPr>
            <a:normAutofit fontScale="90000"/>
          </a:bodyPr>
          <a:lstStyle/>
          <a:p>
            <a:pPr eaLnBrk="1" hangingPunct="1">
              <a:defRPr/>
            </a:pPr>
            <a:r>
              <a:rPr lang="en-US" sz="2400" smtClean="0"/>
              <a:t>Crist</a:t>
            </a:r>
            <a:r>
              <a:rPr lang="en-US" sz="2400" smtClean="0">
                <a:cs typeface="Times New Roman" pitchFamily="18" charset="0"/>
              </a:rPr>
              <a:t>óvão de Morais, </a:t>
            </a:r>
            <a:r>
              <a:rPr lang="en-US" sz="2400" i="1" smtClean="0">
                <a:cs typeface="Times New Roman" pitchFamily="18" charset="0"/>
              </a:rPr>
              <a:t>Portrait of Juana de Austria with her Black Slave Girl, </a:t>
            </a:r>
            <a:r>
              <a:rPr lang="en-US" sz="2400" smtClean="0">
                <a:cs typeface="Times New Roman" pitchFamily="18" charset="0"/>
              </a:rPr>
              <a:t>1553</a:t>
            </a:r>
          </a:p>
        </p:txBody>
      </p:sp>
      <p:pic>
        <p:nvPicPr>
          <p:cNvPr id="43011" name="Picture 4"/>
          <p:cNvPicPr>
            <a:picLocks noChangeAspect="1" noChangeArrowheads="1"/>
          </p:cNvPicPr>
          <p:nvPr/>
        </p:nvPicPr>
        <p:blipFill>
          <a:blip r:embed="rId2" cstate="print"/>
          <a:srcRect/>
          <a:stretch>
            <a:fillRect/>
          </a:stretch>
        </p:blipFill>
        <p:spPr bwMode="auto">
          <a:xfrm>
            <a:off x="2057400" y="811213"/>
            <a:ext cx="5072063" cy="6046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0"/>
            <a:ext cx="8229600" cy="914400"/>
          </a:xfrm>
        </p:spPr>
        <p:txBody>
          <a:bodyPr/>
          <a:lstStyle/>
          <a:p>
            <a:pPr eaLnBrk="1" hangingPunct="1">
              <a:defRPr/>
            </a:pPr>
            <a:r>
              <a:rPr lang="en-US" sz="2400" smtClean="0"/>
              <a:t>Isidro de Villoldo, </a:t>
            </a:r>
            <a:r>
              <a:rPr lang="en-US" sz="2400" i="1" smtClean="0"/>
              <a:t>The Miracle of the Black Leg</a:t>
            </a:r>
            <a:r>
              <a:rPr lang="en-US" sz="2400" smtClean="0"/>
              <a:t>, Spain, c.1539</a:t>
            </a:r>
          </a:p>
        </p:txBody>
      </p:sp>
      <p:pic>
        <p:nvPicPr>
          <p:cNvPr id="44035" name="Picture 4"/>
          <p:cNvPicPr>
            <a:picLocks noChangeAspect="1" noChangeArrowheads="1"/>
          </p:cNvPicPr>
          <p:nvPr/>
        </p:nvPicPr>
        <p:blipFill>
          <a:blip r:embed="rId2" cstate="print"/>
          <a:srcRect/>
          <a:stretch>
            <a:fillRect/>
          </a:stretch>
        </p:blipFill>
        <p:spPr bwMode="auto">
          <a:xfrm>
            <a:off x="1954213" y="914400"/>
            <a:ext cx="4949825" cy="568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5334000" y="277813"/>
            <a:ext cx="3352800" cy="6275387"/>
          </a:xfrm>
        </p:spPr>
        <p:txBody>
          <a:bodyPr/>
          <a:lstStyle/>
          <a:p>
            <a:pPr eaLnBrk="1" hangingPunct="1">
              <a:defRPr/>
            </a:pPr>
            <a:r>
              <a:rPr lang="en-US" sz="3200" smtClean="0"/>
              <a:t>AnonymousWood panel, Germany, 15</a:t>
            </a:r>
            <a:r>
              <a:rPr lang="en-US" sz="3200" baseline="30000" smtClean="0"/>
              <a:t>th</a:t>
            </a:r>
            <a:r>
              <a:rPr lang="en-US" sz="3200" smtClean="0"/>
              <a:t> century, depicting the legend of “the Miracle of the Black Leg” featuring Sts Cosmas and Damian</a:t>
            </a:r>
            <a:r>
              <a:rPr lang="en-US" smtClean="0"/>
              <a:t> </a:t>
            </a:r>
          </a:p>
        </p:txBody>
      </p:sp>
      <p:pic>
        <p:nvPicPr>
          <p:cNvPr id="45059" name="Picture 4"/>
          <p:cNvPicPr>
            <a:picLocks noChangeAspect="1" noChangeArrowheads="1"/>
          </p:cNvPicPr>
          <p:nvPr/>
        </p:nvPicPr>
        <p:blipFill>
          <a:blip r:embed="rId2" cstate="print"/>
          <a:srcRect/>
          <a:stretch>
            <a:fillRect/>
          </a:stretch>
        </p:blipFill>
        <p:spPr bwMode="auto">
          <a:xfrm>
            <a:off x="1066800" y="304800"/>
            <a:ext cx="3721100" cy="635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229600" cy="990600"/>
          </a:xfrm>
        </p:spPr>
        <p:txBody>
          <a:bodyPr/>
          <a:lstStyle/>
          <a:p>
            <a:pPr eaLnBrk="1" hangingPunct="1">
              <a:defRPr/>
            </a:pPr>
            <a:r>
              <a:rPr lang="en-US" sz="3200" smtClean="0"/>
              <a:t>Giotto in Padua, </a:t>
            </a:r>
            <a:r>
              <a:rPr lang="en-US" sz="3200" i="1" smtClean="0"/>
              <a:t>Flagellation, </a:t>
            </a:r>
            <a:r>
              <a:rPr lang="en-US" sz="3200" smtClean="0"/>
              <a:t>c. 1304-05</a:t>
            </a:r>
          </a:p>
        </p:txBody>
      </p:sp>
      <p:pic>
        <p:nvPicPr>
          <p:cNvPr id="46083" name="Picture 4"/>
          <p:cNvPicPr>
            <a:picLocks noChangeAspect="1" noChangeArrowheads="1"/>
          </p:cNvPicPr>
          <p:nvPr/>
        </p:nvPicPr>
        <p:blipFill>
          <a:blip r:embed="rId2" cstate="print"/>
          <a:srcRect/>
          <a:stretch>
            <a:fillRect/>
          </a:stretch>
        </p:blipFill>
        <p:spPr bwMode="auto">
          <a:xfrm>
            <a:off x="1447800" y="914400"/>
            <a:ext cx="6096000" cy="578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0"/>
            <a:ext cx="8229600" cy="838200"/>
          </a:xfrm>
        </p:spPr>
        <p:txBody>
          <a:bodyPr/>
          <a:lstStyle/>
          <a:p>
            <a:pPr eaLnBrk="1" hangingPunct="1">
              <a:defRPr/>
            </a:pPr>
            <a:r>
              <a:rPr lang="en-US" sz="2800" smtClean="0"/>
              <a:t>Andrea Briosco Riccio, Lamp, Italy, late 15</a:t>
            </a:r>
            <a:r>
              <a:rPr lang="en-US" sz="2800" baseline="30000" smtClean="0"/>
              <a:t>th</a:t>
            </a:r>
            <a:r>
              <a:rPr lang="en-US" sz="2800" smtClean="0"/>
              <a:t> century</a:t>
            </a:r>
          </a:p>
        </p:txBody>
      </p:sp>
      <p:pic>
        <p:nvPicPr>
          <p:cNvPr id="47107" name="Picture 4"/>
          <p:cNvPicPr>
            <a:picLocks noChangeAspect="1" noChangeArrowheads="1"/>
          </p:cNvPicPr>
          <p:nvPr/>
        </p:nvPicPr>
        <p:blipFill>
          <a:blip r:embed="rId3" cstate="print"/>
          <a:srcRect/>
          <a:stretch>
            <a:fillRect/>
          </a:stretch>
        </p:blipFill>
        <p:spPr bwMode="auto">
          <a:xfrm>
            <a:off x="990600" y="990600"/>
            <a:ext cx="7086600" cy="5722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5867400" y="277813"/>
            <a:ext cx="2819400" cy="6351587"/>
          </a:xfrm>
        </p:spPr>
        <p:txBody>
          <a:bodyPr/>
          <a:lstStyle/>
          <a:p>
            <a:pPr eaLnBrk="1" hangingPunct="1">
              <a:defRPr/>
            </a:pPr>
            <a:r>
              <a:rPr lang="en-US" sz="3600" smtClean="0"/>
              <a:t>Hans Burgkmair the elder,</a:t>
            </a:r>
            <a:br>
              <a:rPr lang="en-US" sz="3600" smtClean="0"/>
            </a:br>
            <a:r>
              <a:rPr lang="en-US" sz="3600" i="1" smtClean="0"/>
              <a:t>Black Youth dressed in feather costume</a:t>
            </a:r>
            <a:r>
              <a:rPr lang="en-US" sz="3600" smtClean="0"/>
              <a:t/>
            </a:r>
            <a:br>
              <a:rPr lang="en-US" sz="3600" smtClean="0"/>
            </a:br>
            <a:r>
              <a:rPr lang="en-US" sz="3600" smtClean="0"/>
              <a:t>Germany</a:t>
            </a:r>
            <a:br>
              <a:rPr lang="en-US" sz="3600" smtClean="0"/>
            </a:br>
            <a:r>
              <a:rPr lang="en-US" sz="3600" smtClean="0"/>
              <a:t>early 16</a:t>
            </a:r>
            <a:r>
              <a:rPr lang="en-US" sz="3600" baseline="30000" smtClean="0"/>
              <a:t>th</a:t>
            </a:r>
            <a:r>
              <a:rPr lang="en-US" sz="3600" smtClean="0"/>
              <a:t> century</a:t>
            </a:r>
            <a:r>
              <a:rPr lang="en-US" smtClean="0"/>
              <a:t> </a:t>
            </a:r>
          </a:p>
        </p:txBody>
      </p:sp>
      <p:pic>
        <p:nvPicPr>
          <p:cNvPr id="48131" name="Picture 4"/>
          <p:cNvPicPr>
            <a:picLocks noChangeAspect="1" noChangeArrowheads="1"/>
          </p:cNvPicPr>
          <p:nvPr/>
        </p:nvPicPr>
        <p:blipFill>
          <a:blip r:embed="rId3" cstate="print"/>
          <a:srcRect/>
          <a:stretch>
            <a:fillRect/>
          </a:stretch>
        </p:blipFill>
        <p:spPr bwMode="auto">
          <a:xfrm>
            <a:off x="609600" y="0"/>
            <a:ext cx="5099050" cy="701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p:cNvPicPr>
            <a:picLocks noChangeAspect="1" noChangeArrowheads="1"/>
          </p:cNvPicPr>
          <p:nvPr/>
        </p:nvPicPr>
        <p:blipFill>
          <a:blip r:embed="rId2" cstate="print"/>
          <a:srcRect/>
          <a:stretch>
            <a:fillRect/>
          </a:stretch>
        </p:blipFill>
        <p:spPr bwMode="auto">
          <a:xfrm>
            <a:off x="457200" y="0"/>
            <a:ext cx="5813425" cy="6858000"/>
          </a:xfrm>
          <a:prstGeom prst="rect">
            <a:avLst/>
          </a:prstGeom>
          <a:noFill/>
          <a:ln w="9525">
            <a:noFill/>
            <a:miter lim="800000"/>
            <a:headEnd/>
            <a:tailEnd/>
          </a:ln>
          <a:effectLst/>
        </p:spPr>
      </p:pic>
      <p:sp>
        <p:nvSpPr>
          <p:cNvPr id="15365" name="Rectangle 5"/>
          <p:cNvSpPr>
            <a:spLocks noGrp="1" noChangeArrowheads="1"/>
          </p:cNvSpPr>
          <p:nvPr>
            <p:ph type="title"/>
          </p:nvPr>
        </p:nvSpPr>
        <p:spPr>
          <a:xfrm>
            <a:off x="6553200" y="304800"/>
            <a:ext cx="2438400" cy="6275388"/>
          </a:xfrm>
        </p:spPr>
        <p:txBody>
          <a:bodyPr/>
          <a:lstStyle/>
          <a:p>
            <a:r>
              <a:rPr lang="en-US" sz="3200">
                <a:solidFill>
                  <a:schemeClr val="tx1"/>
                </a:solidFill>
              </a:rPr>
              <a:t>Early Atlantic</a:t>
            </a:r>
            <a:br>
              <a:rPr lang="en-US" sz="3200">
                <a:solidFill>
                  <a:schemeClr val="tx1"/>
                </a:solidFill>
              </a:rPr>
            </a:br>
            <a:r>
              <a:rPr lang="en-US" sz="3200">
                <a:solidFill>
                  <a:schemeClr val="tx1"/>
                </a:solidFill>
              </a:rPr>
              <a:t>Slave Trade to Western Europe and Atlantic Islands, primarily 15</a:t>
            </a:r>
            <a:r>
              <a:rPr lang="en-US" sz="3200" baseline="30000">
                <a:solidFill>
                  <a:schemeClr val="tx1"/>
                </a:solidFill>
              </a:rPr>
              <a:t>th</a:t>
            </a:r>
            <a:r>
              <a:rPr lang="en-US" sz="3200">
                <a:solidFill>
                  <a:schemeClr val="tx1"/>
                </a:solidFill>
              </a:rPr>
              <a:t>-17</a:t>
            </a:r>
            <a:r>
              <a:rPr lang="en-US" sz="3200" baseline="30000">
                <a:solidFill>
                  <a:schemeClr val="tx1"/>
                </a:solidFill>
              </a:rPr>
              <a:t>th</a:t>
            </a:r>
            <a:r>
              <a:rPr lang="en-US" sz="3200">
                <a:solidFill>
                  <a:schemeClr val="tx1"/>
                </a:solidFill>
              </a:rPr>
              <a:t> centuries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total"/>
          <p:cNvPicPr>
            <a:picLocks noChangeAspect="1" noChangeArrowheads="1"/>
          </p:cNvPicPr>
          <p:nvPr/>
        </p:nvPicPr>
        <p:blipFill>
          <a:blip r:embed="rId2" cstate="print"/>
          <a:srcRect/>
          <a:stretch>
            <a:fillRect/>
          </a:stretch>
        </p:blipFill>
        <p:spPr bwMode="auto">
          <a:xfrm>
            <a:off x="0" y="533400"/>
            <a:ext cx="9144000" cy="6291263"/>
          </a:xfrm>
          <a:prstGeom prst="rect">
            <a:avLst/>
          </a:prstGeom>
          <a:noFill/>
          <a:ln w="9525">
            <a:noFill/>
            <a:miter lim="800000"/>
            <a:headEnd/>
            <a:tailEnd/>
          </a:ln>
        </p:spPr>
      </p:pic>
      <p:sp>
        <p:nvSpPr>
          <p:cNvPr id="32771" name="Rectangle 3"/>
          <p:cNvSpPr>
            <a:spLocks noGrp="1" noChangeArrowheads="1"/>
          </p:cNvSpPr>
          <p:nvPr>
            <p:ph type="title"/>
          </p:nvPr>
        </p:nvSpPr>
        <p:spPr>
          <a:xfrm>
            <a:off x="457200" y="0"/>
            <a:ext cx="8229600" cy="533400"/>
          </a:xfrm>
        </p:spPr>
        <p:txBody>
          <a:bodyPr>
            <a:normAutofit fontScale="90000"/>
          </a:bodyPr>
          <a:lstStyle/>
          <a:p>
            <a:pPr eaLnBrk="1" hangingPunct="1">
              <a:defRPr/>
            </a:pPr>
            <a:r>
              <a:rPr lang="en-US" sz="2400" smtClean="0"/>
              <a:t>Anonymous, </a:t>
            </a:r>
            <a:r>
              <a:rPr lang="en-US" sz="2400" i="1" smtClean="0"/>
              <a:t>Alfama District, Lisbon, </a:t>
            </a:r>
            <a:r>
              <a:rPr lang="en-US" sz="2400" smtClean="0"/>
              <a:t>c.1560-80</a:t>
            </a:r>
            <a:r>
              <a:rPr lang="en-US" sz="4000" i="1" smtClean="0"/>
              <a:t> </a:t>
            </a:r>
            <a:endParaRPr lang="en-US" sz="400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4"/>
          <p:cNvPicPr>
            <a:picLocks noChangeAspect="1" noChangeArrowheads="1"/>
          </p:cNvPicPr>
          <p:nvPr/>
        </p:nvPicPr>
        <p:blipFill>
          <a:blip r:embed="rId2" cstate="print"/>
          <a:srcRect/>
          <a:stretch>
            <a:fillRect/>
          </a:stretch>
        </p:blipFill>
        <p:spPr bwMode="auto">
          <a:xfrm>
            <a:off x="1600200" y="762000"/>
            <a:ext cx="5983288" cy="6096000"/>
          </a:xfrm>
          <a:prstGeom prst="rect">
            <a:avLst/>
          </a:prstGeom>
          <a:noFill/>
          <a:ln w="9525">
            <a:noFill/>
            <a:miter lim="800000"/>
            <a:headEnd/>
            <a:tailEnd/>
          </a:ln>
        </p:spPr>
      </p:pic>
      <p:sp>
        <p:nvSpPr>
          <p:cNvPr id="33795" name="Rectangle 3"/>
          <p:cNvSpPr>
            <a:spLocks noGrp="1" noChangeArrowheads="1"/>
          </p:cNvSpPr>
          <p:nvPr>
            <p:ph type="title"/>
          </p:nvPr>
        </p:nvSpPr>
        <p:spPr>
          <a:xfrm>
            <a:off x="457200" y="0"/>
            <a:ext cx="8229600" cy="685800"/>
          </a:xfrm>
        </p:spPr>
        <p:txBody>
          <a:bodyPr>
            <a:normAutofit fontScale="90000"/>
          </a:bodyPr>
          <a:lstStyle/>
          <a:p>
            <a:pPr eaLnBrk="1" hangingPunct="1">
              <a:defRPr/>
            </a:pPr>
            <a:r>
              <a:rPr lang="en-US" sz="2400" smtClean="0"/>
              <a:t>Anonymous, </a:t>
            </a:r>
            <a:r>
              <a:rPr lang="en-US" sz="2400" i="1" smtClean="0"/>
              <a:t>Alfama District, Lisbon, </a:t>
            </a:r>
            <a:r>
              <a:rPr lang="en-US" sz="2400" smtClean="0"/>
              <a:t>c.1560-80</a:t>
            </a:r>
            <a:br>
              <a:rPr lang="en-US" sz="2400" smtClean="0"/>
            </a:br>
            <a:r>
              <a:rPr lang="en-US" sz="2400" smtClean="0"/>
              <a:t>(black African being arrested—left side)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2"/>
          <p:cNvPicPr>
            <a:picLocks noChangeAspect="1" noChangeArrowheads="1"/>
          </p:cNvPicPr>
          <p:nvPr/>
        </p:nvPicPr>
        <p:blipFill>
          <a:blip r:embed="rId2" cstate="print"/>
          <a:srcRect/>
          <a:stretch>
            <a:fillRect/>
          </a:stretch>
        </p:blipFill>
        <p:spPr bwMode="auto">
          <a:xfrm>
            <a:off x="2290763" y="762000"/>
            <a:ext cx="4652962" cy="6096000"/>
          </a:xfrm>
          <a:prstGeom prst="rect">
            <a:avLst/>
          </a:prstGeom>
          <a:noFill/>
          <a:ln w="9525">
            <a:noFill/>
            <a:miter lim="800000"/>
            <a:headEnd/>
            <a:tailEnd/>
          </a:ln>
        </p:spPr>
      </p:pic>
      <p:sp>
        <p:nvSpPr>
          <p:cNvPr id="34819" name="Rectangle 3"/>
          <p:cNvSpPr>
            <a:spLocks noGrp="1" noChangeArrowheads="1"/>
          </p:cNvSpPr>
          <p:nvPr>
            <p:ph type="title"/>
          </p:nvPr>
        </p:nvSpPr>
        <p:spPr>
          <a:xfrm>
            <a:off x="457200" y="0"/>
            <a:ext cx="8229600" cy="685800"/>
          </a:xfrm>
        </p:spPr>
        <p:txBody>
          <a:bodyPr>
            <a:normAutofit fontScale="90000"/>
          </a:bodyPr>
          <a:lstStyle/>
          <a:p>
            <a:pPr eaLnBrk="1" hangingPunct="1">
              <a:defRPr/>
            </a:pPr>
            <a:r>
              <a:rPr lang="en-US" sz="2400" smtClean="0"/>
              <a:t>Anonymous, </a:t>
            </a:r>
            <a:r>
              <a:rPr lang="en-US" sz="2400" i="1" smtClean="0"/>
              <a:t>Alfama District, Lisbon, </a:t>
            </a:r>
            <a:r>
              <a:rPr lang="en-US" sz="2400" smtClean="0"/>
              <a:t>c.1560-80</a:t>
            </a:r>
            <a:br>
              <a:rPr lang="en-US" sz="2400" smtClean="0"/>
            </a:br>
            <a:r>
              <a:rPr lang="en-US" sz="2400" smtClean="0"/>
              <a:t>(African/European dancing—right side)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1"/>
          <p:cNvPicPr>
            <a:picLocks noChangeAspect="1" noChangeArrowheads="1"/>
          </p:cNvPicPr>
          <p:nvPr/>
        </p:nvPicPr>
        <p:blipFill>
          <a:blip r:embed="rId2" cstate="print"/>
          <a:srcRect/>
          <a:stretch>
            <a:fillRect/>
          </a:stretch>
        </p:blipFill>
        <p:spPr bwMode="auto">
          <a:xfrm>
            <a:off x="152400" y="1447800"/>
            <a:ext cx="3097213" cy="3886200"/>
          </a:xfrm>
          <a:prstGeom prst="rect">
            <a:avLst/>
          </a:prstGeom>
          <a:noFill/>
          <a:ln w="9525">
            <a:noFill/>
            <a:miter lim="800000"/>
            <a:headEnd/>
            <a:tailEnd/>
          </a:ln>
        </p:spPr>
      </p:pic>
      <p:pic>
        <p:nvPicPr>
          <p:cNvPr id="79875" name="Picture 3" descr="6"/>
          <p:cNvPicPr>
            <a:picLocks noChangeAspect="1" noChangeArrowheads="1"/>
          </p:cNvPicPr>
          <p:nvPr/>
        </p:nvPicPr>
        <p:blipFill>
          <a:blip r:embed="rId3" cstate="print"/>
          <a:srcRect/>
          <a:stretch>
            <a:fillRect/>
          </a:stretch>
        </p:blipFill>
        <p:spPr bwMode="auto">
          <a:xfrm>
            <a:off x="3657600" y="1352550"/>
            <a:ext cx="1828800" cy="4152900"/>
          </a:xfrm>
          <a:prstGeom prst="rect">
            <a:avLst/>
          </a:prstGeom>
          <a:noFill/>
          <a:ln w="9525">
            <a:noFill/>
            <a:miter lim="800000"/>
            <a:headEnd/>
            <a:tailEnd/>
          </a:ln>
        </p:spPr>
      </p:pic>
      <p:pic>
        <p:nvPicPr>
          <p:cNvPr id="79876" name="Picture 4" descr="8"/>
          <p:cNvPicPr>
            <a:picLocks noChangeAspect="1" noChangeArrowheads="1"/>
          </p:cNvPicPr>
          <p:nvPr/>
        </p:nvPicPr>
        <p:blipFill>
          <a:blip r:embed="rId4" cstate="print"/>
          <a:srcRect/>
          <a:stretch>
            <a:fillRect/>
          </a:stretch>
        </p:blipFill>
        <p:spPr bwMode="auto">
          <a:xfrm>
            <a:off x="5854700" y="1371600"/>
            <a:ext cx="1479550" cy="4114800"/>
          </a:xfrm>
          <a:prstGeom prst="rect">
            <a:avLst/>
          </a:prstGeom>
          <a:noFill/>
          <a:ln w="9525">
            <a:noFill/>
            <a:miter lim="800000"/>
            <a:headEnd/>
            <a:tailEnd/>
          </a:ln>
        </p:spPr>
      </p:pic>
      <p:pic>
        <p:nvPicPr>
          <p:cNvPr id="79877" name="Picture 5" descr="7"/>
          <p:cNvPicPr>
            <a:picLocks noChangeAspect="1" noChangeArrowheads="1"/>
          </p:cNvPicPr>
          <p:nvPr/>
        </p:nvPicPr>
        <p:blipFill>
          <a:blip r:embed="rId5" cstate="print"/>
          <a:srcRect/>
          <a:stretch>
            <a:fillRect/>
          </a:stretch>
        </p:blipFill>
        <p:spPr bwMode="auto">
          <a:xfrm>
            <a:off x="7515225" y="1905000"/>
            <a:ext cx="1565275" cy="3429000"/>
          </a:xfrm>
          <a:prstGeom prst="rect">
            <a:avLst/>
          </a:prstGeom>
          <a:noFill/>
          <a:ln w="9525">
            <a:noFill/>
            <a:miter lim="800000"/>
            <a:headEnd/>
            <a:tailEnd/>
          </a:ln>
        </p:spPr>
      </p:pic>
      <p:sp>
        <p:nvSpPr>
          <p:cNvPr id="37894" name="Rectangle 6"/>
          <p:cNvSpPr>
            <a:spLocks noGrp="1" noChangeArrowheads="1"/>
          </p:cNvSpPr>
          <p:nvPr>
            <p:ph type="title"/>
          </p:nvPr>
        </p:nvSpPr>
        <p:spPr>
          <a:xfrm>
            <a:off x="457200" y="0"/>
            <a:ext cx="8229600" cy="1039813"/>
          </a:xfrm>
        </p:spPr>
        <p:txBody>
          <a:bodyPr/>
          <a:lstStyle/>
          <a:p>
            <a:pPr eaLnBrk="1" hangingPunct="1">
              <a:defRPr/>
            </a:pPr>
            <a:r>
              <a:rPr lang="en-US" sz="2400" smtClean="0"/>
              <a:t>Anonymous, </a:t>
            </a:r>
            <a:r>
              <a:rPr lang="en-US" sz="2400" i="1" smtClean="0"/>
              <a:t>Alfama District, Lisbon, </a:t>
            </a:r>
            <a:r>
              <a:rPr lang="en-US" sz="2400" smtClean="0"/>
              <a:t>c.1560-80</a:t>
            </a:r>
            <a:br>
              <a:rPr lang="en-US" sz="2400" smtClean="0"/>
            </a:br>
            <a:r>
              <a:rPr lang="en-US" sz="2400" smtClean="0"/>
              <a:t>(Head-carrying figures—one central; others picked at random)</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3"/>
          <p:cNvPicPr>
            <a:picLocks noChangeAspect="1" noChangeArrowheads="1"/>
          </p:cNvPicPr>
          <p:nvPr/>
        </p:nvPicPr>
        <p:blipFill>
          <a:blip r:embed="rId3" cstate="print"/>
          <a:srcRect/>
          <a:stretch>
            <a:fillRect/>
          </a:stretch>
        </p:blipFill>
        <p:spPr bwMode="auto">
          <a:xfrm>
            <a:off x="1885950" y="838200"/>
            <a:ext cx="5540375" cy="6019800"/>
          </a:xfrm>
          <a:prstGeom prst="rect">
            <a:avLst/>
          </a:prstGeom>
          <a:noFill/>
          <a:ln w="9525">
            <a:noFill/>
            <a:miter lim="800000"/>
            <a:headEnd/>
            <a:tailEnd/>
          </a:ln>
        </p:spPr>
      </p:pic>
      <p:sp>
        <p:nvSpPr>
          <p:cNvPr id="35843" name="Rectangle 3"/>
          <p:cNvSpPr>
            <a:spLocks noGrp="1" noChangeArrowheads="1"/>
          </p:cNvSpPr>
          <p:nvPr>
            <p:ph type="title"/>
          </p:nvPr>
        </p:nvSpPr>
        <p:spPr>
          <a:xfrm>
            <a:off x="457200" y="0"/>
            <a:ext cx="8229600" cy="838200"/>
          </a:xfrm>
        </p:spPr>
        <p:txBody>
          <a:bodyPr/>
          <a:lstStyle/>
          <a:p>
            <a:pPr eaLnBrk="1" hangingPunct="1">
              <a:defRPr/>
            </a:pPr>
            <a:r>
              <a:rPr lang="en-US" sz="2400" smtClean="0"/>
              <a:t>Anonymous, </a:t>
            </a:r>
            <a:r>
              <a:rPr lang="en-US" sz="2400" i="1" smtClean="0"/>
              <a:t>Alfama District, Lisbon, </a:t>
            </a:r>
            <a:r>
              <a:rPr lang="en-US" sz="2400" smtClean="0"/>
              <a:t>c.1560-80</a:t>
            </a:r>
            <a:br>
              <a:rPr lang="en-US" sz="2400" smtClean="0"/>
            </a:br>
            <a:r>
              <a:rPr lang="en-US" sz="2400" smtClean="0"/>
              <a:t>(black cavalier--right side)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5"/>
          <p:cNvPicPr>
            <a:picLocks noChangeAspect="1" noChangeArrowheads="1"/>
          </p:cNvPicPr>
          <p:nvPr/>
        </p:nvPicPr>
        <p:blipFill>
          <a:blip r:embed="rId2" cstate="print"/>
          <a:srcRect/>
          <a:stretch>
            <a:fillRect/>
          </a:stretch>
        </p:blipFill>
        <p:spPr bwMode="auto">
          <a:xfrm>
            <a:off x="38100" y="1314450"/>
            <a:ext cx="9067800" cy="4229100"/>
          </a:xfrm>
          <a:prstGeom prst="rect">
            <a:avLst/>
          </a:prstGeom>
          <a:noFill/>
          <a:ln w="9525">
            <a:noFill/>
            <a:miter lim="800000"/>
            <a:headEnd/>
            <a:tailEnd/>
          </a:ln>
        </p:spPr>
      </p:pic>
      <p:sp>
        <p:nvSpPr>
          <p:cNvPr id="38915" name="Rectangle 3"/>
          <p:cNvSpPr>
            <a:spLocks noGrp="1" noChangeArrowheads="1"/>
          </p:cNvSpPr>
          <p:nvPr>
            <p:ph type="title"/>
          </p:nvPr>
        </p:nvSpPr>
        <p:spPr/>
        <p:txBody>
          <a:bodyPr/>
          <a:lstStyle/>
          <a:p>
            <a:pPr eaLnBrk="1" hangingPunct="1">
              <a:defRPr/>
            </a:pPr>
            <a:r>
              <a:rPr lang="en-US" sz="2400" smtClean="0"/>
              <a:t>Anonymous, </a:t>
            </a:r>
            <a:r>
              <a:rPr lang="en-US" sz="2400" i="1" smtClean="0"/>
              <a:t>Alfama District, Lisbon, </a:t>
            </a:r>
            <a:r>
              <a:rPr lang="en-US" sz="2400" smtClean="0"/>
              <a:t>c.1560-80</a:t>
            </a:r>
            <a:br>
              <a:rPr lang="en-US" sz="2400" smtClean="0"/>
            </a:br>
            <a:r>
              <a:rPr lang="en-US" sz="2400" smtClean="0"/>
              <a:t>(boat scene—black oarsman and musician—front center)</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total"/>
          <p:cNvPicPr>
            <a:picLocks noChangeAspect="1" noChangeArrowheads="1"/>
          </p:cNvPicPr>
          <p:nvPr/>
        </p:nvPicPr>
        <p:blipFill>
          <a:blip r:embed="rId2" cstate="print"/>
          <a:srcRect/>
          <a:stretch>
            <a:fillRect/>
          </a:stretch>
        </p:blipFill>
        <p:spPr bwMode="auto">
          <a:xfrm>
            <a:off x="0" y="533400"/>
            <a:ext cx="9144000" cy="6291263"/>
          </a:xfrm>
          <a:prstGeom prst="rect">
            <a:avLst/>
          </a:prstGeom>
          <a:noFill/>
          <a:ln w="9525">
            <a:noFill/>
            <a:miter lim="800000"/>
            <a:headEnd/>
            <a:tailEnd/>
          </a:ln>
        </p:spPr>
      </p:pic>
      <p:sp>
        <p:nvSpPr>
          <p:cNvPr id="79875" name="Rectangle 3"/>
          <p:cNvSpPr>
            <a:spLocks noGrp="1" noChangeArrowheads="1"/>
          </p:cNvSpPr>
          <p:nvPr>
            <p:ph type="title"/>
          </p:nvPr>
        </p:nvSpPr>
        <p:spPr>
          <a:xfrm>
            <a:off x="457200" y="0"/>
            <a:ext cx="8229600" cy="533400"/>
          </a:xfrm>
        </p:spPr>
        <p:txBody>
          <a:bodyPr>
            <a:normAutofit fontScale="90000"/>
          </a:bodyPr>
          <a:lstStyle/>
          <a:p>
            <a:pPr eaLnBrk="1" hangingPunct="1">
              <a:defRPr/>
            </a:pPr>
            <a:r>
              <a:rPr lang="en-US" sz="2400" smtClean="0"/>
              <a:t>Anonymous, </a:t>
            </a:r>
            <a:r>
              <a:rPr lang="en-US" sz="2400" i="1" smtClean="0"/>
              <a:t>Alfama District, Lisbon, </a:t>
            </a:r>
            <a:r>
              <a:rPr lang="en-US" sz="2400" smtClean="0"/>
              <a:t>c.1560-80</a:t>
            </a:r>
            <a:r>
              <a:rPr lang="en-US" sz="4000" i="1" smtClean="0"/>
              <a:t> </a:t>
            </a:r>
            <a:endParaRPr lang="en-US" sz="400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The Mediterranean World, c. 1600</a:t>
            </a:r>
            <a:endParaRPr lang="en-US" dirty="0"/>
          </a:p>
        </p:txBody>
      </p:sp>
      <p:pic>
        <p:nvPicPr>
          <p:cNvPr id="1026" name="Picture 2" descr="D:\image(4).jpeg"/>
          <p:cNvPicPr>
            <a:picLocks noChangeAspect="1" noChangeArrowheads="1"/>
          </p:cNvPicPr>
          <p:nvPr/>
        </p:nvPicPr>
        <p:blipFill>
          <a:blip r:embed="rId2" cstate="print"/>
          <a:srcRect/>
          <a:stretch>
            <a:fillRect/>
          </a:stretch>
        </p:blipFill>
        <p:spPr bwMode="auto">
          <a:xfrm>
            <a:off x="-23679" y="1066801"/>
            <a:ext cx="9295371" cy="5546884"/>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The Corsair City of Algiers</a:t>
            </a:r>
            <a:endParaRPr lang="en-US" dirty="0"/>
          </a:p>
        </p:txBody>
      </p:sp>
      <p:pic>
        <p:nvPicPr>
          <p:cNvPr id="4098" name="Picture 2" descr="D:\image(7).jpeg"/>
          <p:cNvPicPr>
            <a:picLocks noChangeAspect="1" noChangeArrowheads="1"/>
          </p:cNvPicPr>
          <p:nvPr/>
        </p:nvPicPr>
        <p:blipFill>
          <a:blip r:embed="rId2" cstate="print"/>
          <a:srcRect/>
          <a:stretch>
            <a:fillRect/>
          </a:stretch>
        </p:blipFill>
        <p:spPr bwMode="auto">
          <a:xfrm>
            <a:off x="457200" y="899995"/>
            <a:ext cx="8229600" cy="5958005"/>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0" y="0"/>
            <a:ext cx="3276600" cy="6858000"/>
          </a:xfrm>
        </p:spPr>
        <p:txBody>
          <a:bodyPr>
            <a:normAutofit/>
          </a:bodyPr>
          <a:lstStyle/>
          <a:p>
            <a:r>
              <a:rPr lang="en-US" dirty="0" smtClean="0"/>
              <a:t>The Moorish ambassador to Queen Elizabeth I, 1600. </a:t>
            </a:r>
            <a:endParaRPr lang="en-US" dirty="0"/>
          </a:p>
        </p:txBody>
      </p:sp>
      <p:pic>
        <p:nvPicPr>
          <p:cNvPr id="19458" name="Picture 2" descr="C:\Documents and Settings\Morgan\Desktop\titman.jpg"/>
          <p:cNvPicPr>
            <a:picLocks noChangeAspect="1" noChangeArrowheads="1"/>
          </p:cNvPicPr>
          <p:nvPr/>
        </p:nvPicPr>
        <p:blipFill>
          <a:blip r:embed="rId2" cstate="print"/>
          <a:srcRect/>
          <a:stretch>
            <a:fillRect/>
          </a:stretch>
        </p:blipFill>
        <p:spPr bwMode="auto">
          <a:xfrm>
            <a:off x="304800" y="0"/>
            <a:ext cx="5469825" cy="68580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0" y="0"/>
            <a:ext cx="3276600" cy="6858000"/>
          </a:xfrm>
        </p:spPr>
        <p:txBody>
          <a:bodyPr/>
          <a:lstStyle/>
          <a:p>
            <a:r>
              <a:rPr lang="en-US" dirty="0" smtClean="0"/>
              <a:t>A Moroccan corsair ship and some captives</a:t>
            </a:r>
            <a:endParaRPr lang="en-US" dirty="0"/>
          </a:p>
        </p:txBody>
      </p:sp>
      <p:pic>
        <p:nvPicPr>
          <p:cNvPr id="2051" name="Picture 3" descr="D:\image(5).jpeg"/>
          <p:cNvPicPr>
            <a:picLocks noChangeAspect="1" noChangeArrowheads="1"/>
          </p:cNvPicPr>
          <p:nvPr/>
        </p:nvPicPr>
        <p:blipFill>
          <a:blip r:embed="rId2" cstate="print"/>
          <a:srcRect/>
          <a:stretch>
            <a:fillRect/>
          </a:stretch>
        </p:blipFill>
        <p:spPr bwMode="auto">
          <a:xfrm>
            <a:off x="457200" y="-70020"/>
            <a:ext cx="5076825" cy="692802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2800" dirty="0" smtClean="0"/>
              <a:t>Spanish Man-of-War Engaging Barbary Corsairs, 1615</a:t>
            </a:r>
            <a:endParaRPr lang="en-US" sz="2800" dirty="0"/>
          </a:p>
        </p:txBody>
      </p:sp>
      <p:pic>
        <p:nvPicPr>
          <p:cNvPr id="7170" name="Picture 2" descr="C:\Documents and Settings\Morgan\Desktop\Cornelis_Vroom_Spanish_Men_of_War_Engaging_Barbary_Corsairs.jpg"/>
          <p:cNvPicPr>
            <a:picLocks noChangeAspect="1" noChangeArrowheads="1"/>
          </p:cNvPicPr>
          <p:nvPr/>
        </p:nvPicPr>
        <p:blipFill>
          <a:blip r:embed="rId2" cstate="print"/>
          <a:srcRect/>
          <a:stretch>
            <a:fillRect/>
          </a:stretch>
        </p:blipFill>
        <p:spPr bwMode="auto">
          <a:xfrm>
            <a:off x="0" y="1066800"/>
            <a:ext cx="9144000" cy="5368834"/>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0" y="0"/>
            <a:ext cx="2743200" cy="6705600"/>
          </a:xfrm>
        </p:spPr>
        <p:txBody>
          <a:bodyPr>
            <a:normAutofit/>
          </a:bodyPr>
          <a:lstStyle/>
          <a:p>
            <a:r>
              <a:rPr lang="en-US" sz="3600" dirty="0" smtClean="0"/>
              <a:t>Lorenzo A. Castro, </a:t>
            </a:r>
            <a:r>
              <a:rPr lang="en-US" sz="3600" i="1" dirty="0" smtClean="0"/>
              <a:t>Seapiece: A Fight with Barbary Corsairs</a:t>
            </a:r>
            <a:r>
              <a:rPr lang="en-US" sz="3600" dirty="0" smtClean="0"/>
              <a:t>,</a:t>
            </a:r>
            <a:br>
              <a:rPr lang="en-US" sz="3600" dirty="0" smtClean="0"/>
            </a:br>
            <a:r>
              <a:rPr lang="en-US" sz="3600" dirty="0" smtClean="0"/>
              <a:t>late 17</a:t>
            </a:r>
            <a:r>
              <a:rPr lang="en-US" sz="3600" baseline="30000" dirty="0" smtClean="0"/>
              <a:t>th</a:t>
            </a:r>
            <a:r>
              <a:rPr lang="en-US" sz="3600" dirty="0" smtClean="0"/>
              <a:t> century</a:t>
            </a:r>
            <a:endParaRPr lang="en-US" sz="3600" dirty="0"/>
          </a:p>
        </p:txBody>
      </p:sp>
      <p:pic>
        <p:nvPicPr>
          <p:cNvPr id="8194" name="Picture 2" descr="D:\image(10).jpeg"/>
          <p:cNvPicPr>
            <a:picLocks noChangeAspect="1" noChangeArrowheads="1"/>
          </p:cNvPicPr>
          <p:nvPr/>
        </p:nvPicPr>
        <p:blipFill>
          <a:blip r:embed="rId2" cstate="print"/>
          <a:srcRect/>
          <a:stretch>
            <a:fillRect/>
          </a:stretch>
        </p:blipFill>
        <p:spPr bwMode="auto">
          <a:xfrm>
            <a:off x="685800" y="-62324"/>
            <a:ext cx="5588168" cy="6920324"/>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2800" dirty="0" smtClean="0"/>
              <a:t>An English Ship in action with Barbary Corsairs, c. 1680 </a:t>
            </a:r>
            <a:endParaRPr lang="en-US" sz="2800" dirty="0"/>
          </a:p>
        </p:txBody>
      </p:sp>
      <p:pic>
        <p:nvPicPr>
          <p:cNvPr id="6146" name="Picture 2" descr="C:\Documents and Settings\Morgan\Desktop\BHC0323.jpg"/>
          <p:cNvPicPr>
            <a:picLocks noChangeAspect="1" noChangeArrowheads="1"/>
          </p:cNvPicPr>
          <p:nvPr/>
        </p:nvPicPr>
        <p:blipFill>
          <a:blip r:embed="rId3" cstate="print"/>
          <a:srcRect/>
          <a:stretch>
            <a:fillRect/>
          </a:stretch>
        </p:blipFill>
        <p:spPr bwMode="auto">
          <a:xfrm>
            <a:off x="304800" y="685800"/>
            <a:ext cx="8602447" cy="5972556"/>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505200" cy="6583362"/>
          </a:xfrm>
        </p:spPr>
        <p:txBody>
          <a:bodyPr/>
          <a:lstStyle/>
          <a:p>
            <a:r>
              <a:rPr lang="en-US" dirty="0" smtClean="0"/>
              <a:t>The frontispiece of John Ogilby’s </a:t>
            </a:r>
            <a:r>
              <a:rPr lang="en-US" i="1" dirty="0" smtClean="0"/>
              <a:t>Africa </a:t>
            </a:r>
            <a:r>
              <a:rPr lang="en-US" dirty="0" smtClean="0"/>
              <a:t>(London, 1670)</a:t>
            </a:r>
            <a:endParaRPr lang="en-US" i="1" dirty="0"/>
          </a:p>
        </p:txBody>
      </p:sp>
      <p:pic>
        <p:nvPicPr>
          <p:cNvPr id="3074" name="Picture 2" descr="D:\image(6).jpeg"/>
          <p:cNvPicPr>
            <a:picLocks noChangeAspect="1" noChangeArrowheads="1"/>
          </p:cNvPicPr>
          <p:nvPr/>
        </p:nvPicPr>
        <p:blipFill>
          <a:blip r:embed="rId2" cstate="print"/>
          <a:srcRect/>
          <a:stretch>
            <a:fillRect/>
          </a:stretch>
        </p:blipFill>
        <p:spPr bwMode="auto">
          <a:xfrm>
            <a:off x="4114800" y="0"/>
            <a:ext cx="4514675" cy="6946200"/>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0" y="0"/>
            <a:ext cx="3352800" cy="6858000"/>
          </a:xfrm>
        </p:spPr>
        <p:txBody>
          <a:bodyPr>
            <a:normAutofit/>
          </a:bodyPr>
          <a:lstStyle/>
          <a:p>
            <a:r>
              <a:rPr lang="en-US" sz="3200" dirty="0" smtClean="0"/>
              <a:t>Slaves being disembarked in Algiers, from Pierre Dan, </a:t>
            </a:r>
            <a:r>
              <a:rPr lang="en-US" sz="3200" i="1" dirty="0" smtClean="0"/>
              <a:t>Historie van  Barbaryen en des zelfs Zee-Rovers </a:t>
            </a:r>
            <a:r>
              <a:rPr lang="en-US" sz="3200" dirty="0" smtClean="0"/>
              <a:t>(Amsterdam, 1684)</a:t>
            </a:r>
            <a:endParaRPr lang="en-US" sz="3200" dirty="0"/>
          </a:p>
        </p:txBody>
      </p:sp>
      <p:pic>
        <p:nvPicPr>
          <p:cNvPr id="11266" name="Picture 2" descr="D:\image(13).jpeg"/>
          <p:cNvPicPr>
            <a:picLocks noChangeAspect="1" noChangeArrowheads="1"/>
          </p:cNvPicPr>
          <p:nvPr/>
        </p:nvPicPr>
        <p:blipFill>
          <a:blip r:embed="rId2" cstate="print"/>
          <a:srcRect/>
          <a:stretch>
            <a:fillRect/>
          </a:stretch>
        </p:blipFill>
        <p:spPr bwMode="auto">
          <a:xfrm>
            <a:off x="533400" y="-61417"/>
            <a:ext cx="5136014" cy="6919417"/>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2800" dirty="0" smtClean="0"/>
              <a:t>White slaves being unloaded at Algiers, c. 1700</a:t>
            </a:r>
            <a:endParaRPr lang="en-US" sz="2800" dirty="0"/>
          </a:p>
        </p:txBody>
      </p:sp>
      <p:pic>
        <p:nvPicPr>
          <p:cNvPr id="5122" name="Picture 2" descr="D:\image(8).jpeg"/>
          <p:cNvPicPr>
            <a:picLocks noChangeAspect="1" noChangeArrowheads="1"/>
          </p:cNvPicPr>
          <p:nvPr/>
        </p:nvPicPr>
        <p:blipFill>
          <a:blip r:embed="rId2" cstate="print"/>
          <a:srcRect/>
          <a:stretch>
            <a:fillRect/>
          </a:stretch>
        </p:blipFill>
        <p:spPr bwMode="auto">
          <a:xfrm>
            <a:off x="310074" y="762000"/>
            <a:ext cx="8449540" cy="6095675"/>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2800" dirty="0" smtClean="0"/>
              <a:t>British Captives in Morocco, from  Thomas Troughton, </a:t>
            </a:r>
            <a:r>
              <a:rPr lang="en-US" sz="2800" i="1" dirty="0" smtClean="0"/>
              <a:t>Barbarian Cruelty . . .</a:t>
            </a:r>
            <a:r>
              <a:rPr lang="en-US" sz="2800" dirty="0" smtClean="0"/>
              <a:t>(London, 1751)</a:t>
            </a:r>
            <a:endParaRPr lang="en-US" sz="2800" dirty="0"/>
          </a:p>
        </p:txBody>
      </p:sp>
      <p:pic>
        <p:nvPicPr>
          <p:cNvPr id="9218" name="Picture 2" descr="D:\image(11).jpeg"/>
          <p:cNvPicPr>
            <a:picLocks noChangeAspect="1" noChangeArrowheads="1"/>
          </p:cNvPicPr>
          <p:nvPr/>
        </p:nvPicPr>
        <p:blipFill>
          <a:blip r:embed="rId2" cstate="print"/>
          <a:srcRect/>
          <a:stretch>
            <a:fillRect/>
          </a:stretch>
        </p:blipFill>
        <p:spPr bwMode="auto">
          <a:xfrm>
            <a:off x="860483" y="1219200"/>
            <a:ext cx="7224163" cy="563880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Slaves to market in Algiers, 1684</a:t>
            </a:r>
            <a:endParaRPr lang="en-US" dirty="0"/>
          </a:p>
        </p:txBody>
      </p:sp>
      <p:pic>
        <p:nvPicPr>
          <p:cNvPr id="12290" name="Picture 2" descr="D:\image(14).jpeg"/>
          <p:cNvPicPr>
            <a:picLocks noChangeAspect="1" noChangeArrowheads="1"/>
          </p:cNvPicPr>
          <p:nvPr/>
        </p:nvPicPr>
        <p:blipFill>
          <a:blip r:embed="rId2" cstate="print"/>
          <a:srcRect/>
          <a:stretch>
            <a:fillRect/>
          </a:stretch>
        </p:blipFill>
        <p:spPr bwMode="auto">
          <a:xfrm>
            <a:off x="1066800" y="914400"/>
            <a:ext cx="6801393" cy="5759894"/>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smtClean="0"/>
              <a:t>Examining Slaves in the market, Algiers, 1684</a:t>
            </a:r>
            <a:endParaRPr lang="en-US" sz="3200" dirty="0"/>
          </a:p>
        </p:txBody>
      </p:sp>
      <p:pic>
        <p:nvPicPr>
          <p:cNvPr id="13314" name="Picture 2" descr="D:\image(15).jpeg"/>
          <p:cNvPicPr>
            <a:picLocks noChangeAspect="1" noChangeArrowheads="1"/>
          </p:cNvPicPr>
          <p:nvPr/>
        </p:nvPicPr>
        <p:blipFill>
          <a:blip r:embed="rId2" cstate="print"/>
          <a:srcRect/>
          <a:stretch>
            <a:fillRect/>
          </a:stretch>
        </p:blipFill>
        <p:spPr bwMode="auto">
          <a:xfrm>
            <a:off x="381001" y="990599"/>
            <a:ext cx="8414874" cy="5666439"/>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r>
              <a:rPr lang="en-US" sz="3600" dirty="0" smtClean="0"/>
              <a:t>Selling Slaves, 1684</a:t>
            </a:r>
            <a:endParaRPr lang="en-US" sz="3600" dirty="0"/>
          </a:p>
        </p:txBody>
      </p:sp>
      <p:pic>
        <p:nvPicPr>
          <p:cNvPr id="14338" name="Picture 2" descr="D:\image(16).jpeg"/>
          <p:cNvPicPr>
            <a:picLocks noChangeAspect="1" noChangeArrowheads="1"/>
          </p:cNvPicPr>
          <p:nvPr/>
        </p:nvPicPr>
        <p:blipFill>
          <a:blip r:embed="rId2" cstate="print"/>
          <a:srcRect/>
          <a:stretch>
            <a:fillRect/>
          </a:stretch>
        </p:blipFill>
        <p:spPr bwMode="auto">
          <a:xfrm>
            <a:off x="381000" y="1219200"/>
            <a:ext cx="8130667" cy="5347440"/>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3600" dirty="0" smtClean="0"/>
              <a:t>Slaves in chains, 1684</a:t>
            </a:r>
            <a:endParaRPr lang="en-US" sz="3600" dirty="0"/>
          </a:p>
        </p:txBody>
      </p:sp>
      <p:pic>
        <p:nvPicPr>
          <p:cNvPr id="15362" name="Picture 2" descr="D:\image(17).jpeg"/>
          <p:cNvPicPr>
            <a:picLocks noChangeAspect="1" noChangeArrowheads="1"/>
          </p:cNvPicPr>
          <p:nvPr/>
        </p:nvPicPr>
        <p:blipFill>
          <a:blip r:embed="rId2" cstate="print"/>
          <a:srcRect/>
          <a:stretch>
            <a:fillRect/>
          </a:stretch>
        </p:blipFill>
        <p:spPr bwMode="auto">
          <a:xfrm>
            <a:off x="633717" y="838200"/>
            <a:ext cx="7563418" cy="6019800"/>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4267200" cy="6430962"/>
          </a:xfrm>
        </p:spPr>
        <p:txBody>
          <a:bodyPr>
            <a:normAutofit/>
          </a:bodyPr>
          <a:lstStyle/>
          <a:p>
            <a:r>
              <a:rPr lang="en-US" sz="3600" dirty="0" smtClean="0"/>
              <a:t>“Turkish” Power and Cruelty: frontispiece to William </a:t>
            </a:r>
            <a:r>
              <a:rPr lang="en-US" sz="3600" dirty="0" err="1" smtClean="0"/>
              <a:t>Okeley’s</a:t>
            </a:r>
            <a:r>
              <a:rPr lang="en-US" sz="3600" dirty="0" smtClean="0"/>
              <a:t> captivity narrative, 1675</a:t>
            </a:r>
            <a:endParaRPr lang="en-US" sz="3600" dirty="0"/>
          </a:p>
        </p:txBody>
      </p:sp>
      <p:pic>
        <p:nvPicPr>
          <p:cNvPr id="10242" name="Picture 2" descr="D:\image(12).jpeg"/>
          <p:cNvPicPr>
            <a:picLocks noChangeAspect="1" noChangeArrowheads="1"/>
          </p:cNvPicPr>
          <p:nvPr/>
        </p:nvPicPr>
        <p:blipFill>
          <a:blip r:embed="rId2" cstate="print"/>
          <a:srcRect/>
          <a:stretch>
            <a:fillRect/>
          </a:stretch>
        </p:blipFill>
        <p:spPr bwMode="auto">
          <a:xfrm>
            <a:off x="4648200" y="-77788"/>
            <a:ext cx="3981450" cy="6935788"/>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Slave Punishment, 1684</a:t>
            </a:r>
            <a:endParaRPr lang="en-US" dirty="0"/>
          </a:p>
        </p:txBody>
      </p:sp>
      <p:pic>
        <p:nvPicPr>
          <p:cNvPr id="16386" name="Picture 2" descr="D:\Image(18).jpeg"/>
          <p:cNvPicPr>
            <a:picLocks noChangeAspect="1" noChangeArrowheads="1"/>
          </p:cNvPicPr>
          <p:nvPr/>
        </p:nvPicPr>
        <p:blipFill>
          <a:blip r:embed="rId2" cstate="print"/>
          <a:srcRect/>
          <a:stretch>
            <a:fillRect/>
          </a:stretch>
        </p:blipFill>
        <p:spPr bwMode="auto">
          <a:xfrm>
            <a:off x="1371600" y="990599"/>
            <a:ext cx="5943600" cy="5475601"/>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3886200" cy="6202362"/>
          </a:xfrm>
        </p:spPr>
        <p:txBody>
          <a:bodyPr/>
          <a:lstStyle/>
          <a:p>
            <a:r>
              <a:rPr lang="en-US" dirty="0" smtClean="0"/>
              <a:t>Beating slaves,</a:t>
            </a:r>
            <a:br>
              <a:rPr lang="en-US" dirty="0" smtClean="0"/>
            </a:br>
            <a:r>
              <a:rPr lang="en-US" dirty="0" smtClean="0"/>
              <a:t>1684</a:t>
            </a:r>
            <a:endParaRPr lang="en-US" dirty="0"/>
          </a:p>
        </p:txBody>
      </p:sp>
      <p:pic>
        <p:nvPicPr>
          <p:cNvPr id="17410" name="Picture 2" descr="D:\Image(19).jpeg"/>
          <p:cNvPicPr>
            <a:picLocks noChangeAspect="1" noChangeArrowheads="1"/>
          </p:cNvPicPr>
          <p:nvPr/>
        </p:nvPicPr>
        <p:blipFill>
          <a:blip r:embed="rId2" cstate="print"/>
          <a:srcRect/>
          <a:stretch>
            <a:fillRect/>
          </a:stretch>
        </p:blipFill>
        <p:spPr bwMode="auto">
          <a:xfrm>
            <a:off x="3962400" y="-34048"/>
            <a:ext cx="4549526" cy="6892048"/>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Procession of freed slaves, 1684</a:t>
            </a:r>
            <a:endParaRPr lang="en-US" dirty="0"/>
          </a:p>
        </p:txBody>
      </p:sp>
      <p:pic>
        <p:nvPicPr>
          <p:cNvPr id="18434" name="Picture 2" descr="D:\Image(20).jpeg"/>
          <p:cNvPicPr>
            <a:picLocks noChangeAspect="1" noChangeArrowheads="1"/>
          </p:cNvPicPr>
          <p:nvPr/>
        </p:nvPicPr>
        <p:blipFill>
          <a:blip r:embed="rId2" cstate="print"/>
          <a:srcRect/>
          <a:stretch>
            <a:fillRect/>
          </a:stretch>
        </p:blipFill>
        <p:spPr bwMode="auto">
          <a:xfrm>
            <a:off x="1" y="1142999"/>
            <a:ext cx="9020736" cy="5407897"/>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p:cNvPicPr>
            <a:picLocks noChangeAspect="1" noChangeArrowheads="1"/>
          </p:cNvPicPr>
          <p:nvPr/>
        </p:nvPicPr>
        <p:blipFill>
          <a:blip r:embed="rId2" cstate="print"/>
          <a:srcRect/>
          <a:stretch>
            <a:fillRect/>
          </a:stretch>
        </p:blipFill>
        <p:spPr bwMode="auto">
          <a:xfrm>
            <a:off x="609600" y="685800"/>
            <a:ext cx="7924800" cy="6029325"/>
          </a:xfrm>
          <a:prstGeom prst="rect">
            <a:avLst/>
          </a:prstGeom>
          <a:noFill/>
          <a:ln w="9525">
            <a:noFill/>
            <a:miter lim="800000"/>
            <a:headEnd/>
            <a:tailEnd/>
          </a:ln>
          <a:effectLst/>
        </p:spPr>
      </p:pic>
      <p:sp>
        <p:nvSpPr>
          <p:cNvPr id="29701" name="Rectangle 5"/>
          <p:cNvSpPr>
            <a:spLocks noGrp="1" noChangeArrowheads="1"/>
          </p:cNvSpPr>
          <p:nvPr>
            <p:ph type="title"/>
          </p:nvPr>
        </p:nvSpPr>
        <p:spPr>
          <a:xfrm>
            <a:off x="457200" y="0"/>
            <a:ext cx="8229600" cy="609600"/>
          </a:xfrm>
        </p:spPr>
        <p:txBody>
          <a:bodyPr>
            <a:normAutofit fontScale="90000"/>
          </a:bodyPr>
          <a:lstStyle/>
          <a:p>
            <a:r>
              <a:rPr lang="en-US" sz="4000"/>
              <a:t>Migration of Sugar Cultivation</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a:xfrm>
            <a:off x="457200" y="304800"/>
            <a:ext cx="8229600" cy="762000"/>
          </a:xfrm>
        </p:spPr>
        <p:txBody>
          <a:bodyPr>
            <a:normAutofit fontScale="90000"/>
          </a:bodyPr>
          <a:lstStyle/>
          <a:p>
            <a:pPr>
              <a:tabLst>
                <a:tab pos="6108700" algn="l"/>
              </a:tabLst>
            </a:pPr>
            <a:r>
              <a:rPr lang="en-US" sz="4000" dirty="0">
                <a:solidFill>
                  <a:schemeClr val="tx1"/>
                </a:solidFill>
              </a:rPr>
              <a:t>The Caribbean</a:t>
            </a:r>
            <a:br>
              <a:rPr lang="en-US" sz="4000" dirty="0">
                <a:solidFill>
                  <a:schemeClr val="tx1"/>
                </a:solidFill>
              </a:rPr>
            </a:br>
            <a:endParaRPr lang="en-US" sz="2000" i="1" dirty="0">
              <a:solidFill>
                <a:schemeClr val="tx1"/>
              </a:solidFill>
            </a:endParaRPr>
          </a:p>
        </p:txBody>
      </p:sp>
      <p:pic>
        <p:nvPicPr>
          <p:cNvPr id="18436" name="Picture 4" descr="Philsept28"/>
          <p:cNvPicPr>
            <a:picLocks noChangeAspect="1" noChangeArrowheads="1"/>
          </p:cNvPicPr>
          <p:nvPr/>
        </p:nvPicPr>
        <p:blipFill>
          <a:blip r:embed="rId2" cstate="print"/>
          <a:srcRect/>
          <a:stretch>
            <a:fillRect/>
          </a:stretch>
        </p:blipFill>
        <p:spPr bwMode="auto">
          <a:xfrm>
            <a:off x="0" y="1219200"/>
            <a:ext cx="9144000" cy="5921375"/>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dsc_1463 copy"/>
          <p:cNvPicPr>
            <a:picLocks noChangeAspect="1" noChangeArrowheads="1"/>
          </p:cNvPicPr>
          <p:nvPr/>
        </p:nvPicPr>
        <p:blipFill>
          <a:blip r:embed="rId2" cstate="print"/>
          <a:srcRect/>
          <a:stretch>
            <a:fillRect/>
          </a:stretch>
        </p:blipFill>
        <p:spPr bwMode="auto">
          <a:xfrm>
            <a:off x="533400" y="774700"/>
            <a:ext cx="8153400" cy="6083300"/>
          </a:xfrm>
          <a:prstGeom prst="rect">
            <a:avLst/>
          </a:prstGeom>
          <a:noFill/>
        </p:spPr>
      </p:pic>
      <p:sp>
        <p:nvSpPr>
          <p:cNvPr id="21507" name="Rectangle 3"/>
          <p:cNvSpPr>
            <a:spLocks noGrp="1" noChangeArrowheads="1"/>
          </p:cNvSpPr>
          <p:nvPr>
            <p:ph type="title"/>
          </p:nvPr>
        </p:nvSpPr>
        <p:spPr>
          <a:xfrm>
            <a:off x="457200" y="0"/>
            <a:ext cx="8229600" cy="685800"/>
          </a:xfrm>
        </p:spPr>
        <p:txBody>
          <a:bodyPr>
            <a:normAutofit fontScale="90000"/>
          </a:bodyPr>
          <a:lstStyle/>
          <a:p>
            <a:r>
              <a:rPr lang="en-US" sz="2400">
                <a:solidFill>
                  <a:schemeClr val="tx1"/>
                </a:solidFill>
              </a:rPr>
              <a:t>Ta</a:t>
            </a:r>
            <a:r>
              <a:rPr lang="en-US" sz="2400">
                <a:solidFill>
                  <a:schemeClr val="tx1"/>
                </a:solidFill>
                <a:cs typeface="Arial" pitchFamily="34" charset="0"/>
              </a:rPr>
              <a:t>ínos panning for Gold, Hispaniola, early 16</a:t>
            </a:r>
            <a:r>
              <a:rPr lang="en-US" sz="2400" baseline="30000">
                <a:solidFill>
                  <a:schemeClr val="tx1"/>
                </a:solidFill>
                <a:cs typeface="Arial" pitchFamily="34" charset="0"/>
              </a:rPr>
              <a:t>th</a:t>
            </a:r>
            <a:r>
              <a:rPr lang="en-US" sz="2400">
                <a:solidFill>
                  <a:schemeClr val="tx1"/>
                </a:solidFill>
                <a:cs typeface="Arial" pitchFamily="34" charset="0"/>
              </a:rPr>
              <a:t> century, under </a:t>
            </a:r>
            <a:r>
              <a:rPr lang="en-US" sz="2400" i="1">
                <a:solidFill>
                  <a:schemeClr val="tx1"/>
                </a:solidFill>
                <a:cs typeface="Arial" pitchFamily="34" charset="0"/>
              </a:rPr>
              <a:t>encomienda </a:t>
            </a:r>
            <a:r>
              <a:rPr lang="en-US" sz="2400">
                <a:solidFill>
                  <a:schemeClr val="tx1"/>
                </a:solidFill>
                <a:cs typeface="Arial" pitchFamily="34" charset="0"/>
              </a:rPr>
              <a:t>system</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5562600" y="304800"/>
            <a:ext cx="3124200" cy="6553200"/>
          </a:xfrm>
        </p:spPr>
        <p:txBody>
          <a:bodyPr/>
          <a:lstStyle/>
          <a:p>
            <a:r>
              <a:rPr lang="en-US">
                <a:solidFill>
                  <a:schemeClr val="tx1"/>
                </a:solidFill>
              </a:rPr>
              <a:t>Map of Brazil, Miller Atlas, 1519</a:t>
            </a:r>
          </a:p>
        </p:txBody>
      </p:sp>
      <p:pic>
        <p:nvPicPr>
          <p:cNvPr id="54276" name="Picture 4"/>
          <p:cNvPicPr>
            <a:picLocks noChangeAspect="1" noChangeArrowheads="1"/>
          </p:cNvPicPr>
          <p:nvPr/>
        </p:nvPicPr>
        <p:blipFill>
          <a:blip r:embed="rId2" cstate="print"/>
          <a:srcRect/>
          <a:stretch>
            <a:fillRect/>
          </a:stretch>
        </p:blipFill>
        <p:spPr bwMode="auto">
          <a:xfrm>
            <a:off x="304800" y="0"/>
            <a:ext cx="459422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781800" y="277813"/>
            <a:ext cx="2209800" cy="5741987"/>
          </a:xfrm>
        </p:spPr>
        <p:txBody>
          <a:bodyPr/>
          <a:lstStyle/>
          <a:p>
            <a:r>
              <a:rPr lang="en-US" sz="2800">
                <a:solidFill>
                  <a:schemeClr val="tx1"/>
                </a:solidFill>
              </a:rPr>
              <a:t>Close-up on Brazilwood logging</a:t>
            </a:r>
          </a:p>
        </p:txBody>
      </p:sp>
      <p:pic>
        <p:nvPicPr>
          <p:cNvPr id="58372" name="Picture 4"/>
          <p:cNvPicPr>
            <a:picLocks noChangeAspect="1" noChangeArrowheads="1"/>
          </p:cNvPicPr>
          <p:nvPr/>
        </p:nvPicPr>
        <p:blipFill>
          <a:blip r:embed="rId2" cstate="print"/>
          <a:srcRect/>
          <a:stretch>
            <a:fillRect/>
          </a:stretch>
        </p:blipFill>
        <p:spPr bwMode="auto">
          <a:xfrm>
            <a:off x="838200" y="-1066800"/>
            <a:ext cx="5762625" cy="792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p:cNvPicPr>
            <a:picLocks noChangeAspect="1" noChangeArrowheads="1"/>
          </p:cNvPicPr>
          <p:nvPr/>
        </p:nvPicPr>
        <p:blipFill>
          <a:blip r:embed="rId2" cstate="print"/>
          <a:srcRect/>
          <a:stretch>
            <a:fillRect/>
          </a:stretch>
        </p:blipFill>
        <p:spPr bwMode="auto">
          <a:xfrm>
            <a:off x="-609600" y="685800"/>
            <a:ext cx="10363200" cy="7227888"/>
          </a:xfrm>
          <a:prstGeom prst="rect">
            <a:avLst/>
          </a:prstGeom>
          <a:noFill/>
          <a:ln w="9525">
            <a:noFill/>
            <a:miter lim="800000"/>
            <a:headEnd/>
            <a:tailEnd/>
          </a:ln>
          <a:effectLst/>
        </p:spPr>
      </p:pic>
      <p:sp>
        <p:nvSpPr>
          <p:cNvPr id="17413" name="Rectangle 5"/>
          <p:cNvSpPr>
            <a:spLocks noGrp="1" noChangeArrowheads="1"/>
          </p:cNvSpPr>
          <p:nvPr>
            <p:ph type="title"/>
          </p:nvPr>
        </p:nvSpPr>
        <p:spPr>
          <a:xfrm>
            <a:off x="457200" y="0"/>
            <a:ext cx="8229600" cy="533400"/>
          </a:xfrm>
        </p:spPr>
        <p:txBody>
          <a:bodyPr>
            <a:normAutofit fontScale="90000"/>
          </a:bodyPr>
          <a:lstStyle/>
          <a:p>
            <a:r>
              <a:rPr lang="en-US" sz="4000">
                <a:solidFill>
                  <a:schemeClr val="tx1"/>
                </a:solidFill>
              </a:rPr>
              <a:t>Tupinamba cutting brazilwood</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p:cNvPicPr>
            <a:picLocks noChangeAspect="1" noChangeArrowheads="1"/>
          </p:cNvPicPr>
          <p:nvPr/>
        </p:nvPicPr>
        <p:blipFill>
          <a:blip r:embed="rId2" cstate="print"/>
          <a:srcRect/>
          <a:stretch>
            <a:fillRect/>
          </a:stretch>
        </p:blipFill>
        <p:spPr bwMode="auto">
          <a:xfrm>
            <a:off x="1066800" y="0"/>
            <a:ext cx="4254500" cy="6858000"/>
          </a:xfrm>
          <a:prstGeom prst="rect">
            <a:avLst/>
          </a:prstGeom>
          <a:noFill/>
          <a:ln w="9525">
            <a:noFill/>
            <a:miter lim="800000"/>
            <a:headEnd/>
            <a:tailEnd/>
          </a:ln>
          <a:effectLst/>
        </p:spPr>
      </p:pic>
      <p:sp>
        <p:nvSpPr>
          <p:cNvPr id="16391" name="Rectangle 7"/>
          <p:cNvSpPr>
            <a:spLocks noGrp="1" noChangeArrowheads="1"/>
          </p:cNvSpPr>
          <p:nvPr>
            <p:ph type="title"/>
          </p:nvPr>
        </p:nvSpPr>
        <p:spPr>
          <a:xfrm>
            <a:off x="5791200" y="277813"/>
            <a:ext cx="2895600" cy="6275387"/>
          </a:xfrm>
        </p:spPr>
        <p:txBody>
          <a:bodyPr/>
          <a:lstStyle/>
          <a:p>
            <a:r>
              <a:rPr lang="en-US" sz="3200" dirty="0" smtClean="0">
                <a:solidFill>
                  <a:schemeClr val="tx1"/>
                </a:solidFill>
              </a:rPr>
              <a:t>An Indian Worker.  Tupí Woman </a:t>
            </a:r>
            <a:r>
              <a:rPr lang="en-US" sz="3200" dirty="0">
                <a:solidFill>
                  <a:schemeClr val="tx1"/>
                </a:solidFill>
              </a:rPr>
              <a:t>and Child,</a:t>
            </a:r>
            <a:br>
              <a:rPr lang="en-US" sz="3200" dirty="0">
                <a:solidFill>
                  <a:schemeClr val="tx1"/>
                </a:solidFill>
              </a:rPr>
            </a:br>
            <a:r>
              <a:rPr lang="en-US" sz="3200" dirty="0">
                <a:solidFill>
                  <a:schemeClr val="tx1"/>
                </a:solidFill>
              </a:rPr>
              <a:t>Albert Eckhout, </a:t>
            </a:r>
            <a:r>
              <a:rPr lang="en-US" sz="3200" dirty="0" smtClean="0">
                <a:solidFill>
                  <a:schemeClr val="tx1"/>
                </a:solidFill>
              </a:rPr>
              <a:t>c.1641</a:t>
            </a:r>
            <a:br>
              <a:rPr lang="en-US" sz="3200" dirty="0" smtClean="0">
                <a:solidFill>
                  <a:schemeClr val="tx1"/>
                </a:solidFill>
              </a:rPr>
            </a:br>
            <a:r>
              <a:rPr lang="en-US" sz="3200" dirty="0" smtClean="0"/>
              <a:t>(note plantation house in the background)</a:t>
            </a:r>
            <a:endParaRPr lang="en-US" sz="3200" dirty="0">
              <a:solidFill>
                <a:schemeClr val="tx1"/>
              </a:solidFill>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p:cNvPicPr>
            <a:picLocks noChangeAspect="1" noChangeArrowheads="1"/>
          </p:cNvPicPr>
          <p:nvPr/>
        </p:nvPicPr>
        <p:blipFill>
          <a:blip r:embed="rId2" cstate="print"/>
          <a:srcRect/>
          <a:stretch>
            <a:fillRect/>
          </a:stretch>
        </p:blipFill>
        <p:spPr bwMode="auto">
          <a:xfrm>
            <a:off x="0" y="527050"/>
            <a:ext cx="9144000" cy="6330950"/>
          </a:xfrm>
          <a:prstGeom prst="rect">
            <a:avLst/>
          </a:prstGeom>
          <a:noFill/>
          <a:ln w="9525">
            <a:noFill/>
            <a:miter lim="800000"/>
            <a:headEnd/>
            <a:tailEnd/>
          </a:ln>
          <a:effectLst/>
        </p:spPr>
      </p:pic>
      <p:sp>
        <p:nvSpPr>
          <p:cNvPr id="28677" name="Rectangle 5"/>
          <p:cNvSpPr>
            <a:spLocks noGrp="1" noChangeArrowheads="1"/>
          </p:cNvSpPr>
          <p:nvPr>
            <p:ph type="title"/>
          </p:nvPr>
        </p:nvSpPr>
        <p:spPr>
          <a:xfrm>
            <a:off x="457200" y="0"/>
            <a:ext cx="8229600" cy="457200"/>
          </a:xfrm>
        </p:spPr>
        <p:txBody>
          <a:bodyPr>
            <a:normAutofit fontScale="90000"/>
          </a:bodyPr>
          <a:lstStyle/>
          <a:p>
            <a:r>
              <a:rPr lang="en-US" sz="2800"/>
              <a:t>Slave Trade out of Africa, 1500-1900</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7451FD95183A478951001FD61454C4" ma:contentTypeVersion="0" ma:contentTypeDescription="Create a new document." ma:contentTypeScope="" ma:versionID="55eddc4cf28747aac75204e0f5f56de8">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C80BBB6-5E67-4B3F-8781-A0FC18E90B3C}"/>
</file>

<file path=customXml/itemProps2.xml><?xml version="1.0" encoding="utf-8"?>
<ds:datastoreItem xmlns:ds="http://schemas.openxmlformats.org/officeDocument/2006/customXml" ds:itemID="{8EAE8C92-A313-4B3E-AE09-719D5F6C9069}"/>
</file>

<file path=customXml/itemProps3.xml><?xml version="1.0" encoding="utf-8"?>
<ds:datastoreItem xmlns:ds="http://schemas.openxmlformats.org/officeDocument/2006/customXml" ds:itemID="{994AE3E9-F5B2-492F-84A0-2D85DE5865BC}"/>
</file>

<file path=docProps/app.xml><?xml version="1.0" encoding="utf-8"?>
<Properties xmlns="http://schemas.openxmlformats.org/officeDocument/2006/extended-properties" xmlns:vt="http://schemas.openxmlformats.org/officeDocument/2006/docPropsVTypes">
  <Template/>
  <TotalTime>1079</TotalTime>
  <Words>2217</Words>
  <Application>Microsoft Office PowerPoint</Application>
  <PresentationFormat>On-screen Show (4:3)</PresentationFormat>
  <Paragraphs>126</Paragraphs>
  <Slides>91</Slides>
  <Notes>12</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  Slavery and the Slave Trade in Global Perspective  Philip Morgan Johns Hopkins University </vt:lpstr>
      <vt:lpstr>Offerings of African Products. From Thebes  fragment of mural painting c.1400 BCE</vt:lpstr>
      <vt:lpstr>Bearing Tribute from the South to Tutankhamun.  Mural Painting.  Thebes, c 1342-1333 BCE</vt:lpstr>
      <vt:lpstr>Black Prisoners. Palace-Temple of Ramesses III  c.1198-1166 BCE</vt:lpstr>
      <vt:lpstr>Head of prisoner.  c. 1560-1314 BCE</vt:lpstr>
      <vt:lpstr>Kantharos (drinking cup) in the form of cojoined heads of a white woman and a black person. 5th century BCE</vt:lpstr>
      <vt:lpstr>Caeretan black-figure hydria, Late Archaic Greek, c. 510 BCE</vt:lpstr>
      <vt:lpstr>Caeretan black-figure hydria, Late Archaic Greek, c. 510 BCE—both sides of vase</vt:lpstr>
      <vt:lpstr>Attic White-ground Vase, Lekythos, 450-440 BCE</vt:lpstr>
      <vt:lpstr>Askos: black woman dancing between a maenad and a satyr.  4th century BCE</vt:lpstr>
      <vt:lpstr>Detail of the black dancer</vt:lpstr>
      <vt:lpstr>Terracotta Head.  2nd or 3rd century AD</vt:lpstr>
      <vt:lpstr>A slave bringing food.  Probably Syria.  1222</vt:lpstr>
      <vt:lpstr>The slave market in Zabid, in the Yemen, 1237</vt:lpstr>
      <vt:lpstr>A merchant with attendants and packhorse drivers.  Tabriz, Iran, c. 1530</vt:lpstr>
      <vt:lpstr>Persian hero (Isfandiyar) slaying the black sorceress.  Iran.  Early 16th century</vt:lpstr>
      <vt:lpstr>Magician.  Istanbul.  15th century</vt:lpstr>
      <vt:lpstr>Persian hero fighting the Zanj (Bantu-speaking East Africans but sometimes black Africans in general).  Mughal India.  c. 1580-85</vt:lpstr>
      <vt:lpstr>Groom murders his mistress.  Mughal India. c.1580-85</vt:lpstr>
      <vt:lpstr>“The old man upbraids the Negro and the girl for flirting” Mughal India. 1629</vt:lpstr>
      <vt:lpstr>“The Woman who discovers her maidservant having improper relations with an ass.” Tabriz, Iran. c. 1530</vt:lpstr>
      <vt:lpstr>The funeral of the Sultan’s mother, with eunuchs in the background. Istanbul, 1597</vt:lpstr>
      <vt:lpstr>Illuminated Manuscript Adoration of the Magi France 15th century</vt:lpstr>
      <vt:lpstr>Andrea Mantegna, Adoration of the Magi, c. 1464</vt:lpstr>
      <vt:lpstr>Andrea Mantegna, Adoration of the Magi, c. 1497-1500</vt:lpstr>
      <vt:lpstr>Hieronymus Bosch, Adoration of the Magi, c. 1470-75</vt:lpstr>
      <vt:lpstr>Close-up of Hieronymus Bosch, Adoration of the Magi, c. 1470-75</vt:lpstr>
      <vt:lpstr>Hieronymous Bosch, Adoration of the Magi, c. 1490-1510</vt:lpstr>
      <vt:lpstr>Gregorio Lopes, Adoration of the Magi Portugal. early 16th century </vt:lpstr>
      <vt:lpstr>Close-up of Black King in Gregorio Lopes, Adoration of the Magi Portugal. early 16th century</vt:lpstr>
      <vt:lpstr>Illuminated manuscript Bohemia early 15th century </vt:lpstr>
      <vt:lpstr>Saint Maurice, St. Mauritius Cathedral, Magdeburg, c. 1240-50</vt:lpstr>
      <vt:lpstr>Detail of St. Maurice Germany 13th century </vt:lpstr>
      <vt:lpstr>Matthias Grunewald, Meeting of Saint Erasmus and Saint Maurice, c. 1517-23</vt:lpstr>
      <vt:lpstr>Close-up of  St. Maurice in Matthias Grunewald, Meeting of Saint Erasmus and Saint Maurice, c. 1517-23</vt:lpstr>
      <vt:lpstr>Hans Krell,  a black knight holding a banner, perhaps St. Maurice Germany 16th century</vt:lpstr>
      <vt:lpstr>Albrecht Durer, Portrait of a “Negro,” 1508</vt:lpstr>
      <vt:lpstr>Albrecht Durer, Portrait of Katherina, 1521</vt:lpstr>
      <vt:lpstr>Jan Mostaert, Portrait of a Moor, c. 1525-30</vt:lpstr>
      <vt:lpstr>Workshop of Agnolo Bronzino, Portrait of Alessandro de’ Medici, after 1553</vt:lpstr>
      <vt:lpstr>Francesco Caporale, Bust of Antonio Emanuele Funta called Nigrita, 1608</vt:lpstr>
      <vt:lpstr>John Blanke, the Black Trumpet, 1511</vt:lpstr>
      <vt:lpstr>Close-up of John Blanke, the Black Trumpet, 1511</vt:lpstr>
      <vt:lpstr>Jörg Breu the Younger, A Duel with Two Sickles, c. 1560</vt:lpstr>
      <vt:lpstr>Drake Jewel, c. 1586-88</vt:lpstr>
      <vt:lpstr>Marcus Gheeraerts the Younger, portrait of Francis Drake, 1591 </vt:lpstr>
      <vt:lpstr>Christoph Jamnitzer, Moor’s Head, Nuremberg, c. 1600</vt:lpstr>
      <vt:lpstr>Illuminated manuscript Spain 13th century</vt:lpstr>
      <vt:lpstr>Workshop of Garcia Fernandes, The Birth of the Virgin (detail of black servant) Lisbon early 16th century</vt:lpstr>
      <vt:lpstr>Slide 50</vt:lpstr>
      <vt:lpstr>Cristóvão de Morais, Portrait of Juana de Austria with her Black Slave Girl, 1553</vt:lpstr>
      <vt:lpstr>Isidro de Villoldo, The Miracle of the Black Leg, Spain, c.1539</vt:lpstr>
      <vt:lpstr>AnonymousWood panel, Germany, 15th century, depicting the legend of “the Miracle of the Black Leg” featuring Sts Cosmas and Damian </vt:lpstr>
      <vt:lpstr>Giotto in Padua, Flagellation, c. 1304-05</vt:lpstr>
      <vt:lpstr>Andrea Briosco Riccio, Lamp, Italy, late 15th century</vt:lpstr>
      <vt:lpstr>Hans Burgkmair the elder, Black Youth dressed in feather costume Germany early 16th century </vt:lpstr>
      <vt:lpstr>Early Atlantic Slave Trade to Western Europe and Atlantic Islands, primarily 15th-17th centuries</vt:lpstr>
      <vt:lpstr>Anonymous, Alfama District, Lisbon, c.1560-80 </vt:lpstr>
      <vt:lpstr>Anonymous, Alfama District, Lisbon, c.1560-80 (black African being arrested—left side)</vt:lpstr>
      <vt:lpstr>Anonymous, Alfama District, Lisbon, c.1560-80 (African/European dancing—right side)</vt:lpstr>
      <vt:lpstr>Anonymous, Alfama District, Lisbon, c.1560-80 (Head-carrying figures—one central; others picked at random)</vt:lpstr>
      <vt:lpstr>Anonymous, Alfama District, Lisbon, c.1560-80 (black cavalier--right side)</vt:lpstr>
      <vt:lpstr>Anonymous, Alfama District, Lisbon, c.1560-80 (boat scene—black oarsman and musician—front center)</vt:lpstr>
      <vt:lpstr>Anonymous, Alfama District, Lisbon, c.1560-80 </vt:lpstr>
      <vt:lpstr>The Mediterranean World, c. 1600</vt:lpstr>
      <vt:lpstr>The Corsair City of Algiers</vt:lpstr>
      <vt:lpstr>The Moorish ambassador to Queen Elizabeth I, 1600. </vt:lpstr>
      <vt:lpstr>A Moroccan corsair ship and some captives</vt:lpstr>
      <vt:lpstr>Spanish Man-of-War Engaging Barbary Corsairs, 1615</vt:lpstr>
      <vt:lpstr>Lorenzo A. Castro, Seapiece: A Fight with Barbary Corsairs, late 17th century</vt:lpstr>
      <vt:lpstr>An English Ship in action with Barbary Corsairs, c. 1680 </vt:lpstr>
      <vt:lpstr>The frontispiece of John Ogilby’s Africa (London, 1670)</vt:lpstr>
      <vt:lpstr>Slaves being disembarked in Algiers, from Pierre Dan, Historie van  Barbaryen en des zelfs Zee-Rovers (Amsterdam, 1684)</vt:lpstr>
      <vt:lpstr>White slaves being unloaded at Algiers, c. 1700</vt:lpstr>
      <vt:lpstr>British Captives in Morocco, from  Thomas Troughton, Barbarian Cruelty . . .(London, 1751)</vt:lpstr>
      <vt:lpstr>Slaves to market in Algiers, 1684</vt:lpstr>
      <vt:lpstr>Examining Slaves in the market, Algiers, 1684</vt:lpstr>
      <vt:lpstr>Selling Slaves, 1684</vt:lpstr>
      <vt:lpstr>Slaves in chains, 1684</vt:lpstr>
      <vt:lpstr>“Turkish” Power and Cruelty: frontispiece to William Okeley’s captivity narrative, 1675</vt:lpstr>
      <vt:lpstr>Slave Punishment, 1684</vt:lpstr>
      <vt:lpstr>Beating slaves, 1684</vt:lpstr>
      <vt:lpstr>Procession of freed slaves, 1684</vt:lpstr>
      <vt:lpstr>Migration of Sugar Cultivation</vt:lpstr>
      <vt:lpstr>The Caribbean </vt:lpstr>
      <vt:lpstr>Taínos panning for Gold, Hispaniola, early 16th century, under encomienda system</vt:lpstr>
      <vt:lpstr>Map of Brazil, Miller Atlas, 1519</vt:lpstr>
      <vt:lpstr>Close-up on Brazilwood logging</vt:lpstr>
      <vt:lpstr>Tupinamba cutting brazilwood</vt:lpstr>
      <vt:lpstr>An Indian Worker.  Tupí Woman and Child, Albert Eckhout, c.1641 (note plantation house in the background)</vt:lpstr>
      <vt:lpstr>Slave Trade out of Africa, 1500-1900</vt:lpstr>
    </vt:vector>
  </TitlesOfParts>
  <Company>Johns Hopkins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Slavery and the Slave Trade in Global Perspective - Philip Morgan - Johns Hopkins University </dc:title>
  <dc:creator>Johns Hopkins</dc:creator>
  <cp:lastModifiedBy>Johns Hopkins</cp:lastModifiedBy>
  <cp:revision>14</cp:revision>
  <dcterms:created xsi:type="dcterms:W3CDTF">2010-09-06T12:42:04Z</dcterms:created>
  <dcterms:modified xsi:type="dcterms:W3CDTF">2010-09-13T21:25:33Z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0x0101007A7451FD95183A478951001FD61454C4</vt:lpwstr>
  </property>
</Properties>
</file>