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presentationml.printerSettings"/>
  <Default Extension="pict" ContentType="image/pi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s/slide24.xml" ContentType="application/vnd.openxmlformats-officedocument.presentationml.slide+xml"/>
  <Override PartName="/ppt/slides/slide23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6.xml" ContentType="application/vnd.openxmlformats-officedocument.presentationml.slide+xml"/>
  <Override PartName="/ppt/slides/slide35.xml" ContentType="application/vnd.openxmlformats-officedocument.presentationml.slide+xml"/>
  <Override PartName="/ppt/slides/slide38.xml" ContentType="application/vnd.openxmlformats-officedocument.presentationml.slide+xml"/>
  <Override PartName="/ppt/slides/slide34.xml" ContentType="application/vnd.openxmlformats-officedocument.presentationml.slide+xml"/>
  <Override PartName="/ppt/slides/slide33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31.xml" ContentType="application/vnd.openxmlformats-officedocument.presentationml.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10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4.xml" ContentType="application/vnd.openxmlformats-officedocument.presentationml.slide+xml"/>
  <Override PartName="/ppt/notesSlides/notesSlide2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slideLayouts/slideLayout17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22.xml" ContentType="application/vnd.openxmlformats-officedocument.presentationml.notesSlide+xml"/>
  <Override PartName="/ppt/slideLayouts/slideLayout12.xml" ContentType="application/vnd.openxmlformats-officedocument.presentationml.slideLayout+xml"/>
  <Override PartName="/ppt/notesSlides/notesSlide21.xml" ContentType="application/vnd.openxmlformats-officedocument.presentationml.notesSl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embeddings/oleObject1.bin" ContentType="application/vnd.openxmlformats-officedocument.oleObject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55" r:id="rId1"/>
  </p:sldMasterIdLst>
  <p:notesMasterIdLst>
    <p:notesMasterId r:id="rId41"/>
  </p:notesMasterIdLst>
  <p:handoutMasterIdLst>
    <p:handoutMasterId r:id="rId42"/>
  </p:handoutMasterIdLst>
  <p:sldIdLst>
    <p:sldId id="282" r:id="rId2"/>
    <p:sldId id="443" r:id="rId3"/>
    <p:sldId id="394" r:id="rId4"/>
    <p:sldId id="442" r:id="rId5"/>
    <p:sldId id="392" r:id="rId6"/>
    <p:sldId id="402" r:id="rId7"/>
    <p:sldId id="391" r:id="rId8"/>
    <p:sldId id="395" r:id="rId9"/>
    <p:sldId id="378" r:id="rId10"/>
    <p:sldId id="383" r:id="rId11"/>
    <p:sldId id="396" r:id="rId12"/>
    <p:sldId id="397" r:id="rId13"/>
    <p:sldId id="398" r:id="rId14"/>
    <p:sldId id="393" r:id="rId15"/>
    <p:sldId id="390" r:id="rId16"/>
    <p:sldId id="444" r:id="rId17"/>
    <p:sldId id="404" r:id="rId18"/>
    <p:sldId id="405" r:id="rId19"/>
    <p:sldId id="388" r:id="rId20"/>
    <p:sldId id="366" r:id="rId21"/>
    <p:sldId id="382" r:id="rId22"/>
    <p:sldId id="424" r:id="rId23"/>
    <p:sldId id="451" r:id="rId24"/>
    <p:sldId id="401" r:id="rId25"/>
    <p:sldId id="431" r:id="rId26"/>
    <p:sldId id="440" r:id="rId27"/>
    <p:sldId id="421" r:id="rId28"/>
    <p:sldId id="407" r:id="rId29"/>
    <p:sldId id="381" r:id="rId30"/>
    <p:sldId id="387" r:id="rId31"/>
    <p:sldId id="364" r:id="rId32"/>
    <p:sldId id="418" r:id="rId33"/>
    <p:sldId id="376" r:id="rId34"/>
    <p:sldId id="425" r:id="rId35"/>
    <p:sldId id="426" r:id="rId36"/>
    <p:sldId id="427" r:id="rId37"/>
    <p:sldId id="428" r:id="rId38"/>
    <p:sldId id="429" r:id="rId39"/>
    <p:sldId id="441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5pPr>
    <a:lvl6pPr marL="2286000" algn="l" defTabSz="457200" rtl="0" eaLnBrk="1" latinLnBrk="0" hangingPunct="1"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6pPr>
    <a:lvl7pPr marL="2743200" algn="l" defTabSz="457200" rtl="0" eaLnBrk="1" latinLnBrk="0" hangingPunct="1"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7pPr>
    <a:lvl8pPr marL="3200400" algn="l" defTabSz="457200" rtl="0" eaLnBrk="1" latinLnBrk="0" hangingPunct="1"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8pPr>
    <a:lvl9pPr marL="3657600" algn="l" defTabSz="457200" rtl="0" eaLnBrk="1" latinLnBrk="0" hangingPunct="1">
      <a:defRPr sz="1400" kern="1200" baseline="30000">
        <a:solidFill>
          <a:schemeClr val="tx1"/>
        </a:solidFill>
        <a:latin typeface="Bank Gothic" pitchFamily="-112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showNarration="1" useTimings="0">
    <p:present/>
    <p:sldAll/>
    <p:penClr>
      <a:schemeClr val="tx1"/>
    </p:penClr>
  </p:showPr>
  <p:clrMru>
    <a:srgbClr val="2D2C87"/>
    <a:srgbClr val="280F7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preferSingleView="1">
    <p:restoredLeft sz="32787"/>
    <p:restoredTop sz="90929"/>
  </p:normalViewPr>
  <p:slideViewPr>
    <p:cSldViewPr>
      <p:cViewPr varScale="1">
        <p:scale>
          <a:sx n="116" d="100"/>
          <a:sy n="116" d="100"/>
        </p:scale>
        <p:origin x="-12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4" Type="http://schemas.openxmlformats.org/officeDocument/2006/relationships/slide" Target="slides/slide33.xml"/><Relationship Id="rId47" Type="http://schemas.openxmlformats.org/officeDocument/2006/relationships/tableStyles" Target="tableStyles.xml"/><Relationship Id="rId42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50" Type="http://schemas.openxmlformats.org/officeDocument/2006/relationships/customXml" Target="../customXml/item3.xml"/><Relationship Id="rId7" Type="http://schemas.openxmlformats.org/officeDocument/2006/relationships/slide" Target="slides/slide6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40" Type="http://schemas.openxmlformats.org/officeDocument/2006/relationships/slide" Target="slides/slide39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5" Type="http://schemas.openxmlformats.org/officeDocument/2006/relationships/viewProps" Target="viewProps.xml"/><Relationship Id="rId11" Type="http://schemas.openxmlformats.org/officeDocument/2006/relationships/slide" Target="slides/slide10.xml"/><Relationship Id="rId36" Type="http://schemas.openxmlformats.org/officeDocument/2006/relationships/slide" Target="slides/slide3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49" Type="http://schemas.openxmlformats.org/officeDocument/2006/relationships/customXml" Target="../customXml/item2.xml"/><Relationship Id="rId31" Type="http://schemas.openxmlformats.org/officeDocument/2006/relationships/slide" Target="slides/slide30.xml"/><Relationship Id="rId10" Type="http://schemas.openxmlformats.org/officeDocument/2006/relationships/slide" Target="slides/slide9.xml"/><Relationship Id="rId44" Type="http://schemas.openxmlformats.org/officeDocument/2006/relationships/presProps" Target="presProps.xml"/><Relationship Id="rId19" Type="http://schemas.openxmlformats.org/officeDocument/2006/relationships/slide" Target="slides/slide18.xml"/><Relationship Id="rId35" Type="http://schemas.openxmlformats.org/officeDocument/2006/relationships/slide" Target="slides/slide34.xml"/><Relationship Id="rId43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30" Type="http://schemas.openxmlformats.org/officeDocument/2006/relationships/slide" Target="slides/slide29.xml"/><Relationship Id="rId22" Type="http://schemas.openxmlformats.org/officeDocument/2006/relationships/slide" Target="slides/slide21.xml"/><Relationship Id="rId48" Type="http://schemas.openxmlformats.org/officeDocument/2006/relationships/customXml" Target="../customXml/item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46" Type="http://schemas.openxmlformats.org/officeDocument/2006/relationships/theme" Target="theme/theme1.xml"/><Relationship Id="rId25" Type="http://schemas.openxmlformats.org/officeDocument/2006/relationships/slide" Target="slides/slide2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1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E1099E33-F3F0-FE4D-99BF-92A22B5CEF8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94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/>
            </a:lvl1pPr>
          </a:lstStyle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/>
            </a:lvl1pPr>
          </a:lstStyle>
          <a:p>
            <a:fld id="{6CCED7F9-8466-0347-BB39-6B3002F9EF90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ank Gothic" pitchFamily="-112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ank Gothic" pitchFamily="-112" charset="0"/>
        <a:ea typeface="ＭＳ Ｐゴシック" pitchFamily="-112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ank Gothic" pitchFamily="-112" charset="0"/>
        <a:ea typeface="ＭＳ Ｐゴシック" pitchFamily="-112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ank Gothic" pitchFamily="-112" charset="0"/>
        <a:ea typeface="ＭＳ Ｐゴシック" pitchFamily="-112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ank Gothic" pitchFamily="-112" charset="0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6AE597-CD92-904A-8BEB-342C007089CE}" type="slidenum">
              <a:rPr lang="en-US"/>
              <a:pPr/>
              <a:t>1</a:t>
            </a:fld>
            <a:endParaRPr 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14FEE-3083-2F45-A237-6FC555FFE8B8}" type="slidenum">
              <a:rPr lang="en-US"/>
              <a:pPr/>
              <a:t>2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D799C52-8A28-7749-B648-BA8C3880DF85}" type="slidenum">
              <a:rPr lang="en-US"/>
              <a:pPr/>
              <a:t>3</a:t>
            </a:fld>
            <a:endParaRPr lang="en-US"/>
          </a:p>
        </p:txBody>
      </p:sp>
      <p:sp>
        <p:nvSpPr>
          <p:cNvPr id="40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52139E-AD8A-B140-9C8B-34D4EC87368D}" type="slidenum">
              <a:rPr lang="en-US"/>
              <a:pPr/>
              <a:t>5</a:t>
            </a:fld>
            <a:endParaRPr lang="en-US"/>
          </a:p>
        </p:txBody>
      </p:sp>
      <p:sp>
        <p:nvSpPr>
          <p:cNvPr id="401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F4471-D7F4-394D-A5BA-D8EB5471F73B}" type="slidenum">
              <a:rPr lang="en-US"/>
              <a:pPr/>
              <a:t>6</a:t>
            </a:fld>
            <a:endParaRPr lang="en-US"/>
          </a:p>
        </p:txBody>
      </p:sp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8D79F4-8FD6-4343-9D9E-93F6A64404C4}" type="slidenum">
              <a:rPr lang="en-US"/>
              <a:pPr/>
              <a:t>7</a:t>
            </a:fld>
            <a:endParaRPr lang="en-US"/>
          </a:p>
        </p:txBody>
      </p:sp>
      <p:sp>
        <p:nvSpPr>
          <p:cNvPr id="40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AF71A-0EBF-4444-93A6-20E34EBD1B88}" type="slidenum">
              <a:rPr lang="en-US"/>
              <a:pPr/>
              <a:t>8</a:t>
            </a:fld>
            <a:endParaRPr lang="en-US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C21F9A-80C5-B14B-AA3C-9762F2BB8FDA}" type="slidenum">
              <a:rPr lang="en-US"/>
              <a:pPr/>
              <a:t>9</a:t>
            </a:fld>
            <a:endParaRPr lang="en-US"/>
          </a:p>
        </p:txBody>
      </p:sp>
      <p:sp>
        <p:nvSpPr>
          <p:cNvPr id="364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0A9FA6-18E5-D543-993D-14006DCFF89E}" type="slidenum">
              <a:rPr lang="en-US"/>
              <a:pPr/>
              <a:t>10</a:t>
            </a:fld>
            <a:endParaRPr lang="en-US"/>
          </a:p>
        </p:txBody>
      </p:sp>
      <p:sp>
        <p:nvSpPr>
          <p:cNvPr id="36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8101AD-0496-F846-BBC8-43ACBF9CEC03}" type="slidenum">
              <a:rPr lang="en-US"/>
              <a:pPr/>
              <a:t>11</a:t>
            </a:fld>
            <a:endParaRPr lang="en-US"/>
          </a:p>
        </p:txBody>
      </p:sp>
      <p:sp>
        <p:nvSpPr>
          <p:cNvPr id="40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C3FE02-51B0-E841-A482-7999C82CBAF1}" type="slidenum">
              <a:rPr lang="en-US"/>
              <a:pPr/>
              <a:t>12</a:t>
            </a:fld>
            <a:endParaRPr lang="en-US"/>
          </a:p>
        </p:txBody>
      </p:sp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6EEF55-2CAD-D345-B5E3-26E02BA3AAAA}" type="slidenum">
              <a:rPr lang="en-US"/>
              <a:pPr/>
              <a:t>13</a:t>
            </a:fld>
            <a:endParaRPr 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1BEB92-C7B3-504A-A6CD-A65D8F329245}" type="slidenum">
              <a:rPr lang="en-US"/>
              <a:pPr/>
              <a:t>14</a:t>
            </a:fld>
            <a:endParaRPr lang="en-US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198BAE-137B-0646-9078-C3A51A2C0128}" type="slidenum">
              <a:rPr lang="en-US"/>
              <a:pPr/>
              <a:t>15</a:t>
            </a:fld>
            <a:endParaRPr lang="en-US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F3933D-13FF-F748-9A53-EE7CE4F66C57}" type="slidenum">
              <a:rPr lang="en-US"/>
              <a:pPr/>
              <a:t>16</a:t>
            </a:fld>
            <a:endParaRPr lang="en-US"/>
          </a:p>
        </p:txBody>
      </p:sp>
      <p:sp>
        <p:nvSpPr>
          <p:cNvPr id="35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FF2E234-A5C5-774D-9BCA-1B2F425B224E}" type="slidenum">
              <a:rPr lang="en-US"/>
              <a:pPr/>
              <a:t>17</a:t>
            </a:fld>
            <a:endParaRPr lang="en-US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3DB934-1514-8444-AD24-7D814FFFA232}" type="slidenum">
              <a:rPr lang="en-US"/>
              <a:pPr/>
              <a:t>18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C14FEE-3083-2F45-A237-6FC555FFE8B8}" type="slidenum">
              <a:rPr lang="en-US"/>
              <a:pPr/>
              <a:t>19</a:t>
            </a:fld>
            <a:endParaRPr lang="en-US"/>
          </a:p>
        </p:txBody>
      </p:sp>
      <p:sp>
        <p:nvSpPr>
          <p:cNvPr id="366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E159D4-A754-B640-BF4C-44761F8C0F38}" type="slidenum">
              <a:rPr lang="en-US"/>
              <a:pPr/>
              <a:t>20</a:t>
            </a:fld>
            <a:endParaRPr lang="en-US"/>
          </a:p>
        </p:txBody>
      </p:sp>
      <p:sp>
        <p:nvSpPr>
          <p:cNvPr id="36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E9FB15-621E-E540-9D12-C408C38324B4}" type="slidenum">
              <a:rPr lang="en-US"/>
              <a:pPr/>
              <a:t>21</a:t>
            </a:fld>
            <a:endParaRPr lang="en-US"/>
          </a:p>
        </p:txBody>
      </p:sp>
      <p:sp>
        <p:nvSpPr>
          <p:cNvPr id="360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FC505B-C50E-F446-A889-E86D6CFC4AF5}" type="slidenum">
              <a:rPr lang="en-US"/>
              <a:pPr/>
              <a:t>23</a:t>
            </a:fld>
            <a:endParaRPr lang="en-US"/>
          </a:p>
        </p:txBody>
      </p:sp>
      <p:sp>
        <p:nvSpPr>
          <p:cNvPr id="369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6084B-036A-654B-A4E5-542751D77D43}" type="slidenum">
              <a:rPr lang="en-US"/>
              <a:pPr/>
              <a:t>24</a:t>
            </a:fld>
            <a:endParaRPr 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5246D9-1B5A-9A46-85CC-878CBEB13E0E}" type="slidenum">
              <a:rPr lang="en-US"/>
              <a:pPr/>
              <a:t>29</a:t>
            </a:fld>
            <a:endParaRPr lang="en-US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3A7A69-3DC2-C642-B1AB-9EFDB6A5A80B}" type="slidenum">
              <a:rPr lang="en-US"/>
              <a:pPr/>
              <a:t>30</a:t>
            </a:fld>
            <a:endParaRPr lang="en-US"/>
          </a:p>
        </p:txBody>
      </p:sp>
      <p:sp>
        <p:nvSpPr>
          <p:cNvPr id="37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77C155-9AEC-DC40-99C7-9C49D7D67BA6}" type="slidenum">
              <a:rPr lang="en-US"/>
              <a:pPr/>
              <a:t>31</a:t>
            </a:fld>
            <a:endParaRPr lang="en-US"/>
          </a:p>
        </p:txBody>
      </p:sp>
      <p:sp>
        <p:nvSpPr>
          <p:cNvPr id="373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6323AA-B580-8B4C-BF94-9DD8F4654A95}" type="slidenum">
              <a:rPr lang="en-US"/>
              <a:pPr/>
              <a:t>33</a:t>
            </a:fld>
            <a:endParaRPr lang="en-US"/>
          </a:p>
        </p:txBody>
      </p:sp>
      <p:sp>
        <p:nvSpPr>
          <p:cNvPr id="37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112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112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6112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CC14C90-EDC9-5D4A-8877-F6AD82ED2B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C4FE174-BF5B-894A-B3EE-3FDF34AAABC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99CDF856-49DD-C74A-86C1-07C02548AF1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B5ACF0E2-6AFA-5D4A-87D2-4D5889C3938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34DA645-6DE2-4240-BA28-50FF05C07C8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E05B894B-99EC-E045-8188-D3EA3EABCB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F7490D2B-129A-0149-9BFC-F2BFBFA0068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7ED82943-5F19-CE46-B46F-E8F1E1DEA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D7E8B89D-0AE7-6D47-9EDB-4911955FC8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8A12D418-56DF-4148-BEC4-95CE98C3C87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fld id="{47563F63-AAB6-F541-B474-108F9AF70D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5BDB0F16-BF73-FC4C-BCC5-D9B2C71A40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7D0C2C3B-5FB1-E045-8F7B-06BA0C1C02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BED63710-51B9-5549-9C57-AA3BAABB80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BA0FAFC2-5A21-8D4F-A35A-2784C20841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58160FC7-FA64-8940-8E89-9E5F81EF683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 smtClean="0"/>
            </a:lvl1pPr>
          </a:lstStyle>
          <a:p>
            <a:fld id="{A76EDC15-6096-DC4F-BC44-C43E90B6B1E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60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260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baseline="0"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260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baseline="0">
                <a:latin typeface="+mn-lt"/>
                <a:ea typeface="+mn-ea"/>
                <a:cs typeface="+mn-cs"/>
              </a:defRPr>
            </a:lvl1pPr>
          </a:lstStyle>
          <a:p>
            <a:fld id="{C7E33C24-B3B4-6A4A-B6EC-97C39CA9F206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72" r:id="rId17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  <a:ea typeface="Osaka" pitchFamily="-112" charset="-128"/>
          <a:cs typeface="Osaka" pitchFamily="-112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image" Target="../media/image11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jpeg"/><Relationship Id="rId5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image" Target="../media/image16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Relationship Id="rId5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e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22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9.jpeg"/><Relationship Id="rId5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3.jpe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image" Target="../media/image2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8.jpeg"/><Relationship Id="rId5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eg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image" Target="../media/image34.jpeg"/><Relationship Id="rId4" Type="http://schemas.openxmlformats.org/officeDocument/2006/relationships/image" Target="../media/image32.jpeg"/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1.jpeg"/><Relationship Id="rId5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jpe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1.jpeg"/><Relationship Id="rId1" Type="http://schemas.openxmlformats.org/officeDocument/2006/relationships/slideLayout" Target="../slideLayouts/slideLayout1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oleObject1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7.xml"/><Relationship Id="rId3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0"/>
            <a:ext cx="7772400" cy="1143000"/>
          </a:xfrm>
        </p:spPr>
        <p:txBody>
          <a:bodyPr/>
          <a:lstStyle/>
          <a:p>
            <a:r>
              <a:rPr lang="en-US" sz="6600"/>
              <a:t>PROGRESSIVE REFORM IN COMPARATIVE PERSPECTIVE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152400"/>
            <a:ext cx="7772400" cy="3200400"/>
          </a:xfrm>
        </p:spPr>
        <p:txBody>
          <a:bodyPr/>
          <a:lstStyle/>
          <a:p>
            <a:r>
              <a:rPr lang="en-US" dirty="0" smtClean="0"/>
              <a:t>1. ECONOMIC JUSTICE--LABOR AND WAGE ISSUES as well as regulation of business</a:t>
            </a:r>
            <a:endParaRPr lang="en-US" dirty="0"/>
          </a:p>
        </p:txBody>
      </p:sp>
      <p:pic>
        <p:nvPicPr>
          <p:cNvPr id="336908" name="Picture 12" descr="images_01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5505450" y="3429000"/>
            <a:ext cx="2724150" cy="3124200"/>
          </a:xfrm>
        </p:spPr>
      </p:pic>
      <p:pic>
        <p:nvPicPr>
          <p:cNvPr id="336909" name="Picture 13" descr="images_00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77863" y="3352800"/>
            <a:ext cx="3513137" cy="32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9" name="Picture 11" descr="lewis-hine-coal-miners-01130"/>
          <p:cNvPicPr>
            <a:picLocks noGrp="1" noChangeAspect="1" noChangeArrowheads="1"/>
          </p:cNvPicPr>
          <p:nvPr>
            <p:ph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620713"/>
            <a:ext cx="7772400" cy="54625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Settlement Houses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981200"/>
            <a:ext cx="3810000" cy="4495800"/>
          </a:xfrm>
        </p:spPr>
        <p:txBody>
          <a:bodyPr/>
          <a:lstStyle/>
          <a:p>
            <a:r>
              <a:rPr lang="en-US" dirty="0" smtClean="0"/>
              <a:t>Jane Addams-Chicago</a:t>
            </a:r>
          </a:p>
          <a:p>
            <a:endParaRPr lang="en-US" dirty="0" smtClean="0"/>
          </a:p>
          <a:p>
            <a:r>
              <a:rPr lang="en-US" dirty="0" smtClean="0"/>
              <a:t>Lillian Wald-New York</a:t>
            </a:r>
          </a:p>
          <a:p>
            <a:endParaRPr lang="en-US" dirty="0" smtClean="0"/>
          </a:p>
          <a:p>
            <a:r>
              <a:rPr lang="en-US" dirty="0" smtClean="0"/>
              <a:t>Vida Scudder-Boston</a:t>
            </a:r>
            <a:endParaRPr lang="en-US" dirty="0"/>
          </a:p>
        </p:txBody>
      </p:sp>
      <p:pic>
        <p:nvPicPr>
          <p:cNvPr id="8" name="Content Placeholder 7" descr="53- Jane Addams.tif"/>
          <p:cNvPicPr>
            <a:picLocks noGrp="1" noChangeAspect="1"/>
          </p:cNvPicPr>
          <p:nvPr>
            <p:ph sz="quarter" idx="2"/>
          </p:nvPr>
        </p:nvPicPr>
        <p:blipFill>
          <a:blip r:embed="rId2"/>
          <a:srcRect l="-6133" r="-6133"/>
          <a:stretch>
            <a:fillRect/>
          </a:stretch>
        </p:blipFill>
        <p:spPr>
          <a:xfrm>
            <a:off x="685800" y="1905000"/>
            <a:ext cx="3810000" cy="44196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PROGRESSIVES EXPOSE CHILD LABOR</a:t>
            </a: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3810000" cy="3581400"/>
          </a:xfrm>
        </p:spPr>
        <p:txBody>
          <a:bodyPr/>
          <a:lstStyle/>
          <a:p>
            <a:r>
              <a:rPr lang="en-US" sz="2800"/>
              <a:t>NATIONAL CHILD LABOR COMMITTEE HIRES LEWIS HINE</a:t>
            </a:r>
          </a:p>
        </p:txBody>
      </p:sp>
      <p:pic>
        <p:nvPicPr>
          <p:cNvPr id="377863" name="Picture 7" descr="images_0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2820988"/>
            <a:ext cx="3810000" cy="24352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THEODORE ROOSEVELT 1901-1909</a:t>
            </a:r>
          </a:p>
        </p:txBody>
      </p:sp>
      <p:pic>
        <p:nvPicPr>
          <p:cNvPr id="409605" name="Picture 5" descr="IMG_0057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2000250"/>
            <a:ext cx="6477000" cy="48577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CHILD LABOR REFORM</a:t>
            </a:r>
          </a:p>
        </p:txBody>
      </p:sp>
      <p:sp>
        <p:nvSpPr>
          <p:cNvPr id="37683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DOCUMENT EXISTENCE OF WIDESPREAD EMPLOYMENT OF CHILDREN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CHILDREN HURT IN FACTORIES AND COAL MINES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BAN CHILD LABOR</a:t>
            </a:r>
          </a:p>
        </p:txBody>
      </p:sp>
      <p:pic>
        <p:nvPicPr>
          <p:cNvPr id="376837" name="Picture 5" descr="thumb_port_hine_019_v169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Congress refuses to stop child labor in 1906</a:t>
            </a:r>
          </a:p>
        </p:txBody>
      </p:sp>
      <p:pic>
        <p:nvPicPr>
          <p:cNvPr id="381960" name="Picture 8" descr="image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914400" y="1905000"/>
            <a:ext cx="3200400" cy="2392363"/>
          </a:xfrm>
        </p:spPr>
      </p:pic>
      <p:pic>
        <p:nvPicPr>
          <p:cNvPr id="381961" name="Picture 9" descr="images_00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737225" y="1981200"/>
            <a:ext cx="1630363" cy="1981200"/>
          </a:xfrm>
        </p:spPr>
      </p:pic>
      <p:pic>
        <p:nvPicPr>
          <p:cNvPr id="381962" name="Picture 10" descr="images_008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2209800" y="4419600"/>
            <a:ext cx="2676525" cy="1981200"/>
          </a:xfrm>
        </p:spPr>
      </p:pic>
      <p:pic>
        <p:nvPicPr>
          <p:cNvPr id="381963" name="Picture 11" descr="images_02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5735638" y="4114800"/>
            <a:ext cx="1635125" cy="198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U.S. PROTECTIVE LABOR LAWS</a:t>
            </a:r>
          </a:p>
        </p:txBody>
      </p:sp>
      <p:sp>
        <p:nvSpPr>
          <p:cNvPr id="3153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/>
              <a:t>STATE LAWS LIMITING THE HOURS THAT WOMEN COULD WORK</a:t>
            </a:r>
          </a:p>
          <a:p>
            <a:endParaRPr lang="en-US" sz="2400"/>
          </a:p>
          <a:p>
            <a:r>
              <a:rPr lang="en-US" sz="2400"/>
              <a:t>COURTS OVERRULE MOST LEGISLATION “LIBERTY OF CONTRACT”</a:t>
            </a:r>
          </a:p>
        </p:txBody>
      </p:sp>
      <p:pic>
        <p:nvPicPr>
          <p:cNvPr id="315399" name="Picture 7" descr="images_00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295400" y="1981200"/>
            <a:ext cx="2589213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WOMEN’S TRADE UNION LEAGUE</a:t>
            </a:r>
          </a:p>
        </p:txBody>
      </p:sp>
      <p:pic>
        <p:nvPicPr>
          <p:cNvPr id="326664" name="Picture 8" descr="images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685800" y="2205038"/>
            <a:ext cx="3810000" cy="1533525"/>
          </a:xfrm>
        </p:spPr>
      </p:pic>
      <p:pic>
        <p:nvPicPr>
          <p:cNvPr id="326665" name="Picture 9" descr="images_00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924550" y="1981200"/>
            <a:ext cx="1257300" cy="1981200"/>
          </a:xfrm>
        </p:spPr>
      </p:pic>
      <p:pic>
        <p:nvPicPr>
          <p:cNvPr id="326669" name="Picture 13" descr="images_009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818188" y="4114800"/>
            <a:ext cx="1470025" cy="1981200"/>
          </a:xfrm>
        </p:spPr>
      </p:pic>
      <p:pic>
        <p:nvPicPr>
          <p:cNvPr id="326671" name="Picture 15" descr="images_01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6"/>
          <a:srcRect/>
          <a:stretch>
            <a:fillRect/>
          </a:stretch>
        </p:blipFill>
        <p:spPr>
          <a:xfrm>
            <a:off x="1820863" y="4114800"/>
            <a:ext cx="1539875" cy="198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Women Workers from the International Ladies Garment Workers Union</a:t>
            </a:r>
          </a:p>
        </p:txBody>
      </p:sp>
      <p:pic>
        <p:nvPicPr>
          <p:cNvPr id="382981" name="Picture 5" descr="images_006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2438400"/>
            <a:ext cx="5262563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AMERICAN PROGRESSIVES DEFEND THE RIGHT OF WORKERS TO UNIONIZE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514600"/>
            <a:ext cx="3810000" cy="3581400"/>
          </a:xfrm>
        </p:spPr>
        <p:txBody>
          <a:bodyPr/>
          <a:lstStyle/>
          <a:p>
            <a:r>
              <a:rPr lang="en-US" sz="2800"/>
              <a:t>TR AND ANTHRACITE COAL STRIKE</a:t>
            </a:r>
          </a:p>
          <a:p>
            <a:endParaRPr lang="en-US" sz="2800"/>
          </a:p>
          <a:p>
            <a:r>
              <a:rPr lang="en-US" sz="2800"/>
              <a:t>1902</a:t>
            </a:r>
          </a:p>
        </p:txBody>
      </p:sp>
      <p:pic>
        <p:nvPicPr>
          <p:cNvPr id="385028" name="Picture 4" descr="thumb_port_hine_020_v3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2514600"/>
            <a:ext cx="38100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PROGRESSIVES DISCOVER MEAT PACKING PLANTS ARE UNHEALTHY</a:t>
            </a:r>
          </a:p>
        </p:txBody>
      </p:sp>
      <p:pic>
        <p:nvPicPr>
          <p:cNvPr id="386056" name="Picture 8" descr="april 22 06 image-72460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23975" y="1981200"/>
            <a:ext cx="2533650" cy="1981200"/>
          </a:xfrm>
        </p:spPr>
      </p:pic>
      <p:pic>
        <p:nvPicPr>
          <p:cNvPr id="386057" name="Picture 9" descr="images_00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5865813" y="1981200"/>
            <a:ext cx="1373187" cy="1981200"/>
          </a:xfrm>
        </p:spPr>
      </p:pic>
      <p:pic>
        <p:nvPicPr>
          <p:cNvPr id="386058" name="Picture 10" descr="images_00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/>
          <a:srcRect/>
          <a:stretch>
            <a:fillRect/>
          </a:stretch>
        </p:blipFill>
        <p:spPr>
          <a:xfrm>
            <a:off x="1668463" y="4114800"/>
            <a:ext cx="1844675" cy="1981200"/>
          </a:xfrm>
        </p:spPr>
      </p:pic>
      <p:pic>
        <p:nvPicPr>
          <p:cNvPr id="386061" name="Picture 13" descr="images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/>
          <a:srcRect/>
          <a:stretch>
            <a:fillRect/>
          </a:stretch>
        </p:blipFill>
        <p:spPr>
          <a:xfrm>
            <a:off x="5105400" y="4191000"/>
            <a:ext cx="2628900" cy="198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PROGRESSIVES EXPOSE DIRT IN FOOD MANUFACTURING </a:t>
            </a:r>
          </a:p>
        </p:txBody>
      </p:sp>
      <p:sp>
        <p:nvSpPr>
          <p:cNvPr id="3788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819400"/>
            <a:ext cx="3810000" cy="3276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UPTON SINCLAIR,</a:t>
            </a:r>
          </a:p>
          <a:p>
            <a:pPr>
              <a:lnSpc>
                <a:spcPct val="90000"/>
              </a:lnSpc>
            </a:pPr>
            <a:r>
              <a:rPr lang="en-US" sz="2400"/>
              <a:t>THE JUNGLE</a:t>
            </a:r>
          </a:p>
          <a:p>
            <a:pPr>
              <a:lnSpc>
                <a:spcPct val="90000"/>
              </a:lnSpc>
            </a:pPr>
            <a:r>
              <a:rPr lang="en-US" sz="2400"/>
              <a:t>GENERAL FEDERAL OF WOMEN’S CLUBS SHOCK CONGRESS WITH IMPURE FOOD DISPLAY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/>
              <a:t>TR LOBBIES FOR PURE FOOD AND DRUG ACT 1906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400"/>
          </a:p>
        </p:txBody>
      </p:sp>
      <p:pic>
        <p:nvPicPr>
          <p:cNvPr id="378887" name="Picture 7" descr="images_01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29200" y="2362200"/>
            <a:ext cx="2946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PROGRESSIVE PUBLIC HEALTH INNOVATIONS</a:t>
            </a:r>
          </a:p>
        </p:txBody>
      </p:sp>
      <p:sp>
        <p:nvSpPr>
          <p:cNvPr id="37478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800"/>
              <a:t>PATENT MEDICINE POISONOUS</a:t>
            </a:r>
          </a:p>
          <a:p>
            <a:endParaRPr lang="en-US" sz="2800"/>
          </a:p>
          <a:p>
            <a:r>
              <a:rPr lang="en-US" sz="2800"/>
              <a:t>COCAINE IN MEDICINE</a:t>
            </a:r>
          </a:p>
          <a:p>
            <a:endParaRPr lang="en-US" sz="2800"/>
          </a:p>
          <a:p>
            <a:r>
              <a:rPr lang="en-US" sz="2800"/>
              <a:t>IODINE IN SALT</a:t>
            </a:r>
          </a:p>
        </p:txBody>
      </p:sp>
      <p:pic>
        <p:nvPicPr>
          <p:cNvPr id="374789" name="Picture 5" descr="thumb_port_hine_018_v33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Reviving Democracy--CIVIC </a:t>
            </a:r>
            <a:r>
              <a:rPr lang="en-US" dirty="0"/>
              <a:t>AND STATE REFORM</a:t>
            </a:r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4648200" y="1981200"/>
            <a:ext cx="3810000" cy="4495800"/>
          </a:xfrm>
        </p:spPr>
        <p:txBody>
          <a:bodyPr/>
          <a:lstStyle/>
          <a:p>
            <a:r>
              <a:rPr lang="en-US" sz="2800" dirty="0"/>
              <a:t>GOVERNOR </a:t>
            </a:r>
          </a:p>
          <a:p>
            <a:r>
              <a:rPr lang="en-US" sz="2800" dirty="0"/>
              <a:t>LAFOLLETTE</a:t>
            </a:r>
          </a:p>
          <a:p>
            <a:r>
              <a:rPr lang="en-US" sz="2800" dirty="0"/>
              <a:t>SCIENTIFIC RR RATES</a:t>
            </a:r>
          </a:p>
          <a:p>
            <a:endParaRPr lang="en-US" sz="2800" dirty="0" smtClean="0"/>
          </a:p>
          <a:p>
            <a:r>
              <a:rPr lang="en-US" sz="2800" dirty="0" smtClean="0"/>
              <a:t>Reform mayors</a:t>
            </a:r>
          </a:p>
          <a:p>
            <a:r>
              <a:rPr lang="en-US" sz="2800" dirty="0" smtClean="0"/>
              <a:t>Good government groups fight bosses and machines</a:t>
            </a:r>
            <a:endParaRPr lang="en-US" sz="2800" dirty="0"/>
          </a:p>
        </p:txBody>
      </p:sp>
      <p:pic>
        <p:nvPicPr>
          <p:cNvPr id="319494" name="Picture 6" descr="images_00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533400" y="2057400"/>
            <a:ext cx="2971800" cy="198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/>
            </a:r>
            <a:br>
              <a:rPr lang="en-US"/>
            </a:br>
            <a:r>
              <a:rPr lang="en-US"/>
              <a:t>REVIVE PARTICIPATORY DEMOCRACY</a:t>
            </a:r>
            <a:br>
              <a:rPr lang="en-US"/>
            </a:br>
            <a:endParaRPr lang="en-US"/>
          </a:p>
        </p:txBody>
      </p:sp>
      <p:pic>
        <p:nvPicPr>
          <p:cNvPr id="414725" name="Picture 5" descr="IMG_007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028950" y="1981200"/>
            <a:ext cx="30861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INCLUSIVE SHOULD DEMOCRACY BE?</a:t>
            </a:r>
          </a:p>
        </p:txBody>
      </p:sp>
      <p:pic>
        <p:nvPicPr>
          <p:cNvPr id="416773" name="Picture 5" descr="W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978150" y="1981200"/>
            <a:ext cx="31877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SUFFRAGE FINDS NEW ALLIES AND TACTICS</a:t>
            </a:r>
          </a:p>
        </p:txBody>
      </p:sp>
      <p:pic>
        <p:nvPicPr>
          <p:cNvPr id="336904" name="Picture 8" descr="Alice Paul 2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105400" y="1981200"/>
            <a:ext cx="1874838" cy="2743200"/>
          </a:xfrm>
        </p:spPr>
      </p:pic>
      <p:pic>
        <p:nvPicPr>
          <p:cNvPr id="336906" name="Picture 10" descr="Carrie Chapman Catt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1143000" y="2133600"/>
            <a:ext cx="1577975" cy="1981200"/>
          </a:xfrm>
        </p:spPr>
      </p:pic>
      <p:pic>
        <p:nvPicPr>
          <p:cNvPr id="336908" name="Picture 12" descr="images_01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505450" y="4876800"/>
            <a:ext cx="2247900" cy="1981200"/>
          </a:xfrm>
        </p:spPr>
      </p:pic>
      <p:pic>
        <p:nvPicPr>
          <p:cNvPr id="336909" name="Picture 13" descr="images_00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677863" y="4572000"/>
            <a:ext cx="2909887" cy="1981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SUFFRAGE MOVEMENT STARTED LONG BEFORE PROGRESSIVE ERA</a:t>
            </a:r>
          </a:p>
        </p:txBody>
      </p:sp>
      <p:sp>
        <p:nvSpPr>
          <p:cNvPr id="2897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2286000"/>
            <a:ext cx="3810000" cy="38100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chemeClr val="accent2"/>
                </a:solidFill>
                <a:latin typeface="Baskerville Semibold" pitchFamily="-112" charset="0"/>
              </a:rPr>
              <a:t>Anthony Amendment--federal vs. state campaigns?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chemeClr val="accent2"/>
                </a:solidFill>
                <a:latin typeface="Baskerville Semibold" pitchFamily="-112" charset="0"/>
              </a:rPr>
              <a:t>Women’s political networks worked on a variety of issues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chemeClr val="accent2"/>
                </a:solidFill>
                <a:latin typeface="Baskerville Semibold" pitchFamily="-112" charset="0"/>
              </a:rPr>
              <a:t>SUFFRAGE MOVEMENT STALLED UNTIL 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chemeClr val="accent2"/>
                </a:solidFill>
                <a:latin typeface="Baskerville Semibold" pitchFamily="-112" charset="0"/>
              </a:rPr>
              <a:t>PROGRESSIVE MOVEMENT AT ITS HEIGHT</a:t>
            </a:r>
          </a:p>
          <a:p>
            <a:pPr>
              <a:lnSpc>
                <a:spcPct val="90000"/>
              </a:lnSpc>
            </a:pPr>
            <a:endParaRPr lang="en-US" sz="2100">
              <a:solidFill>
                <a:schemeClr val="accent2"/>
              </a:solidFill>
              <a:latin typeface="Baskerville Semibold" pitchFamily="-112" charset="0"/>
            </a:endParaRPr>
          </a:p>
        </p:txBody>
      </p:sp>
      <p:pic>
        <p:nvPicPr>
          <p:cNvPr id="289797" name="Picture 5" descr="Susan B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257800" y="2286000"/>
            <a:ext cx="2706688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 dirty="0" smtClean="0"/>
              <a:t>3. CONSERVATION</a:t>
            </a:r>
            <a:endParaRPr lang="en-US" dirty="0"/>
          </a:p>
        </p:txBody>
      </p:sp>
      <p:pic>
        <p:nvPicPr>
          <p:cNvPr id="324617" name="Picture 9" descr="images_00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3962400" y="1600200"/>
            <a:ext cx="3276600" cy="2441575"/>
          </a:xfrm>
        </p:spPr>
      </p:pic>
      <p:pic>
        <p:nvPicPr>
          <p:cNvPr id="324618" name="Picture 10" descr="images_00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3733800" y="4267200"/>
            <a:ext cx="1516063" cy="1981200"/>
          </a:xfrm>
        </p:spPr>
      </p:pic>
      <p:pic>
        <p:nvPicPr>
          <p:cNvPr id="324619" name="Picture 11" descr="images_018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/>
          <a:srcRect/>
          <a:stretch>
            <a:fillRect/>
          </a:stretch>
        </p:blipFill>
        <p:spPr>
          <a:xfrm>
            <a:off x="5840413" y="4114800"/>
            <a:ext cx="1423987" cy="1981200"/>
          </a:xfrm>
        </p:spPr>
      </p:pic>
      <p:pic>
        <p:nvPicPr>
          <p:cNvPr id="324621" name="Picture 13" descr="John Muir and Teddy Roosevelt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6"/>
          <a:srcRect/>
          <a:stretch>
            <a:fillRect/>
          </a:stretch>
        </p:blipFill>
        <p:spPr>
          <a:xfrm>
            <a:off x="279400" y="1600200"/>
            <a:ext cx="3268663" cy="4648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4. Moral Reform</a:t>
            </a:r>
            <a:endParaRPr lang="en-US" dirty="0"/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 dirty="0" smtClean="0"/>
              <a:t>White slavery</a:t>
            </a:r>
          </a:p>
          <a:p>
            <a:endParaRPr lang="en-US" sz="2800" dirty="0" smtClean="0"/>
          </a:p>
          <a:p>
            <a:r>
              <a:rPr lang="en-US" sz="2800" dirty="0" smtClean="0"/>
              <a:t>Temperance</a:t>
            </a:r>
          </a:p>
          <a:p>
            <a:endParaRPr lang="en-US" sz="2800" dirty="0" smtClean="0"/>
          </a:p>
          <a:p>
            <a:r>
              <a:rPr lang="en-US" sz="2800" dirty="0" smtClean="0"/>
              <a:t>Banning of movies and books</a:t>
            </a:r>
            <a:endParaRPr lang="en-US" sz="2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Varied REFORM </a:t>
            </a:r>
            <a:r>
              <a:rPr lang="en-US" dirty="0"/>
              <a:t>GOALS for America’s Progressives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4419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 smtClean="0"/>
              <a:t>5</a:t>
            </a:r>
            <a:r>
              <a:rPr lang="en-US" sz="2800" dirty="0" smtClean="0"/>
              <a:t>. THE CREATION OF A WELFARE STATE TO PROTECT THE MOST VULNERABLE MEMBERS OF SOCIETY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PROGRESSIVE PARTY</a:t>
            </a:r>
            <a:br>
              <a:rPr lang="en-US"/>
            </a:br>
            <a:r>
              <a:rPr lang="en-US"/>
              <a:t>1912</a:t>
            </a: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1. 8 HOUR DAY</a:t>
            </a:r>
          </a:p>
          <a:p>
            <a:pPr>
              <a:lnSpc>
                <a:spcPct val="90000"/>
              </a:lnSpc>
            </a:pPr>
            <a:r>
              <a:rPr lang="en-US"/>
              <a:t>2. 6 DAY WEEK</a:t>
            </a:r>
          </a:p>
          <a:p>
            <a:pPr>
              <a:lnSpc>
                <a:spcPct val="90000"/>
              </a:lnSpc>
            </a:pPr>
            <a:r>
              <a:rPr lang="en-US"/>
              <a:t>3. ABOLITION OF TENEMENT MANUFACTURE</a:t>
            </a:r>
          </a:p>
          <a:p>
            <a:pPr>
              <a:lnSpc>
                <a:spcPct val="90000"/>
              </a:lnSpc>
            </a:pPr>
            <a:r>
              <a:rPr lang="en-US"/>
              <a:t>4. IMPROVED HOUSING</a:t>
            </a:r>
          </a:p>
          <a:p>
            <a:pPr>
              <a:lnSpc>
                <a:spcPct val="90000"/>
              </a:lnSpc>
            </a:pPr>
            <a:r>
              <a:rPr lang="en-US"/>
              <a:t>5. BAN CHILD LABOR</a:t>
            </a:r>
          </a:p>
        </p:txBody>
      </p:sp>
      <p:sp>
        <p:nvSpPr>
          <p:cNvPr id="39526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z="2400"/>
              <a:t>6. CONSERVATION</a:t>
            </a:r>
          </a:p>
          <a:p>
            <a:r>
              <a:rPr lang="en-US" sz="2400"/>
              <a:t>7. 2 BATTLESHIP PER YEAR DEFENSE</a:t>
            </a:r>
          </a:p>
          <a:p>
            <a:r>
              <a:rPr lang="en-US" sz="2400"/>
              <a:t>8. FEDERAL SYSTEM OF OLD-AGE, ACCIDENT, HEALTH, UNEMPLOYMENT INSURANCE (WELFARE STATE)</a:t>
            </a:r>
          </a:p>
          <a:p>
            <a:r>
              <a:rPr lang="en-US" sz="2400"/>
              <a:t>9. SUFFRAGE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9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50" y="457200"/>
            <a:ext cx="27527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9539" name="Text Box 3"/>
          <p:cNvSpPr txBox="1">
            <a:spLocks noChangeArrowheads="1"/>
          </p:cNvSpPr>
          <p:nvPr/>
        </p:nvSpPr>
        <p:spPr bwMode="auto">
          <a:xfrm>
            <a:off x="3276600" y="457200"/>
            <a:ext cx="3200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9540" name="Rectangle 4"/>
          <p:cNvSpPr>
            <a:spLocks noChangeArrowheads="1"/>
          </p:cNvSpPr>
          <p:nvPr/>
        </p:nvSpPr>
        <p:spPr bwMode="auto">
          <a:xfrm>
            <a:off x="2971800" y="152400"/>
            <a:ext cx="5715000" cy="149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500">
                <a:latin typeface="Baskerville Old Face" pitchFamily="-112" charset="0"/>
              </a:rPr>
              <a:t>In Germany--Bismarck’s reforms were designed </a:t>
            </a:r>
          </a:p>
          <a:p>
            <a:r>
              <a:rPr lang="en-US" sz="2500">
                <a:latin typeface="Baskerville Old Face" pitchFamily="-112" charset="0"/>
              </a:rPr>
              <a:t>to thwart socialism and  </a:t>
            </a:r>
            <a:r>
              <a:rPr lang="en-US" sz="2500" baseline="0">
                <a:latin typeface="Baskerville Old Face" pitchFamily="-112" charset="0"/>
              </a:rPr>
              <a:t>“to </a:t>
            </a:r>
          </a:p>
          <a:p>
            <a:r>
              <a:rPr lang="en-US" sz="2500" baseline="0">
                <a:latin typeface="Baskerville Old Face" pitchFamily="-112" charset="0"/>
              </a:rPr>
              <a:t>reconcile the working </a:t>
            </a:r>
          </a:p>
          <a:p>
            <a:r>
              <a:rPr lang="en-US" sz="2500" baseline="0">
                <a:latin typeface="Baskerville Old Face" pitchFamily="-112" charset="0"/>
              </a:rPr>
              <a:t>classes to the authority of the state.” </a:t>
            </a:r>
          </a:p>
        </p:txBody>
      </p:sp>
      <p:sp>
        <p:nvSpPr>
          <p:cNvPr id="449541" name="Text Box 5"/>
          <p:cNvSpPr txBox="1">
            <a:spLocks noChangeArrowheads="1"/>
          </p:cNvSpPr>
          <p:nvPr/>
        </p:nvSpPr>
        <p:spPr bwMode="auto">
          <a:xfrm>
            <a:off x="3200400" y="2438400"/>
            <a:ext cx="426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49542" name="Rectangle 6"/>
          <p:cNvSpPr>
            <a:spLocks noChangeArrowheads="1"/>
          </p:cNvSpPr>
          <p:nvPr/>
        </p:nvSpPr>
        <p:spPr bwMode="auto">
          <a:xfrm>
            <a:off x="2971800" y="1905000"/>
            <a:ext cx="381000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Font typeface="Times" pitchFamily="-112" charset="0"/>
              <a:buChar char="•"/>
            </a:pPr>
            <a:endParaRPr lang="en-US" sz="2700">
              <a:latin typeface="Baskerville Semibold" pitchFamily="-112" charset="0"/>
            </a:endParaRPr>
          </a:p>
          <a:p>
            <a:pPr>
              <a:buFont typeface="Times" pitchFamily="-112" charset="0"/>
              <a:buChar char="•"/>
            </a:pPr>
            <a:r>
              <a:rPr lang="en-US" sz="2700">
                <a:latin typeface="Baskerville Semibold" pitchFamily="-112" charset="0"/>
              </a:rPr>
              <a:t>OLD AGE PENSIONS</a:t>
            </a:r>
          </a:p>
          <a:p>
            <a:pPr>
              <a:buFont typeface="Times" pitchFamily="-112" charset="0"/>
              <a:buChar char="•"/>
            </a:pPr>
            <a:endParaRPr lang="en-US" sz="2700">
              <a:latin typeface="Baskerville Semibold" pitchFamily="-112" charset="0"/>
            </a:endParaRPr>
          </a:p>
          <a:p>
            <a:pPr>
              <a:buFont typeface="Times" pitchFamily="-112" charset="0"/>
              <a:buChar char="•"/>
            </a:pPr>
            <a:r>
              <a:rPr lang="en-US" sz="2700">
                <a:latin typeface="Baskerville Semibold" pitchFamily="-112" charset="0"/>
              </a:rPr>
              <a:t>Workers’ compensation</a:t>
            </a:r>
          </a:p>
          <a:p>
            <a:pPr>
              <a:buFont typeface="Times" pitchFamily="-112" charset="0"/>
              <a:buChar char="•"/>
            </a:pPr>
            <a:endParaRPr lang="en-US" sz="2700">
              <a:latin typeface="Baskerville Semibold" pitchFamily="-112" charset="0"/>
            </a:endParaRPr>
          </a:p>
          <a:p>
            <a:pPr>
              <a:buFont typeface="Times" pitchFamily="-112" charset="0"/>
              <a:buChar char="•"/>
            </a:pPr>
            <a:r>
              <a:rPr lang="en-US" sz="2700">
                <a:latin typeface="Baskerville Semibold" pitchFamily="-112" charset="0"/>
              </a:rPr>
              <a:t>Some disability benefits</a:t>
            </a:r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British Welfare State Ideas</a:t>
            </a:r>
          </a:p>
        </p:txBody>
      </p:sp>
      <p:sp>
        <p:nvSpPr>
          <p:cNvPr id="458757" name="Rectangle 5"/>
          <p:cNvSpPr>
            <a:spLocks noGrp="1" noChangeArrowheads="1"/>
          </p:cNvSpPr>
          <p:nvPr>
            <p:ph type="body" sz="half" idx="3"/>
          </p:nvPr>
        </p:nvSpPr>
        <p:spPr>
          <a:xfrm>
            <a:off x="4114800" y="1524000"/>
            <a:ext cx="43434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Poor laws, mutual and friendly societies provide aid, People’s Budget-old age pensions, unemployment benefits and aid to sick</a:t>
            </a:r>
          </a:p>
          <a:p>
            <a:pPr>
              <a:lnSpc>
                <a:spcPct val="90000"/>
              </a:lnSpc>
            </a:pPr>
            <a:r>
              <a:rPr lang="en-US" sz="2400"/>
              <a:t>Great War--Labour Party National Minimums--some public ownership, minimum standard of living for all</a:t>
            </a:r>
          </a:p>
          <a:p>
            <a:pPr>
              <a:lnSpc>
                <a:spcPct val="90000"/>
              </a:lnSpc>
            </a:pPr>
            <a:r>
              <a:rPr lang="en-US" sz="2400"/>
              <a:t>1940s-more systematic start of NHS, welfare, and old age pension</a:t>
            </a:r>
          </a:p>
        </p:txBody>
      </p:sp>
      <p:pic>
        <p:nvPicPr>
          <p:cNvPr id="458758" name="Picture 6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600200" y="4114800"/>
            <a:ext cx="1981200" cy="1981200"/>
          </a:xfrm>
          <a:noFill/>
          <a:ln/>
        </p:spPr>
      </p:pic>
      <p:pic>
        <p:nvPicPr>
          <p:cNvPr id="458759" name="Picture 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98600" y="1981200"/>
            <a:ext cx="2182813" cy="1981200"/>
          </a:xfrm>
          <a:noFill/>
          <a:ln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299" name="Picture 3" descr="84-TR+Suffragists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785813" y="609600"/>
            <a:ext cx="7572375" cy="5486400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3939" name="Picture 3" descr="79-TR+FDR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2470150" y="609600"/>
            <a:ext cx="4202113" cy="5486400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153400" cy="1600200"/>
          </a:xfrm>
        </p:spPr>
        <p:txBody>
          <a:bodyPr/>
          <a:lstStyle/>
          <a:p>
            <a:r>
              <a:rPr lang="en-US" sz="3500" baseline="30000">
                <a:solidFill>
                  <a:schemeClr val="accent2"/>
                </a:solidFill>
                <a:effectLst>
                  <a:outerShdw blurRad="38100" dist="38100" dir="2700000" algn="tl">
                    <a:srgbClr val="DDDDDD"/>
                  </a:outerShdw>
                </a:effectLst>
              </a:rPr>
              <a:t>PROGRESSIVE ERA EMPLOYERS, LEGISLATURES,  AND COURTS BLOCKED:</a:t>
            </a:r>
            <a:r>
              <a:rPr lang="en-US"/>
              <a:t/>
            </a:r>
            <a:br>
              <a:rPr lang="en-US"/>
            </a:br>
            <a:endParaRPr lang="en-US" sz="2000">
              <a:latin typeface="Baskerville" pitchFamily="-112" charset="0"/>
            </a:endParaRP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en-US" sz="1200">
              <a:latin typeface="Baskerville" pitchFamily="-112" charset="0"/>
            </a:endParaRPr>
          </a:p>
          <a:p>
            <a:endParaRPr lang="en-US" sz="1200">
              <a:latin typeface="Baskerville" pitchFamily="-112" charset="0"/>
            </a:endParaRPr>
          </a:p>
          <a:p>
            <a:endParaRPr lang="en-US" sz="1200">
              <a:latin typeface="Baskerville" pitchFamily="-112" charset="0"/>
            </a:endParaRPr>
          </a:p>
          <a:p>
            <a:endParaRPr lang="en-US" sz="1200">
              <a:latin typeface="Baskerville" pitchFamily="-112" charset="0"/>
            </a:endParaRPr>
          </a:p>
          <a:p>
            <a:endParaRPr lang="en-US" sz="1200">
              <a:latin typeface="Baskerville" pitchFamily="-112" charset="0"/>
            </a:endParaRPr>
          </a:p>
          <a:p>
            <a:r>
              <a:rPr lang="en-US" sz="2500">
                <a:solidFill>
                  <a:srgbClr val="280F7B"/>
                </a:solidFill>
                <a:latin typeface="Baskerville" pitchFamily="-112" charset="0"/>
              </a:rPr>
              <a:t>1. SHORTER HOURS</a:t>
            </a:r>
            <a:br>
              <a:rPr lang="en-US" sz="2500">
                <a:solidFill>
                  <a:srgbClr val="280F7B"/>
                </a:solidFill>
                <a:latin typeface="Baskerville" pitchFamily="-112" charset="0"/>
              </a:rPr>
            </a:br>
            <a:r>
              <a:rPr lang="en-US" sz="2500">
                <a:solidFill>
                  <a:srgbClr val="280F7B"/>
                </a:solidFill>
                <a:latin typeface="Baskerville" pitchFamily="-112" charset="0"/>
              </a:rPr>
              <a:t>2. MINIMUM WAGES</a:t>
            </a:r>
            <a:br>
              <a:rPr lang="en-US" sz="2500">
                <a:solidFill>
                  <a:srgbClr val="280F7B"/>
                </a:solidFill>
                <a:latin typeface="Baskerville" pitchFamily="-112" charset="0"/>
              </a:rPr>
            </a:br>
            <a:r>
              <a:rPr lang="en-US" sz="2500">
                <a:solidFill>
                  <a:srgbClr val="280F7B"/>
                </a:solidFill>
                <a:latin typeface="Baskerville" pitchFamily="-112" charset="0"/>
              </a:rPr>
              <a:t>3. UNEMPLOYMENT INSURANCE</a:t>
            </a:r>
            <a:br>
              <a:rPr lang="en-US" sz="2500">
                <a:solidFill>
                  <a:srgbClr val="280F7B"/>
                </a:solidFill>
                <a:latin typeface="Baskerville" pitchFamily="-112" charset="0"/>
              </a:rPr>
            </a:br>
            <a:r>
              <a:rPr lang="en-US" sz="2500">
                <a:solidFill>
                  <a:srgbClr val="280F7B"/>
                </a:solidFill>
                <a:latin typeface="Baskerville" pitchFamily="-112" charset="0"/>
              </a:rPr>
              <a:t>SOCIAL SECURITY OR OLD AGE PENSIONS</a:t>
            </a:r>
            <a:endParaRPr lang="en-US" sz="1200">
              <a:latin typeface="Baskerville" pitchFamily="-112" charset="0"/>
            </a:endParaRPr>
          </a:p>
        </p:txBody>
      </p:sp>
      <p:pic>
        <p:nvPicPr>
          <p:cNvPr id="321541" name="Picture 5" descr="images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648200" y="2497138"/>
            <a:ext cx="3810000" cy="30829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001000" cy="1371600"/>
          </a:xfrm>
        </p:spPr>
        <p:txBody>
          <a:bodyPr/>
          <a:lstStyle/>
          <a:p>
            <a:r>
              <a:rPr lang="en-US"/>
              <a:t>AMERICAN PROGRESSIVE ACCOMPLISHMENTS BEFORE 1925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400">
                <a:latin typeface="Baskerville Semibold" pitchFamily="-112" charset="0"/>
              </a:rPr>
              <a:t>1. Cleaner city government</a:t>
            </a:r>
          </a:p>
          <a:p>
            <a:r>
              <a:rPr lang="en-US" sz="2400">
                <a:latin typeface="Baskerville Semibold" pitchFamily="-112" charset="0"/>
              </a:rPr>
              <a:t>2. Parks, playgrounds, recreation expanded</a:t>
            </a:r>
          </a:p>
          <a:p>
            <a:r>
              <a:rPr lang="en-US" sz="2400">
                <a:latin typeface="Baskerville Semibold" pitchFamily="-112" charset="0"/>
              </a:rPr>
              <a:t>3. Labor unions gained a foothold</a:t>
            </a:r>
          </a:p>
          <a:p>
            <a:r>
              <a:rPr lang="en-US" sz="2400">
                <a:latin typeface="Baskerville Semibold" pitchFamily="-112" charset="0"/>
              </a:rPr>
              <a:t>4. Prohibition and suffrage in WWI</a:t>
            </a:r>
          </a:p>
          <a:p>
            <a:r>
              <a:rPr lang="en-US" sz="2400">
                <a:latin typeface="Baskerville Semibold" pitchFamily="-112" charset="0"/>
              </a:rPr>
              <a:t>5. Trust-busting--business regulated</a:t>
            </a:r>
          </a:p>
        </p:txBody>
      </p:sp>
      <p:sp>
        <p:nvSpPr>
          <p:cNvPr id="33485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100">
                <a:solidFill>
                  <a:srgbClr val="2D2C87"/>
                </a:solidFill>
                <a:latin typeface="Baskerville Semibold" pitchFamily="-112" charset="0"/>
              </a:rPr>
              <a:t>6. Pure Food and Drug Act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2D2C87"/>
                </a:solidFill>
                <a:latin typeface="Baskerville Semibold" pitchFamily="-112" charset="0"/>
              </a:rPr>
              <a:t>7.PRIMARIES, DIRECT ELECTION OF SENATORS, INITIATIVE, REFERENDUM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2D2C87"/>
                </a:solidFill>
                <a:latin typeface="Baskerville Semibold" pitchFamily="-112" charset="0"/>
              </a:rPr>
              <a:t>8. Aid to Minimum wage and pension movements and maternalism--Shepard-Towner Act</a:t>
            </a:r>
          </a:p>
          <a:p>
            <a:pPr>
              <a:lnSpc>
                <a:spcPct val="90000"/>
              </a:lnSpc>
            </a:pPr>
            <a:r>
              <a:rPr lang="en-US" sz="2100">
                <a:solidFill>
                  <a:srgbClr val="2D2C87"/>
                </a:solidFill>
                <a:latin typeface="Baskerville Semibold" pitchFamily="-112" charset="0"/>
              </a:rPr>
              <a:t>9. Under Wilson--Clayton Anti-trust Act, Federal Reserve Act, Federal Trade Commission</a:t>
            </a:r>
            <a:endParaRPr lang="en-US" sz="2400">
              <a:solidFill>
                <a:srgbClr val="2D2C87"/>
              </a:solidFill>
              <a:latin typeface="Baskerville Semibold" pitchFamily="-112" charset="0"/>
            </a:endParaRPr>
          </a:p>
          <a:p>
            <a:pPr>
              <a:lnSpc>
                <a:spcPct val="90000"/>
              </a:lnSpc>
            </a:pPr>
            <a:endParaRPr lang="en-US" sz="2400">
              <a:solidFill>
                <a:srgbClr val="2D2C87"/>
              </a:solidFill>
              <a:latin typeface="Baskerville Semibold" pitchFamily="-11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FRANCES PERKINS</a:t>
            </a:r>
          </a:p>
        </p:txBody>
      </p:sp>
      <p:sp>
        <p:nvSpPr>
          <p:cNvPr id="28672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100">
                <a:latin typeface="Baskerville Semibold" pitchFamily="-112" charset="0"/>
              </a:rPr>
              <a:t>FROM TRIANGLE SHIRTWAIST FIRE COMMISSION</a:t>
            </a:r>
          </a:p>
          <a:p>
            <a:pPr>
              <a:lnSpc>
                <a:spcPct val="90000"/>
              </a:lnSpc>
            </a:pPr>
            <a:endParaRPr lang="en-US" sz="2100">
              <a:latin typeface="Baskerville Semibold" pitchFamily="-112" charset="0"/>
            </a:endParaRPr>
          </a:p>
          <a:p>
            <a:pPr>
              <a:lnSpc>
                <a:spcPct val="90000"/>
              </a:lnSpc>
            </a:pPr>
            <a:r>
              <a:rPr lang="en-US" sz="2100">
                <a:latin typeface="Baskerville Semibold" pitchFamily="-112" charset="0"/>
              </a:rPr>
              <a:t>FACTORY REGULATION</a:t>
            </a:r>
          </a:p>
          <a:p>
            <a:pPr>
              <a:lnSpc>
                <a:spcPct val="90000"/>
              </a:lnSpc>
            </a:pPr>
            <a:endParaRPr lang="en-US" sz="2100">
              <a:latin typeface="Baskerville Semibold" pitchFamily="-112" charset="0"/>
            </a:endParaRPr>
          </a:p>
          <a:p>
            <a:pPr>
              <a:lnSpc>
                <a:spcPct val="90000"/>
              </a:lnSpc>
            </a:pPr>
            <a:r>
              <a:rPr lang="en-US" sz="2100">
                <a:latin typeface="Baskerville Semibold" pitchFamily="-112" charset="0"/>
              </a:rPr>
              <a:t>NEW YORK POLITICS in TWENTIES</a:t>
            </a:r>
          </a:p>
          <a:p>
            <a:pPr>
              <a:lnSpc>
                <a:spcPct val="90000"/>
              </a:lnSpc>
            </a:pPr>
            <a:endParaRPr lang="en-US" sz="2100">
              <a:latin typeface="Baskerville Semibold" pitchFamily="-112" charset="0"/>
            </a:endParaRPr>
          </a:p>
          <a:p>
            <a:pPr>
              <a:lnSpc>
                <a:spcPct val="90000"/>
              </a:lnSpc>
            </a:pPr>
            <a:r>
              <a:rPr lang="en-US" sz="2100">
                <a:latin typeface="Baskerville Semibold" pitchFamily="-112" charset="0"/>
              </a:rPr>
              <a:t>FIRST WOMAN CABINET MEMBER--SOCIAL SECURITY ACT</a:t>
            </a:r>
          </a:p>
        </p:txBody>
      </p:sp>
      <p:pic>
        <p:nvPicPr>
          <p:cNvPr id="286727" name="Picture 7" descr="Frances Perkins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5040313" y="1981200"/>
            <a:ext cx="3025775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VARIETIES OF AMERICAN PROGRESSIVE REFORM</a:t>
            </a:r>
          </a:p>
        </p:txBody>
      </p:sp>
      <p:graphicFrame>
        <p:nvGraphicFramePr>
          <p:cNvPr id="311300" name="Object 4"/>
          <p:cNvGraphicFramePr>
            <a:graphicFrameLocks noChangeAspect="1"/>
          </p:cNvGraphicFramePr>
          <p:nvPr>
            <p:ph type="dgm" idx="1"/>
          </p:nvPr>
        </p:nvGraphicFramePr>
        <p:xfrm>
          <a:off x="-2667000" y="2057400"/>
          <a:ext cx="11506200" cy="4800600"/>
        </p:xfrm>
        <a:graphic>
          <a:graphicData uri="http://schemas.openxmlformats.org/presentationml/2006/ole">
            <p:oleObj spid="_x0000_s311300" name="Microsoft Organization Chart" r:id="rId4" imgW="22898100" imgH="6489700" progId="MSOrgChart.2">
              <p:embed followColorScheme="full"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418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466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Osaka"/>
        <a:cs typeface="Osaka"/>
      </a:majorFont>
      <a:minorFont>
        <a:latin typeface="Arial"/>
        <a:ea typeface="Osaka"/>
        <a:cs typeface="Osak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30000">
            <a:ln>
              <a:noFill/>
            </a:ln>
            <a:solidFill>
              <a:schemeClr val="tx1"/>
            </a:solidFill>
            <a:effectLst/>
            <a:latin typeface="Bank Gothic" pitchFamily="-11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30000">
            <a:ln>
              <a:noFill/>
            </a:ln>
            <a:solidFill>
              <a:schemeClr val="tx1"/>
            </a:solidFill>
            <a:effectLst/>
            <a:latin typeface="Bank Gothic" pitchFamily="-112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7451FD95183A478951001FD61454C4" ma:contentTypeVersion="0" ma:contentTypeDescription="Create a new document." ma:contentTypeScope="" ma:versionID="fdb60289acaae61a16f350a1fbb510e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CC5D29D-9C12-4EA2-8585-035B374593E3}"/>
</file>

<file path=customXml/itemProps2.xml><?xml version="1.0" encoding="utf-8"?>
<ds:datastoreItem xmlns:ds="http://schemas.openxmlformats.org/officeDocument/2006/customXml" ds:itemID="{5DF72371-2613-43DD-BB2A-284DABD02FED}"/>
</file>

<file path=customXml/itemProps3.xml><?xml version="1.0" encoding="utf-8"?>
<ds:datastoreItem xmlns:ds="http://schemas.openxmlformats.org/officeDocument/2006/customXml" ds:itemID="{11D5F71F-5799-4629-8C9B-942804CD6512}"/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2004:Templates:Presentations:Designs:Blank Presentation</Template>
  <TotalTime>1866</TotalTime>
  <Words>637</Words>
  <Application>Microsoft Macintosh PowerPoint</Application>
  <PresentationFormat>On-screen Show (4:3)</PresentationFormat>
  <Paragraphs>141</Paragraphs>
  <Slides>39</Slides>
  <Notes>26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Blank Presentation</vt:lpstr>
      <vt:lpstr>Microsoft Organization Chart</vt:lpstr>
      <vt:lpstr>PROGRESSIVE REFORM IN COMPARATIVE PERSPECTIVE</vt:lpstr>
      <vt:lpstr>1. ECONOMIC JUSTICE--LABOR AND WAGE ISSUES as well as regulation of business</vt:lpstr>
      <vt:lpstr>Slide 3</vt:lpstr>
      <vt:lpstr>Settlement Houses</vt:lpstr>
      <vt:lpstr>PROGRESSIVES EXPOSE CHILD LABOR</vt:lpstr>
      <vt:lpstr>THEODORE ROOSEVELT 1901-1909</vt:lpstr>
      <vt:lpstr>CHILD LABOR REFORM</vt:lpstr>
      <vt:lpstr>Congress refuses to stop child labor in 1906</vt:lpstr>
      <vt:lpstr>U.S. PROTECTIVE LABOR LAWS</vt:lpstr>
      <vt:lpstr>WOMEN’S TRADE UNION LEAGUE</vt:lpstr>
      <vt:lpstr>Women Workers from the International Ladies Garment Workers Union</vt:lpstr>
      <vt:lpstr>AMERICAN PROGRESSIVES DEFEND THE RIGHT OF WORKERS TO UNIONIZE</vt:lpstr>
      <vt:lpstr>PROGRESSIVES DISCOVER MEAT PACKING PLANTS ARE UNHEALTHY</vt:lpstr>
      <vt:lpstr>PROGRESSIVES EXPOSE DIRT IN FOOD MANUFACTURING </vt:lpstr>
      <vt:lpstr>PROGRESSIVE PUBLIC HEALTH INNOVATIONS</vt:lpstr>
      <vt:lpstr>2. Reviving Democracy--CIVIC AND STATE REFORM</vt:lpstr>
      <vt:lpstr> REVIVE PARTICIPATORY DEMOCRACY </vt:lpstr>
      <vt:lpstr>HOW INCLUSIVE SHOULD DEMOCRACY BE?</vt:lpstr>
      <vt:lpstr>SUFFRAGE FINDS NEW ALLIES AND TACTICS</vt:lpstr>
      <vt:lpstr>SUFFRAGE MOVEMENT STARTED LONG BEFORE PROGRESSIVE ERA</vt:lpstr>
      <vt:lpstr>3. CONSERVATION</vt:lpstr>
      <vt:lpstr>4. Moral Reform</vt:lpstr>
      <vt:lpstr>The Varied REFORM GOALS for America’s Progressives</vt:lpstr>
      <vt:lpstr>PROGRESSIVE PARTY 1912</vt:lpstr>
      <vt:lpstr>Slide 25</vt:lpstr>
      <vt:lpstr>British Welfare State Ideas</vt:lpstr>
      <vt:lpstr>Slide 27</vt:lpstr>
      <vt:lpstr>Slide 28</vt:lpstr>
      <vt:lpstr>PROGRESSIVE ERA EMPLOYERS, LEGISLATURES,  AND COURTS BLOCKED: </vt:lpstr>
      <vt:lpstr>AMERICAN PROGRESSIVE ACCOMPLISHMENTS BEFORE 1925</vt:lpstr>
      <vt:lpstr>FRANCES PERKINS</vt:lpstr>
      <vt:lpstr>Slide 32</vt:lpstr>
      <vt:lpstr>VARIETIES OF AMERICAN PROGRESSIVE REFORM</vt:lpstr>
      <vt:lpstr>Slide 34</vt:lpstr>
      <vt:lpstr>Slide 35</vt:lpstr>
      <vt:lpstr>Slide 36</vt:lpstr>
      <vt:lpstr>Slide 37</vt:lpstr>
      <vt:lpstr>Slide 38</vt:lpstr>
      <vt:lpstr>Slide 39</vt:lpstr>
    </vt:vector>
  </TitlesOfParts>
  <Company>Phillips Academy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Progressive Reform in Comparative Perspective</dc:title>
  <dc:creator>Kathleen Dalton</dc:creator>
  <cp:lastModifiedBy>Kathleen Dalton</cp:lastModifiedBy>
  <cp:revision>96</cp:revision>
  <dcterms:created xsi:type="dcterms:W3CDTF">2011-10-11T19:29:23Z</dcterms:created>
  <dcterms:modified xsi:type="dcterms:W3CDTF">2011-10-11T21:31:53Z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0x0101007A7451FD95183A478951001FD61454C4</vt:lpwstr>
  </property>
</Properties>
</file>