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72" r:id="rId1"/>
    <p:sldMasterId id="2147483684" r:id="rId2"/>
    <p:sldMasterId id="2147484148" r:id="rId3"/>
  </p:sldMasterIdLst>
  <p:notesMasterIdLst>
    <p:notesMasterId r:id="rId28"/>
  </p:notesMasterIdLst>
  <p:handoutMasterIdLst>
    <p:handoutMasterId r:id="rId29"/>
  </p:handoutMasterIdLst>
  <p:sldIdLst>
    <p:sldId id="260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84" r:id="rId26"/>
    <p:sldId id="285" r:id="rId27"/>
  </p:sldIdLst>
  <p:sldSz cx="9144000" cy="6858000" type="screen4x3"/>
  <p:notesSz cx="6858000" cy="9144000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sz="3600" b="1" i="1" kern="1200">
        <a:solidFill>
          <a:srgbClr val="C00000"/>
        </a:solidFill>
        <a:latin typeface="Arial" charset="0"/>
        <a:ea typeface="ＭＳ Ｐゴシック" charset="-128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sz="3600" b="1" i="1" kern="1200">
        <a:solidFill>
          <a:srgbClr val="C00000"/>
        </a:solidFill>
        <a:latin typeface="Arial" charset="0"/>
        <a:ea typeface="ＭＳ Ｐゴシック" charset="-128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sz="3600" b="1" i="1" kern="1200">
        <a:solidFill>
          <a:srgbClr val="C00000"/>
        </a:solidFill>
        <a:latin typeface="Arial" charset="0"/>
        <a:ea typeface="ＭＳ Ｐゴシック" charset="-128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sz="3600" b="1" i="1" kern="1200">
        <a:solidFill>
          <a:srgbClr val="C00000"/>
        </a:solidFill>
        <a:latin typeface="Arial" charset="0"/>
        <a:ea typeface="ＭＳ Ｐゴシック" charset="-128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sz="3600" b="1" i="1" kern="1200">
        <a:solidFill>
          <a:srgbClr val="C00000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3600" b="1" i="1" kern="1200">
        <a:solidFill>
          <a:srgbClr val="C00000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3600" b="1" i="1" kern="1200">
        <a:solidFill>
          <a:srgbClr val="C00000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3600" b="1" i="1" kern="1200">
        <a:solidFill>
          <a:srgbClr val="C00000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3600" b="1" i="1" kern="1200">
        <a:solidFill>
          <a:srgbClr val="C00000"/>
        </a:solidFill>
        <a:latin typeface="Arial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B9549"/>
    <a:srgbClr val="D1BD9F"/>
    <a:srgbClr val="D6AD70"/>
    <a:srgbClr val="EDE4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53"/>
    <p:restoredTop sz="94662"/>
  </p:normalViewPr>
  <p:slideViewPr>
    <p:cSldViewPr>
      <p:cViewPr varScale="1">
        <p:scale>
          <a:sx n="104" d="100"/>
          <a:sy n="104" d="100"/>
        </p:scale>
        <p:origin x="68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79" d="100"/>
          <a:sy n="79" d="100"/>
        </p:scale>
        <p:origin x="-2868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7.xml"/><Relationship Id="rId21" Type="http://schemas.openxmlformats.org/officeDocument/2006/relationships/slide" Target="slides/slide18.xml"/><Relationship Id="rId22" Type="http://schemas.openxmlformats.org/officeDocument/2006/relationships/slide" Target="slides/slide19.xml"/><Relationship Id="rId23" Type="http://schemas.openxmlformats.org/officeDocument/2006/relationships/slide" Target="slides/slide20.xml"/><Relationship Id="rId24" Type="http://schemas.openxmlformats.org/officeDocument/2006/relationships/slide" Target="slides/slide21.xml"/><Relationship Id="rId25" Type="http://schemas.openxmlformats.org/officeDocument/2006/relationships/slide" Target="slides/slide22.xml"/><Relationship Id="rId26" Type="http://schemas.openxmlformats.org/officeDocument/2006/relationships/slide" Target="slides/slide23.xml"/><Relationship Id="rId27" Type="http://schemas.openxmlformats.org/officeDocument/2006/relationships/slide" Target="slides/slide24.xml"/><Relationship Id="rId28" Type="http://schemas.openxmlformats.org/officeDocument/2006/relationships/notesMaster" Target="notesMasters/notesMaster1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30" Type="http://schemas.openxmlformats.org/officeDocument/2006/relationships/presProps" Target="presProps.xml"/><Relationship Id="rId31" Type="http://schemas.openxmlformats.org/officeDocument/2006/relationships/viewProps" Target="viewProps.xml"/><Relationship Id="rId32" Type="http://schemas.openxmlformats.org/officeDocument/2006/relationships/theme" Target="theme/theme1.xml"/><Relationship Id="rId9" Type="http://schemas.openxmlformats.org/officeDocument/2006/relationships/slide" Target="slides/slide6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33" Type="http://schemas.openxmlformats.org/officeDocument/2006/relationships/tableStyles" Target="tableStyles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 i="0">
                <a:solidFill>
                  <a:schemeClr val="tx1"/>
                </a:solidFill>
                <a:ea typeface="ＭＳ Ｐゴシック" pitchFamily="-1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299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i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4A5DA4A0-249B-44D2-BD4F-666982158D10}" type="datetime1">
              <a:rPr lang="en-US"/>
              <a:pPr>
                <a:defRPr/>
              </a:pPr>
              <a:t>8/20/19</a:t>
            </a:fld>
            <a:endParaRPr lang="en-US"/>
          </a:p>
        </p:txBody>
      </p:sp>
      <p:sp>
        <p:nvSpPr>
          <p:cNvPr id="21299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 i="0">
                <a:solidFill>
                  <a:schemeClr val="tx1"/>
                </a:solidFill>
                <a:ea typeface="ＭＳ Ｐゴシック" pitchFamily="-12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299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i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E911505D-8365-4460-94BA-DEE24A6ADB1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1475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1200" b="0" i="0">
                <a:solidFill>
                  <a:schemeClr val="tx1"/>
                </a:solidFill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b="0" i="0">
                <a:solidFill>
                  <a:schemeClr val="tx1"/>
                </a:solidFill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58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0" hangingPunct="0">
              <a:defRPr sz="1200" b="0" i="0">
                <a:solidFill>
                  <a:schemeClr val="tx1"/>
                </a:solidFill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b="0" i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161B8C88-6203-4B6F-BB25-234CE175FE6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980635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84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686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3686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1F9543-6C57-48C6-98BD-79339CDBB128}" type="slidenum">
              <a:rPr lang="en-US" smtClean="0"/>
              <a:pPr>
                <a:defRPr/>
              </a:pPr>
              <a:t>1</a:t>
            </a:fld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D95AACD-DF5E-4DC3-9026-3971A4B85A10}" type="slidenum">
              <a:rPr lang="en-US" smtClean="0"/>
              <a:pPr>
                <a:defRPr/>
              </a:pPr>
              <a:t>2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3891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DE1DA9-A722-4E3F-B503-9E0C8177C41F}" type="slidenum">
              <a:rPr lang="en-US" smtClean="0"/>
              <a:pPr>
                <a:defRPr/>
              </a:pPr>
              <a:t>3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D2D5898-D139-4C6E-BC62-706750004667}" type="slidenum">
              <a:rPr lang="en-US" smtClean="0"/>
              <a:pPr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0CB2E8A-5542-4E56-A997-3DFCA9B6ED09}" type="slidenum">
              <a:rPr lang="en-US" smtClean="0"/>
              <a:pPr>
                <a:defRPr/>
              </a:pPr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215652-9140-424B-8255-037160AF5CB7}" type="slidenum">
              <a:rPr lang="en-US" smtClean="0"/>
              <a:pPr>
                <a:defRPr/>
              </a:pPr>
              <a:t>6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EE6B5A-4E2A-43A2-85B1-F84537A0A2A4}" type="slidenum">
              <a:rPr lang="en-US" smtClean="0"/>
              <a:pPr>
                <a:defRPr/>
              </a:pPr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6027380-6E38-4D4A-AA95-AD5C1940727A}" type="slidenum">
              <a:rPr lang="en-US" smtClean="0"/>
              <a:pPr>
                <a:defRPr/>
              </a:pPr>
              <a:t>8</a:t>
            </a:fld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DA20618-A9FA-4F8A-AC7B-D5377B8EA244}" type="slidenum">
              <a:rPr lang="en-US" smtClean="0"/>
              <a:pPr>
                <a:defRPr/>
              </a:pPr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7"/>
          <p:cNvSpPr>
            <a:spLocks noGrp="1" noChangeArrowheads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422E8C3-B23C-49CB-9E68-25930147D181}" type="slidenum">
              <a:rPr lang="en-US" smtClean="0"/>
              <a:pPr>
                <a:defRPr/>
              </a:pPr>
              <a:t>10</a:t>
            </a:fld>
            <a:endParaRPr lang="en-US" smtClean="0"/>
          </a:p>
        </p:txBody>
      </p:sp>
      <p:sp>
        <p:nvSpPr>
          <p:cNvPr id="460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ea typeface="ＭＳ Ｐゴシック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B1DD82C-95BB-42F0-B5AC-E7C0520BB166}" type="slidenum">
              <a:rPr lang="en-US" smtClean="0"/>
              <a:pPr>
                <a:defRPr/>
              </a:pPr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7EA5D6D-2093-4A0C-842B-4BFB1D15477A}" type="slidenum">
              <a:rPr lang="en-US" smtClean="0"/>
              <a:pPr>
                <a:defRPr/>
              </a:pPr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25151C4-DDBC-4D1C-ACB6-15C4C790CA26}" type="slidenum">
              <a:rPr lang="en-US" smtClean="0"/>
              <a:pPr>
                <a:defRPr/>
              </a:pPr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E35DD32-C2EF-44D5-98E5-2AC95B6EE59B}" type="slidenum">
              <a:rPr lang="en-US" smtClean="0"/>
              <a:pPr>
                <a:defRPr/>
              </a:pPr>
              <a:t>14</a:t>
            </a:fld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C3D9DF-71F1-40B8-8A6D-3787018DFF7C}" type="slidenum">
              <a:rPr lang="en-US" smtClean="0"/>
              <a:pPr>
                <a:defRPr/>
              </a:pPr>
              <a:t>15</a:t>
            </a:fld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81C85DC-1517-4E94-BD8D-CD86D195BEE2}" type="slidenum">
              <a:rPr lang="en-US" smtClean="0"/>
              <a:pPr>
                <a:defRPr/>
              </a:pPr>
              <a:t>16</a:t>
            </a:fld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D88195D-17D6-406B-AF36-DA6BAFF8E745}" type="slidenum">
              <a:rPr lang="en-US" smtClean="0"/>
              <a:pPr>
                <a:defRPr/>
              </a:pPr>
              <a:t>17</a:t>
            </a:fld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D101674-229E-4D2D-B57A-032A2D85ED23}" type="slidenum">
              <a:rPr lang="en-US" smtClean="0"/>
              <a:pPr>
                <a:defRPr/>
              </a:pPr>
              <a:t>18</a:t>
            </a:fld>
            <a:endParaRPr lang="en-US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529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5530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FF41F93-D225-4C16-B3FD-F79FB47521DE}" type="slidenum">
              <a:rPr lang="en-US" smtClean="0"/>
              <a:pPr>
                <a:defRPr/>
              </a:pPr>
              <a:t>19</a:t>
            </a:fld>
            <a:endParaRPr lang="en-US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D1AFC0E-36BB-4FA4-850A-85F7A9B47519}" type="slidenum">
              <a:rPr lang="en-US" smtClean="0"/>
              <a:pPr>
                <a:defRPr/>
              </a:pPr>
              <a:t>20</a:t>
            </a:fld>
            <a:endParaRPr lang="en-US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81A7B1-F3D7-4F59-A60F-BD1F0ABB9669}" type="slidenum">
              <a:rPr lang="en-US" smtClean="0"/>
              <a:pPr>
                <a:defRPr/>
              </a:pPr>
              <a:t>21</a:t>
            </a:fld>
            <a:endParaRPr lang="en-US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72EA844-B0ED-4942-917C-D017E8807DC6}" type="slidenum">
              <a:rPr lang="en-US" smtClean="0"/>
              <a:pPr>
                <a:defRPr/>
              </a:pPr>
              <a:t>22</a:t>
            </a:fld>
            <a:endParaRPr lang="en-US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A083AA9-F82C-403B-AACA-96BAA0C15E3B}" type="slidenum">
              <a:rPr lang="en-US" smtClean="0"/>
              <a:pPr>
                <a:defRPr/>
              </a:pPr>
              <a:t>23</a:t>
            </a:fld>
            <a:endParaRPr lang="en-US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>
              <a:ea typeface="ＭＳ Ｐゴシック" charset="-128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0F23C34-47F9-4166-AE69-7DC079A30D58}" type="slidenum">
              <a:rPr lang="en-US" smtClean="0"/>
              <a:pPr>
                <a:defRPr/>
              </a:pPr>
              <a:t>24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495800"/>
            <a:ext cx="8610600" cy="1143000"/>
          </a:xfr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8601" y="5410200"/>
            <a:ext cx="5943600" cy="1524000"/>
          </a:xfrm>
        </p:spPr>
        <p:txBody>
          <a:bodyPr/>
          <a:lstStyle>
            <a:lvl1pPr>
              <a:defRPr sz="2400" b="0" i="0">
                <a:solidFill>
                  <a:schemeClr val="bg1">
                    <a:lumMod val="85000"/>
                  </a:schemeClr>
                </a:solidFill>
                <a:latin typeface="Arial Bold"/>
                <a:cs typeface="Arial Bold"/>
              </a:defRPr>
            </a:lvl1pPr>
            <a:lvl2pPr>
              <a:defRPr sz="2000"/>
            </a:lvl2pPr>
            <a:lvl3pPr>
              <a:defRPr sz="2000"/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2000"/>
            </a:lvl4pPr>
            <a:lvl5pPr>
              <a:defRPr sz="20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Click to edit Master title style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algn="l" eaLnBrk="0" hangingPunct="0">
              <a:defRPr sz="2400" b="0" i="0">
                <a:solidFill>
                  <a:schemeClr val="tx1"/>
                </a:solidFill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algn="l" eaLnBrk="0" hangingPunct="0">
              <a:defRPr sz="2400" b="0" i="0">
                <a:solidFill>
                  <a:schemeClr val="tx1"/>
                </a:solidFill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2400" b="0" i="0">
                <a:solidFill>
                  <a:schemeClr val="tx1"/>
                </a:solidFill>
                <a:cs typeface="+mn-cs"/>
              </a:defRPr>
            </a:lvl1pPr>
          </a:lstStyle>
          <a:p>
            <a:pPr>
              <a:defRPr/>
            </a:pPr>
            <a:fld id="{08F0A3ED-DA49-4F0B-AFAC-75255B29D0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04800"/>
            <a:ext cx="6477000" cy="1143000"/>
          </a:xfrm>
        </p:spPr>
        <p:txBody>
          <a:bodyPr/>
          <a:lstStyle>
            <a:lvl1pPr>
              <a:defRPr sz="320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/>
            </a:lvl1pPr>
            <a:lvl2pPr>
              <a:defRPr sz="2800"/>
            </a:lvl2pPr>
            <a:lvl3pPr>
              <a:defRPr sz="2400"/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0"/>
          </p:nvPr>
        </p:nvSpPr>
        <p:spPr>
          <a:xfrm>
            <a:off x="8382000" y="6248400"/>
            <a:ext cx="609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2400" b="0" i="0">
                <a:solidFill>
                  <a:srgbClr val="A6A6A6"/>
                </a:solidFill>
                <a:cs typeface="+mn-cs"/>
              </a:defRPr>
            </a:lvl1pPr>
          </a:lstStyle>
          <a:p>
            <a:pPr>
              <a:defRPr/>
            </a:pPr>
            <a:fld id="{9C050EC8-BEDC-42D7-BF3D-C35F40DDBF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04800"/>
            <a:ext cx="6553200" cy="1143000"/>
          </a:xfrm>
        </p:spPr>
        <p:txBody>
          <a:bodyPr/>
          <a:lstStyle>
            <a:lvl1pPr>
              <a:defRPr b="0" i="0" baseline="0"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algn="l" eaLnBrk="0" hangingPunct="0">
              <a:defRPr sz="2400" b="0" i="0">
                <a:solidFill>
                  <a:schemeClr val="tx1"/>
                </a:solidFill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algn="l" eaLnBrk="0" hangingPunct="0">
              <a:defRPr sz="2400" b="0" i="0">
                <a:solidFill>
                  <a:schemeClr val="tx1"/>
                </a:solidFill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82000" y="6248400"/>
            <a:ext cx="609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2400" b="0" i="0">
                <a:solidFill>
                  <a:srgbClr val="A6A6A6"/>
                </a:solidFill>
                <a:cs typeface="+mn-cs"/>
              </a:defRPr>
            </a:lvl1pPr>
          </a:lstStyle>
          <a:p>
            <a:pPr>
              <a:defRPr/>
            </a:pPr>
            <a:fld id="{CBC94A9A-1605-4C8E-86AF-0ECB83D6959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04800"/>
            <a:ext cx="6553200" cy="1143000"/>
          </a:xfrm>
        </p:spPr>
        <p:txBody>
          <a:bodyPr/>
          <a:lstStyle>
            <a:lvl1pPr>
              <a:defRPr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algn="l" eaLnBrk="0" hangingPunct="0">
              <a:defRPr sz="2400" b="0" i="0">
                <a:solidFill>
                  <a:schemeClr val="tx1"/>
                </a:solidFill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 algn="l" eaLnBrk="0" hangingPunct="0">
              <a:defRPr sz="2400" b="0" i="0">
                <a:solidFill>
                  <a:schemeClr val="tx1"/>
                </a:solidFill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2000" y="6248400"/>
            <a:ext cx="6096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0" hangingPunct="0">
              <a:defRPr sz="2400" b="0" i="0">
                <a:solidFill>
                  <a:srgbClr val="A6A6A6"/>
                </a:solidFill>
                <a:cs typeface="+mn-cs"/>
              </a:defRPr>
            </a:lvl1pPr>
          </a:lstStyle>
          <a:p>
            <a:pPr>
              <a:defRPr/>
            </a:pPr>
            <a:fld id="{917C6655-1827-4764-96FE-61A67A4E7C8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6"/>
          <p:cNvSpPr txBox="1">
            <a:spLocks/>
          </p:cNvSpPr>
          <p:nvPr userDrawn="1"/>
        </p:nvSpPr>
        <p:spPr>
          <a:xfrm>
            <a:off x="8382000" y="6324600"/>
            <a:ext cx="609600" cy="457200"/>
          </a:xfrm>
          <a:prstGeom prst="rect">
            <a:avLst/>
          </a:prstGeom>
        </p:spPr>
        <p:txBody>
          <a:bodyPr/>
          <a:lstStyle/>
          <a:p>
            <a:pPr algn="l">
              <a:defRPr/>
            </a:pPr>
            <a:fld id="{C2205C2C-284A-42C2-A7E3-AC2AB5EB6480}" type="slidenum">
              <a:rPr lang="en-US" sz="2400" b="0" i="0">
                <a:solidFill>
                  <a:srgbClr val="A6A6A6"/>
                </a:solidFill>
              </a:rPr>
              <a:pPr algn="l">
                <a:defRPr/>
              </a:pPr>
              <a:t>‹#›</a:t>
            </a:fld>
            <a:endParaRPr lang="en-US" sz="2400" b="0" i="0">
              <a:solidFill>
                <a:srgbClr val="A6A6A6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00000">
            <a:off x="5157274" y="3501302"/>
            <a:ext cx="3069609" cy="2069495"/>
          </a:xfrm>
          <a:custGeom>
            <a:avLst/>
            <a:gdLst>
              <a:gd name="connsiteX0" fmla="*/ 0 w 3962400"/>
              <a:gd name="connsiteY0" fmla="*/ 0 h 1546225"/>
              <a:gd name="connsiteX1" fmla="*/ 3962400 w 3962400"/>
              <a:gd name="connsiteY1" fmla="*/ 0 h 1546225"/>
              <a:gd name="connsiteX2" fmla="*/ 3962400 w 3962400"/>
              <a:gd name="connsiteY2" fmla="*/ 1546225 h 1546225"/>
              <a:gd name="connsiteX3" fmla="*/ 0 w 3962400"/>
              <a:gd name="connsiteY3" fmla="*/ 1546225 h 1546225"/>
              <a:gd name="connsiteX4" fmla="*/ 0 w 3962400"/>
              <a:gd name="connsiteY4" fmla="*/ 0 h 1546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962400" h="1546225">
                <a:moveTo>
                  <a:pt x="0" y="0"/>
                </a:moveTo>
                <a:lnTo>
                  <a:pt x="3962400" y="0"/>
                </a:lnTo>
                <a:lnTo>
                  <a:pt x="3962400" y="1546225"/>
                </a:lnTo>
                <a:lnTo>
                  <a:pt x="0" y="1546225"/>
                </a:lnTo>
                <a:lnTo>
                  <a:pt x="0" y="0"/>
                </a:lnTo>
                <a:close/>
              </a:path>
            </a:pathLst>
          </a:custGeom>
        </p:spPr>
        <p:txBody>
          <a:bodyPr vert="horz" lIns="91440"/>
          <a:lstStyle>
            <a:lvl1pPr>
              <a:defRPr sz="3200" b="1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4495800"/>
            <a:ext cx="8610600" cy="1143000"/>
          </a:xfrm>
          <a:prstGeom prst="rect">
            <a:avLst/>
          </a:prstGeom>
        </p:spPr>
        <p:txBody>
          <a:bodyPr/>
          <a:lstStyle>
            <a:lvl1pPr>
              <a:defRPr sz="48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68601" y="5410200"/>
            <a:ext cx="5943600" cy="1524000"/>
          </a:xfrm>
          <a:prstGeom prst="rect">
            <a:avLst/>
          </a:prstGeom>
        </p:spPr>
        <p:txBody>
          <a:bodyPr/>
          <a:lstStyle>
            <a:lvl1pPr>
              <a:defRPr sz="2400" b="0" i="0">
                <a:solidFill>
                  <a:schemeClr val="bg1">
                    <a:lumMod val="85000"/>
                  </a:schemeClr>
                </a:solidFill>
                <a:latin typeface="Arial Bold"/>
                <a:cs typeface="Arial Bold"/>
              </a:defRPr>
            </a:lvl1pPr>
            <a:lvl2pPr>
              <a:defRPr sz="2000"/>
            </a:lvl2pPr>
            <a:lvl3pPr>
              <a:defRPr sz="2000"/>
            </a:lvl3pPr>
            <a:lvl4pPr marL="1600200" marR="0" indent="-2286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Char char="–"/>
              <a:tabLst/>
              <a:defRPr sz="2000"/>
            </a:lvl4pPr>
            <a:lvl5pPr>
              <a:defRPr sz="20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algn="l" eaLnBrk="0" hangingPunct="0">
              <a:defRPr sz="2400" b="0" i="0">
                <a:solidFill>
                  <a:schemeClr val="tx1"/>
                </a:solidFill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 eaLnBrk="0" hangingPunct="0">
              <a:defRPr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 anchor="t"/>
          <a:lstStyle>
            <a:lvl1pPr eaLnBrk="0" hangingPunct="0">
              <a:defRPr/>
            </a:lvl1pPr>
          </a:lstStyle>
          <a:p>
            <a:pPr>
              <a:defRPr/>
            </a:pPr>
            <a:fld id="{6238409B-1967-4549-AD13-661F0D7CF25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38400" y="304800"/>
            <a:ext cx="65532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  <a:prstGeom prst="rect">
            <a:avLst/>
          </a:prstGeom>
        </p:spPr>
        <p:txBody>
          <a:bodyPr/>
          <a:lstStyle>
            <a:lvl1pPr algn="l" eaLnBrk="0" hangingPunct="0">
              <a:defRPr sz="2400" b="0" i="0">
                <a:solidFill>
                  <a:schemeClr val="tx1"/>
                </a:solidFill>
                <a:latin typeface="Arial" charset="0"/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 eaLnBrk="0" hangingPunct="0">
              <a:defRPr>
                <a:latin typeface="Arial" charset="0"/>
                <a:ea typeface="ＭＳ Ｐゴシック" pitchFamily="84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382000" y="6248400"/>
            <a:ext cx="609600" cy="457200"/>
          </a:xfrm>
        </p:spPr>
        <p:txBody>
          <a:bodyPr anchor="t"/>
          <a:lstStyle>
            <a:lvl1pPr eaLnBrk="0" hangingPunct="0">
              <a:defRPr>
                <a:solidFill>
                  <a:srgbClr val="A6A6A6"/>
                </a:solidFill>
                <a:latin typeface="Arial" charset="0"/>
                <a:ea typeface="ＭＳ Ｐゴシック" charset="-128"/>
              </a:defRPr>
            </a:lvl1pPr>
          </a:lstStyle>
          <a:p>
            <a:pPr>
              <a:defRPr/>
            </a:pPr>
            <a:fld id="{4E8D3A4E-9DC1-4DBB-90C9-02F6707F355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Relationship Id="rId3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4" Type="http://schemas.openxmlformats.org/officeDocument/2006/relationships/theme" Target="../theme/theme2.xml"/><Relationship Id="rId5" Type="http://schemas.openxmlformats.org/officeDocument/2006/relationships/image" Target="../media/image2.png"/><Relationship Id="rId6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2" Type="http://schemas.openxmlformats.org/officeDocument/2006/relationships/slideLayout" Target="../slideLayouts/slideLayout3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4" Type="http://schemas.openxmlformats.org/officeDocument/2006/relationships/theme" Target="../theme/theme3.xml"/><Relationship Id="rId5" Type="http://schemas.openxmlformats.org/officeDocument/2006/relationships/image" Target="../media/image4.jpeg"/><Relationship Id="rId1" Type="http://schemas.openxmlformats.org/officeDocument/2006/relationships/slideLayout" Target="../slideLayouts/slideLayout5.xml"/><Relationship Id="rId2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4" descr="EDU100179_TLIM_PPT_Slide-01.1.jp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4495800"/>
            <a:ext cx="8610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852738" y="5334000"/>
            <a:ext cx="59436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3" r:id="rId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Times New Roman" pitchFamily="18" charset="0"/>
          <a:ea typeface="+mj-ea"/>
          <a:cs typeface="Times New Roman" pitchFamily="18" charset="0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Times New Roman" pitchFamily="18" charset="0"/>
          <a:ea typeface="ＭＳ Ｐゴシック" pitchFamily="84" charset="-128"/>
          <a:cs typeface="Times New Roman" pitchFamily="18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Times New Roman" pitchFamily="18" charset="0"/>
          <a:ea typeface="ＭＳ Ｐゴシック" pitchFamily="84" charset="-128"/>
          <a:cs typeface="Times New Roman" pitchFamily="18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Times New Roman" pitchFamily="18" charset="0"/>
          <a:ea typeface="ＭＳ Ｐゴシック" pitchFamily="84" charset="-128"/>
          <a:cs typeface="Times New Roman" pitchFamily="18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800">
          <a:solidFill>
            <a:schemeClr val="bg1"/>
          </a:solidFill>
          <a:latin typeface="Times New Roman" pitchFamily="18" charset="0"/>
          <a:ea typeface="ＭＳ Ｐゴシック" pitchFamily="84" charset="-128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r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rgbClr val="D9D9D9"/>
          </a:solidFill>
          <a:latin typeface="+mn-lt"/>
          <a:ea typeface="+mn-ea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EDU100179_TLIM_PPT_Slide-02.1.jp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438400" y="304800"/>
            <a:ext cx="6553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2133600"/>
            <a:ext cx="84582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4" r:id="rId1"/>
    <p:sldLayoutId id="2147484265" r:id="rId2"/>
    <p:sldLayoutId id="2147484266" r:id="rId3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pitchFamily="18" charset="0"/>
          <a:ea typeface="+mj-ea"/>
          <a:cs typeface="Times New Roman" pitchFamily="18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pitchFamily="18" charset="0"/>
          <a:ea typeface="ＭＳ Ｐゴシック" pitchFamily="84" charset="-128"/>
          <a:cs typeface="Times New Roman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pitchFamily="18" charset="0"/>
          <a:ea typeface="ＭＳ Ｐゴシック" pitchFamily="84" charset="-128"/>
          <a:cs typeface="Times New Roman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pitchFamily="18" charset="0"/>
          <a:ea typeface="ＭＳ Ｐゴシック" pitchFamily="84" charset="-128"/>
          <a:cs typeface="Times New Roman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>
          <a:solidFill>
            <a:schemeClr val="bg1"/>
          </a:solidFill>
          <a:latin typeface="Times New Roman" pitchFamily="18" charset="0"/>
          <a:ea typeface="ＭＳ Ｐゴシック" pitchFamily="84" charset="-128"/>
          <a:cs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4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4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4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pitchFamily="84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SzPct val="130000"/>
        <a:buBlip>
          <a:blip r:embed="rId6"/>
        </a:buBlip>
        <a:defRPr sz="2800">
          <a:solidFill>
            <a:schemeClr val="tx1"/>
          </a:solidFill>
          <a:latin typeface="+mn-lt"/>
          <a:ea typeface="+mn-ea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EDU100179_TLIM_PPT_Slide-03.1.jpg"/>
          <p:cNvPicPr>
            <a:picLocks noChangeAspect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b="0" i="0">
                <a:solidFill>
                  <a:srgbClr val="898989"/>
                </a:solidFill>
                <a:cs typeface="+mn-cs"/>
              </a:defRPr>
            </a:lvl1pPr>
          </a:lstStyle>
          <a:p>
            <a:pPr>
              <a:defRPr/>
            </a:pPr>
            <a:fld id="{602FD4B6-8993-465D-969E-34F11378F1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hangingPunct="1">
              <a:defRPr sz="1200" b="0" i="0">
                <a:solidFill>
                  <a:schemeClr val="tx1">
                    <a:tint val="75000"/>
                  </a:schemeClr>
                </a:solidFill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67" r:id="rId1"/>
    <p:sldLayoutId id="2147484268" r:id="rId2"/>
    <p:sldLayoutId id="2147484269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4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6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518206"/>
            <a:ext cx="4114800" cy="3825193"/>
          </a:xfrm>
          <a:prstGeom prst="rect">
            <a:avLst/>
          </a:prstGeom>
          <a:effectLst>
            <a:glow rad="127000">
              <a:srgbClr val="00B0F0"/>
            </a:glow>
          </a:effectLst>
        </p:spPr>
      </p:pic>
      <p:sp>
        <p:nvSpPr>
          <p:cNvPr id="11266" name="Title 1"/>
          <p:cNvSpPr>
            <a:spLocks noGrp="1"/>
          </p:cNvSpPr>
          <p:nvPr>
            <p:ph type="title"/>
          </p:nvPr>
        </p:nvSpPr>
        <p:spPr>
          <a:xfrm>
            <a:off x="0" y="4495800"/>
            <a:ext cx="9144000" cy="1143000"/>
          </a:xfrm>
        </p:spPr>
        <p:txBody>
          <a:bodyPr/>
          <a:lstStyle/>
          <a:p>
            <a:pPr algn="ctr"/>
            <a:r>
              <a:rPr lang="en-US" sz="5400" dirty="0" smtClean="0"/>
              <a:t>NJB: Parent </a:t>
            </a:r>
            <a:r>
              <a:rPr lang="en-US" sz="5400" dirty="0" smtClean="0"/>
              <a:t>Night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2768600" y="5410200"/>
            <a:ext cx="5308600" cy="1524000"/>
          </a:xfrm>
        </p:spPr>
        <p:txBody>
          <a:bodyPr/>
          <a:lstStyle/>
          <a:p>
            <a:pPr>
              <a:buFontTx/>
              <a:buNone/>
            </a:pPr>
            <a:r>
              <a:rPr lang="en-US" dirty="0" smtClean="0">
                <a:solidFill>
                  <a:srgbClr val="D9D9D9"/>
                </a:solidFill>
                <a:latin typeface="Arial Bold" charset="0"/>
                <a:cs typeface="Arial Bold" charset="0"/>
              </a:rPr>
              <a:t>Christie Wells-</a:t>
            </a:r>
            <a:r>
              <a:rPr lang="en-US" dirty="0" err="1" smtClean="0">
                <a:solidFill>
                  <a:srgbClr val="D9D9D9"/>
                </a:solidFill>
                <a:latin typeface="Arial Bold" charset="0"/>
                <a:cs typeface="Arial Bold" charset="0"/>
              </a:rPr>
              <a:t>Artman</a:t>
            </a:r>
            <a:r>
              <a:rPr lang="en-US" dirty="0" smtClean="0">
                <a:solidFill>
                  <a:srgbClr val="D9D9D9"/>
                </a:solidFill>
                <a:latin typeface="Arial Bold" charset="0"/>
                <a:cs typeface="Arial Bold" charset="0"/>
              </a:rPr>
              <a:t>, Principal </a:t>
            </a:r>
            <a:endParaRPr lang="en-US" dirty="0" smtClean="0">
              <a:solidFill>
                <a:srgbClr val="D9D9D9"/>
              </a:solidFill>
              <a:latin typeface="Arial Bold" charset="0"/>
              <a:cs typeface="Arial Bold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7374">
            <a:off x="739005" y="1313709"/>
            <a:ext cx="3296145" cy="3070665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The End in Mind  </a:t>
            </a:r>
          </a:p>
        </p:txBody>
      </p:sp>
      <p:sp>
        <p:nvSpPr>
          <p:cNvPr id="12291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33400" indent="-533400">
              <a:buSzTx/>
              <a:buFont typeface="Calibri" pitchFamily="34" charset="0"/>
              <a:buAutoNum type="arabicPeriod"/>
            </a:pPr>
            <a:r>
              <a:rPr lang="en-US" sz="3600" dirty="0" smtClean="0"/>
              <a:t>Introduce </a:t>
            </a:r>
            <a:r>
              <a:rPr lang="en-US" sz="3600" i="1" dirty="0" smtClean="0"/>
              <a:t>The Leader in Me.</a:t>
            </a:r>
          </a:p>
          <a:p>
            <a:pPr marL="533400" indent="-533400">
              <a:buSzTx/>
              <a:buFont typeface="Calibri" pitchFamily="34" charset="0"/>
              <a:buAutoNum type="arabicPeriod"/>
            </a:pPr>
            <a:r>
              <a:rPr lang="en-US" sz="3600" dirty="0" smtClean="0"/>
              <a:t>Understand the importance of leadership skills.</a:t>
            </a:r>
          </a:p>
          <a:p>
            <a:pPr marL="533400" indent="-533400">
              <a:buSzTx/>
              <a:buFont typeface="Calibri" pitchFamily="34" charset="0"/>
              <a:buAutoNum type="arabicPeriod"/>
            </a:pPr>
            <a:r>
              <a:rPr lang="en-US" sz="3600" dirty="0" smtClean="0"/>
              <a:t>Overview of the </a:t>
            </a:r>
            <a:r>
              <a:rPr lang="en-US" sz="3600" i="1" dirty="0" smtClean="0"/>
              <a:t>7 Habits</a:t>
            </a:r>
            <a:r>
              <a:rPr lang="en-US" sz="3600" dirty="0" smtClean="0"/>
              <a:t>.</a:t>
            </a:r>
          </a:p>
          <a:p>
            <a:pPr marL="533400" indent="-533400">
              <a:buSzTx/>
              <a:buFont typeface="Calibri" pitchFamily="34" charset="0"/>
              <a:buAutoNum type="arabicPeriod"/>
            </a:pPr>
            <a:r>
              <a:rPr lang="en-US" sz="3600" dirty="0" smtClean="0"/>
              <a:t>Share ideas for modeling the </a:t>
            </a:r>
            <a:r>
              <a:rPr lang="en-US" sz="3600" i="1" dirty="0" smtClean="0"/>
              <a:t>7 Habits</a:t>
            </a:r>
            <a:r>
              <a:rPr lang="en-US" sz="3600" dirty="0" smtClean="0"/>
              <a:t> at home.</a:t>
            </a:r>
          </a:p>
          <a:p>
            <a:pPr marL="533400" indent="-533400">
              <a:buFont typeface="Wingdings" pitchFamily="2" charset="2"/>
              <a:buNone/>
            </a:pPr>
            <a:endParaRPr lang="en-US" dirty="0" smtClean="0"/>
          </a:p>
          <a:p>
            <a:pPr marL="533400" indent="-533400">
              <a:buFont typeface="Wingdings" pitchFamily="2" charset="2"/>
              <a:buNone/>
            </a:pPr>
            <a:endParaRPr lang="en-US" dirty="0" smtClean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he Leader in Me Book Cove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06700" y="1752600"/>
            <a:ext cx="3049588" cy="443706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3315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i="1" smtClean="0"/>
              <a:t>The Leader in Me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Overview of </a:t>
            </a:r>
            <a:r>
              <a:rPr lang="en-US" sz="3600" i="1" smtClean="0"/>
              <a:t>The Leader in Me</a:t>
            </a:r>
          </a:p>
        </p:txBody>
      </p:sp>
      <p:sp>
        <p:nvSpPr>
          <p:cNvPr id="14339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mtClean="0"/>
              <a:t>The Leader in Me:</a:t>
            </a:r>
          </a:p>
        </p:txBody>
      </p:sp>
      <p:sp>
        <p:nvSpPr>
          <p:cNvPr id="14340" name="TextBox 4"/>
          <p:cNvSpPr txBox="1">
            <a:spLocks noChangeArrowheads="1"/>
          </p:cNvSpPr>
          <p:nvPr/>
        </p:nvSpPr>
        <p:spPr bwMode="auto">
          <a:xfrm>
            <a:off x="450850" y="2719388"/>
            <a:ext cx="7113588" cy="2678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 eaLnBrk="1" hangingPunct="1">
              <a:buFont typeface="Arial" charset="0"/>
              <a:buAutoNum type="arabicPeriod"/>
            </a:pPr>
            <a:r>
              <a:rPr lang="en-US" sz="2400" b="0" i="0">
                <a:solidFill>
                  <a:schemeClr val="tx1"/>
                </a:solidFill>
              </a:rPr>
              <a:t>Is a process designed to help teachers develop leadership skills in their students.</a:t>
            </a:r>
          </a:p>
          <a:p>
            <a:pPr marL="457200" indent="-457200" algn="l" eaLnBrk="1" hangingPunct="1">
              <a:buFont typeface="Arial" charset="0"/>
              <a:buAutoNum type="arabicPeriod"/>
            </a:pPr>
            <a:r>
              <a:rPr lang="en-US" sz="2400" b="0" i="0">
                <a:solidFill>
                  <a:schemeClr val="tx1"/>
                </a:solidFill>
              </a:rPr>
              <a:t>Helps students discover their unique strengths.</a:t>
            </a:r>
          </a:p>
          <a:p>
            <a:pPr marL="457200" indent="-457200" algn="l" eaLnBrk="1" hangingPunct="1">
              <a:buFont typeface="Arial" charset="0"/>
              <a:buAutoNum type="arabicPeriod"/>
            </a:pPr>
            <a:r>
              <a:rPr lang="en-US" sz="2400" b="0" i="0">
                <a:solidFill>
                  <a:schemeClr val="tx1"/>
                </a:solidFill>
              </a:rPr>
              <a:t>Gives all students an opportunity to shine—to become leaders.</a:t>
            </a:r>
          </a:p>
          <a:p>
            <a:pPr marL="457200" indent="-457200" algn="l" eaLnBrk="1" hangingPunct="1">
              <a:buFont typeface="Arial" charset="0"/>
              <a:buAutoNum type="arabicPeriod"/>
            </a:pPr>
            <a:r>
              <a:rPr lang="en-US" sz="2400" b="0" i="0">
                <a:solidFill>
                  <a:schemeClr val="tx1"/>
                </a:solidFill>
              </a:rPr>
              <a:t>Helps infuse the language of the </a:t>
            </a:r>
            <a:r>
              <a:rPr lang="en-US" sz="2400" b="0">
                <a:solidFill>
                  <a:schemeClr val="tx1"/>
                </a:solidFill>
              </a:rPr>
              <a:t>7 Habits </a:t>
            </a:r>
            <a:r>
              <a:rPr lang="en-US" sz="2400" b="0" i="0">
                <a:solidFill>
                  <a:schemeClr val="tx1"/>
                </a:solidFill>
              </a:rPr>
              <a:t>into all the curriculum.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smtClean="0"/>
              <a:t>21</a:t>
            </a:r>
            <a:r>
              <a:rPr lang="en-US" sz="3600" baseline="30000" smtClean="0"/>
              <a:t>st</a:t>
            </a:r>
            <a:r>
              <a:rPr lang="en-US" sz="3600" smtClean="0"/>
              <a:t> Century Skills</a:t>
            </a:r>
            <a:endParaRPr lang="en-US" sz="3600" i="1" smtClean="0"/>
          </a:p>
        </p:txBody>
      </p:sp>
      <p:sp>
        <p:nvSpPr>
          <p:cNvPr id="15363" name="TextBox 4"/>
          <p:cNvSpPr txBox="1">
            <a:spLocks noChangeArrowheads="1"/>
          </p:cNvSpPr>
          <p:nvPr/>
        </p:nvSpPr>
        <p:spPr bwMode="auto">
          <a:xfrm>
            <a:off x="450850" y="2268538"/>
            <a:ext cx="7113588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57200" indent="-457200" algn="l" eaLnBrk="1" hangingPunct="1">
              <a:buFont typeface="Arial" charset="0"/>
              <a:buAutoNum type="arabicPeriod"/>
            </a:pPr>
            <a:r>
              <a:rPr lang="en-US" sz="2400" b="0" i="0">
                <a:solidFill>
                  <a:schemeClr val="tx1"/>
                </a:solidFill>
              </a:rPr>
              <a:t>Creativity and Innovation</a:t>
            </a:r>
          </a:p>
          <a:p>
            <a:pPr marL="457200" indent="-457200" algn="l" eaLnBrk="1" hangingPunct="1">
              <a:buFont typeface="Arial" charset="0"/>
              <a:buAutoNum type="arabicPeriod"/>
            </a:pPr>
            <a:r>
              <a:rPr lang="en-US" sz="2400" b="0" i="0">
                <a:solidFill>
                  <a:schemeClr val="tx1"/>
                </a:solidFill>
              </a:rPr>
              <a:t>Critical Thinking and Problem Solving</a:t>
            </a:r>
          </a:p>
          <a:p>
            <a:pPr marL="457200" indent="-457200" algn="l" eaLnBrk="1" hangingPunct="1">
              <a:buFont typeface="Arial" charset="0"/>
              <a:buAutoNum type="arabicPeriod"/>
            </a:pPr>
            <a:r>
              <a:rPr lang="en-US" sz="2400" b="0" i="0">
                <a:solidFill>
                  <a:schemeClr val="tx1"/>
                </a:solidFill>
              </a:rPr>
              <a:t>Communication and Collaboration</a:t>
            </a:r>
          </a:p>
          <a:p>
            <a:pPr marL="457200" indent="-457200" algn="l" eaLnBrk="1" hangingPunct="1">
              <a:buFont typeface="Arial" charset="0"/>
              <a:buAutoNum type="arabicPeriod"/>
            </a:pPr>
            <a:r>
              <a:rPr lang="en-US" sz="2400" b="0" i="0">
                <a:solidFill>
                  <a:schemeClr val="tx1"/>
                </a:solidFill>
              </a:rPr>
              <a:t>Flexibility and Adaptability</a:t>
            </a:r>
          </a:p>
          <a:p>
            <a:pPr marL="457200" indent="-457200" algn="l" eaLnBrk="1" hangingPunct="1">
              <a:buFont typeface="Arial" charset="0"/>
              <a:buAutoNum type="arabicPeriod"/>
            </a:pPr>
            <a:r>
              <a:rPr lang="en-US" sz="2400" b="0" i="0">
                <a:solidFill>
                  <a:schemeClr val="tx1"/>
                </a:solidFill>
              </a:rPr>
              <a:t>Initiative and Self-Direction</a:t>
            </a:r>
          </a:p>
          <a:p>
            <a:pPr marL="457200" indent="-457200" algn="l" eaLnBrk="1" hangingPunct="1">
              <a:buFont typeface="Arial" charset="0"/>
              <a:buAutoNum type="arabicPeriod"/>
            </a:pPr>
            <a:r>
              <a:rPr lang="en-US" sz="2400" b="0" i="0">
                <a:solidFill>
                  <a:schemeClr val="tx1"/>
                </a:solidFill>
              </a:rPr>
              <a:t>Social and Cross-Cultural Skills</a:t>
            </a:r>
          </a:p>
          <a:p>
            <a:pPr marL="457200" indent="-457200" algn="l" eaLnBrk="1" hangingPunct="1">
              <a:buFont typeface="Arial" charset="0"/>
              <a:buAutoNum type="arabicPeriod"/>
            </a:pPr>
            <a:r>
              <a:rPr lang="en-US" sz="2400" b="0" i="0">
                <a:solidFill>
                  <a:schemeClr val="tx1"/>
                </a:solidFill>
              </a:rPr>
              <a:t>Productivity and Accountability</a:t>
            </a:r>
          </a:p>
          <a:p>
            <a:pPr marL="457200" indent="-457200" algn="l" eaLnBrk="1" hangingPunct="1">
              <a:buFont typeface="Arial" charset="0"/>
              <a:buAutoNum type="arabicPeriod"/>
            </a:pPr>
            <a:r>
              <a:rPr lang="en-US" sz="2400" b="0" i="0">
                <a:solidFill>
                  <a:schemeClr val="tx1"/>
                </a:solidFill>
              </a:rPr>
              <a:t>Leadership and Responsibility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 7 Habits and Life Skills</a:t>
            </a:r>
          </a:p>
        </p:txBody>
      </p:sp>
      <p:graphicFrame>
        <p:nvGraphicFramePr>
          <p:cNvPr id="67613" name="Group 29"/>
          <p:cNvGraphicFramePr>
            <a:graphicFrameLocks noGrp="1"/>
          </p:cNvGraphicFramePr>
          <p:nvPr>
            <p:ph idx="1"/>
          </p:nvPr>
        </p:nvGraphicFramePr>
        <p:xfrm>
          <a:off x="0" y="0"/>
          <a:ext cx="9144000" cy="6858000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  <a:gridCol w="3048000"/>
              </a:tblGrid>
              <a:tr h="95090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ＭＳ Ｐゴシック" charset="-128"/>
                          <a:cs typeface="Times New Roman" pitchFamily="18" charset="0"/>
                        </a:rPr>
                        <a:t>What Parents and Business Leaders Want</a:t>
                      </a:r>
                    </a:p>
                  </a:txBody>
                  <a:tcPr marL="107977" marR="10797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ＭＳ Ｐゴシック" charset="-128"/>
                          <a:cs typeface="Times New Roman" pitchFamily="18" charset="0"/>
                        </a:rPr>
                        <a:t>21</a:t>
                      </a:r>
                      <a:r>
                        <a:rPr kumimoji="0" lang="en-US" sz="2000" b="0" i="0" u="none" strike="noStrike" cap="none" normalizeH="0" baseline="3000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ＭＳ Ｐゴシック" charset="-128"/>
                          <a:cs typeface="Times New Roman" pitchFamily="18" charset="0"/>
                        </a:rPr>
                        <a:t>st</a:t>
                      </a: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ＭＳ Ｐゴシック" charset="-128"/>
                          <a:cs typeface="Times New Roman" pitchFamily="18" charset="0"/>
                        </a:rPr>
                        <a:t> Century Life Skills</a:t>
                      </a:r>
                    </a:p>
                  </a:txBody>
                  <a:tcPr marL="107977" marR="107977"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1B954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 pitchFamily="18" charset="0"/>
                          <a:ea typeface="ＭＳ Ｐゴシック" charset="-128"/>
                          <a:cs typeface="Times New Roman" pitchFamily="18" charset="0"/>
                        </a:rPr>
                        <a:t>The 7 Habits of Highly Effective People®</a:t>
                      </a:r>
                    </a:p>
                  </a:txBody>
                  <a:tcPr marL="107977" marR="107977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376092"/>
                    </a:solidFill>
                  </a:tcPr>
                </a:tc>
              </a:tr>
              <a:tr h="5278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INDEPENDENCE</a:t>
                      </a:r>
                    </a:p>
                  </a:txBody>
                  <a:tcPr marL="137160" marR="137160" marT="137160" marB="1371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BD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L="137160" marR="137160" marT="137160" marB="1371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BD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Habits 1–3</a:t>
                      </a:r>
                    </a:p>
                  </a:txBody>
                  <a:tcPr marL="137160" marR="137160" marT="137160" marB="13716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BD9F"/>
                    </a:solidFill>
                  </a:tcPr>
                </a:tc>
              </a:tr>
              <a:tr h="1560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Goal setting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Organization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Time management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Planning</a:t>
                      </a:r>
                    </a:p>
                  </a:txBody>
                  <a:tcPr marL="137160" marR="137160" marT="137160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9549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Initiative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9549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Responsibility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9549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Self-direction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9549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Personal productivity</a:t>
                      </a:r>
                    </a:p>
                  </a:txBody>
                  <a:tcPr marL="137160" marR="137160" marT="137160" marB="13716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Be Proactive®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Begin With the End in Mind®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Put First Things First®</a:t>
                      </a:r>
                    </a:p>
                  </a:txBody>
                  <a:tcPr marL="137160" marR="137160" marT="137160" marB="13716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4CF"/>
                    </a:solidFill>
                  </a:tcPr>
                </a:tc>
              </a:tr>
              <a:tr h="5278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INTERDEPENDENCE</a:t>
                      </a:r>
                    </a:p>
                  </a:txBody>
                  <a:tcPr marL="137160" marR="137160" marT="137160" marB="1371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BD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L="137160" marR="137160" marT="137160" marB="1371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BD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Habits 4–6</a:t>
                      </a:r>
                    </a:p>
                  </a:txBody>
                  <a:tcPr marL="137160" marR="137160" marT="137160" marB="13716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BD9F"/>
                    </a:solidFill>
                  </a:tcPr>
                </a:tc>
              </a:tr>
              <a:tr h="156007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Teamwork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Conflict management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Creativity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Analytical skills</a:t>
                      </a:r>
                    </a:p>
                  </a:txBody>
                  <a:tcPr marL="137160" marR="137160" marT="137160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9549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Problem solving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9549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Communication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9549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Collaboration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9549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Cross-cultural skills</a:t>
                      </a:r>
                    </a:p>
                  </a:txBody>
                  <a:tcPr marL="137160" marR="137160" marT="137160" marB="13716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Think Win-Win®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Seek First to Understand,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  Then to Be Understood®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Synergize®</a:t>
                      </a:r>
                    </a:p>
                  </a:txBody>
                  <a:tcPr marL="137160" marR="137160" marT="137160" marB="13716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4CF"/>
                    </a:solidFill>
                  </a:tcPr>
                </a:tc>
              </a:tr>
              <a:tr h="52781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RENEWAL</a:t>
                      </a:r>
                    </a:p>
                  </a:txBody>
                  <a:tcPr marL="137160" marR="137160" marT="137160" marB="13716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BD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+mn-lt"/>
                        <a:ea typeface="ＭＳ Ｐゴシック" charset="-128"/>
                      </a:endParaRPr>
                    </a:p>
                  </a:txBody>
                  <a:tcPr marL="137160" marR="137160" marT="137160" marB="137160"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BD9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1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Habit 7 </a:t>
                      </a:r>
                    </a:p>
                  </a:txBody>
                  <a:tcPr marL="137160" marR="137160" marT="137160" marB="137160" anchor="ctr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1BD9F"/>
                    </a:solidFill>
                  </a:tcPr>
                </a:tc>
              </a:tr>
              <a:tr h="120348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Fun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Desire to learn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Good health and hygiene</a:t>
                      </a:r>
                    </a:p>
                  </a:txBody>
                  <a:tcPr marL="137160" marR="137160" marT="137160" marB="13716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9549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Meaningful work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9549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Emotional stability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1B9549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Technical skills</a:t>
                      </a:r>
                    </a:p>
                  </a:txBody>
                  <a:tcPr marL="137160" marR="137160" marT="137160" marB="137160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4C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Char char="•"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Sharpen the Saw®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+mn-lt"/>
                          <a:ea typeface="ＭＳ Ｐゴシック" charset="-128"/>
                        </a:rPr>
                        <a:t>  (Body, Heart, Mind, Spirit)</a:t>
                      </a:r>
                    </a:p>
                  </a:txBody>
                  <a:tcPr marL="137160" marR="137160" marT="137160" marB="137160" horzOverflow="overflow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DE4C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ctrTitle"/>
          </p:nvPr>
        </p:nvSpPr>
        <p:spPr bwMode="auto">
          <a:xfrm rot="300000">
            <a:off x="5157788" y="3502025"/>
            <a:ext cx="3068637" cy="2068513"/>
          </a:xfrm>
          <a:custGeom>
            <a:avLst/>
            <a:gdLst>
              <a:gd name="T0" fmla="*/ 0 w 3962400"/>
              <a:gd name="T1" fmla="*/ 0 h 1546225"/>
              <a:gd name="T2" fmla="*/ 2377224 w 3962400"/>
              <a:gd name="T3" fmla="*/ 0 h 1546225"/>
              <a:gd name="T4" fmla="*/ 2377224 w 3962400"/>
              <a:gd name="T5" fmla="*/ 2768534 h 1546225"/>
              <a:gd name="T6" fmla="*/ 0 w 3962400"/>
              <a:gd name="T7" fmla="*/ 2768534 h 1546225"/>
              <a:gd name="T8" fmla="*/ 0 w 3962400"/>
              <a:gd name="T9" fmla="*/ 0 h 15462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62400"/>
              <a:gd name="T16" fmla="*/ 0 h 1546225"/>
              <a:gd name="T17" fmla="*/ 3962400 w 3962400"/>
              <a:gd name="T18" fmla="*/ 1546225 h 15462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62400" h="1546225">
                <a:moveTo>
                  <a:pt x="0" y="0"/>
                </a:moveTo>
                <a:lnTo>
                  <a:pt x="3962400" y="0"/>
                </a:lnTo>
                <a:lnTo>
                  <a:pt x="3962400" y="1546225"/>
                </a:lnTo>
                <a:lnTo>
                  <a:pt x="0" y="1546225"/>
                </a:lnTo>
                <a:lnTo>
                  <a:pt x="0" y="0"/>
                </a:lnTo>
                <a:close/>
              </a:path>
            </a:pathLst>
          </a:custGeom>
          <a:noFill/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2800" dirty="0" smtClean="0">
                <a:latin typeface="Arial" charset="0"/>
                <a:cs typeface="Arial" charset="0"/>
              </a:rPr>
              <a:t>Developing Leaders </a:t>
            </a:r>
            <a:br>
              <a:rPr lang="en-US" sz="2800" dirty="0" smtClean="0">
                <a:latin typeface="Arial" charset="0"/>
                <a:cs typeface="Arial" charset="0"/>
              </a:rPr>
            </a:br>
            <a:r>
              <a:rPr lang="en-US" sz="2800" dirty="0" smtClean="0">
                <a:latin typeface="Arial" charset="0"/>
                <a:cs typeface="Arial" charset="0"/>
              </a:rPr>
              <a:t>One Child at a Time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7374">
            <a:off x="840067" y="1743009"/>
            <a:ext cx="3497720" cy="3258451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ctrTitle"/>
          </p:nvPr>
        </p:nvSpPr>
        <p:spPr bwMode="auto">
          <a:xfrm rot="317856">
            <a:off x="4718050" y="3478213"/>
            <a:ext cx="3962400" cy="1546225"/>
          </a:xfrm>
          <a:custGeom>
            <a:avLst/>
            <a:gdLst>
              <a:gd name="T0" fmla="*/ 0 w 3962400"/>
              <a:gd name="T1" fmla="*/ 0 h 1546225"/>
              <a:gd name="T2" fmla="*/ 3962400 w 3962400"/>
              <a:gd name="T3" fmla="*/ 0 h 1546225"/>
              <a:gd name="T4" fmla="*/ 3962400 w 3962400"/>
              <a:gd name="T5" fmla="*/ 1546225 h 1546225"/>
              <a:gd name="T6" fmla="*/ 0 w 3962400"/>
              <a:gd name="T7" fmla="*/ 1546225 h 1546225"/>
              <a:gd name="T8" fmla="*/ 0 w 3962400"/>
              <a:gd name="T9" fmla="*/ 0 h 15462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62400"/>
              <a:gd name="T16" fmla="*/ 0 h 1546225"/>
              <a:gd name="T17" fmla="*/ 3962400 w 3962400"/>
              <a:gd name="T18" fmla="*/ 1546225 h 15462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62400" h="1546225">
                <a:moveTo>
                  <a:pt x="0" y="0"/>
                </a:moveTo>
                <a:lnTo>
                  <a:pt x="3962400" y="0"/>
                </a:lnTo>
                <a:lnTo>
                  <a:pt x="3962400" y="1546225"/>
                </a:lnTo>
                <a:lnTo>
                  <a:pt x="0" y="1546225"/>
                </a:lnTo>
                <a:lnTo>
                  <a:pt x="0" y="0"/>
                </a:lnTo>
                <a:close/>
              </a:path>
            </a:pathLst>
          </a:custGeom>
          <a:noFill/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latin typeface="Arial" charset="0"/>
                <a:cs typeface="Arial" charset="0"/>
              </a:rPr>
              <a:t>Rippling </a:t>
            </a:r>
            <a:br>
              <a:rPr lang="en-US" sz="3600" smtClean="0">
                <a:latin typeface="Arial" charset="0"/>
                <a:cs typeface="Arial" charset="0"/>
              </a:rPr>
            </a:br>
            <a:r>
              <a:rPr lang="en-US" sz="3600" smtClean="0">
                <a:latin typeface="Arial" charset="0"/>
                <a:cs typeface="Arial" charset="0"/>
              </a:rPr>
              <a:t>Across the Globe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7374">
            <a:off x="840067" y="1743009"/>
            <a:ext cx="3497720" cy="3258451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i="1" smtClean="0"/>
              <a:t>The 7 Habits of Highly Effective People</a:t>
            </a:r>
          </a:p>
        </p:txBody>
      </p:sp>
      <p:pic>
        <p:nvPicPr>
          <p:cNvPr id="4" name="Picture 4" descr="Cover--New Edition of The 7 Habit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676400"/>
            <a:ext cx="3048000" cy="4703763"/>
          </a:xfrm>
          <a:prstGeom prst="rect">
            <a:avLst/>
          </a:prstGeom>
          <a:noFill/>
          <a:effectLst>
            <a:outerShdw blurRad="50800" dist="50800" dir="5400000" sx="102000" sy="102000" algn="ctr" rotWithShape="0">
              <a:schemeClr val="tx1">
                <a:alpha val="40000"/>
              </a:scheme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4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20483" name="Picture 4" descr="9844-happykidstre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3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mtClean="0">
              <a:latin typeface="Arial" charset="0"/>
              <a:cs typeface="Arial" charset="0"/>
            </a:endParaRPr>
          </a:p>
        </p:txBody>
      </p:sp>
      <p:pic>
        <p:nvPicPr>
          <p:cNvPr id="21507" name="Picture 4" descr="9844-happykidstree4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3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Muriel Summers</a:t>
            </a:r>
          </a:p>
        </p:txBody>
      </p:sp>
      <p:pic>
        <p:nvPicPr>
          <p:cNvPr id="22531" name="Picture 4" descr="9844-happykidstree3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3"/>
          <p:cNvSpPr>
            <a:spLocks noGrp="1"/>
          </p:cNvSpPr>
          <p:nvPr>
            <p:ph type="title"/>
          </p:nvPr>
        </p:nvSpPr>
        <p:spPr bwMode="auto">
          <a:noFill/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>
                <a:latin typeface="Arial" charset="0"/>
                <a:cs typeface="Arial" charset="0"/>
              </a:rPr>
              <a:t>Muriel Summers</a:t>
            </a:r>
          </a:p>
        </p:txBody>
      </p:sp>
      <p:pic>
        <p:nvPicPr>
          <p:cNvPr id="23555" name="Picture 4" descr="9844-happykidstree2"/>
          <p:cNvPicPr>
            <a:picLocks noGrp="1" noChangeAspect="1" noChangeArrowheads="1"/>
          </p:cNvPicPr>
          <p:nvPr>
            <p:ph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993900"/>
            <a:ext cx="9144000" cy="6858000"/>
          </a:xfrm>
          <a:prstGeom prst="rect">
            <a:avLst/>
          </a:prstGeom>
          <a:noFill/>
          <a:ln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ctrTitle"/>
          </p:nvPr>
        </p:nvSpPr>
        <p:spPr bwMode="auto">
          <a:xfrm rot="273169">
            <a:off x="4729163" y="3651250"/>
            <a:ext cx="3875087" cy="1444625"/>
          </a:xfrm>
          <a:custGeom>
            <a:avLst/>
            <a:gdLst>
              <a:gd name="T0" fmla="*/ 0 w 3962400"/>
              <a:gd name="T1" fmla="*/ 0 h 1546225"/>
              <a:gd name="T2" fmla="*/ 3875087 w 3962400"/>
              <a:gd name="T3" fmla="*/ 0 h 1546225"/>
              <a:gd name="T4" fmla="*/ 3875087 w 3962400"/>
              <a:gd name="T5" fmla="*/ 1444893 h 1546225"/>
              <a:gd name="T6" fmla="*/ 0 w 3962400"/>
              <a:gd name="T7" fmla="*/ 1444893 h 1546225"/>
              <a:gd name="T8" fmla="*/ 0 w 3962400"/>
              <a:gd name="T9" fmla="*/ 0 h 15462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62400"/>
              <a:gd name="T16" fmla="*/ 0 h 1546225"/>
              <a:gd name="T17" fmla="*/ 3962400 w 3962400"/>
              <a:gd name="T18" fmla="*/ 1546225 h 15462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62400" h="1546225">
                <a:moveTo>
                  <a:pt x="0" y="0"/>
                </a:moveTo>
                <a:lnTo>
                  <a:pt x="3962400" y="0"/>
                </a:lnTo>
                <a:lnTo>
                  <a:pt x="3962400" y="1546225"/>
                </a:lnTo>
                <a:lnTo>
                  <a:pt x="0" y="1546225"/>
                </a:lnTo>
                <a:lnTo>
                  <a:pt x="0" y="0"/>
                </a:lnTo>
                <a:close/>
              </a:path>
            </a:pathLst>
          </a:custGeom>
          <a:noFill/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i="1" smtClean="0">
                <a:latin typeface="Arial" charset="0"/>
                <a:cs typeface="Arial" charset="0"/>
              </a:rPr>
              <a:t>Kids Teach </a:t>
            </a:r>
            <a:br>
              <a:rPr lang="en-US" sz="3600" i="1" smtClean="0">
                <a:latin typeface="Arial" charset="0"/>
                <a:cs typeface="Arial" charset="0"/>
              </a:rPr>
            </a:br>
            <a:r>
              <a:rPr lang="en-US" sz="3600" i="1" smtClean="0">
                <a:latin typeface="Arial" charset="0"/>
                <a:cs typeface="Arial" charset="0"/>
              </a:rPr>
              <a:t>the 7 Habits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7374">
            <a:off x="840067" y="1743009"/>
            <a:ext cx="3497720" cy="3258451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Habit 1: Be Proactive</a:t>
            </a:r>
            <a:r>
              <a:rPr lang="en-US" sz="2000" baseline="70000" smtClean="0"/>
              <a:t>®</a:t>
            </a:r>
          </a:p>
        </p:txBody>
      </p:sp>
      <p:sp>
        <p:nvSpPr>
          <p:cNvPr id="25603" name="TextBox 2"/>
          <p:cNvSpPr txBox="1">
            <a:spLocks noChangeArrowheads="1"/>
          </p:cNvSpPr>
          <p:nvPr/>
        </p:nvSpPr>
        <p:spPr bwMode="auto">
          <a:xfrm>
            <a:off x="754063" y="2514600"/>
            <a:ext cx="7635875" cy="3046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/>
            <a:r>
              <a:rPr lang="en-US" sz="3200" b="0" i="0">
                <a:solidFill>
                  <a:schemeClr val="tx1"/>
                </a:solidFill>
              </a:rPr>
              <a:t>I am a responsible person. I take initiative. I choose my actions, attitudes, and moods. I do not blame others for my wrong actions. I do the right thing without being asked, even when no one is looking.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smtClean="0"/>
              <a:t>Habit 2: Begin With the End in Mind</a:t>
            </a:r>
            <a:r>
              <a:rPr lang="en-US" sz="2000" baseline="60000" smtClean="0"/>
              <a:t>®</a:t>
            </a:r>
          </a:p>
        </p:txBody>
      </p:sp>
      <p:sp>
        <p:nvSpPr>
          <p:cNvPr id="26627" name="TextBox 2"/>
          <p:cNvSpPr txBox="1">
            <a:spLocks noChangeArrowheads="1"/>
          </p:cNvSpPr>
          <p:nvPr/>
        </p:nvSpPr>
        <p:spPr bwMode="auto">
          <a:xfrm>
            <a:off x="522288" y="2232025"/>
            <a:ext cx="809942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/>
            <a:r>
              <a:rPr lang="en-US" sz="3200" b="0" i="0">
                <a:solidFill>
                  <a:schemeClr val="tx1"/>
                </a:solidFill>
              </a:rPr>
              <a:t>I plan ahead and set goals. I do things that have meaning and make a difference. I am an important part of my classroom and contribute to my school’s mission and vision. I look for ways to be a good citizen.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Habit 3: Put First Things First</a:t>
            </a:r>
            <a:r>
              <a:rPr lang="en-US" baseline="70000" smtClean="0"/>
              <a:t> </a:t>
            </a:r>
            <a:r>
              <a:rPr lang="en-US" sz="2400" baseline="50000" smtClean="0"/>
              <a:t>®</a:t>
            </a:r>
          </a:p>
        </p:txBody>
      </p:sp>
      <p:sp>
        <p:nvSpPr>
          <p:cNvPr id="27651" name="TextBox 2"/>
          <p:cNvSpPr txBox="1">
            <a:spLocks noChangeArrowheads="1"/>
          </p:cNvSpPr>
          <p:nvPr/>
        </p:nvSpPr>
        <p:spPr bwMode="auto">
          <a:xfrm>
            <a:off x="611188" y="2232025"/>
            <a:ext cx="7921625" cy="2554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/>
            <a:r>
              <a:rPr lang="en-US" sz="3200" b="0" i="0">
                <a:solidFill>
                  <a:schemeClr val="tx1"/>
                </a:solidFill>
              </a:rPr>
              <a:t>I spend my time on things that are most important. This means I say no to things I know I should not do. I set priorities, make a schedule, and follow my plan. I am disciplined and organized.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Habit 4: Think Win-Win</a:t>
            </a:r>
            <a:r>
              <a:rPr lang="en-US" sz="4000" baseline="50000" smtClean="0"/>
              <a:t> </a:t>
            </a:r>
            <a:r>
              <a:rPr lang="en-US" sz="2000" baseline="50000" smtClean="0"/>
              <a:t>®</a:t>
            </a:r>
            <a:r>
              <a:rPr lang="en-US" sz="4000" baseline="70000" smtClean="0"/>
              <a:t> </a:t>
            </a:r>
            <a:endParaRPr lang="en-US" sz="4000" smtClean="0"/>
          </a:p>
        </p:txBody>
      </p:sp>
      <p:sp>
        <p:nvSpPr>
          <p:cNvPr id="28675" name="TextBox 2"/>
          <p:cNvSpPr txBox="1">
            <a:spLocks noChangeArrowheads="1"/>
          </p:cNvSpPr>
          <p:nvPr/>
        </p:nvSpPr>
        <p:spPr bwMode="auto">
          <a:xfrm>
            <a:off x="671513" y="2316163"/>
            <a:ext cx="7800975" cy="2062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/>
            <a:r>
              <a:rPr lang="en-US" sz="3200" b="0" i="0">
                <a:solidFill>
                  <a:schemeClr val="tx1"/>
                </a:solidFill>
              </a:rPr>
              <a:t>I balance courage for getting what I want with consideration for what others want. When conflicts arise, I look for a win-win solution.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2438400" y="381000"/>
            <a:ext cx="6477000" cy="1143000"/>
          </a:xfrm>
        </p:spPr>
        <p:txBody>
          <a:bodyPr/>
          <a:lstStyle/>
          <a:p>
            <a:pPr>
              <a:lnSpc>
                <a:spcPts val="2800"/>
              </a:lnSpc>
            </a:pPr>
            <a:r>
              <a:rPr lang="en-US" sz="3000" smtClean="0"/>
              <a:t>Habit 5: Seek First to Understand, </a:t>
            </a:r>
            <a:br>
              <a:rPr lang="en-US" sz="3000" smtClean="0"/>
            </a:br>
            <a:r>
              <a:rPr lang="en-US" sz="3000" smtClean="0"/>
              <a:t>Then to Be Understood</a:t>
            </a:r>
            <a:r>
              <a:rPr lang="en-US" sz="2800" baseline="50000" smtClean="0"/>
              <a:t> </a:t>
            </a:r>
            <a:r>
              <a:rPr lang="en-US" sz="2000" baseline="50000" smtClean="0"/>
              <a:t>®</a:t>
            </a:r>
            <a:endParaRPr lang="en-US" sz="2000" smtClean="0"/>
          </a:p>
        </p:txBody>
      </p:sp>
      <p:sp>
        <p:nvSpPr>
          <p:cNvPr id="29699" name="TextBox 2"/>
          <p:cNvSpPr txBox="1">
            <a:spLocks noChangeArrowheads="1"/>
          </p:cNvSpPr>
          <p:nvPr/>
        </p:nvSpPr>
        <p:spPr bwMode="auto">
          <a:xfrm>
            <a:off x="403225" y="2149475"/>
            <a:ext cx="8337550" cy="301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/>
            <a:r>
              <a:rPr lang="en-US" sz="3200" b="0" i="0">
                <a:solidFill>
                  <a:schemeClr val="tx1"/>
                </a:solidFill>
              </a:rPr>
              <a:t>I listen to other people’s ideas and feelings. I try to see things from their viewpoint (paradigm). I listen to others without interrupting; I listen with my ears, my eyes, and my heart. I am confident in voicing my ideas.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Habit 6: Synergize</a:t>
            </a:r>
            <a:r>
              <a:rPr lang="en-US" sz="2000" baseline="50000" smtClean="0"/>
              <a:t>®</a:t>
            </a:r>
            <a:endParaRPr lang="en-US" sz="2000" smtClean="0"/>
          </a:p>
        </p:txBody>
      </p:sp>
      <p:sp>
        <p:nvSpPr>
          <p:cNvPr id="30723" name="TextBox 2"/>
          <p:cNvSpPr txBox="1">
            <a:spLocks noChangeArrowheads="1"/>
          </p:cNvSpPr>
          <p:nvPr/>
        </p:nvSpPr>
        <p:spPr bwMode="auto">
          <a:xfrm>
            <a:off x="576263" y="2057400"/>
            <a:ext cx="7991475" cy="399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/>
            <a:r>
              <a:rPr lang="en-US" sz="3200" b="0" i="0">
                <a:solidFill>
                  <a:schemeClr val="tx1"/>
                </a:solidFill>
              </a:rPr>
              <a:t>I value other people’s strengths and learn from them. I get along well with others; even people who are different than me. I work well in groups. I seek out other people’s ideas because I know that by teaming with others, we can create better solutions than what any one of us could alone. I look for Third Alternatives.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Habit 7: Sharpen the Saw</a:t>
            </a:r>
            <a:r>
              <a:rPr lang="en-US" sz="4000" baseline="50000" smtClean="0"/>
              <a:t> </a:t>
            </a:r>
            <a:r>
              <a:rPr lang="en-US" sz="2000" baseline="50000" smtClean="0"/>
              <a:t>®</a:t>
            </a:r>
            <a:endParaRPr lang="en-US" sz="2000" smtClean="0"/>
          </a:p>
        </p:txBody>
      </p:sp>
      <p:sp>
        <p:nvSpPr>
          <p:cNvPr id="31747" name="TextBox 2"/>
          <p:cNvSpPr txBox="1">
            <a:spLocks noChangeArrowheads="1"/>
          </p:cNvSpPr>
          <p:nvPr/>
        </p:nvSpPr>
        <p:spPr bwMode="auto">
          <a:xfrm>
            <a:off x="576263" y="2363788"/>
            <a:ext cx="7991475" cy="304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/>
            <a:r>
              <a:rPr lang="en-US" sz="3200" b="0" i="0">
                <a:solidFill>
                  <a:schemeClr val="tx1"/>
                </a:solidFill>
              </a:rPr>
              <a:t>I eat right, exercise, and get enough sleep (body). I learn in lots of ways and lots of places, not just at school (brain). I spend time with family and friends (heart). I take time to find meaningful ways to help people (soul). I balance all four parts of myself. 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Quote</a:t>
            </a:r>
          </a:p>
        </p:txBody>
      </p:sp>
      <p:sp>
        <p:nvSpPr>
          <p:cNvPr id="32771" name="TextBox 2"/>
          <p:cNvSpPr txBox="1">
            <a:spLocks noChangeArrowheads="1"/>
          </p:cNvSpPr>
          <p:nvPr/>
        </p:nvSpPr>
        <p:spPr bwMode="auto">
          <a:xfrm>
            <a:off x="546100" y="2528888"/>
            <a:ext cx="7991475" cy="204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1" hangingPunct="1"/>
            <a:r>
              <a:rPr lang="en-US" sz="3200" b="0" i="0">
                <a:solidFill>
                  <a:schemeClr val="tx1"/>
                </a:solidFill>
              </a:rPr>
              <a:t>“Leadership is communicating a person’s worth and potential so clearly that they are inspired to see it in themselves.” </a:t>
            </a:r>
          </a:p>
          <a:p>
            <a:pPr algn="r" eaLnBrk="1" hangingPunct="1"/>
            <a:r>
              <a:rPr lang="en-US" sz="3200" b="0" i="0">
                <a:solidFill>
                  <a:schemeClr val="tx1"/>
                </a:solidFill>
              </a:rPr>
              <a:t>—Dr. Stephen R. Covey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56775">
            <a:off x="127691" y="137307"/>
            <a:ext cx="2125264" cy="1788769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ctrTitle"/>
          </p:nvPr>
        </p:nvSpPr>
        <p:spPr bwMode="auto">
          <a:xfrm rot="284720">
            <a:off x="4743450" y="3625850"/>
            <a:ext cx="3962400" cy="1546225"/>
          </a:xfrm>
          <a:custGeom>
            <a:avLst/>
            <a:gdLst>
              <a:gd name="T0" fmla="*/ 0 w 3962400"/>
              <a:gd name="T1" fmla="*/ 0 h 1546225"/>
              <a:gd name="T2" fmla="*/ 3962400 w 3962400"/>
              <a:gd name="T3" fmla="*/ 0 h 1546225"/>
              <a:gd name="T4" fmla="*/ 3962400 w 3962400"/>
              <a:gd name="T5" fmla="*/ 1546225 h 1546225"/>
              <a:gd name="T6" fmla="*/ 0 w 3962400"/>
              <a:gd name="T7" fmla="*/ 1546225 h 1546225"/>
              <a:gd name="T8" fmla="*/ 0 w 3962400"/>
              <a:gd name="T9" fmla="*/ 0 h 154622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3962400"/>
              <a:gd name="T16" fmla="*/ 0 h 1546225"/>
              <a:gd name="T17" fmla="*/ 3962400 w 3962400"/>
              <a:gd name="T18" fmla="*/ 1546225 h 1546225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3962400" h="1546225">
                <a:moveTo>
                  <a:pt x="0" y="0"/>
                </a:moveTo>
                <a:lnTo>
                  <a:pt x="3962400" y="0"/>
                </a:lnTo>
                <a:lnTo>
                  <a:pt x="3962400" y="1546225"/>
                </a:lnTo>
                <a:lnTo>
                  <a:pt x="0" y="1546225"/>
                </a:lnTo>
                <a:lnTo>
                  <a:pt x="0" y="0"/>
                </a:lnTo>
                <a:close/>
              </a:path>
            </a:pathLst>
          </a:custGeom>
          <a:noFill/>
          <a:ln>
            <a:miter lim="800000"/>
            <a:headEnd/>
            <a:tailEnd/>
          </a:ln>
        </p:spPr>
        <p:txBody>
          <a:bodyPr wrap="square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sz="3600" smtClean="0">
                <a:latin typeface="Arial" charset="0"/>
                <a:cs typeface="Arial" charset="0"/>
              </a:rPr>
              <a:t>Rethinking</a:t>
            </a:r>
            <a:r>
              <a:rPr lang="en-US" sz="3600" i="1" smtClean="0">
                <a:latin typeface="Arial" charset="0"/>
                <a:cs typeface="Arial" charset="0"/>
              </a:rPr>
              <a:t> </a:t>
            </a:r>
            <a:r>
              <a:rPr lang="en-US" sz="3600" smtClean="0">
                <a:latin typeface="Arial" charset="0"/>
                <a:cs typeface="Arial" charset="0"/>
              </a:rPr>
              <a:t>Leadership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7374">
            <a:off x="840067" y="1743009"/>
            <a:ext cx="3497720" cy="3258451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14800" y="406371"/>
            <a:ext cx="4114800" cy="3825193"/>
          </a:xfrm>
          <a:prstGeom prst="rect">
            <a:avLst/>
          </a:prstGeom>
          <a:effectLst>
            <a:glow rad="127000">
              <a:srgbClr val="00B0F0"/>
            </a:glow>
          </a:effectLst>
        </p:spPr>
      </p:pic>
      <p:sp>
        <p:nvSpPr>
          <p:cNvPr id="3481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5400" smtClean="0"/>
              <a:t>Thank You!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67374">
            <a:off x="615214" y="1393360"/>
            <a:ext cx="3497720" cy="3258451"/>
          </a:xfrm>
          <a:prstGeom prst="rect">
            <a:avLst/>
          </a:prstGeom>
          <a:effectLst>
            <a:glow rad="127000">
              <a:srgbClr val="92D050"/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Blank Presentation">
  <a:themeElements>
    <a:clrScheme name="Blank Presentatio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 Presentation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pitchFamily="84" charset="-128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552</TotalTime>
  <Words>736</Words>
  <Application>Microsoft Macintosh PowerPoint</Application>
  <PresentationFormat>On-screen Show (4:3)</PresentationFormat>
  <Paragraphs>113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Arial Bold</vt:lpstr>
      <vt:lpstr>Calibri</vt:lpstr>
      <vt:lpstr>ＭＳ Ｐゴシック</vt:lpstr>
      <vt:lpstr>Times New Roman</vt:lpstr>
      <vt:lpstr>Wingdings</vt:lpstr>
      <vt:lpstr>Arial</vt:lpstr>
      <vt:lpstr>2_Blank Presentation</vt:lpstr>
      <vt:lpstr>3_Blank Presentation</vt:lpstr>
      <vt:lpstr>Office Theme</vt:lpstr>
      <vt:lpstr>NJB: Parent Night</vt:lpstr>
      <vt:lpstr>The End in Mind  </vt:lpstr>
      <vt:lpstr>The Leader in Me</vt:lpstr>
      <vt:lpstr>Overview of The Leader in Me</vt:lpstr>
      <vt:lpstr>21st Century Skills</vt:lpstr>
      <vt:lpstr>The 7 Habits and Life Skills</vt:lpstr>
      <vt:lpstr>Developing Leaders  One Child at a Time</vt:lpstr>
      <vt:lpstr>Rippling  Across the Globe</vt:lpstr>
      <vt:lpstr>The 7 Habits of Highly Effective People</vt:lpstr>
      <vt:lpstr>PowerPoint Presentation</vt:lpstr>
      <vt:lpstr>PowerPoint Presentation</vt:lpstr>
      <vt:lpstr>Muriel Summers</vt:lpstr>
      <vt:lpstr>Muriel Summers</vt:lpstr>
      <vt:lpstr>Kids Teach  the 7 Habits</vt:lpstr>
      <vt:lpstr>Habit 1: Be Proactive®</vt:lpstr>
      <vt:lpstr>Habit 2: Begin With the End in Mind®</vt:lpstr>
      <vt:lpstr>Habit 3: Put First Things First ®</vt:lpstr>
      <vt:lpstr>Habit 4: Think Win-Win ® </vt:lpstr>
      <vt:lpstr>Habit 5: Seek First to Understand,  Then to Be Understood ®</vt:lpstr>
      <vt:lpstr>Habit 6: Synergize®</vt:lpstr>
      <vt:lpstr>Habit 7: Sharpen the Saw ®</vt:lpstr>
      <vt:lpstr>Quote</vt:lpstr>
      <vt:lpstr>Rethinking Leadership</vt:lpstr>
      <vt:lpstr>Thank You! </vt:lpstr>
    </vt:vector>
  </TitlesOfParts>
  <Company>Dian Greaves</Company>
  <LinksUpToDate>false</LinksUpToDate>
  <SharedDoc>false</SharedDoc>
  <HyperlinksChanged>false</HyperlinksChanged>
  <AppVersion>15.0037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Dian Greaves</dc:creator>
  <cp:lastModifiedBy>Microsoft Office User</cp:lastModifiedBy>
  <cp:revision>67</cp:revision>
  <dcterms:created xsi:type="dcterms:W3CDTF">2010-04-26T20:47:49Z</dcterms:created>
  <dcterms:modified xsi:type="dcterms:W3CDTF">2019-08-20T16:17:58Z</dcterms:modified>
</cp:coreProperties>
</file>