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92" r:id="rId1"/>
    <p:sldMasterId id="2147484178" r:id="rId2"/>
  </p:sldMasterIdLst>
  <p:notesMasterIdLst>
    <p:notesMasterId r:id="rId20"/>
  </p:notesMasterIdLst>
  <p:sldIdLst>
    <p:sldId id="256" r:id="rId3"/>
    <p:sldId id="257" r:id="rId4"/>
    <p:sldId id="258" r:id="rId5"/>
    <p:sldId id="304" r:id="rId6"/>
    <p:sldId id="259" r:id="rId7"/>
    <p:sldId id="260" r:id="rId8"/>
    <p:sldId id="262" r:id="rId9"/>
    <p:sldId id="263" r:id="rId10"/>
    <p:sldId id="261" r:id="rId11"/>
    <p:sldId id="264" r:id="rId12"/>
    <p:sldId id="265" r:id="rId13"/>
    <p:sldId id="303" r:id="rId14"/>
    <p:sldId id="301" r:id="rId15"/>
    <p:sldId id="330" r:id="rId16"/>
    <p:sldId id="331" r:id="rId17"/>
    <p:sldId id="297" r:id="rId18"/>
    <p:sldId id="32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116"/>
    <p:restoredTop sz="83810"/>
  </p:normalViewPr>
  <p:slideViewPr>
    <p:cSldViewPr snapToGrid="0" snapToObjects="1">
      <p:cViewPr varScale="1">
        <p:scale>
          <a:sx n="106" d="100"/>
          <a:sy n="106" d="100"/>
        </p:scale>
        <p:origin x="6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FF8565-5412-424A-AEDA-12030E244998}" type="datetimeFigureOut">
              <a:rPr lang="en-US" smtClean="0"/>
              <a:t>5/6/24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224B3-A723-4F4D-A135-DD2F5AFB525A}" type="slidenum">
              <a:rPr lang="en-US" smtClean="0"/>
              <a:t>‹#›</a:t>
            </a:fld>
            <a:endParaRPr lang="en-US"/>
          </a:p>
        </p:txBody>
      </p:sp>
    </p:spTree>
    <p:extLst>
      <p:ext uri="{BB962C8B-B14F-4D97-AF65-F5344CB8AC3E}">
        <p14:creationId xmlns:p14="http://schemas.microsoft.com/office/powerpoint/2010/main" val="2679352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u="none" strike="noStrike" cap="all" dirty="0">
                <a:solidFill>
                  <a:srgbClr val="000000"/>
                </a:solidFill>
                <a:effectLst/>
                <a:latin typeface="YACgESME5ew 0"/>
              </a:rPr>
              <a:t> </a:t>
            </a:r>
            <a:r>
              <a:rPr lang="en-US" b="0" i="0" u="none" strike="noStrike" dirty="0">
                <a:solidFill>
                  <a:srgbClr val="000000"/>
                </a:solidFill>
                <a:effectLst/>
              </a:rPr>
              <a:t>The Dream School opened its doors in the </a:t>
            </a:r>
            <a:r>
              <a:rPr lang="en-US" b="1" i="0" u="none" strike="noStrike" dirty="0">
                <a:solidFill>
                  <a:srgbClr val="000000"/>
                </a:solidFill>
                <a:effectLst/>
              </a:rPr>
              <a:t>fall of 1998</a:t>
            </a:r>
            <a:r>
              <a:rPr lang="en-US" b="0" i="0" u="none" strike="noStrike" dirty="0">
                <a:solidFill>
                  <a:srgbClr val="000000"/>
                </a:solidFill>
                <a:effectLst/>
              </a:rPr>
              <a:t> as the </a:t>
            </a:r>
            <a:r>
              <a:rPr lang="en-US" b="1" i="0" u="none" strike="noStrike" dirty="0">
                <a:solidFill>
                  <a:srgbClr val="000000"/>
                </a:solidFill>
                <a:effectLst/>
              </a:rPr>
              <a:t>district’s first start-up charter</a:t>
            </a:r>
            <a:r>
              <a:rPr lang="en-US" b="0" i="0" u="none" strike="noStrike" dirty="0">
                <a:solidFill>
                  <a:srgbClr val="000000"/>
                </a:solidFill>
                <a:effectLst/>
              </a:rPr>
              <a:t> school.</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 </a:t>
            </a:r>
            <a:r>
              <a:rPr lang="en-US" b="1" i="0" u="none" strike="noStrike" dirty="0">
                <a:solidFill>
                  <a:srgbClr val="000000"/>
                </a:solidFill>
                <a:effectLst/>
              </a:rPr>
              <a:t>School-wide 50/50 dual language program</a:t>
            </a:r>
            <a:r>
              <a:rPr lang="en-US" b="0" i="0" u="none" strike="noStrike" dirty="0">
                <a:solidFill>
                  <a:srgbClr val="000000"/>
                </a:solidFill>
                <a:effectLst/>
              </a:rPr>
              <a:t> focused on skills students would need to become </a:t>
            </a:r>
            <a:r>
              <a:rPr lang="en-US" b="1" i="0" u="none" strike="noStrike" dirty="0">
                <a:solidFill>
                  <a:srgbClr val="000000"/>
                </a:solidFill>
                <a:effectLst/>
              </a:rPr>
              <a:t>active members of the 21st Century.</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 The goal was to go beyond the classroom walls and experience education through a variety of lenses that will </a:t>
            </a:r>
            <a:r>
              <a:rPr lang="en-US" b="1" i="0" u="none" strike="noStrike" dirty="0">
                <a:solidFill>
                  <a:srgbClr val="000000"/>
                </a:solidFill>
                <a:effectLst/>
              </a:rPr>
              <a:t>challenge traditional schooling</a:t>
            </a:r>
            <a:r>
              <a:rPr lang="en-US" b="0" i="0" u="none" strike="noStrike" dirty="0">
                <a:solidFill>
                  <a:srgbClr val="000000"/>
                </a:solidFill>
                <a:effectLst/>
              </a:rPr>
              <a:t> to one of education that will transform our world.</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Middle School 2011 &amp; High School 2016</a:t>
            </a:r>
          </a:p>
        </p:txBody>
      </p:sp>
      <p:sp>
        <p:nvSpPr>
          <p:cNvPr id="4" name="Slide Number Placeholder 3"/>
          <p:cNvSpPr>
            <a:spLocks noGrp="1"/>
          </p:cNvSpPr>
          <p:nvPr>
            <p:ph type="sldNum" sz="quarter" idx="5"/>
          </p:nvPr>
        </p:nvSpPr>
        <p:spPr/>
        <p:txBody>
          <a:bodyPr/>
          <a:lstStyle/>
          <a:p>
            <a:fld id="{DDD224B3-A723-4F4D-A135-DD2F5AFB525A}" type="slidenum">
              <a:rPr lang="en-US" smtClean="0"/>
              <a:t>1</a:t>
            </a:fld>
            <a:endParaRPr lang="en-US"/>
          </a:p>
        </p:txBody>
      </p:sp>
    </p:spTree>
    <p:extLst>
      <p:ext uri="{BB962C8B-B14F-4D97-AF65-F5344CB8AC3E}">
        <p14:creationId xmlns:p14="http://schemas.microsoft.com/office/powerpoint/2010/main" val="324850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Chula Vista Learning Community Charter School prides itself on the pillars of</a:t>
            </a:r>
          </a:p>
          <a:p>
            <a:r>
              <a:rPr lang="en-US" sz="1200" b="0" i="0" u="none" strike="noStrike" kern="1200" dirty="0">
                <a:solidFill>
                  <a:schemeClr val="tx1"/>
                </a:solidFill>
                <a:effectLst/>
                <a:latin typeface="+mn-lt"/>
                <a:ea typeface="+mn-ea"/>
                <a:cs typeface="+mn-cs"/>
              </a:rPr>
              <a:t>dual language immersion, global perspectives, social justice and community engagement. </a:t>
            </a: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 Dual Language Immersion</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Chula Vista Learning Community Charter School is a 50/50 model connecting theory into practice by developing multi-literacy and multiculturalism. Language is an asset rather than a deficit and all stakeholders are language learners.</a:t>
            </a:r>
          </a:p>
          <a:p>
            <a:r>
              <a:rPr lang="en-US" sz="1200" b="1" i="0" u="none" strike="noStrike" kern="1200" dirty="0">
                <a:solidFill>
                  <a:schemeClr val="tx1"/>
                </a:solidFill>
                <a:effectLst/>
                <a:latin typeface="+mn-lt"/>
                <a:ea typeface="+mn-ea"/>
                <a:cs typeface="+mn-cs"/>
              </a:rPr>
              <a:t>- Global Perspectives</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Chula Vista Learning Community Charter School provides learning opportunities to understand complex, social topics to support the intellectual, personal development of all students. It challenges learners to explore cultural perspectives to empathize with others. By promoting knowledge of human geography and having students challenge the status quo, they can critically assess the validity of commonly held assumptions about others. By producing committed global citizens, learners understand how events around the world are interconnected to allow for problem solving that transcends borders.</a:t>
            </a:r>
          </a:p>
          <a:p>
            <a:r>
              <a:rPr lang="en-US" sz="1200" b="1" i="0" u="none" strike="noStrike" kern="1200" dirty="0">
                <a:solidFill>
                  <a:schemeClr val="tx1"/>
                </a:solidFill>
                <a:effectLst/>
                <a:latin typeface="+mn-lt"/>
                <a:ea typeface="+mn-ea"/>
                <a:cs typeface="+mn-cs"/>
              </a:rPr>
              <a:t>- Social Justice</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Chula Vista Learning Community Charter School highlights social justice through classroom pedagogy and curriculum. Students explore current events, critical race theory, diversity and participate in community service. Active learning comprises of self-reflection, knowledge acquisition, action with consciousness and personal transformation. Students develop their own understanding of the relation between individual and society.   </a:t>
            </a:r>
          </a:p>
          <a:p>
            <a:r>
              <a:rPr lang="en-US" sz="1200" b="1" i="0" u="none" strike="noStrike" kern="1200" dirty="0">
                <a:solidFill>
                  <a:schemeClr val="tx1"/>
                </a:solidFill>
                <a:effectLst/>
                <a:latin typeface="+mn-lt"/>
                <a:ea typeface="+mn-ea"/>
                <a:cs typeface="+mn-cs"/>
              </a:rPr>
              <a:t>- Community Engagement</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Chula Vista Learning Community Charter School differentiates between engagement and participation. Community members are engaged in the learning process with the purpose of supporting the academic and social emotional needs of all learners. Stakeholders are included in the processes to establish ethical responsibilities and are invested in the educational organization from the school to the home, community and world.</a:t>
            </a:r>
          </a:p>
          <a:p>
            <a:r>
              <a:rPr lang="en-US" sz="1200" b="0" i="0" u="none" strike="noStrike" kern="1200" dirty="0">
                <a:solidFill>
                  <a:schemeClr val="tx1"/>
                </a:solidFill>
                <a:effectLst/>
                <a:latin typeface="+mn-lt"/>
                <a:ea typeface="+mn-ea"/>
                <a:cs typeface="+mn-cs"/>
              </a:rPr>
              <a:t>The school is committed to providing an innovative, supportive and safe environment for students, parents and community members. The school encompasses a transitional kindergarten through twelfth grade educational experience that challenges paradigms. Students create and articulate their knowledge in order to thrive in the global community, and creatively and critically transform their world.</a:t>
            </a:r>
          </a:p>
          <a:p>
            <a:r>
              <a:rPr lang="en-US" sz="1200" b="0" i="0" u="none" strike="noStrike" kern="1200" dirty="0">
                <a:solidFill>
                  <a:schemeClr val="tx1"/>
                </a:solidFill>
                <a:effectLst/>
                <a:latin typeface="+mn-lt"/>
                <a:ea typeface="+mn-ea"/>
                <a:cs typeface="+mn-cs"/>
              </a:rPr>
              <a:t>Chula Vista Learning Community Charter School develops rigorous curriculum and assessments. High academic standards are implemented through action-oriented curriculum and instruction to engage learners in critical pedagogy. Curriculum is research-based, culturally inclusive, relevant and student-centered to develop each child’s full potential, while recognizing their authentic self. Our high expectations result in confident global citizens who are becoming:</a:t>
            </a:r>
          </a:p>
          <a:p>
            <a:r>
              <a:rPr lang="en-US" sz="1200" b="0" i="0" u="none" strike="noStrike" kern="1200" dirty="0">
                <a:solidFill>
                  <a:schemeClr val="tx1"/>
                </a:solidFill>
                <a:effectLst/>
                <a:latin typeface="+mn-lt"/>
                <a:ea typeface="+mn-ea"/>
                <a:cs typeface="+mn-cs"/>
              </a:rPr>
              <a:t>Multi-literate</a:t>
            </a:r>
          </a:p>
          <a:p>
            <a:r>
              <a:rPr lang="en-US" sz="1200" b="0" i="0" u="none" strike="noStrike" kern="1200" dirty="0">
                <a:solidFill>
                  <a:schemeClr val="tx1"/>
                </a:solidFill>
                <a:effectLst/>
                <a:latin typeface="+mn-lt"/>
                <a:ea typeface="+mn-ea"/>
                <a:cs typeface="+mn-cs"/>
              </a:rPr>
              <a:t>Reflective and inquisitive</a:t>
            </a:r>
          </a:p>
          <a:p>
            <a:r>
              <a:rPr lang="en-US" sz="1200" b="0" i="0" u="none" strike="noStrike" kern="1200" dirty="0">
                <a:solidFill>
                  <a:schemeClr val="tx1"/>
                </a:solidFill>
                <a:effectLst/>
                <a:latin typeface="+mn-lt"/>
                <a:ea typeface="+mn-ea"/>
                <a:cs typeface="+mn-cs"/>
              </a:rPr>
              <a:t>Collaborative and independent critical thinkers</a:t>
            </a:r>
          </a:p>
          <a:p>
            <a:r>
              <a:rPr lang="en-US" sz="1200" b="0" i="0" u="none" strike="noStrike" kern="1200" dirty="0">
                <a:solidFill>
                  <a:schemeClr val="tx1"/>
                </a:solidFill>
                <a:effectLst/>
                <a:latin typeface="+mn-lt"/>
                <a:ea typeface="+mn-ea"/>
                <a:cs typeface="+mn-cs"/>
              </a:rPr>
              <a:t>Passionate constructors of their own knowledge</a:t>
            </a:r>
          </a:p>
          <a:p>
            <a:r>
              <a:rPr lang="en-US" sz="1200" b="0" i="0" u="none" strike="noStrike" kern="1200" dirty="0">
                <a:solidFill>
                  <a:schemeClr val="tx1"/>
                </a:solidFill>
                <a:effectLst/>
                <a:latin typeface="+mn-lt"/>
                <a:ea typeface="+mn-ea"/>
                <a:cs typeface="+mn-cs"/>
              </a:rPr>
              <a:t>Creators of their community</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The Chula Vista Learning Community Charter School expanded the charter petition from servicing a Pre-Kindergarten through grade 6 to a Transitional Kindergarten through 12th grade. The educational program includes an integrated curriculum incorporating differentiated learning/teaching styles and is assessed regularly. High academic standards are utilized when implementing action-oriented curriculum and instruction. Curriculum is research-based and student-focused to develop individual perspective.</a:t>
            </a:r>
          </a:p>
          <a:p>
            <a:r>
              <a:rPr lang="en-US" sz="1200" b="0" i="0" u="none" strike="noStrike" kern="1200" dirty="0">
                <a:solidFill>
                  <a:schemeClr val="tx1"/>
                </a:solidFill>
                <a:effectLst/>
                <a:latin typeface="+mn-lt"/>
                <a:ea typeface="+mn-ea"/>
                <a:cs typeface="+mn-cs"/>
              </a:rPr>
              <a:t>All programs provide a challenging academic process, which develops metacognitive skills and engages students in the habits of inquiry to compete in a global society. Students embrace ethical and social values by its commitment to service with compassion, in order to provide opportunities to develop and strengthen global competence and ethical leadership, foster peace and work for justice. Learning applications occur through real work settings, service learning assignments, project-based activities, and portfolio/authentic presentations. Expectations results in multi-literate, self-reliant, confident learners, and university bound adults. Students will be prepared to actively participate in a multicultural and global world community.</a:t>
            </a:r>
          </a:p>
          <a:p>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4</a:t>
            </a:fld>
            <a:endParaRPr lang="en-US"/>
          </a:p>
        </p:txBody>
      </p:sp>
    </p:spTree>
    <p:extLst>
      <p:ext uri="{BB962C8B-B14F-4D97-AF65-F5344CB8AC3E}">
        <p14:creationId xmlns:p14="http://schemas.microsoft.com/office/powerpoint/2010/main" val="530717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spcBef>
                <a:spcPct val="20000"/>
              </a:spcBef>
              <a:buClr>
                <a:schemeClr val="hlink"/>
              </a:buClr>
              <a:buSzPct val="70000"/>
              <a:buFont typeface="Wingdings" pitchFamily="2" charset="2"/>
              <a:buNone/>
            </a:pPr>
            <a:r>
              <a:rPr lang="es-ES_tradnl" altLang="en-US" sz="1200" dirty="0" err="1">
                <a:solidFill>
                  <a:srgbClr val="00003E"/>
                </a:solidFill>
              </a:rPr>
              <a:t>Team</a:t>
            </a:r>
            <a:r>
              <a:rPr lang="es-ES_tradnl" altLang="en-US" sz="1200" dirty="0">
                <a:solidFill>
                  <a:srgbClr val="00003E"/>
                </a:solidFill>
              </a:rPr>
              <a:t> </a:t>
            </a:r>
            <a:r>
              <a:rPr lang="es-ES_tradnl" altLang="en-US" sz="1200" dirty="0" err="1">
                <a:solidFill>
                  <a:srgbClr val="00003E"/>
                </a:solidFill>
              </a:rPr>
              <a:t>Teaching</a:t>
            </a:r>
            <a:r>
              <a:rPr lang="es-ES_tradnl" altLang="en-US" sz="1200" dirty="0">
                <a:solidFill>
                  <a:srgbClr val="00003E"/>
                </a:solidFill>
              </a:rPr>
              <a:t> </a:t>
            </a:r>
            <a:endParaRPr lang="es-ES_tradnl" altLang="en-US" sz="1200" i="1" dirty="0">
              <a:solidFill>
                <a:srgbClr val="00003E"/>
              </a:solidFill>
            </a:endParaRPr>
          </a:p>
          <a:p>
            <a:pPr algn="l" eaLnBrk="1" hangingPunct="1">
              <a:spcBef>
                <a:spcPct val="20000"/>
              </a:spcBef>
              <a:buClr>
                <a:schemeClr val="hlink"/>
              </a:buClr>
              <a:buSzPct val="70000"/>
              <a:buFont typeface="Wingdings" pitchFamily="2" charset="2"/>
              <a:buNone/>
            </a:pPr>
            <a:r>
              <a:rPr lang="es-ES_tradnl" altLang="en-US" sz="1200" dirty="0">
                <a:solidFill>
                  <a:srgbClr val="00003E"/>
                </a:solidFill>
              </a:rPr>
              <a:t>1 *English </a:t>
            </a:r>
            <a:r>
              <a:rPr lang="es-ES_tradnl" altLang="en-US" sz="1200" dirty="0" err="1">
                <a:solidFill>
                  <a:srgbClr val="00003E"/>
                </a:solidFill>
              </a:rPr>
              <a:t>Teacher</a:t>
            </a:r>
            <a:r>
              <a:rPr lang="es-ES_tradnl" altLang="en-US" sz="1200" dirty="0">
                <a:solidFill>
                  <a:srgbClr val="00003E"/>
                </a:solidFill>
              </a:rPr>
              <a:t> </a:t>
            </a:r>
            <a:r>
              <a:rPr lang="es-ES_tradnl" altLang="en-US" sz="1200" i="1" dirty="0">
                <a:solidFill>
                  <a:srgbClr val="00003E"/>
                </a:solidFill>
              </a:rPr>
              <a:t>&amp; 1 </a:t>
            </a:r>
            <a:r>
              <a:rPr lang="es-ES_tradnl" altLang="en-US" sz="1200" i="1" dirty="0" err="1">
                <a:solidFill>
                  <a:srgbClr val="00003E"/>
                </a:solidFill>
              </a:rPr>
              <a:t>Spanish</a:t>
            </a:r>
            <a:r>
              <a:rPr lang="es-ES_tradnl" altLang="en-US" sz="1200" i="1" dirty="0">
                <a:solidFill>
                  <a:srgbClr val="00003E"/>
                </a:solidFill>
              </a:rPr>
              <a:t> </a:t>
            </a:r>
            <a:r>
              <a:rPr lang="es-ES_tradnl" altLang="en-US" sz="1200" i="1" dirty="0" err="1">
                <a:solidFill>
                  <a:srgbClr val="00003E"/>
                </a:solidFill>
              </a:rPr>
              <a:t>Teacher</a:t>
            </a:r>
            <a:endParaRPr lang="es-ES_tradnl" altLang="en-US" sz="1200" i="1" dirty="0">
              <a:solidFill>
                <a:srgbClr val="00003E"/>
              </a:solidFill>
            </a:endParaRPr>
          </a:p>
          <a:p>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6</a:t>
            </a:fld>
            <a:endParaRPr lang="en-US"/>
          </a:p>
        </p:txBody>
      </p:sp>
    </p:spTree>
    <p:extLst>
      <p:ext uri="{BB962C8B-B14F-4D97-AF65-F5344CB8AC3E}">
        <p14:creationId xmlns:p14="http://schemas.microsoft.com/office/powerpoint/2010/main" val="3238054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spcBef>
                <a:spcPct val="20000"/>
              </a:spcBef>
              <a:buClr>
                <a:schemeClr val="hlink"/>
              </a:buClr>
              <a:buSzPct val="70000"/>
              <a:buFont typeface="Wingdings" pitchFamily="2" charset="2"/>
              <a:buNone/>
            </a:pPr>
            <a:r>
              <a:rPr lang="es-ES_tradnl" altLang="en-US" sz="1200" dirty="0" err="1">
                <a:solidFill>
                  <a:srgbClr val="00003E"/>
                </a:solidFill>
              </a:rPr>
              <a:t>Team</a:t>
            </a:r>
            <a:r>
              <a:rPr lang="es-ES_tradnl" altLang="en-US" sz="1200" dirty="0">
                <a:solidFill>
                  <a:srgbClr val="00003E"/>
                </a:solidFill>
              </a:rPr>
              <a:t> </a:t>
            </a:r>
            <a:r>
              <a:rPr lang="es-ES_tradnl" altLang="en-US" sz="1200" dirty="0" err="1">
                <a:solidFill>
                  <a:srgbClr val="00003E"/>
                </a:solidFill>
              </a:rPr>
              <a:t>Teaching</a:t>
            </a:r>
            <a:r>
              <a:rPr lang="es-ES_tradnl" altLang="en-US" sz="1200" dirty="0">
                <a:solidFill>
                  <a:srgbClr val="00003E"/>
                </a:solidFill>
              </a:rPr>
              <a:t> </a:t>
            </a:r>
            <a:endParaRPr lang="es-ES_tradnl" altLang="en-US" sz="1200" i="1" dirty="0">
              <a:solidFill>
                <a:srgbClr val="00003E"/>
              </a:solidFill>
            </a:endParaRPr>
          </a:p>
          <a:p>
            <a:pPr algn="l" eaLnBrk="1" hangingPunct="1">
              <a:spcBef>
                <a:spcPct val="20000"/>
              </a:spcBef>
              <a:buClr>
                <a:schemeClr val="hlink"/>
              </a:buClr>
              <a:buSzPct val="70000"/>
              <a:buFont typeface="Wingdings" pitchFamily="2" charset="2"/>
              <a:buNone/>
            </a:pPr>
            <a:r>
              <a:rPr lang="es-ES_tradnl" altLang="en-US" sz="1200" dirty="0">
                <a:solidFill>
                  <a:srgbClr val="00003E"/>
                </a:solidFill>
              </a:rPr>
              <a:t>1 *English </a:t>
            </a:r>
            <a:r>
              <a:rPr lang="es-ES_tradnl" altLang="en-US" sz="1200" dirty="0" err="1">
                <a:solidFill>
                  <a:srgbClr val="00003E"/>
                </a:solidFill>
              </a:rPr>
              <a:t>Teacher</a:t>
            </a:r>
            <a:r>
              <a:rPr lang="es-ES_tradnl" altLang="en-US" sz="1200" dirty="0">
                <a:solidFill>
                  <a:srgbClr val="00003E"/>
                </a:solidFill>
              </a:rPr>
              <a:t> </a:t>
            </a:r>
            <a:r>
              <a:rPr lang="es-ES_tradnl" altLang="en-US" sz="1200" i="1" dirty="0">
                <a:solidFill>
                  <a:srgbClr val="00003E"/>
                </a:solidFill>
              </a:rPr>
              <a:t>&amp; 1 </a:t>
            </a:r>
            <a:r>
              <a:rPr lang="es-ES_tradnl" altLang="en-US" sz="1200" i="1" dirty="0" err="1">
                <a:solidFill>
                  <a:srgbClr val="00003E"/>
                </a:solidFill>
              </a:rPr>
              <a:t>Spanish</a:t>
            </a:r>
            <a:r>
              <a:rPr lang="es-ES_tradnl" altLang="en-US" sz="1200" i="1" dirty="0">
                <a:solidFill>
                  <a:srgbClr val="00003E"/>
                </a:solidFill>
              </a:rPr>
              <a:t> </a:t>
            </a:r>
            <a:r>
              <a:rPr lang="es-ES_tradnl" altLang="en-US" sz="1200" i="1" dirty="0" err="1">
                <a:solidFill>
                  <a:srgbClr val="00003E"/>
                </a:solidFill>
              </a:rPr>
              <a:t>Teacher</a:t>
            </a:r>
            <a:endParaRPr lang="es-ES_tradnl" altLang="en-US" sz="1200" i="1" dirty="0">
              <a:solidFill>
                <a:srgbClr val="00003E"/>
              </a:solidFill>
            </a:endParaRPr>
          </a:p>
          <a:p>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7</a:t>
            </a:fld>
            <a:endParaRPr lang="en-US"/>
          </a:p>
        </p:txBody>
      </p:sp>
    </p:spTree>
    <p:extLst>
      <p:ext uri="{BB962C8B-B14F-4D97-AF65-F5344CB8AC3E}">
        <p14:creationId xmlns:p14="http://schemas.microsoft.com/office/powerpoint/2010/main" val="312988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8</a:t>
            </a:fld>
            <a:endParaRPr lang="en-US"/>
          </a:p>
        </p:txBody>
      </p:sp>
    </p:spTree>
    <p:extLst>
      <p:ext uri="{BB962C8B-B14F-4D97-AF65-F5344CB8AC3E}">
        <p14:creationId xmlns:p14="http://schemas.microsoft.com/office/powerpoint/2010/main" val="175399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rgbClr val="2B4A5E"/>
                </a:solidFill>
              </a:rPr>
              <a:t>How can my child learn English if Spanish is taught for half of the day?</a:t>
            </a:r>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9</a:t>
            </a:fld>
            <a:endParaRPr lang="en-US"/>
          </a:p>
        </p:txBody>
      </p:sp>
    </p:spTree>
    <p:extLst>
      <p:ext uri="{BB962C8B-B14F-4D97-AF65-F5344CB8AC3E}">
        <p14:creationId xmlns:p14="http://schemas.microsoft.com/office/powerpoint/2010/main" val="1713865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rgbClr val="2B4A5E"/>
                </a:solidFill>
              </a:rPr>
              <a:t>How can my child learn English if Spanish is taught for half of the day?</a:t>
            </a:r>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10</a:t>
            </a:fld>
            <a:endParaRPr lang="en-US"/>
          </a:p>
        </p:txBody>
      </p:sp>
    </p:spTree>
    <p:extLst>
      <p:ext uri="{BB962C8B-B14F-4D97-AF65-F5344CB8AC3E}">
        <p14:creationId xmlns:p14="http://schemas.microsoft.com/office/powerpoint/2010/main" val="427153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eaLnBrk="1" hangingPunct="1">
              <a:spcBef>
                <a:spcPct val="20000"/>
              </a:spcBef>
              <a:buClr>
                <a:schemeClr val="hlink"/>
              </a:buClr>
              <a:buSzPct val="70000"/>
              <a:buFont typeface="Wingdings" pitchFamily="2" charset="2"/>
              <a:buNone/>
            </a:pPr>
            <a:r>
              <a:rPr lang="es-ES_tradnl" altLang="en-US" sz="1200" dirty="0" err="1">
                <a:solidFill>
                  <a:srgbClr val="00003E"/>
                </a:solidFill>
              </a:rPr>
              <a:t>Team</a:t>
            </a:r>
            <a:r>
              <a:rPr lang="es-ES_tradnl" altLang="en-US" sz="1200" dirty="0">
                <a:solidFill>
                  <a:srgbClr val="00003E"/>
                </a:solidFill>
              </a:rPr>
              <a:t> </a:t>
            </a:r>
            <a:r>
              <a:rPr lang="es-ES_tradnl" altLang="en-US" sz="1200" dirty="0" err="1">
                <a:solidFill>
                  <a:srgbClr val="00003E"/>
                </a:solidFill>
              </a:rPr>
              <a:t>Teaching</a:t>
            </a:r>
            <a:r>
              <a:rPr lang="es-ES_tradnl" altLang="en-US" sz="1200" dirty="0">
                <a:solidFill>
                  <a:srgbClr val="00003E"/>
                </a:solidFill>
              </a:rPr>
              <a:t> </a:t>
            </a:r>
            <a:endParaRPr lang="es-ES_tradnl" altLang="en-US" sz="1200" i="1" dirty="0">
              <a:solidFill>
                <a:srgbClr val="00003E"/>
              </a:solidFill>
            </a:endParaRPr>
          </a:p>
          <a:p>
            <a:pPr algn="l" eaLnBrk="1" hangingPunct="1">
              <a:spcBef>
                <a:spcPct val="20000"/>
              </a:spcBef>
              <a:buClr>
                <a:schemeClr val="hlink"/>
              </a:buClr>
              <a:buSzPct val="70000"/>
              <a:buFont typeface="Wingdings" pitchFamily="2" charset="2"/>
              <a:buNone/>
            </a:pPr>
            <a:r>
              <a:rPr lang="es-ES_tradnl" altLang="en-US" sz="1200" dirty="0">
                <a:solidFill>
                  <a:srgbClr val="00003E"/>
                </a:solidFill>
              </a:rPr>
              <a:t>1 *English </a:t>
            </a:r>
            <a:r>
              <a:rPr lang="es-ES_tradnl" altLang="en-US" sz="1200" dirty="0" err="1">
                <a:solidFill>
                  <a:srgbClr val="00003E"/>
                </a:solidFill>
              </a:rPr>
              <a:t>Teacher</a:t>
            </a:r>
            <a:r>
              <a:rPr lang="es-ES_tradnl" altLang="en-US" sz="1200" dirty="0">
                <a:solidFill>
                  <a:srgbClr val="00003E"/>
                </a:solidFill>
              </a:rPr>
              <a:t> </a:t>
            </a:r>
            <a:r>
              <a:rPr lang="es-ES_tradnl" altLang="en-US" sz="1200" i="1" dirty="0">
                <a:solidFill>
                  <a:srgbClr val="00003E"/>
                </a:solidFill>
              </a:rPr>
              <a:t>&amp; 1 </a:t>
            </a:r>
            <a:r>
              <a:rPr lang="es-ES_tradnl" altLang="en-US" sz="1200" i="1" dirty="0" err="1">
                <a:solidFill>
                  <a:srgbClr val="00003E"/>
                </a:solidFill>
              </a:rPr>
              <a:t>Spanish</a:t>
            </a:r>
            <a:r>
              <a:rPr lang="es-ES_tradnl" altLang="en-US" sz="1200" i="1" dirty="0">
                <a:solidFill>
                  <a:srgbClr val="00003E"/>
                </a:solidFill>
              </a:rPr>
              <a:t> </a:t>
            </a:r>
            <a:r>
              <a:rPr lang="es-ES_tradnl" altLang="en-US" sz="1200" i="1" dirty="0" err="1">
                <a:solidFill>
                  <a:srgbClr val="00003E"/>
                </a:solidFill>
              </a:rPr>
              <a:t>Teacher</a:t>
            </a:r>
            <a:endParaRPr lang="es-ES_tradnl" altLang="en-US" sz="1200" i="1" dirty="0">
              <a:solidFill>
                <a:srgbClr val="00003E"/>
              </a:solidFill>
            </a:endParaRPr>
          </a:p>
          <a:p>
            <a:endParaRPr lang="en-US" dirty="0"/>
          </a:p>
        </p:txBody>
      </p:sp>
      <p:sp>
        <p:nvSpPr>
          <p:cNvPr id="4" name="Slide Number Placeholder 3"/>
          <p:cNvSpPr>
            <a:spLocks noGrp="1"/>
          </p:cNvSpPr>
          <p:nvPr>
            <p:ph type="sldNum" sz="quarter" idx="5"/>
          </p:nvPr>
        </p:nvSpPr>
        <p:spPr/>
        <p:txBody>
          <a:bodyPr/>
          <a:lstStyle/>
          <a:p>
            <a:fld id="{DDD224B3-A723-4F4D-A135-DD2F5AFB525A}" type="slidenum">
              <a:rPr lang="en-US" smtClean="0"/>
              <a:t>12</a:t>
            </a:fld>
            <a:endParaRPr lang="en-US"/>
          </a:p>
        </p:txBody>
      </p:sp>
    </p:spTree>
    <p:extLst>
      <p:ext uri="{BB962C8B-B14F-4D97-AF65-F5344CB8AC3E}">
        <p14:creationId xmlns:p14="http://schemas.microsoft.com/office/powerpoint/2010/main" val="347323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4566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 new (click) white 1</a:t>
            </a:r>
            <a:r>
              <a:rPr lang="en-US" baseline="30000" dirty="0"/>
              <a:t>st</a:t>
            </a:r>
            <a:r>
              <a:rPr lang="en-US" dirty="0"/>
              <a:t> grade placard will be sent home with students tomorrow</a:t>
            </a:r>
          </a:p>
          <a:p>
            <a:r>
              <a:rPr lang="en-US" dirty="0"/>
              <a:t>1</a:t>
            </a:r>
            <a:r>
              <a:rPr lang="en-US" baseline="30000" dirty="0"/>
              <a:t>st</a:t>
            </a:r>
            <a:r>
              <a:rPr lang="en-US" dirty="0"/>
              <a:t> grade parents will come into the main parking lot, follow the white arrows by (click) enter the left lane, make a U-turn and pickup along the highlighted (click) student pickup zone.</a:t>
            </a:r>
          </a:p>
          <a:p>
            <a:r>
              <a:rPr lang="en-US" dirty="0"/>
              <a:t>Please remember that the new dismissal route will begin on Monday. We thank you for your continued patience and support as we update our process to ensure a safe and efficient dismissal of all 780 students.</a:t>
            </a:r>
          </a:p>
        </p:txBody>
      </p:sp>
    </p:spTree>
    <p:extLst>
      <p:ext uri="{BB962C8B-B14F-4D97-AF65-F5344CB8AC3E}">
        <p14:creationId xmlns:p14="http://schemas.microsoft.com/office/powerpoint/2010/main" val="3339672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(Click twice) Students will line up on the highlighted section (click) of the sidewalk &amp; wait for their teacher to call them as you drive up (Click) </a:t>
            </a:r>
          </a:p>
          <a:p>
            <a:pPr marL="171450" indent="-171450">
              <a:buFont typeface="Arial" panose="020B0604020202020204" pitchFamily="34" charset="0"/>
              <a:buChar char="•"/>
            </a:pPr>
            <a:r>
              <a:rPr lang="en-US" dirty="0"/>
              <a:t>Please enter only through 5</a:t>
            </a:r>
            <a:r>
              <a:rPr lang="en-US" baseline="30000" dirty="0"/>
              <a:t>th</a:t>
            </a:r>
            <a:r>
              <a:rPr lang="en-US" dirty="0"/>
              <a:t> Ave (click twice) and take turns entering Sierra way</a:t>
            </a:r>
          </a:p>
          <a:p>
            <a:pPr marL="171450" indent="-171450">
              <a:buFont typeface="Arial" panose="020B0604020202020204" pitchFamily="34" charset="0"/>
              <a:buChar char="•"/>
            </a:pPr>
            <a:r>
              <a:rPr lang="en-US" dirty="0"/>
              <a:t>Display the white student placard on the dash &amp; proceed to the pickup area (click)</a:t>
            </a:r>
          </a:p>
          <a:p>
            <a:pPr marL="171450" indent="-171450">
              <a:buFont typeface="Arial" panose="020B0604020202020204" pitchFamily="34" charset="0"/>
              <a:buChar char="•"/>
            </a:pPr>
            <a:r>
              <a:rPr lang="en-US" dirty="0"/>
              <a:t>After you pick up your child please exit via Beech (click) or Broadway (click)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 We ask that you please avoid lining up prior to 2:30pm (click), Do Not Park, Drive, Block intersections or driveways on noted streets, &amp; please do not drive while using your cell phone (click) </a:t>
            </a:r>
          </a:p>
          <a:p>
            <a:pPr marL="171450" indent="-171450">
              <a:buFont typeface="Arial" panose="020B0604020202020204" pitchFamily="34" charset="0"/>
              <a:buChar char="•"/>
            </a:pPr>
            <a:r>
              <a:rPr lang="en-US" dirty="0"/>
              <a:t>Remember to be respectful of other drivers</a:t>
            </a:r>
          </a:p>
          <a:p>
            <a:pPr marL="171450" indent="-171450">
              <a:buFont typeface="Arial" panose="020B0604020202020204" pitchFamily="34" charset="0"/>
              <a:buChar char="•"/>
            </a:pPr>
            <a:r>
              <a:rPr lang="en-US" dirty="0"/>
              <a:t>Please note that Pedestrian pick-up and Students walking home will continue to exit from K street</a:t>
            </a:r>
          </a:p>
        </p:txBody>
      </p:sp>
      <p:sp>
        <p:nvSpPr>
          <p:cNvPr id="4" name="Slide Number Placeholder 3"/>
          <p:cNvSpPr>
            <a:spLocks noGrp="1"/>
          </p:cNvSpPr>
          <p:nvPr>
            <p:ph type="sldNum" sz="quarter" idx="5"/>
          </p:nvPr>
        </p:nvSpPr>
        <p:spPr/>
        <p:txBody>
          <a:bodyPr/>
          <a:lstStyle/>
          <a:p>
            <a:fld id="{FF289CA1-67DC-9046-933F-941147D98E66}" type="slidenum">
              <a:rPr lang="en-US" smtClean="0"/>
              <a:t>15</a:t>
            </a:fld>
            <a:endParaRPr lang="en-US"/>
          </a:p>
        </p:txBody>
      </p:sp>
    </p:spTree>
    <p:extLst>
      <p:ext uri="{BB962C8B-B14F-4D97-AF65-F5344CB8AC3E}">
        <p14:creationId xmlns:p14="http://schemas.microsoft.com/office/powerpoint/2010/main" val="924678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be04b64e35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be04b64e35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87776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19865-1AFF-D747-9024-BE0421A272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61A8FE-B550-6048-A8FA-634AB9FB771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8DC3FB-3886-E04F-828C-4DA8AEF4B2E0}"/>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89AB2CF8-E91B-394B-94E4-F0D53F8426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1ED8C-2862-5442-8E52-F94C8FB07674}"/>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39031477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8C82-341A-D642-9F3F-D8742DA647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213D7B-2F1C-9342-9FB2-27CB56EB39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F3FAA7-B1F6-154F-BA0E-A8F1A868CA74}"/>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011E664C-25C1-C545-AF7F-A0C9D420A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FA45A-4F31-B94D-8558-29A16A5381D0}"/>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0889369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499D-E7A6-A747-9691-B0A8F6A0D6DD}"/>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02F8AD-A900-2A4F-A70D-50A530D847BD}"/>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568E92-6A00-FC4A-A822-2B4BB278AF6A}"/>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8C1944BA-BDD9-6144-A64B-4B05DFB3C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D05875-F763-5A4B-B41C-2AED33C88C2D}"/>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26027184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1901B-05A9-7C46-86FC-1714E05DCC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23B25A-1496-534C-9D03-A77D53DFD259}"/>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C93854-3525-FD44-B9B6-1034C0F97C83}"/>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5658D4-F114-914F-AC70-18DAF9C8BDE0}"/>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6" name="Footer Placeholder 5">
            <a:extLst>
              <a:ext uri="{FF2B5EF4-FFF2-40B4-BE49-F238E27FC236}">
                <a16:creationId xmlns:a16="http://schemas.microsoft.com/office/drawing/2014/main" id="{A4789946-F76E-A44D-9D24-11997572DA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4CFC2E-DE05-BF4C-A7BE-260B20B375CC}"/>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52868007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20A66-A88A-A143-9E87-1F1EDD51B9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C51C7-8B58-8C4F-93C5-241D25D288CE}"/>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3A7861-CECA-074F-973E-12D8133C13D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3FE26B-62A8-254B-8E3F-23BEE93359E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7F8646-2D44-4642-B393-F5C0B87AC838}"/>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12D0AC-0D53-9742-82A3-EE6BFF63F1C4}"/>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8" name="Footer Placeholder 7">
            <a:extLst>
              <a:ext uri="{FF2B5EF4-FFF2-40B4-BE49-F238E27FC236}">
                <a16:creationId xmlns:a16="http://schemas.microsoft.com/office/drawing/2014/main" id="{7E97C98D-71F4-5846-B547-A3B7C031E0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69BEB2-ED05-6D43-8E26-B003C9A2333C}"/>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19616005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1292C-6AF0-024F-B357-C61E7F7913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2AFACF-5782-AA42-B807-51AF39FB824E}"/>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4" name="Footer Placeholder 3">
            <a:extLst>
              <a:ext uri="{FF2B5EF4-FFF2-40B4-BE49-F238E27FC236}">
                <a16:creationId xmlns:a16="http://schemas.microsoft.com/office/drawing/2014/main" id="{09C22B73-C85E-C242-93A7-E039C24797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D87E92-B84B-A04D-A68E-4F0EE913B6B2}"/>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04678481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7447A0-4C2F-5B43-BF6F-0FC1FA0CB4EB}"/>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3" name="Footer Placeholder 2">
            <a:extLst>
              <a:ext uri="{FF2B5EF4-FFF2-40B4-BE49-F238E27FC236}">
                <a16:creationId xmlns:a16="http://schemas.microsoft.com/office/drawing/2014/main" id="{150B6A67-4935-964E-82CD-4A1C73D9D1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29A631-5D5B-7940-8B18-D190C5297BE0}"/>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712976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437D-C352-2B47-8513-B88FB144A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8394D2-E4C6-5948-8A09-2D9A2D3AF712}"/>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D0EF1B-68E3-A441-8B13-D25FB309859C}"/>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CD015E-6F46-5544-9BDB-97A1AC3658B8}"/>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6" name="Footer Placeholder 5">
            <a:extLst>
              <a:ext uri="{FF2B5EF4-FFF2-40B4-BE49-F238E27FC236}">
                <a16:creationId xmlns:a16="http://schemas.microsoft.com/office/drawing/2014/main" id="{6DAD9A28-ED03-1348-85D0-DF8F9386B0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A23EBE-1C8C-1F4F-8068-33ADCEE550CA}"/>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3878045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B9D9B-4B34-A548-A2E9-2926B072C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B189A3-4A99-694B-BA5E-CD7BDB55BA6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12E912FD-24BF-EA4B-A3B9-0C1089D0C766}"/>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87A35C-DA20-CF48-B268-3A947CBFED47}"/>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6" name="Footer Placeholder 5">
            <a:extLst>
              <a:ext uri="{FF2B5EF4-FFF2-40B4-BE49-F238E27FC236}">
                <a16:creationId xmlns:a16="http://schemas.microsoft.com/office/drawing/2014/main" id="{1C60F2F5-B713-B342-84A8-8BA12AE30D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EBEF95-4390-AA4A-BA02-041D0695AA32}"/>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33988917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6CF4-3D50-204E-A42A-E41A7F0BB2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072088-17F5-C940-B9F1-52206C5B21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0FB879-5101-B647-A915-D41846AE6F77}"/>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EAF27C9C-388B-6541-B2D7-A83A29098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F88AB6-5F33-8942-8562-4A6635440E00}"/>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7543461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4B1B21-9C45-FD4A-9684-0062EAC87F4B}"/>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930C20-8B96-CE43-8B69-F4217AA48F68}"/>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90678-B0D8-BB4F-88ED-0A6404D5BBC9}"/>
              </a:ext>
            </a:extLst>
          </p:cNvPr>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3A8754F8-EC8B-9D44-9383-876FD331B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E33FD8-BFE5-2B4A-B929-4BD0A84D6C6E}"/>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20410326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701800"/>
            <a:ext cx="7472000" cy="5454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1"/>
              </a:buClr>
              <a:buSzPts val="5400"/>
              <a:buNone/>
              <a:defRPr sz="7200">
                <a:solidFill>
                  <a:schemeClr val="accent1"/>
                </a:solidFill>
              </a:defRPr>
            </a:lvl1pPr>
            <a:lvl2pPr lvl="1">
              <a:spcBef>
                <a:spcPts val="0"/>
              </a:spcBef>
              <a:spcAft>
                <a:spcPts val="0"/>
              </a:spcAft>
              <a:buClr>
                <a:schemeClr val="accent1"/>
              </a:buClr>
              <a:buSzPts val="5400"/>
              <a:buNone/>
              <a:defRPr sz="7200">
                <a:solidFill>
                  <a:schemeClr val="accent1"/>
                </a:solidFill>
              </a:defRPr>
            </a:lvl2pPr>
            <a:lvl3pPr lvl="2">
              <a:spcBef>
                <a:spcPts val="0"/>
              </a:spcBef>
              <a:spcAft>
                <a:spcPts val="0"/>
              </a:spcAft>
              <a:buClr>
                <a:schemeClr val="accent1"/>
              </a:buClr>
              <a:buSzPts val="5400"/>
              <a:buNone/>
              <a:defRPr sz="7200">
                <a:solidFill>
                  <a:schemeClr val="accent1"/>
                </a:solidFill>
              </a:defRPr>
            </a:lvl3pPr>
            <a:lvl4pPr lvl="3">
              <a:spcBef>
                <a:spcPts val="0"/>
              </a:spcBef>
              <a:spcAft>
                <a:spcPts val="0"/>
              </a:spcAft>
              <a:buClr>
                <a:schemeClr val="accent1"/>
              </a:buClr>
              <a:buSzPts val="5400"/>
              <a:buNone/>
              <a:defRPr sz="7200">
                <a:solidFill>
                  <a:schemeClr val="accent1"/>
                </a:solidFill>
              </a:defRPr>
            </a:lvl4pPr>
            <a:lvl5pPr lvl="4">
              <a:spcBef>
                <a:spcPts val="0"/>
              </a:spcBef>
              <a:spcAft>
                <a:spcPts val="0"/>
              </a:spcAft>
              <a:buClr>
                <a:schemeClr val="accent1"/>
              </a:buClr>
              <a:buSzPts val="5400"/>
              <a:buNone/>
              <a:defRPr sz="7200">
                <a:solidFill>
                  <a:schemeClr val="accent1"/>
                </a:solidFill>
              </a:defRPr>
            </a:lvl5pPr>
            <a:lvl6pPr lvl="5">
              <a:spcBef>
                <a:spcPts val="0"/>
              </a:spcBef>
              <a:spcAft>
                <a:spcPts val="0"/>
              </a:spcAft>
              <a:buClr>
                <a:schemeClr val="accent1"/>
              </a:buClr>
              <a:buSzPts val="5400"/>
              <a:buNone/>
              <a:defRPr sz="7200">
                <a:solidFill>
                  <a:schemeClr val="accent1"/>
                </a:solidFill>
              </a:defRPr>
            </a:lvl6pPr>
            <a:lvl7pPr lvl="6">
              <a:spcBef>
                <a:spcPts val="0"/>
              </a:spcBef>
              <a:spcAft>
                <a:spcPts val="0"/>
              </a:spcAft>
              <a:buClr>
                <a:schemeClr val="accent1"/>
              </a:buClr>
              <a:buSzPts val="5400"/>
              <a:buNone/>
              <a:defRPr sz="7200">
                <a:solidFill>
                  <a:schemeClr val="accent1"/>
                </a:solidFill>
              </a:defRPr>
            </a:lvl7pPr>
            <a:lvl8pPr lvl="7">
              <a:spcBef>
                <a:spcPts val="0"/>
              </a:spcBef>
              <a:spcAft>
                <a:spcPts val="0"/>
              </a:spcAft>
              <a:buClr>
                <a:schemeClr val="accent1"/>
              </a:buClr>
              <a:buSzPts val="5400"/>
              <a:buNone/>
              <a:defRPr sz="7200">
                <a:solidFill>
                  <a:schemeClr val="accent1"/>
                </a:solidFill>
              </a:defRPr>
            </a:lvl8pPr>
            <a:lvl9pPr lvl="8">
              <a:spcBef>
                <a:spcPts val="0"/>
              </a:spcBef>
              <a:spcAft>
                <a:spcPts val="0"/>
              </a:spcAft>
              <a:buClr>
                <a:schemeClr val="accent1"/>
              </a:buClr>
              <a:buSzPts val="5400"/>
              <a:buNone/>
              <a:defRPr sz="7200">
                <a:solidFill>
                  <a:schemeClr val="accent1"/>
                </a:solidFill>
              </a:defRPr>
            </a:lvl9pPr>
          </a:lstStyle>
          <a:p>
            <a:endParaRPr/>
          </a:p>
        </p:txBody>
      </p:sp>
      <p:sp>
        <p:nvSpPr>
          <p:cNvPr id="38" name="Google Shape;38;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9107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800" cy="817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415600" y="1562233"/>
            <a:ext cx="5333200" cy="4529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7" name="Google Shape;27;p5"/>
          <p:cNvSpPr txBox="1">
            <a:spLocks noGrp="1"/>
          </p:cNvSpPr>
          <p:nvPr>
            <p:ph type="body" idx="2"/>
          </p:nvPr>
        </p:nvSpPr>
        <p:spPr>
          <a:xfrm>
            <a:off x="6443200" y="1562233"/>
            <a:ext cx="5333200" cy="4529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8" name="Google Shape;28;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3691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4023349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3748350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2075540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26C9AA-7097-3244-801D-1D43EB65AEA5}" type="datetimeFigureOut">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389009568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26C9AA-7097-3244-801D-1D43EB65AEA5}" type="datetimeFigureOut">
              <a:rPr lang="en-US" smtClean="0"/>
              <a:t>5/6/24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73074752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2111420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3090395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244431471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26C9AA-7097-3244-801D-1D43EB65AEA5}" type="datetimeFigureOut">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37586530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26C9AA-7097-3244-801D-1D43EB65AEA5}" type="datetimeFigureOut">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1829945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4081767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F5ABEC-3A5D-7748-8DA8-7AAAF807A254}"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9809958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18877047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2465862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37773158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1238193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26C9AA-7097-3244-801D-1D43EB65AEA5}" type="datetimeFigureOut">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2498-0D47-9547-A203-ED7AD8E36E25}" type="slidenum">
              <a:rPr lang="en-US" smtClean="0"/>
              <a:t>‹#›</a:t>
            </a:fld>
            <a:endParaRPr lang="en-US"/>
          </a:p>
        </p:txBody>
      </p:sp>
    </p:spTree>
    <p:extLst>
      <p:ext uri="{BB962C8B-B14F-4D97-AF65-F5344CB8AC3E}">
        <p14:creationId xmlns:p14="http://schemas.microsoft.com/office/powerpoint/2010/main" val="4224766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21" Type="http://schemas.openxmlformats.org/officeDocument/2006/relationships/image" Target="../media/image4.png"/><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2.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63B4C5-468C-5947-9956-CB924589C7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382489-60B1-C148-9BF1-C2738FCBC7E0}"/>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5701E-C21A-5546-9173-77A81E989EC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5ABEC-3A5D-7748-8DA8-7AAAF807A254}" type="datetimeFigureOut">
              <a:rPr lang="en-US" smtClean="0"/>
              <a:t>5/6/24</a:t>
            </a:fld>
            <a:endParaRPr lang="en-US"/>
          </a:p>
        </p:txBody>
      </p:sp>
      <p:sp>
        <p:nvSpPr>
          <p:cNvPr id="5" name="Footer Placeholder 4">
            <a:extLst>
              <a:ext uri="{FF2B5EF4-FFF2-40B4-BE49-F238E27FC236}">
                <a16:creationId xmlns:a16="http://schemas.microsoft.com/office/drawing/2014/main" id="{5D4292F6-F80C-3C42-948B-B39B5D65267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194E02-B9D9-9942-9657-FAB0A700960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1242471765"/>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DF5ABEC-3A5D-7748-8DA8-7AAAF807A254}" type="datetimeFigureOut">
              <a:rPr lang="en-US" smtClean="0"/>
              <a:t>5/6/24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70031475"/>
      </p:ext>
    </p:extLst>
  </p:cSld>
  <p:clrMap bg1="dk1" tx1="lt1" bg2="dk2" tx2="lt2" accent1="accent1" accent2="accent2" accent3="accent3" accent4="accent4" accent5="accent5" accent6="accent6" hlink="hlink" folHlink="folHlink"/>
  <p:sldLayoutIdLst>
    <p:sldLayoutId id="2147484179"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 id="2147484190" r:id="rId12"/>
    <p:sldLayoutId id="2147484191" r:id="rId13"/>
    <p:sldLayoutId id="2147484192" r:id="rId14"/>
    <p:sldLayoutId id="2147484193" r:id="rId15"/>
    <p:sldLayoutId id="2147484194" r:id="rId16"/>
    <p:sldLayoutId id="214748419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4.png"/><Relationship Id="rId18" Type="http://schemas.microsoft.com/office/2007/relationships/hdphoto" Target="../media/hdphoto8.wdp"/><Relationship Id="rId3" Type="http://schemas.openxmlformats.org/officeDocument/2006/relationships/image" Target="../media/image9.png"/><Relationship Id="rId7" Type="http://schemas.openxmlformats.org/officeDocument/2006/relationships/image" Target="../media/image11.png"/><Relationship Id="rId12" Type="http://schemas.microsoft.com/office/2007/relationships/hdphoto" Target="../media/hdphoto5.wdp"/><Relationship Id="rId17" Type="http://schemas.openxmlformats.org/officeDocument/2006/relationships/image" Target="../media/image16.png"/><Relationship Id="rId2" Type="http://schemas.openxmlformats.org/officeDocument/2006/relationships/notesSlide" Target="../notesSlides/notesSlide8.xml"/><Relationship Id="rId16" Type="http://schemas.microsoft.com/office/2007/relationships/hdphoto" Target="../media/hdphoto7.wdp"/><Relationship Id="rId1" Type="http://schemas.openxmlformats.org/officeDocument/2006/relationships/slideLayout" Target="../slideLayouts/slideLayout18.xml"/><Relationship Id="rId6" Type="http://schemas.microsoft.com/office/2007/relationships/hdphoto" Target="../media/hdphoto2.wdp"/><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15.png"/><Relationship Id="rId10" Type="http://schemas.microsoft.com/office/2007/relationships/hdphoto" Target="../media/hdphoto4.wdp"/><Relationship Id="rId19" Type="http://schemas.openxmlformats.org/officeDocument/2006/relationships/image" Target="../media/image6.png"/><Relationship Id="rId4" Type="http://schemas.microsoft.com/office/2007/relationships/hdphoto" Target="../media/hdphoto1.wdp"/><Relationship Id="rId9" Type="http://schemas.openxmlformats.org/officeDocument/2006/relationships/image" Target="../media/image12.png"/><Relationship Id="rId1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www.cvlc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B83B6-14B9-344A-A7DE-8F219AFF7088}"/>
              </a:ext>
            </a:extLst>
          </p:cNvPr>
          <p:cNvSpPr>
            <a:spLocks noGrp="1"/>
          </p:cNvSpPr>
          <p:nvPr>
            <p:ph type="ctrTitle"/>
          </p:nvPr>
        </p:nvSpPr>
        <p:spPr>
          <a:xfrm>
            <a:off x="1154955" y="681321"/>
            <a:ext cx="8825658" cy="3329581"/>
          </a:xfrm>
        </p:spPr>
        <p:txBody>
          <a:bodyPr/>
          <a:lstStyle/>
          <a:p>
            <a:r>
              <a:rPr lang="en-US" sz="4800" b="1" dirty="0"/>
              <a:t>Chula Vista Learning Community Charter (CVLCC) </a:t>
            </a:r>
            <a:endParaRPr lang="en-US" sz="3600" i="1" dirty="0">
              <a:solidFill>
                <a:srgbClr val="FF0000"/>
              </a:solidFill>
              <a:highlight>
                <a:srgbClr val="C0C0C0"/>
              </a:highlight>
            </a:endParaRPr>
          </a:p>
        </p:txBody>
      </p:sp>
      <p:sp>
        <p:nvSpPr>
          <p:cNvPr id="3" name="Subtitle 2">
            <a:extLst>
              <a:ext uri="{FF2B5EF4-FFF2-40B4-BE49-F238E27FC236}">
                <a16:creationId xmlns:a16="http://schemas.microsoft.com/office/drawing/2014/main" id="{96D468E0-AC89-3D4E-BDC1-7941915F1191}"/>
              </a:ext>
            </a:extLst>
          </p:cNvPr>
          <p:cNvSpPr>
            <a:spLocks noGrp="1"/>
          </p:cNvSpPr>
          <p:nvPr>
            <p:ph type="subTitle" idx="1"/>
          </p:nvPr>
        </p:nvSpPr>
        <p:spPr>
          <a:xfrm>
            <a:off x="1154954" y="4105030"/>
            <a:ext cx="8930339" cy="440079"/>
          </a:xfrm>
          <a:solidFill>
            <a:schemeClr val="tx2"/>
          </a:solidFill>
        </p:spPr>
        <p:txBody>
          <a:bodyPr>
            <a:normAutofit lnSpcReduction="10000"/>
          </a:bodyPr>
          <a:lstStyle/>
          <a:p>
            <a:r>
              <a:rPr lang="en-US" sz="2400" b="1" dirty="0">
                <a:solidFill>
                  <a:schemeClr val="accent1"/>
                </a:solidFill>
              </a:rPr>
              <a:t>2023-2024 Elementary School New Parent orientation</a:t>
            </a:r>
          </a:p>
        </p:txBody>
      </p:sp>
      <p:sp>
        <p:nvSpPr>
          <p:cNvPr id="6" name="TextBox 5">
            <a:extLst>
              <a:ext uri="{FF2B5EF4-FFF2-40B4-BE49-F238E27FC236}">
                <a16:creationId xmlns:a16="http://schemas.microsoft.com/office/drawing/2014/main" id="{9146424B-8B88-094C-B850-356E6FDBC2E2}"/>
              </a:ext>
            </a:extLst>
          </p:cNvPr>
          <p:cNvSpPr txBox="1"/>
          <p:nvPr/>
        </p:nvSpPr>
        <p:spPr>
          <a:xfrm>
            <a:off x="2164229" y="4644970"/>
            <a:ext cx="6911788" cy="461665"/>
          </a:xfrm>
          <a:prstGeom prst="rect">
            <a:avLst/>
          </a:prstGeom>
          <a:noFill/>
        </p:spPr>
        <p:txBody>
          <a:bodyPr wrap="square" rtlCol="0">
            <a:spAutoFit/>
          </a:bodyPr>
          <a:lstStyle/>
          <a:p>
            <a:r>
              <a:rPr lang="en-US" sz="2400" i="1" dirty="0"/>
              <a:t>Creating Knowledge to Transform the World</a:t>
            </a:r>
          </a:p>
        </p:txBody>
      </p:sp>
      <p:pic>
        <p:nvPicPr>
          <p:cNvPr id="9" name="Picture 8" descr="A picture containing circle, art&#10;&#10;Description automatically generated">
            <a:extLst>
              <a:ext uri="{FF2B5EF4-FFF2-40B4-BE49-F238E27FC236}">
                <a16:creationId xmlns:a16="http://schemas.microsoft.com/office/drawing/2014/main" id="{282F4B28-51AB-3281-315C-5B632ED7FC23}"/>
              </a:ext>
            </a:extLst>
          </p:cNvPr>
          <p:cNvPicPr>
            <a:picLocks noChangeAspect="1"/>
          </p:cNvPicPr>
          <p:nvPr/>
        </p:nvPicPr>
        <p:blipFill>
          <a:blip r:embed="rId3"/>
          <a:stretch>
            <a:fillRect/>
          </a:stretch>
        </p:blipFill>
        <p:spPr>
          <a:xfrm>
            <a:off x="9556377" y="0"/>
            <a:ext cx="2438400" cy="2438400"/>
          </a:xfrm>
          <a:prstGeom prst="rect">
            <a:avLst/>
          </a:prstGeom>
        </p:spPr>
      </p:pic>
    </p:spTree>
    <p:extLst>
      <p:ext uri="{BB962C8B-B14F-4D97-AF65-F5344CB8AC3E}">
        <p14:creationId xmlns:p14="http://schemas.microsoft.com/office/powerpoint/2010/main" val="3942470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5464-5DCD-FE41-8C2C-8207A091B44A}"/>
              </a:ext>
            </a:extLst>
          </p:cNvPr>
          <p:cNvSpPr>
            <a:spLocks noGrp="1"/>
          </p:cNvSpPr>
          <p:nvPr>
            <p:ph type="title"/>
          </p:nvPr>
        </p:nvSpPr>
        <p:spPr/>
        <p:txBody>
          <a:bodyPr/>
          <a:lstStyle/>
          <a:p>
            <a:r>
              <a:rPr lang="en-US" sz="6000" dirty="0"/>
              <a:t>Vision</a:t>
            </a:r>
          </a:p>
        </p:txBody>
      </p:sp>
      <p:sp>
        <p:nvSpPr>
          <p:cNvPr id="3" name="Content Placeholder 2">
            <a:extLst>
              <a:ext uri="{FF2B5EF4-FFF2-40B4-BE49-F238E27FC236}">
                <a16:creationId xmlns:a16="http://schemas.microsoft.com/office/drawing/2014/main" id="{21EFD989-0568-D341-830B-6B108E8729AD}"/>
              </a:ext>
            </a:extLst>
          </p:cNvPr>
          <p:cNvSpPr>
            <a:spLocks noGrp="1"/>
          </p:cNvSpPr>
          <p:nvPr>
            <p:ph idx="1"/>
          </p:nvPr>
        </p:nvSpPr>
        <p:spPr/>
        <p:txBody>
          <a:bodyPr>
            <a:normAutofit/>
          </a:bodyPr>
          <a:lstStyle/>
          <a:p>
            <a:pPr marL="0" indent="0" algn="ctr">
              <a:buNone/>
            </a:pPr>
            <a:r>
              <a:rPr lang="en-US" sz="4400" dirty="0"/>
              <a:t>We believe in the full potential of each and every individual to act with integrity and to create their own knowledge.</a:t>
            </a:r>
          </a:p>
        </p:txBody>
      </p:sp>
      <p:pic>
        <p:nvPicPr>
          <p:cNvPr id="5" name="Picture 4" descr="A picture containing circle, art&#10;&#10;Description automatically generated">
            <a:extLst>
              <a:ext uri="{FF2B5EF4-FFF2-40B4-BE49-F238E27FC236}">
                <a16:creationId xmlns:a16="http://schemas.microsoft.com/office/drawing/2014/main" id="{E1B5C927-BC76-4514-C5A7-67E1FEAD3FDD}"/>
              </a:ext>
            </a:extLst>
          </p:cNvPr>
          <p:cNvPicPr>
            <a:picLocks noChangeAspect="1"/>
          </p:cNvPicPr>
          <p:nvPr/>
        </p:nvPicPr>
        <p:blipFill>
          <a:blip r:embed="rId2"/>
          <a:stretch>
            <a:fillRect/>
          </a:stretch>
        </p:blipFill>
        <p:spPr>
          <a:xfrm>
            <a:off x="9556377" y="0"/>
            <a:ext cx="2438400" cy="2438400"/>
          </a:xfrm>
          <a:prstGeom prst="rect">
            <a:avLst/>
          </a:prstGeom>
        </p:spPr>
      </p:pic>
    </p:spTree>
    <p:extLst>
      <p:ext uri="{BB962C8B-B14F-4D97-AF65-F5344CB8AC3E}">
        <p14:creationId xmlns:p14="http://schemas.microsoft.com/office/powerpoint/2010/main" val="149548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5464-5DCD-FE41-8C2C-8207A091B44A}"/>
              </a:ext>
            </a:extLst>
          </p:cNvPr>
          <p:cNvSpPr>
            <a:spLocks noGrp="1"/>
          </p:cNvSpPr>
          <p:nvPr>
            <p:ph type="title"/>
          </p:nvPr>
        </p:nvSpPr>
        <p:spPr/>
        <p:txBody>
          <a:bodyPr/>
          <a:lstStyle/>
          <a:p>
            <a:r>
              <a:rPr lang="en-US" sz="6000" dirty="0"/>
              <a:t>Mission</a:t>
            </a:r>
          </a:p>
        </p:txBody>
      </p:sp>
      <p:sp>
        <p:nvSpPr>
          <p:cNvPr id="3" name="Content Placeholder 2">
            <a:extLst>
              <a:ext uri="{FF2B5EF4-FFF2-40B4-BE49-F238E27FC236}">
                <a16:creationId xmlns:a16="http://schemas.microsoft.com/office/drawing/2014/main" id="{21EFD989-0568-D341-830B-6B108E8729AD}"/>
              </a:ext>
            </a:extLst>
          </p:cNvPr>
          <p:cNvSpPr>
            <a:spLocks noGrp="1"/>
          </p:cNvSpPr>
          <p:nvPr>
            <p:ph idx="1"/>
          </p:nvPr>
        </p:nvSpPr>
        <p:spPr>
          <a:xfrm>
            <a:off x="1103312" y="2160492"/>
            <a:ext cx="8946541" cy="4195481"/>
          </a:xfrm>
        </p:spPr>
        <p:txBody>
          <a:bodyPr>
            <a:normAutofit fontScale="92500" lnSpcReduction="20000"/>
          </a:bodyPr>
          <a:lstStyle/>
          <a:p>
            <a:pPr marL="0" indent="0" algn="ctr">
              <a:buNone/>
            </a:pPr>
            <a:r>
              <a:rPr lang="en-US" sz="4400" dirty="0"/>
              <a:t>At CVLCC, students are respected as intellectuals as they develop their individual authentic self. Our robust academic program is focused on expanding language, developing core ethics, and building knowledge across content areas.</a:t>
            </a:r>
          </a:p>
        </p:txBody>
      </p:sp>
      <p:pic>
        <p:nvPicPr>
          <p:cNvPr id="5" name="Picture 4" descr="A picture containing circle, art&#10;&#10;Description automatically generated">
            <a:extLst>
              <a:ext uri="{FF2B5EF4-FFF2-40B4-BE49-F238E27FC236}">
                <a16:creationId xmlns:a16="http://schemas.microsoft.com/office/drawing/2014/main" id="{229284B5-D31F-8BA0-8E01-37DDBC6BDFA5}"/>
              </a:ext>
            </a:extLst>
          </p:cNvPr>
          <p:cNvPicPr>
            <a:picLocks noChangeAspect="1"/>
          </p:cNvPicPr>
          <p:nvPr/>
        </p:nvPicPr>
        <p:blipFill>
          <a:blip r:embed="rId2"/>
          <a:stretch>
            <a:fillRect/>
          </a:stretch>
        </p:blipFill>
        <p:spPr>
          <a:xfrm>
            <a:off x="9556377" y="0"/>
            <a:ext cx="2438400" cy="2438400"/>
          </a:xfrm>
          <a:prstGeom prst="rect">
            <a:avLst/>
          </a:prstGeom>
        </p:spPr>
      </p:pic>
    </p:spTree>
    <p:extLst>
      <p:ext uri="{BB962C8B-B14F-4D97-AF65-F5344CB8AC3E}">
        <p14:creationId xmlns:p14="http://schemas.microsoft.com/office/powerpoint/2010/main" val="30823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5464-5DCD-FE41-8C2C-8207A091B44A}"/>
              </a:ext>
            </a:extLst>
          </p:cNvPr>
          <p:cNvSpPr>
            <a:spLocks noGrp="1"/>
          </p:cNvSpPr>
          <p:nvPr>
            <p:ph type="title"/>
          </p:nvPr>
        </p:nvSpPr>
        <p:spPr>
          <a:xfrm>
            <a:off x="214741" y="699390"/>
            <a:ext cx="9404723" cy="736002"/>
          </a:xfrm>
        </p:spPr>
        <p:txBody>
          <a:bodyPr/>
          <a:lstStyle/>
          <a:p>
            <a:r>
              <a:rPr lang="en-US" sz="3600" dirty="0"/>
              <a:t>Chula Vista Learning Community Charter</a:t>
            </a:r>
          </a:p>
        </p:txBody>
      </p:sp>
      <p:pic>
        <p:nvPicPr>
          <p:cNvPr id="6" name="Picture 5" descr="A picture containing timeline&#10;&#10;Description automatically generated">
            <a:extLst>
              <a:ext uri="{FF2B5EF4-FFF2-40B4-BE49-F238E27FC236}">
                <a16:creationId xmlns:a16="http://schemas.microsoft.com/office/drawing/2014/main" id="{68C2A1F2-914A-3841-95EA-F46883116EC5}"/>
              </a:ext>
            </a:extLst>
          </p:cNvPr>
          <p:cNvPicPr>
            <a:picLocks noChangeAspect="1"/>
          </p:cNvPicPr>
          <p:nvPr/>
        </p:nvPicPr>
        <p:blipFill>
          <a:blip r:embed="rId3"/>
          <a:stretch>
            <a:fillRect/>
          </a:stretch>
        </p:blipFill>
        <p:spPr>
          <a:xfrm>
            <a:off x="214741" y="1435392"/>
            <a:ext cx="9277350" cy="5276557"/>
          </a:xfrm>
          <a:prstGeom prst="rect">
            <a:avLst/>
          </a:prstGeom>
          <a:ln>
            <a:noFill/>
          </a:ln>
          <a:effectLst>
            <a:softEdge rad="112500"/>
          </a:effectLst>
        </p:spPr>
      </p:pic>
      <p:pic>
        <p:nvPicPr>
          <p:cNvPr id="3" name="Picture 2" descr="A picture containing circle, art&#10;&#10;Description automatically generated">
            <a:extLst>
              <a:ext uri="{FF2B5EF4-FFF2-40B4-BE49-F238E27FC236}">
                <a16:creationId xmlns:a16="http://schemas.microsoft.com/office/drawing/2014/main" id="{F8D4E873-749C-7A0E-44B0-6A0BBBB3B607}"/>
              </a:ext>
            </a:extLst>
          </p:cNvPr>
          <p:cNvPicPr>
            <a:picLocks noChangeAspect="1"/>
          </p:cNvPicPr>
          <p:nvPr/>
        </p:nvPicPr>
        <p:blipFill>
          <a:blip r:embed="rId4"/>
          <a:stretch>
            <a:fillRect/>
          </a:stretch>
        </p:blipFill>
        <p:spPr>
          <a:xfrm>
            <a:off x="9556377" y="0"/>
            <a:ext cx="2438400" cy="2438400"/>
          </a:xfrm>
          <a:prstGeom prst="rect">
            <a:avLst/>
          </a:prstGeom>
        </p:spPr>
      </p:pic>
    </p:spTree>
    <p:extLst>
      <p:ext uri="{BB962C8B-B14F-4D97-AF65-F5344CB8AC3E}">
        <p14:creationId xmlns:p14="http://schemas.microsoft.com/office/powerpoint/2010/main" val="258498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5464-5DCD-FE41-8C2C-8207A091B44A}"/>
              </a:ext>
            </a:extLst>
          </p:cNvPr>
          <p:cNvSpPr>
            <a:spLocks noGrp="1"/>
          </p:cNvSpPr>
          <p:nvPr>
            <p:ph type="title"/>
          </p:nvPr>
        </p:nvSpPr>
        <p:spPr/>
        <p:txBody>
          <a:bodyPr/>
          <a:lstStyle/>
          <a:p>
            <a:r>
              <a:rPr lang="en-US" sz="6000" dirty="0"/>
              <a:t>Instructional Focus</a:t>
            </a:r>
          </a:p>
        </p:txBody>
      </p:sp>
      <p:sp>
        <p:nvSpPr>
          <p:cNvPr id="3" name="Content Placeholder 2">
            <a:extLst>
              <a:ext uri="{FF2B5EF4-FFF2-40B4-BE49-F238E27FC236}">
                <a16:creationId xmlns:a16="http://schemas.microsoft.com/office/drawing/2014/main" id="{21EFD989-0568-D341-830B-6B108E8729AD}"/>
              </a:ext>
            </a:extLst>
          </p:cNvPr>
          <p:cNvSpPr>
            <a:spLocks noGrp="1"/>
          </p:cNvSpPr>
          <p:nvPr>
            <p:ph idx="1"/>
          </p:nvPr>
        </p:nvSpPr>
        <p:spPr>
          <a:xfrm>
            <a:off x="906089" y="2209801"/>
            <a:ext cx="9869488" cy="4195481"/>
          </a:xfrm>
        </p:spPr>
        <p:txBody>
          <a:bodyPr>
            <a:normAutofit fontScale="92500" lnSpcReduction="20000"/>
          </a:bodyPr>
          <a:lstStyle/>
          <a:p>
            <a:pPr marL="0" indent="0" algn="ctr">
              <a:buNone/>
            </a:pPr>
            <a:r>
              <a:rPr lang="en-US" sz="4400" dirty="0"/>
              <a:t>Our students will be able to clarify their thinking, process their ideas, and precisely communicate their understanding effectively both orally and in writing by increasing the quality and quantity of our students’ reading, writing, and problem solving across all content areas.</a:t>
            </a:r>
          </a:p>
        </p:txBody>
      </p:sp>
      <p:pic>
        <p:nvPicPr>
          <p:cNvPr id="5" name="Picture 4" descr="A picture containing circle, art&#10;&#10;Description automatically generated">
            <a:extLst>
              <a:ext uri="{FF2B5EF4-FFF2-40B4-BE49-F238E27FC236}">
                <a16:creationId xmlns:a16="http://schemas.microsoft.com/office/drawing/2014/main" id="{AB471AD1-0FE3-545F-3CB5-D88993F4A95C}"/>
              </a:ext>
            </a:extLst>
          </p:cNvPr>
          <p:cNvPicPr>
            <a:picLocks noChangeAspect="1"/>
          </p:cNvPicPr>
          <p:nvPr/>
        </p:nvPicPr>
        <p:blipFill>
          <a:blip r:embed="rId2"/>
          <a:stretch>
            <a:fillRect/>
          </a:stretch>
        </p:blipFill>
        <p:spPr>
          <a:xfrm>
            <a:off x="9556377" y="0"/>
            <a:ext cx="2438400" cy="2438400"/>
          </a:xfrm>
          <a:prstGeom prst="rect">
            <a:avLst/>
          </a:prstGeom>
        </p:spPr>
      </p:pic>
    </p:spTree>
    <p:extLst>
      <p:ext uri="{BB962C8B-B14F-4D97-AF65-F5344CB8AC3E}">
        <p14:creationId xmlns:p14="http://schemas.microsoft.com/office/powerpoint/2010/main" val="378530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617A-B58E-2349-9501-DF2594DC6399}"/>
              </a:ext>
            </a:extLst>
          </p:cNvPr>
          <p:cNvSpPr>
            <a:spLocks noGrp="1"/>
          </p:cNvSpPr>
          <p:nvPr>
            <p:ph type="title"/>
          </p:nvPr>
        </p:nvSpPr>
        <p:spPr/>
        <p:txBody>
          <a:bodyPr/>
          <a:lstStyle/>
          <a:p>
            <a:r>
              <a:rPr lang="en-US" sz="6000" dirty="0"/>
              <a:t>50/50 Dual Immersion</a:t>
            </a:r>
            <a:br>
              <a:rPr lang="en-US" sz="6000" dirty="0"/>
            </a:br>
            <a:r>
              <a:rPr lang="en-US" sz="2800" dirty="0">
                <a:solidFill>
                  <a:schemeClr val="tx1"/>
                </a:solidFill>
              </a:rPr>
              <a:t>TK-6</a:t>
            </a:r>
            <a:r>
              <a:rPr lang="en-US" sz="2800" baseline="30000" dirty="0">
                <a:solidFill>
                  <a:schemeClr val="tx1"/>
                </a:solidFill>
              </a:rPr>
              <a:t>th</a:t>
            </a:r>
            <a:r>
              <a:rPr lang="en-US" sz="2800" dirty="0">
                <a:solidFill>
                  <a:schemeClr val="tx1"/>
                </a:solidFill>
              </a:rPr>
              <a:t> Grade Program Overview</a:t>
            </a:r>
          </a:p>
        </p:txBody>
      </p:sp>
      <p:sp>
        <p:nvSpPr>
          <p:cNvPr id="3" name="Text Placeholder 2">
            <a:extLst>
              <a:ext uri="{FF2B5EF4-FFF2-40B4-BE49-F238E27FC236}">
                <a16:creationId xmlns:a16="http://schemas.microsoft.com/office/drawing/2014/main" id="{54B15386-0BF5-BE41-8F80-6FCD90B37EEE}"/>
              </a:ext>
            </a:extLst>
          </p:cNvPr>
          <p:cNvSpPr>
            <a:spLocks noGrp="1"/>
          </p:cNvSpPr>
          <p:nvPr>
            <p:ph type="body" idx="1"/>
          </p:nvPr>
        </p:nvSpPr>
        <p:spPr>
          <a:xfrm>
            <a:off x="1103313" y="2597733"/>
            <a:ext cx="4396338" cy="576262"/>
          </a:xfrm>
        </p:spPr>
        <p:txBody>
          <a:bodyPr/>
          <a:lstStyle/>
          <a:p>
            <a:pPr algn="ctr"/>
            <a:r>
              <a:rPr lang="en-US" dirty="0">
                <a:solidFill>
                  <a:srgbClr val="FFFF00"/>
                </a:solidFill>
              </a:rPr>
              <a:t>English Classroom</a:t>
            </a:r>
          </a:p>
        </p:txBody>
      </p:sp>
      <p:sp>
        <p:nvSpPr>
          <p:cNvPr id="4" name="Content Placeholder 3">
            <a:extLst>
              <a:ext uri="{FF2B5EF4-FFF2-40B4-BE49-F238E27FC236}">
                <a16:creationId xmlns:a16="http://schemas.microsoft.com/office/drawing/2014/main" id="{4B07A2D3-ECE8-E146-889E-4381E6C33424}"/>
              </a:ext>
            </a:extLst>
          </p:cNvPr>
          <p:cNvSpPr>
            <a:spLocks noGrp="1"/>
          </p:cNvSpPr>
          <p:nvPr>
            <p:ph sz="half" idx="2"/>
          </p:nvPr>
        </p:nvSpPr>
        <p:spPr>
          <a:xfrm>
            <a:off x="1103312" y="3207333"/>
            <a:ext cx="4396339" cy="2694709"/>
          </a:xfrm>
          <a:ln>
            <a:solidFill>
              <a:schemeClr val="tx2"/>
            </a:solidFill>
          </a:ln>
        </p:spPr>
        <p:txBody>
          <a:bodyPr>
            <a:normAutofit/>
          </a:bodyPr>
          <a:lstStyle/>
          <a:p>
            <a:pPr marL="0" indent="0" algn="ctr">
              <a:buNone/>
            </a:pPr>
            <a:r>
              <a:rPr lang="en-US" sz="2800" dirty="0"/>
              <a:t>50% of Instruction </a:t>
            </a:r>
          </a:p>
          <a:p>
            <a:pPr marL="0" indent="0" algn="ctr">
              <a:buNone/>
            </a:pPr>
            <a:endParaRPr lang="en-US" sz="800" dirty="0"/>
          </a:p>
          <a:p>
            <a:r>
              <a:rPr lang="en-US" sz="2800" dirty="0"/>
              <a:t>English Language Arts</a:t>
            </a:r>
          </a:p>
          <a:p>
            <a:r>
              <a:rPr lang="en-US" sz="2800" dirty="0"/>
              <a:t>Mathematics</a:t>
            </a:r>
          </a:p>
          <a:p>
            <a:r>
              <a:rPr lang="en-US" sz="2800" dirty="0"/>
              <a:t>½ Science</a:t>
            </a:r>
          </a:p>
        </p:txBody>
      </p:sp>
      <p:sp>
        <p:nvSpPr>
          <p:cNvPr id="5" name="Text Placeholder 4">
            <a:extLst>
              <a:ext uri="{FF2B5EF4-FFF2-40B4-BE49-F238E27FC236}">
                <a16:creationId xmlns:a16="http://schemas.microsoft.com/office/drawing/2014/main" id="{D73FB90A-BE4E-C141-A8A8-7B8D42BB8028}"/>
              </a:ext>
            </a:extLst>
          </p:cNvPr>
          <p:cNvSpPr>
            <a:spLocks noGrp="1"/>
          </p:cNvSpPr>
          <p:nvPr>
            <p:ph type="body" sz="quarter" idx="3"/>
          </p:nvPr>
        </p:nvSpPr>
        <p:spPr>
          <a:xfrm>
            <a:off x="5654495" y="2597733"/>
            <a:ext cx="4528596" cy="576262"/>
          </a:xfrm>
        </p:spPr>
        <p:txBody>
          <a:bodyPr/>
          <a:lstStyle/>
          <a:p>
            <a:pPr algn="ctr"/>
            <a:r>
              <a:rPr lang="en-US" dirty="0">
                <a:solidFill>
                  <a:srgbClr val="FFFF00"/>
                </a:solidFill>
              </a:rPr>
              <a:t>Spanish Classroom</a:t>
            </a:r>
          </a:p>
        </p:txBody>
      </p:sp>
      <p:sp>
        <p:nvSpPr>
          <p:cNvPr id="6" name="Content Placeholder 5">
            <a:extLst>
              <a:ext uri="{FF2B5EF4-FFF2-40B4-BE49-F238E27FC236}">
                <a16:creationId xmlns:a16="http://schemas.microsoft.com/office/drawing/2014/main" id="{7065CE52-6B63-8148-96AC-41A507B8815C}"/>
              </a:ext>
            </a:extLst>
          </p:cNvPr>
          <p:cNvSpPr>
            <a:spLocks noGrp="1"/>
          </p:cNvSpPr>
          <p:nvPr>
            <p:ph sz="quarter" idx="4"/>
          </p:nvPr>
        </p:nvSpPr>
        <p:spPr>
          <a:xfrm>
            <a:off x="5654495" y="3207333"/>
            <a:ext cx="4528596" cy="2694709"/>
          </a:xfrm>
          <a:ln>
            <a:solidFill>
              <a:schemeClr val="tx2"/>
            </a:solidFill>
          </a:ln>
        </p:spPr>
        <p:txBody>
          <a:bodyPr/>
          <a:lstStyle/>
          <a:p>
            <a:pPr marL="0" lvl="0" indent="0" algn="ctr">
              <a:buClr>
                <a:srgbClr val="1E5155">
                  <a:lumMod val="40000"/>
                  <a:lumOff val="60000"/>
                </a:srgbClr>
              </a:buClr>
              <a:buNone/>
            </a:pPr>
            <a:r>
              <a:rPr lang="en-US" sz="2800" dirty="0">
                <a:solidFill>
                  <a:prstClr val="white"/>
                </a:solidFill>
              </a:rPr>
              <a:t>50% of Instruction </a:t>
            </a:r>
          </a:p>
          <a:p>
            <a:pPr marL="0" lvl="0" indent="0" algn="ctr">
              <a:buClr>
                <a:srgbClr val="1E5155">
                  <a:lumMod val="40000"/>
                  <a:lumOff val="60000"/>
                </a:srgbClr>
              </a:buClr>
              <a:buNone/>
            </a:pPr>
            <a:endParaRPr lang="en-US" sz="800" dirty="0">
              <a:solidFill>
                <a:prstClr val="white"/>
              </a:solidFill>
            </a:endParaRPr>
          </a:p>
          <a:p>
            <a:pPr lvl="0">
              <a:buClr>
                <a:srgbClr val="1E5155">
                  <a:lumMod val="40000"/>
                  <a:lumOff val="60000"/>
                </a:srgbClr>
              </a:buClr>
            </a:pPr>
            <a:r>
              <a:rPr lang="en-US" sz="2800" dirty="0">
                <a:solidFill>
                  <a:prstClr val="white"/>
                </a:solidFill>
              </a:rPr>
              <a:t>Spanish Language Arts</a:t>
            </a:r>
          </a:p>
          <a:p>
            <a:pPr lvl="0">
              <a:buClr>
                <a:srgbClr val="1E5155">
                  <a:lumMod val="40000"/>
                  <a:lumOff val="60000"/>
                </a:srgbClr>
              </a:buClr>
            </a:pPr>
            <a:r>
              <a:rPr lang="en-US" sz="2800" dirty="0">
                <a:solidFill>
                  <a:prstClr val="white"/>
                </a:solidFill>
              </a:rPr>
              <a:t>Social Studies/History</a:t>
            </a:r>
          </a:p>
          <a:p>
            <a:pPr lvl="0">
              <a:buClr>
                <a:srgbClr val="1E5155">
                  <a:lumMod val="40000"/>
                  <a:lumOff val="60000"/>
                </a:srgbClr>
              </a:buClr>
            </a:pPr>
            <a:r>
              <a:rPr lang="en-US" sz="2800" dirty="0">
                <a:solidFill>
                  <a:prstClr val="white"/>
                </a:solidFill>
              </a:rPr>
              <a:t>½ Science</a:t>
            </a:r>
          </a:p>
        </p:txBody>
      </p:sp>
      <p:sp>
        <p:nvSpPr>
          <p:cNvPr id="8" name="AutoShape 24">
            <a:extLst>
              <a:ext uri="{FF2B5EF4-FFF2-40B4-BE49-F238E27FC236}">
                <a16:creationId xmlns:a16="http://schemas.microsoft.com/office/drawing/2014/main" id="{0A196919-7D5A-FB4F-8810-327ED37E643D}"/>
              </a:ext>
            </a:extLst>
          </p:cNvPr>
          <p:cNvSpPr>
            <a:spLocks noChangeArrowheads="1"/>
          </p:cNvSpPr>
          <p:nvPr/>
        </p:nvSpPr>
        <p:spPr bwMode="auto">
          <a:xfrm>
            <a:off x="4816295" y="2307547"/>
            <a:ext cx="1676400" cy="381000"/>
          </a:xfrm>
          <a:prstGeom prst="curvedDownArrow">
            <a:avLst>
              <a:gd name="adj1" fmla="val 88000"/>
              <a:gd name="adj2" fmla="val 176000"/>
              <a:gd name="adj3" fmla="val 33333"/>
            </a:avLst>
          </a:prstGeom>
          <a:solidFill>
            <a:schemeClr val="accent2"/>
          </a:solidFill>
          <a:ln w="9525">
            <a:solidFill>
              <a:schemeClr val="tx1"/>
            </a:solidFill>
            <a:miter lim="800000"/>
            <a:headEnd/>
            <a:tailEnd/>
          </a:ln>
        </p:spPr>
        <p:txBody>
          <a:bodyPr wrap="none" anchor="ctr"/>
          <a:lstStyle>
            <a:lvl1pPr>
              <a:defRPr>
                <a:solidFill>
                  <a:schemeClr val="tx1"/>
                </a:solidFill>
                <a:latin typeface="Tahoma" panose="020B0604030504040204" pitchFamily="34" charset="0"/>
                <a:ea typeface="MS PGothic" panose="020B0600070205080204" pitchFamily="34" charset="-128"/>
              </a:defRPr>
            </a:lvl1pPr>
            <a:lvl2pPr marL="742950" indent="-285750">
              <a:defRPr>
                <a:solidFill>
                  <a:schemeClr val="tx1"/>
                </a:solidFill>
                <a:latin typeface="Tahoma" panose="020B0604030504040204" pitchFamily="34" charset="0"/>
                <a:ea typeface="MS PGothic" panose="020B0600070205080204" pitchFamily="34" charset="-128"/>
              </a:defRPr>
            </a:lvl2pPr>
            <a:lvl3pPr marL="1143000" indent="-228600">
              <a:defRPr>
                <a:solidFill>
                  <a:schemeClr val="tx1"/>
                </a:solidFill>
                <a:latin typeface="Tahoma" panose="020B0604030504040204" pitchFamily="34" charset="0"/>
                <a:ea typeface="MS PGothic" panose="020B0600070205080204" pitchFamily="34" charset="-128"/>
              </a:defRPr>
            </a:lvl3pPr>
            <a:lvl4pPr marL="1600200" indent="-228600">
              <a:defRPr>
                <a:solidFill>
                  <a:schemeClr val="tx1"/>
                </a:solidFill>
                <a:latin typeface="Tahoma" panose="020B0604030504040204" pitchFamily="34" charset="0"/>
                <a:ea typeface="MS PGothic" panose="020B0600070205080204" pitchFamily="34" charset="-128"/>
              </a:defRPr>
            </a:lvl4pPr>
            <a:lvl5pPr marL="2057400" indent="-22860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endParaRPr lang="en-US" altLang="en-US" dirty="0"/>
          </a:p>
        </p:txBody>
      </p:sp>
      <p:sp>
        <p:nvSpPr>
          <p:cNvPr id="9" name="AutoShape 26">
            <a:extLst>
              <a:ext uri="{FF2B5EF4-FFF2-40B4-BE49-F238E27FC236}">
                <a16:creationId xmlns:a16="http://schemas.microsoft.com/office/drawing/2014/main" id="{09BBA9BA-FA91-E443-842F-70F430FA02CF}"/>
              </a:ext>
            </a:extLst>
          </p:cNvPr>
          <p:cNvSpPr>
            <a:spLocks noChangeArrowheads="1"/>
          </p:cNvSpPr>
          <p:nvPr/>
        </p:nvSpPr>
        <p:spPr bwMode="auto">
          <a:xfrm rot="5400000">
            <a:off x="5271051" y="5360421"/>
            <a:ext cx="457200" cy="1676400"/>
          </a:xfrm>
          <a:prstGeom prst="curvedLeftArrow">
            <a:avLst>
              <a:gd name="adj1" fmla="val 73333"/>
              <a:gd name="adj2" fmla="val 146667"/>
              <a:gd name="adj3" fmla="val 33333"/>
            </a:avLst>
          </a:prstGeom>
          <a:solidFill>
            <a:schemeClr val="accent2"/>
          </a:solidFill>
          <a:ln w="9525">
            <a:solidFill>
              <a:schemeClr val="tx1"/>
            </a:solidFill>
            <a:miter lim="800000"/>
            <a:headEnd/>
            <a:tailEnd/>
          </a:ln>
        </p:spPr>
        <p:txBody>
          <a:bodyPr wrap="none" anchor="ctr"/>
          <a:lstStyle>
            <a:lvl1pPr>
              <a:defRPr>
                <a:solidFill>
                  <a:schemeClr val="tx1"/>
                </a:solidFill>
                <a:latin typeface="Tahoma" panose="020B0604030504040204" pitchFamily="34" charset="0"/>
                <a:ea typeface="MS PGothic" panose="020B0600070205080204" pitchFamily="34" charset="-128"/>
              </a:defRPr>
            </a:lvl1pPr>
            <a:lvl2pPr marL="742950" indent="-285750">
              <a:defRPr>
                <a:solidFill>
                  <a:schemeClr val="tx1"/>
                </a:solidFill>
                <a:latin typeface="Tahoma" panose="020B0604030504040204" pitchFamily="34" charset="0"/>
                <a:ea typeface="MS PGothic" panose="020B0600070205080204" pitchFamily="34" charset="-128"/>
              </a:defRPr>
            </a:lvl2pPr>
            <a:lvl3pPr marL="1143000" indent="-228600">
              <a:defRPr>
                <a:solidFill>
                  <a:schemeClr val="tx1"/>
                </a:solidFill>
                <a:latin typeface="Tahoma" panose="020B0604030504040204" pitchFamily="34" charset="0"/>
                <a:ea typeface="MS PGothic" panose="020B0600070205080204" pitchFamily="34" charset="-128"/>
              </a:defRPr>
            </a:lvl3pPr>
            <a:lvl4pPr marL="1600200" indent="-228600">
              <a:defRPr>
                <a:solidFill>
                  <a:schemeClr val="tx1"/>
                </a:solidFill>
                <a:latin typeface="Tahoma" panose="020B0604030504040204" pitchFamily="34" charset="0"/>
                <a:ea typeface="MS PGothic" panose="020B0600070205080204" pitchFamily="34" charset="-128"/>
              </a:defRPr>
            </a:lvl4pPr>
            <a:lvl5pPr marL="2057400" indent="-228600">
              <a:defRPr>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MS PGothic" panose="020B0600070205080204" pitchFamily="34" charset="-128"/>
              </a:defRPr>
            </a:lvl9pPr>
          </a:lstStyle>
          <a:p>
            <a:endParaRPr lang="en-US" altLang="en-US"/>
          </a:p>
        </p:txBody>
      </p:sp>
      <p:pic>
        <p:nvPicPr>
          <p:cNvPr id="10" name="Picture 9" descr="A picture containing circle, art&#10;&#10;Description automatically generated">
            <a:extLst>
              <a:ext uri="{FF2B5EF4-FFF2-40B4-BE49-F238E27FC236}">
                <a16:creationId xmlns:a16="http://schemas.microsoft.com/office/drawing/2014/main" id="{1EDD97B1-E685-2995-2B89-29978D4CB3A1}"/>
              </a:ext>
            </a:extLst>
          </p:cNvPr>
          <p:cNvPicPr>
            <a:picLocks noChangeAspect="1"/>
          </p:cNvPicPr>
          <p:nvPr/>
        </p:nvPicPr>
        <p:blipFill>
          <a:blip r:embed="rId3"/>
          <a:stretch>
            <a:fillRect/>
          </a:stretch>
        </p:blipFill>
        <p:spPr>
          <a:xfrm>
            <a:off x="9556377" y="0"/>
            <a:ext cx="2438400" cy="2438400"/>
          </a:xfrm>
          <a:prstGeom prst="rect">
            <a:avLst/>
          </a:prstGeom>
        </p:spPr>
      </p:pic>
    </p:spTree>
    <p:extLst>
      <p:ext uri="{BB962C8B-B14F-4D97-AF65-F5344CB8AC3E}">
        <p14:creationId xmlns:p14="http://schemas.microsoft.com/office/powerpoint/2010/main" val="211642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617A-B58E-2349-9501-DF2594DC6399}"/>
              </a:ext>
            </a:extLst>
          </p:cNvPr>
          <p:cNvSpPr>
            <a:spLocks noGrp="1"/>
          </p:cNvSpPr>
          <p:nvPr>
            <p:ph type="title"/>
          </p:nvPr>
        </p:nvSpPr>
        <p:spPr>
          <a:xfrm>
            <a:off x="646111" y="204521"/>
            <a:ext cx="9404723" cy="1400530"/>
          </a:xfrm>
        </p:spPr>
        <p:txBody>
          <a:bodyPr/>
          <a:lstStyle/>
          <a:p>
            <a:r>
              <a:rPr lang="en-US" sz="6000" dirty="0"/>
              <a:t>50/50 Dual Immersion</a:t>
            </a:r>
            <a:br>
              <a:rPr lang="en-US" sz="6000" dirty="0"/>
            </a:br>
            <a:r>
              <a:rPr lang="en-US" sz="2800" dirty="0">
                <a:solidFill>
                  <a:schemeClr val="tx1"/>
                </a:solidFill>
              </a:rPr>
              <a:t>Sample Schedule</a:t>
            </a:r>
          </a:p>
        </p:txBody>
      </p:sp>
      <p:sp>
        <p:nvSpPr>
          <p:cNvPr id="3" name="Text Placeholder 2">
            <a:extLst>
              <a:ext uri="{FF2B5EF4-FFF2-40B4-BE49-F238E27FC236}">
                <a16:creationId xmlns:a16="http://schemas.microsoft.com/office/drawing/2014/main" id="{54B15386-0BF5-BE41-8F80-6FCD90B37EEE}"/>
              </a:ext>
            </a:extLst>
          </p:cNvPr>
          <p:cNvSpPr>
            <a:spLocks noGrp="1"/>
          </p:cNvSpPr>
          <p:nvPr>
            <p:ph type="body" idx="1"/>
          </p:nvPr>
        </p:nvSpPr>
        <p:spPr>
          <a:xfrm>
            <a:off x="816444" y="1565760"/>
            <a:ext cx="4396338" cy="576262"/>
          </a:xfrm>
        </p:spPr>
        <p:txBody>
          <a:bodyPr/>
          <a:lstStyle/>
          <a:p>
            <a:pPr algn="ctr"/>
            <a:r>
              <a:rPr lang="en-US" dirty="0">
                <a:solidFill>
                  <a:srgbClr val="FFC000"/>
                </a:solidFill>
              </a:rPr>
              <a:t>Monday - Thursday</a:t>
            </a:r>
          </a:p>
        </p:txBody>
      </p:sp>
      <p:sp>
        <p:nvSpPr>
          <p:cNvPr id="4" name="Content Placeholder 3">
            <a:extLst>
              <a:ext uri="{FF2B5EF4-FFF2-40B4-BE49-F238E27FC236}">
                <a16:creationId xmlns:a16="http://schemas.microsoft.com/office/drawing/2014/main" id="{4B07A2D3-ECE8-E146-889E-4381E6C33424}"/>
              </a:ext>
            </a:extLst>
          </p:cNvPr>
          <p:cNvSpPr>
            <a:spLocks noGrp="1"/>
          </p:cNvSpPr>
          <p:nvPr>
            <p:ph sz="half" idx="2"/>
          </p:nvPr>
        </p:nvSpPr>
        <p:spPr>
          <a:xfrm>
            <a:off x="816443" y="2175360"/>
            <a:ext cx="4396339" cy="4643448"/>
          </a:xfrm>
          <a:ln>
            <a:solidFill>
              <a:schemeClr val="tx2"/>
            </a:solidFill>
          </a:ln>
        </p:spPr>
        <p:txBody>
          <a:bodyPr>
            <a:normAutofit lnSpcReduction="10000"/>
          </a:bodyPr>
          <a:lstStyle/>
          <a:p>
            <a:pPr marL="0" indent="0">
              <a:buNone/>
            </a:pPr>
            <a:r>
              <a:rPr lang="en-US" sz="2400" dirty="0"/>
              <a:t>8:00am	</a:t>
            </a:r>
            <a:r>
              <a:rPr lang="en-US" sz="2400" dirty="0">
                <a:solidFill>
                  <a:schemeClr val="bg2">
                    <a:lumMod val="40000"/>
                    <a:lumOff val="60000"/>
                  </a:schemeClr>
                </a:solidFill>
              </a:rPr>
              <a:t>Morning Assembly</a:t>
            </a:r>
          </a:p>
          <a:p>
            <a:pPr marL="0" indent="0">
              <a:buNone/>
            </a:pPr>
            <a:r>
              <a:rPr lang="en-US" sz="2400" dirty="0"/>
              <a:t>8:05am	Mathematics</a:t>
            </a:r>
          </a:p>
          <a:p>
            <a:pPr marL="0" indent="0">
              <a:buNone/>
            </a:pPr>
            <a:r>
              <a:rPr lang="en-US" sz="2400" dirty="0"/>
              <a:t>9:15am	</a:t>
            </a:r>
            <a:r>
              <a:rPr lang="en-US" sz="2400" dirty="0">
                <a:solidFill>
                  <a:schemeClr val="bg2">
                    <a:lumMod val="40000"/>
                    <a:lumOff val="60000"/>
                  </a:schemeClr>
                </a:solidFill>
              </a:rPr>
              <a:t>Recess</a:t>
            </a:r>
          </a:p>
          <a:p>
            <a:pPr marL="0" indent="0">
              <a:buNone/>
            </a:pPr>
            <a:r>
              <a:rPr lang="en-US" sz="2400" dirty="0"/>
              <a:t>9:30am 	English Lang. Arts</a:t>
            </a:r>
          </a:p>
          <a:p>
            <a:pPr marL="0" indent="0">
              <a:buNone/>
            </a:pPr>
            <a:r>
              <a:rPr lang="en-US" sz="2400" dirty="0"/>
              <a:t>10:45am	</a:t>
            </a:r>
            <a:r>
              <a:rPr lang="en-US" sz="2400" dirty="0">
                <a:solidFill>
                  <a:schemeClr val="bg2">
                    <a:lumMod val="40000"/>
                    <a:lumOff val="60000"/>
                  </a:schemeClr>
                </a:solidFill>
              </a:rPr>
              <a:t>Switch </a:t>
            </a:r>
          </a:p>
          <a:p>
            <a:pPr marL="0" indent="0">
              <a:buNone/>
            </a:pPr>
            <a:r>
              <a:rPr lang="en-US" sz="2400" dirty="0"/>
              <a:t>10:50am	Spanish Lang. Arts</a:t>
            </a:r>
          </a:p>
          <a:p>
            <a:pPr marL="0" indent="0">
              <a:buNone/>
            </a:pPr>
            <a:r>
              <a:rPr lang="en-US" sz="2400" dirty="0"/>
              <a:t>12:15pm	</a:t>
            </a:r>
            <a:r>
              <a:rPr lang="en-US" sz="2400" dirty="0">
                <a:solidFill>
                  <a:schemeClr val="bg2">
                    <a:lumMod val="40000"/>
                    <a:lumOff val="60000"/>
                  </a:schemeClr>
                </a:solidFill>
              </a:rPr>
              <a:t>Lunch</a:t>
            </a:r>
          </a:p>
          <a:p>
            <a:pPr marL="0" indent="0">
              <a:buNone/>
            </a:pPr>
            <a:r>
              <a:rPr lang="en-US" sz="2400" dirty="0"/>
              <a:t>1:00pm	</a:t>
            </a:r>
            <a:r>
              <a:rPr lang="en-US" sz="2200" dirty="0"/>
              <a:t>Social Studies/History</a:t>
            </a:r>
          </a:p>
          <a:p>
            <a:pPr marL="0" indent="0">
              <a:buNone/>
            </a:pPr>
            <a:r>
              <a:rPr lang="en-US" sz="2400" dirty="0"/>
              <a:t>2:00pm	</a:t>
            </a:r>
            <a:r>
              <a:rPr lang="en-US" sz="2400" dirty="0" err="1">
                <a:solidFill>
                  <a:schemeClr val="bg2">
                    <a:lumMod val="40000"/>
                    <a:lumOff val="60000"/>
                  </a:schemeClr>
                </a:solidFill>
              </a:rPr>
              <a:t>MicroSociety</a:t>
            </a:r>
            <a:endParaRPr lang="en-US" sz="2400" dirty="0">
              <a:solidFill>
                <a:schemeClr val="bg2">
                  <a:lumMod val="40000"/>
                  <a:lumOff val="60000"/>
                </a:schemeClr>
              </a:solidFill>
            </a:endParaRPr>
          </a:p>
          <a:p>
            <a:pPr marL="0" indent="0">
              <a:buNone/>
            </a:pPr>
            <a:r>
              <a:rPr lang="en-US" sz="2400" dirty="0"/>
              <a:t>3:00pm	Dismissal</a:t>
            </a:r>
          </a:p>
          <a:p>
            <a:pPr marL="0" indent="0">
              <a:buNone/>
            </a:pPr>
            <a:endParaRPr lang="en-US" sz="2400" dirty="0"/>
          </a:p>
        </p:txBody>
      </p:sp>
      <p:sp>
        <p:nvSpPr>
          <p:cNvPr id="5" name="Text Placeholder 4">
            <a:extLst>
              <a:ext uri="{FF2B5EF4-FFF2-40B4-BE49-F238E27FC236}">
                <a16:creationId xmlns:a16="http://schemas.microsoft.com/office/drawing/2014/main" id="{D73FB90A-BE4E-C141-A8A8-7B8D42BB8028}"/>
              </a:ext>
            </a:extLst>
          </p:cNvPr>
          <p:cNvSpPr>
            <a:spLocks noGrp="1"/>
          </p:cNvSpPr>
          <p:nvPr>
            <p:ph type="body" sz="quarter" idx="3"/>
          </p:nvPr>
        </p:nvSpPr>
        <p:spPr>
          <a:xfrm>
            <a:off x="5367626" y="1565760"/>
            <a:ext cx="4528596" cy="576262"/>
          </a:xfrm>
        </p:spPr>
        <p:txBody>
          <a:bodyPr/>
          <a:lstStyle/>
          <a:p>
            <a:pPr algn="ctr"/>
            <a:r>
              <a:rPr lang="en-US" dirty="0">
                <a:solidFill>
                  <a:srgbClr val="FFC000"/>
                </a:solidFill>
              </a:rPr>
              <a:t>Friday (Minimum Day)</a:t>
            </a:r>
          </a:p>
        </p:txBody>
      </p:sp>
      <p:sp>
        <p:nvSpPr>
          <p:cNvPr id="6" name="Content Placeholder 5">
            <a:extLst>
              <a:ext uri="{FF2B5EF4-FFF2-40B4-BE49-F238E27FC236}">
                <a16:creationId xmlns:a16="http://schemas.microsoft.com/office/drawing/2014/main" id="{7065CE52-6B63-8148-96AC-41A507B8815C}"/>
              </a:ext>
            </a:extLst>
          </p:cNvPr>
          <p:cNvSpPr>
            <a:spLocks noGrp="1"/>
          </p:cNvSpPr>
          <p:nvPr>
            <p:ph sz="quarter" idx="4"/>
          </p:nvPr>
        </p:nvSpPr>
        <p:spPr>
          <a:xfrm>
            <a:off x="5367626" y="2175360"/>
            <a:ext cx="4528596" cy="4643448"/>
          </a:xfrm>
          <a:ln>
            <a:solidFill>
              <a:schemeClr val="tx2"/>
            </a:solidFill>
          </a:ln>
        </p:spPr>
        <p:txBody>
          <a:bodyPr>
            <a:normAutofit lnSpcReduction="10000"/>
          </a:bodyPr>
          <a:lstStyle/>
          <a:p>
            <a:pPr marL="0" indent="0">
              <a:buNone/>
            </a:pPr>
            <a:r>
              <a:rPr lang="en-US" sz="2400" dirty="0"/>
              <a:t>8:00am	</a:t>
            </a:r>
            <a:r>
              <a:rPr lang="en-US" sz="2400" dirty="0">
                <a:solidFill>
                  <a:schemeClr val="bg2">
                    <a:lumMod val="40000"/>
                    <a:lumOff val="60000"/>
                  </a:schemeClr>
                </a:solidFill>
              </a:rPr>
              <a:t>Morning Assembly</a:t>
            </a:r>
          </a:p>
          <a:p>
            <a:pPr marL="0" indent="0">
              <a:buNone/>
            </a:pPr>
            <a:r>
              <a:rPr lang="en-US" sz="2400" dirty="0"/>
              <a:t>8:05am	Mathematics</a:t>
            </a:r>
          </a:p>
          <a:p>
            <a:pPr marL="0" indent="0">
              <a:buNone/>
            </a:pPr>
            <a:r>
              <a:rPr lang="en-US" sz="2400" dirty="0"/>
              <a:t>9:15am	</a:t>
            </a:r>
            <a:r>
              <a:rPr lang="en-US" sz="2400" dirty="0">
                <a:solidFill>
                  <a:schemeClr val="bg2">
                    <a:lumMod val="40000"/>
                    <a:lumOff val="60000"/>
                  </a:schemeClr>
                </a:solidFill>
              </a:rPr>
              <a:t>Recess</a:t>
            </a:r>
          </a:p>
          <a:p>
            <a:pPr marL="0" indent="0">
              <a:buNone/>
            </a:pPr>
            <a:r>
              <a:rPr lang="en-US" sz="2400" dirty="0"/>
              <a:t>9:30am 	English Lang. Arts</a:t>
            </a:r>
          </a:p>
          <a:p>
            <a:pPr marL="0" indent="0">
              <a:buNone/>
            </a:pPr>
            <a:r>
              <a:rPr lang="en-US" sz="2400" dirty="0"/>
              <a:t>10:15am	</a:t>
            </a:r>
            <a:r>
              <a:rPr lang="en-US" sz="2400" dirty="0">
                <a:solidFill>
                  <a:schemeClr val="bg2">
                    <a:lumMod val="40000"/>
                    <a:lumOff val="60000"/>
                  </a:schemeClr>
                </a:solidFill>
              </a:rPr>
              <a:t>Switch </a:t>
            </a:r>
          </a:p>
          <a:p>
            <a:pPr marL="0" indent="0">
              <a:buNone/>
            </a:pPr>
            <a:r>
              <a:rPr lang="en-US" sz="2400" dirty="0"/>
              <a:t>10:20am	Spanish Lang. Arts</a:t>
            </a:r>
          </a:p>
          <a:p>
            <a:pPr marL="0" indent="0">
              <a:buNone/>
            </a:pPr>
            <a:r>
              <a:rPr lang="en-US" sz="2400" dirty="0"/>
              <a:t>11:20am </a:t>
            </a:r>
            <a:r>
              <a:rPr lang="en-US" sz="2200" dirty="0"/>
              <a:t>Social Studies/History</a:t>
            </a:r>
            <a:endParaRPr lang="en-US" sz="2400" dirty="0"/>
          </a:p>
          <a:p>
            <a:pPr marL="0" indent="0">
              <a:buNone/>
            </a:pPr>
            <a:r>
              <a:rPr lang="en-US" sz="2400" dirty="0"/>
              <a:t>12:15pm	</a:t>
            </a:r>
            <a:r>
              <a:rPr lang="en-US" sz="2400" dirty="0">
                <a:solidFill>
                  <a:schemeClr val="bg2">
                    <a:lumMod val="40000"/>
                    <a:lumOff val="60000"/>
                  </a:schemeClr>
                </a:solidFill>
              </a:rPr>
              <a:t>Lunch</a:t>
            </a:r>
          </a:p>
          <a:p>
            <a:pPr marL="0" indent="0">
              <a:buNone/>
            </a:pPr>
            <a:r>
              <a:rPr lang="en-US" sz="2400" dirty="0"/>
              <a:t>1:00pm	Dismissal</a:t>
            </a:r>
          </a:p>
          <a:p>
            <a:pPr marL="0" lvl="0" indent="0">
              <a:buClr>
                <a:srgbClr val="1E5155">
                  <a:lumMod val="40000"/>
                  <a:lumOff val="60000"/>
                </a:srgbClr>
              </a:buClr>
              <a:buNone/>
            </a:pPr>
            <a:endParaRPr lang="en-US" sz="2400" dirty="0">
              <a:solidFill>
                <a:prstClr val="white"/>
              </a:solidFill>
            </a:endParaRPr>
          </a:p>
        </p:txBody>
      </p:sp>
      <p:pic>
        <p:nvPicPr>
          <p:cNvPr id="8" name="Picture 7" descr="A picture containing circle, art&#10;&#10;Description automatically generated">
            <a:extLst>
              <a:ext uri="{FF2B5EF4-FFF2-40B4-BE49-F238E27FC236}">
                <a16:creationId xmlns:a16="http://schemas.microsoft.com/office/drawing/2014/main" id="{BBF59095-3B2B-65CF-5EB4-63CEAA430953}"/>
              </a:ext>
            </a:extLst>
          </p:cNvPr>
          <p:cNvPicPr>
            <a:picLocks noChangeAspect="1"/>
          </p:cNvPicPr>
          <p:nvPr/>
        </p:nvPicPr>
        <p:blipFill>
          <a:blip r:embed="rId3"/>
          <a:stretch>
            <a:fillRect/>
          </a:stretch>
        </p:blipFill>
        <p:spPr>
          <a:xfrm>
            <a:off x="9556377" y="0"/>
            <a:ext cx="2438400" cy="2438400"/>
          </a:xfrm>
          <a:prstGeom prst="rect">
            <a:avLst/>
          </a:prstGeom>
        </p:spPr>
      </p:pic>
    </p:spTree>
    <p:extLst>
      <p:ext uri="{BB962C8B-B14F-4D97-AF65-F5344CB8AC3E}">
        <p14:creationId xmlns:p14="http://schemas.microsoft.com/office/powerpoint/2010/main" val="40512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5D7BE-C4B3-854B-B631-273D7BD824E4}"/>
              </a:ext>
            </a:extLst>
          </p:cNvPr>
          <p:cNvSpPr>
            <a:spLocks noGrp="1"/>
          </p:cNvSpPr>
          <p:nvPr>
            <p:ph type="title"/>
          </p:nvPr>
        </p:nvSpPr>
        <p:spPr/>
        <p:txBody>
          <a:bodyPr/>
          <a:lstStyle/>
          <a:p>
            <a:r>
              <a:rPr lang="en-US" dirty="0"/>
              <a:t>Transitional Kinder &amp; Kindergarten</a:t>
            </a:r>
            <a:br>
              <a:rPr lang="en-US" dirty="0"/>
            </a:br>
            <a:r>
              <a:rPr lang="en-US" sz="2800" dirty="0"/>
              <a:t>Beginning of Year Information</a:t>
            </a:r>
            <a:endParaRPr lang="en-US" dirty="0"/>
          </a:p>
        </p:txBody>
      </p:sp>
      <p:sp>
        <p:nvSpPr>
          <p:cNvPr id="3" name="Content Placeholder 2">
            <a:extLst>
              <a:ext uri="{FF2B5EF4-FFF2-40B4-BE49-F238E27FC236}">
                <a16:creationId xmlns:a16="http://schemas.microsoft.com/office/drawing/2014/main" id="{872642DE-5CED-7049-8521-67012411816F}"/>
              </a:ext>
            </a:extLst>
          </p:cNvPr>
          <p:cNvSpPr>
            <a:spLocks noGrp="1"/>
          </p:cNvSpPr>
          <p:nvPr>
            <p:ph sz="half" idx="1"/>
          </p:nvPr>
        </p:nvSpPr>
        <p:spPr>
          <a:solidFill>
            <a:schemeClr val="tx2"/>
          </a:solidFill>
        </p:spPr>
        <p:txBody>
          <a:bodyPr>
            <a:normAutofit/>
          </a:bodyPr>
          <a:lstStyle/>
          <a:p>
            <a:pPr marL="0" indent="0" algn="ctr">
              <a:buNone/>
            </a:pPr>
            <a:endParaRPr lang="en-US" sz="1200" b="1" dirty="0">
              <a:solidFill>
                <a:schemeClr val="bg2"/>
              </a:solidFill>
              <a:ea typeface="Helvetica Neue" panose="02000503000000020004" pitchFamily="2" charset="0"/>
              <a:cs typeface="Helvetica Neue" panose="02000503000000020004" pitchFamily="2" charset="0"/>
            </a:endParaRPr>
          </a:p>
          <a:p>
            <a:pPr marL="0" indent="0" algn="ctr">
              <a:buNone/>
            </a:pPr>
            <a:r>
              <a:rPr lang="en-US" sz="5400" b="1" dirty="0">
                <a:solidFill>
                  <a:schemeClr val="bg2"/>
                </a:solidFill>
                <a:ea typeface="Helvetica Neue" panose="02000503000000020004" pitchFamily="2" charset="0"/>
                <a:cs typeface="Helvetica Neue" panose="02000503000000020004" pitchFamily="2" charset="0"/>
              </a:rPr>
              <a:t>First day of School </a:t>
            </a:r>
            <a:br>
              <a:rPr lang="en-US" sz="5400" b="1" dirty="0">
                <a:solidFill>
                  <a:schemeClr val="bg2"/>
                </a:solidFill>
                <a:ea typeface="Helvetica Neue" panose="02000503000000020004" pitchFamily="2" charset="0"/>
                <a:cs typeface="Helvetica Neue" panose="02000503000000020004" pitchFamily="2" charset="0"/>
              </a:rPr>
            </a:br>
            <a:r>
              <a:rPr lang="en-US" sz="5400" b="1" dirty="0">
                <a:solidFill>
                  <a:schemeClr val="accent1"/>
                </a:solidFill>
                <a:ea typeface="Helvetica Neue" panose="02000503000000020004" pitchFamily="2" charset="0"/>
                <a:cs typeface="Helvetica Neue" panose="02000503000000020004" pitchFamily="2" charset="0"/>
              </a:rPr>
              <a:t>Wednesday</a:t>
            </a:r>
          </a:p>
          <a:p>
            <a:pPr marL="0" indent="0" algn="ctr">
              <a:buNone/>
            </a:pPr>
            <a:r>
              <a:rPr lang="en-US" sz="5400" b="1" dirty="0">
                <a:solidFill>
                  <a:schemeClr val="accent1"/>
                </a:solidFill>
                <a:ea typeface="Helvetica Neue" panose="02000503000000020004" pitchFamily="2" charset="0"/>
                <a:cs typeface="Helvetica Neue" panose="02000503000000020004" pitchFamily="2" charset="0"/>
              </a:rPr>
              <a:t>July 19, 2023</a:t>
            </a:r>
            <a:endParaRPr lang="en-US" sz="5400" dirty="0">
              <a:solidFill>
                <a:schemeClr val="accent1"/>
              </a:solidFill>
            </a:endParaRPr>
          </a:p>
        </p:txBody>
      </p:sp>
      <p:sp>
        <p:nvSpPr>
          <p:cNvPr id="4" name="Content Placeholder 3">
            <a:extLst>
              <a:ext uri="{FF2B5EF4-FFF2-40B4-BE49-F238E27FC236}">
                <a16:creationId xmlns:a16="http://schemas.microsoft.com/office/drawing/2014/main" id="{B8720D07-30EC-7F47-9F45-64EA633F0EBB}"/>
              </a:ext>
            </a:extLst>
          </p:cNvPr>
          <p:cNvSpPr>
            <a:spLocks noGrp="1"/>
          </p:cNvSpPr>
          <p:nvPr>
            <p:ph sz="half" idx="2"/>
          </p:nvPr>
        </p:nvSpPr>
        <p:spPr>
          <a:xfrm>
            <a:off x="5654493" y="2468463"/>
            <a:ext cx="5690840" cy="4200245"/>
          </a:xfrm>
        </p:spPr>
        <p:txBody>
          <a:bodyPr>
            <a:normAutofit/>
          </a:bodyPr>
          <a:lstStyle/>
          <a:p>
            <a:r>
              <a:rPr lang="en-US" sz="3200" dirty="0"/>
              <a:t>Parent Orientation on the first day of school</a:t>
            </a:r>
          </a:p>
          <a:p>
            <a:endParaRPr lang="en-US" sz="1200" dirty="0"/>
          </a:p>
          <a:p>
            <a:r>
              <a:rPr lang="en-US" sz="3200" dirty="0"/>
              <a:t>First 9 days are minimum days for student assessment (sign up during the orientation)</a:t>
            </a:r>
          </a:p>
        </p:txBody>
      </p:sp>
      <p:pic>
        <p:nvPicPr>
          <p:cNvPr id="6" name="Picture 5" descr="A picture containing circle, art&#10;&#10;Description automatically generated">
            <a:extLst>
              <a:ext uri="{FF2B5EF4-FFF2-40B4-BE49-F238E27FC236}">
                <a16:creationId xmlns:a16="http://schemas.microsoft.com/office/drawing/2014/main" id="{BB6583C6-B0AD-7A01-E650-3015872F0B02}"/>
              </a:ext>
            </a:extLst>
          </p:cNvPr>
          <p:cNvPicPr>
            <a:picLocks noChangeAspect="1"/>
          </p:cNvPicPr>
          <p:nvPr/>
        </p:nvPicPr>
        <p:blipFill>
          <a:blip r:embed="rId3"/>
          <a:stretch>
            <a:fillRect/>
          </a:stretch>
        </p:blipFill>
        <p:spPr>
          <a:xfrm>
            <a:off x="9556377" y="0"/>
            <a:ext cx="2438400" cy="2438400"/>
          </a:xfrm>
          <a:prstGeom prst="rect">
            <a:avLst/>
          </a:prstGeom>
        </p:spPr>
      </p:pic>
    </p:spTree>
    <p:extLst>
      <p:ext uri="{BB962C8B-B14F-4D97-AF65-F5344CB8AC3E}">
        <p14:creationId xmlns:p14="http://schemas.microsoft.com/office/powerpoint/2010/main" val="1182054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6FC99-7174-3341-B27E-B912D697320F}"/>
              </a:ext>
            </a:extLst>
          </p:cNvPr>
          <p:cNvSpPr>
            <a:spLocks noGrp="1"/>
          </p:cNvSpPr>
          <p:nvPr>
            <p:ph type="title"/>
          </p:nvPr>
        </p:nvSpPr>
        <p:spPr/>
        <p:txBody>
          <a:bodyPr/>
          <a:lstStyle/>
          <a:p>
            <a:r>
              <a:rPr lang="en-US" dirty="0"/>
              <a:t>Dual Language Advantage</a:t>
            </a:r>
          </a:p>
        </p:txBody>
      </p:sp>
      <p:sp>
        <p:nvSpPr>
          <p:cNvPr id="3" name="Content Placeholder 2">
            <a:extLst>
              <a:ext uri="{FF2B5EF4-FFF2-40B4-BE49-F238E27FC236}">
                <a16:creationId xmlns:a16="http://schemas.microsoft.com/office/drawing/2014/main" id="{F545BD7D-CAD7-BC4C-860A-28149BCDEAD9}"/>
              </a:ext>
            </a:extLst>
          </p:cNvPr>
          <p:cNvSpPr>
            <a:spLocks noGrp="1"/>
          </p:cNvSpPr>
          <p:nvPr>
            <p:ph idx="1"/>
          </p:nvPr>
        </p:nvSpPr>
        <p:spPr>
          <a:xfrm>
            <a:off x="1103312" y="2052918"/>
            <a:ext cx="11088688" cy="4805082"/>
          </a:xfrm>
        </p:spPr>
        <p:txBody>
          <a:bodyPr>
            <a:normAutofit lnSpcReduction="10000"/>
          </a:bodyPr>
          <a:lstStyle/>
          <a:p>
            <a:pPr>
              <a:spcBef>
                <a:spcPts val="1600"/>
              </a:spcBef>
            </a:pPr>
            <a:r>
              <a:rPr lang="en-US" sz="2600" dirty="0"/>
              <a:t>English Learners and native English speakers in dual immersion programs do as well or better than their peers in other program models </a:t>
            </a:r>
            <a:r>
              <a:rPr lang="en-US" sz="1600" dirty="0"/>
              <a:t>-</a:t>
            </a:r>
            <a:r>
              <a:rPr lang="en-US" sz="1600" i="1" dirty="0"/>
              <a:t>Genesee et al., 2006; Thomas &amp; Collier, 2002</a:t>
            </a:r>
          </a:p>
          <a:p>
            <a:pPr>
              <a:spcBef>
                <a:spcPts val="1600"/>
              </a:spcBef>
            </a:pPr>
            <a:r>
              <a:rPr lang="en-US" altLang="en-US" sz="2600" dirty="0"/>
              <a:t>Primary language instruction in English Learner programs promotes higher level of reading in English </a:t>
            </a:r>
            <a:r>
              <a:rPr lang="en-US" altLang="en-US" sz="2400" dirty="0"/>
              <a:t>-</a:t>
            </a:r>
            <a:r>
              <a:rPr lang="en-US" altLang="en-US" sz="1600" i="1" dirty="0"/>
              <a:t>Genesee et al., 2006; Thomas and Collier, 2002; Snipes, Soga, &amp; </a:t>
            </a:r>
            <a:r>
              <a:rPr lang="en-US" altLang="en-US" sz="1600" i="1" dirty="0" err="1"/>
              <a:t>Uro</a:t>
            </a:r>
            <a:r>
              <a:rPr lang="en-US" altLang="en-US" sz="1600" i="1" dirty="0"/>
              <a:t>, 2007; August &amp; Shanahan, 2006</a:t>
            </a:r>
          </a:p>
          <a:p>
            <a:pPr>
              <a:spcBef>
                <a:spcPts val="1600"/>
              </a:spcBef>
            </a:pPr>
            <a:r>
              <a:rPr lang="en-US" altLang="en-US" sz="2600" dirty="0"/>
              <a:t>Instruction in and of the primary language is more effective than English-only and leads to faster academic growth </a:t>
            </a:r>
            <a:r>
              <a:rPr lang="en-US" altLang="en-US" sz="1600" dirty="0"/>
              <a:t>-</a:t>
            </a:r>
            <a:r>
              <a:rPr lang="en-US" altLang="en-US" sz="1600" i="1" dirty="0"/>
              <a:t>Snipes, Soga, &amp; </a:t>
            </a:r>
            <a:r>
              <a:rPr lang="en-US" altLang="en-US" sz="1600" i="1" dirty="0" err="1"/>
              <a:t>Uro</a:t>
            </a:r>
            <a:r>
              <a:rPr lang="en-US" altLang="en-US" sz="1600" i="1" dirty="0"/>
              <a:t>, 2007; August &amp; Shanahan, 2006</a:t>
            </a:r>
          </a:p>
          <a:p>
            <a:pPr>
              <a:spcBef>
                <a:spcPts val="1600"/>
              </a:spcBef>
            </a:pPr>
            <a:r>
              <a:rPr lang="en-US" altLang="en-US" sz="2600" dirty="0"/>
              <a:t>Proficiency in two or more languages enhances educational and cognitive development </a:t>
            </a:r>
            <a:r>
              <a:rPr lang="en-US" altLang="en-US" sz="1600" i="1" dirty="0"/>
              <a:t>-Thomas and Collier, 2002; Snipes, Soga, &amp; </a:t>
            </a:r>
            <a:r>
              <a:rPr lang="en-US" altLang="en-US" sz="1600" i="1" dirty="0" err="1"/>
              <a:t>Uro</a:t>
            </a:r>
            <a:r>
              <a:rPr lang="en-US" altLang="en-US" sz="1600" i="1" dirty="0"/>
              <a:t>, 2007; August &amp; Shanahan, 2006</a:t>
            </a:r>
            <a:endParaRPr lang="en-US" sz="1600" i="1" dirty="0"/>
          </a:p>
        </p:txBody>
      </p:sp>
      <p:pic>
        <p:nvPicPr>
          <p:cNvPr id="6" name="Picture 5" descr="A picture containing circle, art&#10;&#10;Description automatically generated">
            <a:extLst>
              <a:ext uri="{FF2B5EF4-FFF2-40B4-BE49-F238E27FC236}">
                <a16:creationId xmlns:a16="http://schemas.microsoft.com/office/drawing/2014/main" id="{6A46F706-FC5D-3296-AB4F-B3F74974C70F}"/>
              </a:ext>
            </a:extLst>
          </p:cNvPr>
          <p:cNvPicPr>
            <a:picLocks noChangeAspect="1"/>
          </p:cNvPicPr>
          <p:nvPr/>
        </p:nvPicPr>
        <p:blipFill>
          <a:blip r:embed="rId3"/>
          <a:stretch>
            <a:fillRect/>
          </a:stretch>
        </p:blipFill>
        <p:spPr>
          <a:xfrm>
            <a:off x="9735671" y="0"/>
            <a:ext cx="2052918" cy="2052918"/>
          </a:xfrm>
          <a:prstGeom prst="rect">
            <a:avLst/>
          </a:prstGeom>
        </p:spPr>
      </p:pic>
    </p:spTree>
    <p:extLst>
      <p:ext uri="{BB962C8B-B14F-4D97-AF65-F5344CB8AC3E}">
        <p14:creationId xmlns:p14="http://schemas.microsoft.com/office/powerpoint/2010/main" val="3901055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6FC99-7174-3341-B27E-B912D697320F}"/>
              </a:ext>
            </a:extLst>
          </p:cNvPr>
          <p:cNvSpPr>
            <a:spLocks noGrp="1"/>
          </p:cNvSpPr>
          <p:nvPr>
            <p:ph type="title"/>
          </p:nvPr>
        </p:nvSpPr>
        <p:spPr/>
        <p:txBody>
          <a:bodyPr/>
          <a:lstStyle/>
          <a:p>
            <a:r>
              <a:rPr lang="en-US" dirty="0"/>
              <a:t>Academic Supports</a:t>
            </a:r>
          </a:p>
        </p:txBody>
      </p:sp>
      <p:sp>
        <p:nvSpPr>
          <p:cNvPr id="3" name="Content Placeholder 2">
            <a:extLst>
              <a:ext uri="{FF2B5EF4-FFF2-40B4-BE49-F238E27FC236}">
                <a16:creationId xmlns:a16="http://schemas.microsoft.com/office/drawing/2014/main" id="{F545BD7D-CAD7-BC4C-860A-28149BCDEAD9}"/>
              </a:ext>
            </a:extLst>
          </p:cNvPr>
          <p:cNvSpPr>
            <a:spLocks noGrp="1"/>
          </p:cNvSpPr>
          <p:nvPr>
            <p:ph idx="1"/>
          </p:nvPr>
        </p:nvSpPr>
        <p:spPr>
          <a:xfrm>
            <a:off x="1103312" y="2052918"/>
            <a:ext cx="5375865" cy="4086625"/>
          </a:xfrm>
        </p:spPr>
        <p:txBody>
          <a:bodyPr>
            <a:normAutofit/>
          </a:bodyPr>
          <a:lstStyle/>
          <a:p>
            <a:pPr>
              <a:spcBef>
                <a:spcPts val="1600"/>
              </a:spcBef>
            </a:pPr>
            <a:r>
              <a:rPr lang="en-US" altLang="en-US" sz="2800" dirty="0"/>
              <a:t>Simultaneous Literacy / Transfer of Concepts</a:t>
            </a:r>
          </a:p>
          <a:p>
            <a:pPr>
              <a:spcBef>
                <a:spcPts val="1600"/>
              </a:spcBef>
            </a:pPr>
            <a:r>
              <a:rPr lang="en-US" altLang="en-US" sz="2800" dirty="0"/>
              <a:t>Designated and Integrated Language Development </a:t>
            </a:r>
          </a:p>
          <a:p>
            <a:pPr>
              <a:spcBef>
                <a:spcPts val="1600"/>
              </a:spcBef>
            </a:pPr>
            <a:r>
              <a:rPr lang="en-US" altLang="en-US" sz="2800" dirty="0"/>
              <a:t>Instructional Assistants</a:t>
            </a:r>
          </a:p>
          <a:p>
            <a:pPr>
              <a:spcBef>
                <a:spcPts val="1600"/>
              </a:spcBef>
            </a:pPr>
            <a:r>
              <a:rPr lang="en-US" altLang="en-US" sz="2800" dirty="0"/>
              <a:t>Support Teachers (Reading and Mathematics) </a:t>
            </a:r>
          </a:p>
          <a:p>
            <a:pPr>
              <a:spcBef>
                <a:spcPts val="1600"/>
              </a:spcBef>
            </a:pPr>
            <a:endParaRPr lang="en-US" sz="1600" i="1" dirty="0"/>
          </a:p>
        </p:txBody>
      </p:sp>
      <p:pic>
        <p:nvPicPr>
          <p:cNvPr id="6" name="Picture 5" descr="A picture containing clock, watch&#10;&#10;Description automatically generated">
            <a:extLst>
              <a:ext uri="{FF2B5EF4-FFF2-40B4-BE49-F238E27FC236}">
                <a16:creationId xmlns:a16="http://schemas.microsoft.com/office/drawing/2014/main" id="{D06DE221-EDBF-CF4B-9EF7-1E9E7A20A9E4}"/>
              </a:ext>
            </a:extLst>
          </p:cNvPr>
          <p:cNvPicPr>
            <a:picLocks noChangeAspect="1"/>
          </p:cNvPicPr>
          <p:nvPr/>
        </p:nvPicPr>
        <p:blipFill>
          <a:blip r:embed="rId3"/>
          <a:stretch>
            <a:fillRect/>
          </a:stretch>
        </p:blipFill>
        <p:spPr>
          <a:xfrm>
            <a:off x="6837134" y="1853248"/>
            <a:ext cx="3005135" cy="4494043"/>
          </a:xfrm>
          <a:prstGeom prst="rect">
            <a:avLst/>
          </a:prstGeom>
          <a:ln>
            <a:noFill/>
          </a:ln>
          <a:effectLst>
            <a:softEdge rad="112500"/>
          </a:effectLst>
        </p:spPr>
      </p:pic>
      <p:pic>
        <p:nvPicPr>
          <p:cNvPr id="5" name="Picture 4" descr="A picture containing circle, art&#10;&#10;Description automatically generated">
            <a:extLst>
              <a:ext uri="{FF2B5EF4-FFF2-40B4-BE49-F238E27FC236}">
                <a16:creationId xmlns:a16="http://schemas.microsoft.com/office/drawing/2014/main" id="{AD80F4B2-88CE-08A3-7F7B-B116B40E5283}"/>
              </a:ext>
            </a:extLst>
          </p:cNvPr>
          <p:cNvPicPr>
            <a:picLocks noChangeAspect="1"/>
          </p:cNvPicPr>
          <p:nvPr/>
        </p:nvPicPr>
        <p:blipFill>
          <a:blip r:embed="rId4"/>
          <a:stretch>
            <a:fillRect/>
          </a:stretch>
        </p:blipFill>
        <p:spPr>
          <a:xfrm>
            <a:off x="9556377" y="0"/>
            <a:ext cx="2438400" cy="2438400"/>
          </a:xfrm>
          <a:prstGeom prst="rect">
            <a:avLst/>
          </a:prstGeom>
        </p:spPr>
      </p:pic>
    </p:spTree>
    <p:extLst>
      <p:ext uri="{BB962C8B-B14F-4D97-AF65-F5344CB8AC3E}">
        <p14:creationId xmlns:p14="http://schemas.microsoft.com/office/powerpoint/2010/main" val="372432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7CE32-3B42-2742-8C29-62362C3895BB}"/>
              </a:ext>
            </a:extLst>
          </p:cNvPr>
          <p:cNvSpPr>
            <a:spLocks noGrp="1"/>
          </p:cNvSpPr>
          <p:nvPr>
            <p:ph type="title"/>
          </p:nvPr>
        </p:nvSpPr>
        <p:spPr>
          <a:xfrm>
            <a:off x="556466" y="282899"/>
            <a:ext cx="9404723" cy="1400530"/>
          </a:xfrm>
        </p:spPr>
        <p:txBody>
          <a:bodyPr/>
          <a:lstStyle/>
          <a:p>
            <a:r>
              <a:rPr lang="en-US" dirty="0"/>
              <a:t>CVLCC Policies for Success</a:t>
            </a:r>
          </a:p>
        </p:txBody>
      </p:sp>
      <p:sp>
        <p:nvSpPr>
          <p:cNvPr id="3" name="Content Placeholder 2">
            <a:extLst>
              <a:ext uri="{FF2B5EF4-FFF2-40B4-BE49-F238E27FC236}">
                <a16:creationId xmlns:a16="http://schemas.microsoft.com/office/drawing/2014/main" id="{FF073E81-D791-A248-9D0C-63033A94D186}"/>
              </a:ext>
            </a:extLst>
          </p:cNvPr>
          <p:cNvSpPr>
            <a:spLocks noGrp="1"/>
          </p:cNvSpPr>
          <p:nvPr>
            <p:ph idx="1"/>
          </p:nvPr>
        </p:nvSpPr>
        <p:spPr>
          <a:xfrm>
            <a:off x="556466" y="1174747"/>
            <a:ext cx="10496505" cy="5683254"/>
          </a:xfrm>
        </p:spPr>
        <p:txBody>
          <a:bodyPr>
            <a:noAutofit/>
          </a:bodyPr>
          <a:lstStyle/>
          <a:p>
            <a:r>
              <a:rPr lang="en-US" sz="2800" dirty="0"/>
              <a:t>Parents and students commit to our dual language program TK – 12</a:t>
            </a:r>
            <a:r>
              <a:rPr lang="en-US" sz="2800" baseline="30000" dirty="0"/>
              <a:t>th</a:t>
            </a:r>
            <a:r>
              <a:rPr lang="en-US" sz="2800" dirty="0"/>
              <a:t> Grade</a:t>
            </a:r>
          </a:p>
          <a:p>
            <a:r>
              <a:rPr lang="en-US" sz="2800" dirty="0"/>
              <a:t>Students Engagement:</a:t>
            </a:r>
          </a:p>
          <a:p>
            <a:pPr lvl="1"/>
            <a:r>
              <a:rPr lang="en-US" sz="2600" dirty="0"/>
              <a:t>Arrive at school on time, everyday</a:t>
            </a:r>
          </a:p>
          <a:p>
            <a:pPr lvl="1"/>
            <a:r>
              <a:rPr lang="en-US" sz="2400" dirty="0"/>
              <a:t>Wear the required uniform everyday</a:t>
            </a:r>
            <a:endParaRPr lang="en-US" sz="2600" dirty="0"/>
          </a:p>
          <a:p>
            <a:r>
              <a:rPr lang="en-US" sz="2800" dirty="0"/>
              <a:t>Parents Engagement: </a:t>
            </a:r>
          </a:p>
          <a:p>
            <a:pPr lvl="1"/>
            <a:r>
              <a:rPr lang="en-US" sz="2600" dirty="0"/>
              <a:t>Review Handbook &amp; Sign Parent Compact</a:t>
            </a:r>
          </a:p>
          <a:p>
            <a:pPr lvl="1"/>
            <a:r>
              <a:rPr lang="en-US" sz="2600" dirty="0"/>
              <a:t>Attend parent-teacher conferences</a:t>
            </a:r>
          </a:p>
          <a:p>
            <a:pPr lvl="1"/>
            <a:r>
              <a:rPr lang="en-US" sz="2600" dirty="0"/>
              <a:t>Communicate regularly with both Teachers</a:t>
            </a:r>
          </a:p>
          <a:p>
            <a:pPr lvl="1"/>
            <a:r>
              <a:rPr lang="en-US" sz="2800" dirty="0"/>
              <a:t>Volunteer and attend academic &amp; social school events throughout the year</a:t>
            </a:r>
          </a:p>
        </p:txBody>
      </p:sp>
      <p:pic>
        <p:nvPicPr>
          <p:cNvPr id="6" name="Picture 5" descr="A picture containing circle, art&#10;&#10;Description automatically generated">
            <a:extLst>
              <a:ext uri="{FF2B5EF4-FFF2-40B4-BE49-F238E27FC236}">
                <a16:creationId xmlns:a16="http://schemas.microsoft.com/office/drawing/2014/main" id="{F6C28792-76F4-101A-FDC3-CDF96A46DCED}"/>
              </a:ext>
            </a:extLst>
          </p:cNvPr>
          <p:cNvPicPr>
            <a:picLocks noChangeAspect="1"/>
          </p:cNvPicPr>
          <p:nvPr/>
        </p:nvPicPr>
        <p:blipFill>
          <a:blip r:embed="rId2"/>
          <a:stretch>
            <a:fillRect/>
          </a:stretch>
        </p:blipFill>
        <p:spPr>
          <a:xfrm>
            <a:off x="9735671" y="0"/>
            <a:ext cx="2052918" cy="2052918"/>
          </a:xfrm>
          <a:prstGeom prst="rect">
            <a:avLst/>
          </a:prstGeom>
        </p:spPr>
      </p:pic>
    </p:spTree>
    <p:extLst>
      <p:ext uri="{BB962C8B-B14F-4D97-AF65-F5344CB8AC3E}">
        <p14:creationId xmlns:p14="http://schemas.microsoft.com/office/powerpoint/2010/main" val="1598738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clothing, suit, trouser, tan&#10;&#10;Description automatically generated">
            <a:extLst>
              <a:ext uri="{FF2B5EF4-FFF2-40B4-BE49-F238E27FC236}">
                <a16:creationId xmlns:a16="http://schemas.microsoft.com/office/drawing/2014/main" id="{442FB15D-2A1A-2E4E-B927-47715E432D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610" b="96098" l="9910" r="89640">
                        <a14:foregroundMark x1="28378" y1="31220" x2="36486" y2="11220"/>
                        <a14:foregroundMark x1="36486" y1="11220" x2="54955" y2="9024"/>
                        <a14:foregroundMark x1="54955" y1="9024" x2="69820" y2="10976"/>
                        <a14:foregroundMark x1="69820" y1="10976" x2="70721" y2="49268"/>
                        <a14:foregroundMark x1="70721" y1="49268" x2="78378" y2="66341"/>
                        <a14:foregroundMark x1="78378" y1="66341" x2="79279" y2="91707"/>
                        <a14:foregroundMark x1="79279" y1="91707" x2="77477" y2="94390"/>
                        <a14:foregroundMark x1="32883" y1="95610" x2="22072" y2="96098"/>
                        <a14:foregroundMark x1="72973" y1="5610" x2="33784" y2="6341"/>
                      </a14:backgroundRemoval>
                    </a14:imgEffect>
                  </a14:imgLayer>
                </a14:imgProps>
              </a:ext>
            </a:extLst>
          </a:blip>
          <a:stretch>
            <a:fillRect/>
          </a:stretch>
        </p:blipFill>
        <p:spPr>
          <a:xfrm>
            <a:off x="10903030" y="4982373"/>
            <a:ext cx="1042471" cy="1925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a:extLst>
              <a:ext uri="{FF2B5EF4-FFF2-40B4-BE49-F238E27FC236}">
                <a16:creationId xmlns:a16="http://schemas.microsoft.com/office/drawing/2014/main" id="{8863617A-B58E-2349-9501-DF2594DC6399}"/>
              </a:ext>
            </a:extLst>
          </p:cNvPr>
          <p:cNvSpPr>
            <a:spLocks noGrp="1"/>
          </p:cNvSpPr>
          <p:nvPr>
            <p:ph type="title"/>
          </p:nvPr>
        </p:nvSpPr>
        <p:spPr>
          <a:xfrm>
            <a:off x="646111" y="-66407"/>
            <a:ext cx="9404723" cy="1400530"/>
          </a:xfrm>
        </p:spPr>
        <p:txBody>
          <a:bodyPr/>
          <a:lstStyle/>
          <a:p>
            <a:r>
              <a:rPr lang="en-US" sz="6000" dirty="0"/>
              <a:t>Student Uniforms</a:t>
            </a:r>
            <a:br>
              <a:rPr lang="en-US" sz="6000" dirty="0"/>
            </a:br>
            <a:r>
              <a:rPr lang="en-US" sz="2800" dirty="0">
                <a:solidFill>
                  <a:schemeClr val="tx1"/>
                </a:solidFill>
              </a:rPr>
              <a:t>CVLCC Logo Optional</a:t>
            </a:r>
          </a:p>
        </p:txBody>
      </p:sp>
      <p:sp>
        <p:nvSpPr>
          <p:cNvPr id="3" name="Text Placeholder 2">
            <a:extLst>
              <a:ext uri="{FF2B5EF4-FFF2-40B4-BE49-F238E27FC236}">
                <a16:creationId xmlns:a16="http://schemas.microsoft.com/office/drawing/2014/main" id="{54B15386-0BF5-BE41-8F80-6FCD90B37EEE}"/>
              </a:ext>
            </a:extLst>
          </p:cNvPr>
          <p:cNvSpPr>
            <a:spLocks noGrp="1"/>
          </p:cNvSpPr>
          <p:nvPr>
            <p:ph type="body" idx="1"/>
          </p:nvPr>
        </p:nvSpPr>
        <p:spPr>
          <a:xfrm>
            <a:off x="1544818" y="1605051"/>
            <a:ext cx="4396338" cy="576262"/>
          </a:xfrm>
        </p:spPr>
        <p:txBody>
          <a:bodyPr/>
          <a:lstStyle/>
          <a:p>
            <a:pPr algn="ctr"/>
            <a:r>
              <a:rPr lang="en-US" dirty="0">
                <a:solidFill>
                  <a:srgbClr val="FFC000"/>
                </a:solidFill>
              </a:rPr>
              <a:t>Girls</a:t>
            </a:r>
          </a:p>
        </p:txBody>
      </p:sp>
      <p:sp>
        <p:nvSpPr>
          <p:cNvPr id="4" name="Content Placeholder 3">
            <a:extLst>
              <a:ext uri="{FF2B5EF4-FFF2-40B4-BE49-F238E27FC236}">
                <a16:creationId xmlns:a16="http://schemas.microsoft.com/office/drawing/2014/main" id="{4B07A2D3-ECE8-E146-889E-4381E6C33424}"/>
              </a:ext>
            </a:extLst>
          </p:cNvPr>
          <p:cNvSpPr>
            <a:spLocks noGrp="1"/>
          </p:cNvSpPr>
          <p:nvPr>
            <p:ph sz="half" idx="2"/>
          </p:nvPr>
        </p:nvSpPr>
        <p:spPr>
          <a:xfrm>
            <a:off x="1544817" y="2214651"/>
            <a:ext cx="4396339" cy="4643448"/>
          </a:xfrm>
          <a:ln>
            <a:solidFill>
              <a:schemeClr val="tx2"/>
            </a:solidFill>
          </a:ln>
        </p:spPr>
        <p:txBody>
          <a:bodyPr>
            <a:normAutofit/>
          </a:bodyPr>
          <a:lstStyle/>
          <a:p>
            <a:r>
              <a:rPr lang="en-US" sz="2400" dirty="0"/>
              <a:t>Charcoal Grey or Black Polo (short or long sleeve)</a:t>
            </a:r>
          </a:p>
          <a:p>
            <a:r>
              <a:rPr lang="en-US" sz="2400" dirty="0"/>
              <a:t>Black or red Sweater, Sweatshirt or Jacket</a:t>
            </a:r>
          </a:p>
          <a:p>
            <a:r>
              <a:rPr lang="en-US" sz="2400" dirty="0"/>
              <a:t>Black Pants or Shorts (appropriate length)</a:t>
            </a:r>
          </a:p>
          <a:p>
            <a:r>
              <a:rPr lang="en-US" sz="2400" dirty="0"/>
              <a:t>Black Belt</a:t>
            </a:r>
          </a:p>
          <a:p>
            <a:r>
              <a:rPr lang="en-US" sz="2400" dirty="0"/>
              <a:t>CVLCC Plaid Skirt</a:t>
            </a:r>
          </a:p>
          <a:p>
            <a:r>
              <a:rPr lang="en-US" sz="2400" dirty="0"/>
              <a:t>Black, white or red shoes (no open toe) &amp; socks</a:t>
            </a:r>
          </a:p>
        </p:txBody>
      </p:sp>
      <p:sp>
        <p:nvSpPr>
          <p:cNvPr id="5" name="Text Placeholder 4">
            <a:extLst>
              <a:ext uri="{FF2B5EF4-FFF2-40B4-BE49-F238E27FC236}">
                <a16:creationId xmlns:a16="http://schemas.microsoft.com/office/drawing/2014/main" id="{D73FB90A-BE4E-C141-A8A8-7B8D42BB8028}"/>
              </a:ext>
            </a:extLst>
          </p:cNvPr>
          <p:cNvSpPr>
            <a:spLocks noGrp="1"/>
          </p:cNvSpPr>
          <p:nvPr>
            <p:ph type="body" sz="quarter" idx="3"/>
          </p:nvPr>
        </p:nvSpPr>
        <p:spPr>
          <a:xfrm>
            <a:off x="6096000" y="1605051"/>
            <a:ext cx="4528596" cy="576262"/>
          </a:xfrm>
        </p:spPr>
        <p:txBody>
          <a:bodyPr/>
          <a:lstStyle/>
          <a:p>
            <a:pPr algn="ctr"/>
            <a:r>
              <a:rPr lang="en-US" dirty="0">
                <a:solidFill>
                  <a:srgbClr val="FFC000"/>
                </a:solidFill>
              </a:rPr>
              <a:t>Boys</a:t>
            </a:r>
          </a:p>
        </p:txBody>
      </p:sp>
      <p:sp>
        <p:nvSpPr>
          <p:cNvPr id="6" name="Content Placeholder 5">
            <a:extLst>
              <a:ext uri="{FF2B5EF4-FFF2-40B4-BE49-F238E27FC236}">
                <a16:creationId xmlns:a16="http://schemas.microsoft.com/office/drawing/2014/main" id="{7065CE52-6B63-8148-96AC-41A507B8815C}"/>
              </a:ext>
            </a:extLst>
          </p:cNvPr>
          <p:cNvSpPr>
            <a:spLocks noGrp="1"/>
          </p:cNvSpPr>
          <p:nvPr>
            <p:ph sz="quarter" idx="4"/>
          </p:nvPr>
        </p:nvSpPr>
        <p:spPr>
          <a:xfrm>
            <a:off x="6096000" y="2214651"/>
            <a:ext cx="4528596" cy="4643448"/>
          </a:xfrm>
          <a:ln>
            <a:solidFill>
              <a:schemeClr val="tx2"/>
            </a:solidFill>
          </a:ln>
        </p:spPr>
        <p:txBody>
          <a:bodyPr>
            <a:normAutofit/>
          </a:bodyPr>
          <a:lstStyle/>
          <a:p>
            <a:r>
              <a:rPr lang="en-US" sz="2400" dirty="0"/>
              <a:t>Charcoal Grey or Black Polo (short or long sleeve)</a:t>
            </a:r>
          </a:p>
          <a:p>
            <a:r>
              <a:rPr lang="en-US" sz="2400" dirty="0"/>
              <a:t>Black or red Sweater, Sweatshirt or Jacket</a:t>
            </a:r>
          </a:p>
          <a:p>
            <a:r>
              <a:rPr lang="en-US" sz="2400" dirty="0"/>
              <a:t>Black Pants or Shorts (appropriate length)</a:t>
            </a:r>
          </a:p>
          <a:p>
            <a:r>
              <a:rPr lang="en-US" sz="2400" dirty="0"/>
              <a:t>Black Belt</a:t>
            </a:r>
          </a:p>
          <a:p>
            <a:r>
              <a:rPr lang="en-US" sz="2400" dirty="0"/>
              <a:t>Black or white shoes (no open toe) &amp; socks</a:t>
            </a:r>
          </a:p>
          <a:p>
            <a:pPr marL="0" lvl="0" indent="0">
              <a:buClr>
                <a:srgbClr val="1E5155">
                  <a:lumMod val="40000"/>
                  <a:lumOff val="60000"/>
                </a:srgbClr>
              </a:buClr>
              <a:buNone/>
            </a:pPr>
            <a:endParaRPr lang="en-US" sz="2400" dirty="0">
              <a:solidFill>
                <a:prstClr val="white"/>
              </a:solidFill>
            </a:endParaRPr>
          </a:p>
        </p:txBody>
      </p:sp>
      <p:pic>
        <p:nvPicPr>
          <p:cNvPr id="11" name="Picture 10" descr="A close up of a shirt&#10;&#10;Description automatically generated with medium confidence">
            <a:extLst>
              <a:ext uri="{FF2B5EF4-FFF2-40B4-BE49-F238E27FC236}">
                <a16:creationId xmlns:a16="http://schemas.microsoft.com/office/drawing/2014/main" id="{FADB61FE-B352-1D48-B137-88A13DF10A3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364" b="90909" l="3237" r="95504">
                        <a14:foregroundMark x1="77338" y1="6182" x2="65288" y2="12545"/>
                        <a14:foregroundMark x1="65288" y1="12545" x2="23022" y2="14364"/>
                        <a14:foregroundMark x1="23022" y1="14364" x2="34892" y2="22545"/>
                        <a14:foregroundMark x1="34892" y1="22545" x2="26619" y2="32909"/>
                        <a14:foregroundMark x1="26619" y1="32909" x2="20504" y2="46727"/>
                        <a14:foregroundMark x1="20504" y1="46727" x2="18705" y2="75091"/>
                        <a14:foregroundMark x1="18705" y1="75091" x2="32914" y2="83636"/>
                        <a14:foregroundMark x1="32914" y1="83636" x2="59173" y2="89273"/>
                        <a14:foregroundMark x1="59173" y1="89273" x2="87950" y2="85818"/>
                        <a14:foregroundMark x1="87950" y1="85818" x2="91367" y2="73091"/>
                        <a14:foregroundMark x1="91367" y1="73091" x2="91367" y2="69818"/>
                        <a14:foregroundMark x1="28058" y1="8727" x2="20324" y2="13091"/>
                        <a14:foregroundMark x1="9532" y1="64545" x2="6115" y2="79818"/>
                        <a14:foregroundMark x1="6115" y1="79818" x2="16367" y2="90000"/>
                        <a14:foregroundMark x1="16367" y1="90000" x2="57554" y2="93636"/>
                        <a14:foregroundMark x1="57554" y1="93636" x2="45324" y2="78364"/>
                        <a14:foregroundMark x1="45324" y1="78364" x2="16727" y2="71455"/>
                        <a14:foregroundMark x1="16727" y1="71455" x2="5755" y2="79273"/>
                        <a14:foregroundMark x1="5755" y1="79273" x2="19424" y2="82364"/>
                        <a14:foregroundMark x1="19424" y1="82364" x2="25899" y2="87091"/>
                        <a14:foregroundMark x1="83273" y1="40364" x2="85791" y2="53455"/>
                        <a14:foregroundMark x1="85791" y1="53455" x2="81475" y2="66909"/>
                        <a14:foregroundMark x1="81475" y1="66909" x2="85791" y2="54364"/>
                        <a14:foregroundMark x1="85791" y1="54364" x2="85252" y2="41273"/>
                        <a14:foregroundMark x1="85252" y1="41273" x2="85072" y2="41091"/>
                        <a14:foregroundMark x1="91906" y1="67636" x2="95504" y2="80364"/>
                        <a14:foregroundMark x1="95504" y1="80364" x2="94784" y2="90000"/>
                        <a14:foregroundMark x1="4496" y1="84000" x2="6115" y2="84000"/>
                        <a14:foregroundMark x1="3237" y1="89636" x2="3237" y2="90909"/>
                      </a14:backgroundRemoval>
                    </a14:imgEffect>
                  </a14:imgLayer>
                </a14:imgProps>
              </a:ext>
            </a:extLst>
          </a:blip>
          <a:stretch>
            <a:fillRect/>
          </a:stretch>
        </p:blipFill>
        <p:spPr>
          <a:xfrm>
            <a:off x="39959" y="5344269"/>
            <a:ext cx="1487714" cy="14716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black hooded sweatshirt&#10;&#10;Description automatically generated with low confidence">
            <a:extLst>
              <a:ext uri="{FF2B5EF4-FFF2-40B4-BE49-F238E27FC236}">
                <a16:creationId xmlns:a16="http://schemas.microsoft.com/office/drawing/2014/main" id="{A9429A68-6F20-D04D-9B1C-B1F53CABCF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214" b="92630" l="9532" r="92986">
                        <a14:foregroundMark x1="54856" y1="21387" x2="46403" y2="6358"/>
                        <a14:foregroundMark x1="46403" y1="6358" x2="36151" y2="20520"/>
                        <a14:foregroundMark x1="36151" y1="20520" x2="39388" y2="32803"/>
                        <a14:foregroundMark x1="88489" y1="87428" x2="92986" y2="53757"/>
                        <a14:foregroundMark x1="92986" y1="53757" x2="87230" y2="46821"/>
                        <a14:foregroundMark x1="16727" y1="48410" x2="10971" y2="80491"/>
                        <a14:foregroundMark x1="10971" y1="80491" x2="12770" y2="86416"/>
                        <a14:foregroundMark x1="71043" y1="92630" x2="36691" y2="91618"/>
                      </a14:backgroundRemoval>
                    </a14:imgEffect>
                  </a14:imgLayer>
                </a14:imgProps>
              </a:ext>
            </a:extLst>
          </a:blip>
          <a:stretch>
            <a:fillRect/>
          </a:stretch>
        </p:blipFill>
        <p:spPr>
          <a:xfrm>
            <a:off x="92336" y="2081082"/>
            <a:ext cx="1375919" cy="17124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A grey t-shirt with a logo on it&#10;&#10;Description automatically generated with medium confidence">
            <a:extLst>
              <a:ext uri="{FF2B5EF4-FFF2-40B4-BE49-F238E27FC236}">
                <a16:creationId xmlns:a16="http://schemas.microsoft.com/office/drawing/2014/main" id="{A4B9CECC-40E9-2743-A0D2-0AF34E4D945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5705" b="92785" l="3823" r="92966">
                        <a14:foregroundMark x1="94495" y1="30872" x2="50459" y2="9228"/>
                        <a14:foregroundMark x1="50459" y1="9228" x2="40061" y2="9228"/>
                        <a14:foregroundMark x1="40061" y1="9228" x2="19572" y2="20805"/>
                        <a14:foregroundMark x1="19572" y1="20805" x2="10703" y2="30872"/>
                        <a14:foregroundMark x1="10703" y1="30872" x2="21101" y2="28859"/>
                        <a14:foregroundMark x1="21101" y1="28859" x2="29664" y2="21644"/>
                        <a14:foregroundMark x1="29664" y1="21644" x2="51223" y2="16275"/>
                        <a14:foregroundMark x1="51223" y1="16275" x2="72018" y2="23826"/>
                        <a14:foregroundMark x1="72018" y1="23826" x2="81040" y2="31879"/>
                        <a14:foregroundMark x1="81040" y1="31879" x2="91284" y2="34396"/>
                        <a14:foregroundMark x1="91284" y1="34396" x2="93425" y2="30872"/>
                        <a14:foregroundMark x1="3823" y1="31208" x2="4434" y2="34228"/>
                        <a14:foregroundMark x1="57339" y1="5705" x2="40979" y2="5705"/>
                        <a14:foregroundMark x1="75994" y1="92785" x2="28746" y2="92785"/>
                      </a14:backgroundRemoval>
                    </a14:imgEffect>
                  </a14:imgLayer>
                </a14:imgProps>
              </a:ext>
            </a:extLst>
          </a:blip>
          <a:stretch>
            <a:fillRect/>
          </a:stretch>
        </p:blipFill>
        <p:spPr>
          <a:xfrm>
            <a:off x="10658426" y="3592614"/>
            <a:ext cx="1525005" cy="13897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descr="A picture containing clothing, coat&#10;&#10;Description automatically generated">
            <a:extLst>
              <a:ext uri="{FF2B5EF4-FFF2-40B4-BE49-F238E27FC236}">
                <a16:creationId xmlns:a16="http://schemas.microsoft.com/office/drawing/2014/main" id="{215E573D-8664-8749-83D5-2925CFFC3879}"/>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383" b="92282" l="4281" r="92813">
                        <a14:foregroundMark x1="51529" y1="10067" x2="45413" y2="11074"/>
                        <a14:foregroundMark x1="52446" y1="8221" x2="46789" y2="7718"/>
                        <a14:foregroundMark x1="86544" y1="51007" x2="84404" y2="60906"/>
                        <a14:foregroundMark x1="91743" y1="58557" x2="93119" y2="55705"/>
                        <a14:foregroundMark x1="68043" y1="91779" x2="32416" y2="92282"/>
                        <a14:foregroundMark x1="4281" y1="50000" x2="8716" y2="50000"/>
                      </a14:backgroundRemoval>
                    </a14:imgEffect>
                  </a14:imgLayer>
                </a14:imgProps>
              </a:ext>
            </a:extLst>
          </a:blip>
          <a:stretch>
            <a:fillRect/>
          </a:stretch>
        </p:blipFill>
        <p:spPr>
          <a:xfrm>
            <a:off x="10563494" y="1942549"/>
            <a:ext cx="1619937" cy="1476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descr="A black shirt with a logo on it&#10;&#10;Description automatically generated with low confidence">
            <a:extLst>
              <a:ext uri="{FF2B5EF4-FFF2-40B4-BE49-F238E27FC236}">
                <a16:creationId xmlns:a16="http://schemas.microsoft.com/office/drawing/2014/main" id="{3807321C-504A-BD4D-B717-7B0E5DCB0460}"/>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6250" b="96875" l="1439" r="99101">
                        <a14:foregroundMark x1="93345" y1="21719" x2="39209" y2="13594"/>
                        <a14:foregroundMark x1="39209" y1="13594" x2="27338" y2="20000"/>
                        <a14:foregroundMark x1="27338" y1="20000" x2="14928" y2="40156"/>
                        <a14:foregroundMark x1="14928" y1="40156" x2="23921" y2="77969"/>
                        <a14:foregroundMark x1="23921" y1="77969" x2="33993" y2="85781"/>
                        <a14:foregroundMark x1="33993" y1="85781" x2="49640" y2="88281"/>
                        <a14:foregroundMark x1="49640" y1="88281" x2="63129" y2="87188"/>
                        <a14:foregroundMark x1="63129" y1="87188" x2="77698" y2="81875"/>
                        <a14:foregroundMark x1="77698" y1="81875" x2="87950" y2="60313"/>
                        <a14:foregroundMark x1="87950" y1="60313" x2="89928" y2="24844"/>
                        <a14:foregroundMark x1="89928" y1="24844" x2="89748" y2="24844"/>
                        <a14:foregroundMark x1="31295" y1="9531" x2="46043" y2="7500"/>
                        <a14:foregroundMark x1="46043" y1="7500" x2="59353" y2="8281"/>
                        <a14:foregroundMark x1="59353" y1="8281" x2="82734" y2="18125"/>
                        <a14:foregroundMark x1="82734" y1="18125" x2="92986" y2="26094"/>
                        <a14:foregroundMark x1="92986" y1="26094" x2="95324" y2="38125"/>
                        <a14:foregroundMark x1="95324" y1="38125" x2="86691" y2="75625"/>
                        <a14:foregroundMark x1="86691" y1="75625" x2="66906" y2="91719"/>
                        <a14:foregroundMark x1="66906" y1="91719" x2="39748" y2="96406"/>
                        <a14:foregroundMark x1="39748" y1="96406" x2="12770" y2="88125"/>
                        <a14:foregroundMark x1="12770" y1="88125" x2="6475" y2="75938"/>
                        <a14:foregroundMark x1="6475" y1="75938" x2="6115" y2="36563"/>
                        <a14:foregroundMark x1="6115" y1="36563" x2="10432" y2="25781"/>
                        <a14:foregroundMark x1="10432" y1="25781" x2="22482" y2="21406"/>
                        <a14:foregroundMark x1="22482" y1="21406" x2="32914" y2="14063"/>
                        <a14:foregroundMark x1="32914" y1="14063" x2="34532" y2="9844"/>
                        <a14:foregroundMark x1="20504" y1="18594" x2="8094" y2="20313"/>
                        <a14:foregroundMark x1="8094" y1="20313" x2="2158" y2="30156"/>
                        <a14:foregroundMark x1="2158" y1="30156" x2="2698" y2="52031"/>
                        <a14:foregroundMark x1="2698" y1="52031" x2="24281" y2="55313"/>
                        <a14:foregroundMark x1="24281" y1="55313" x2="32374" y2="39688"/>
                        <a14:foregroundMark x1="32374" y1="39688" x2="28417" y2="26094"/>
                        <a14:foregroundMark x1="28417" y1="26094" x2="22302" y2="16875"/>
                        <a14:foregroundMark x1="22302" y1="16875" x2="19245" y2="18594"/>
                        <a14:foregroundMark x1="64388" y1="9531" x2="39388" y2="6406"/>
                        <a14:foregroundMark x1="39388" y1="6406" x2="34532" y2="6719"/>
                        <a14:foregroundMark x1="76978" y1="15781" x2="89748" y2="17031"/>
                        <a14:foregroundMark x1="89748" y1="17031" x2="97122" y2="25781"/>
                        <a14:foregroundMark x1="97122" y1="25781" x2="98022" y2="50313"/>
                        <a14:foregroundMark x1="98022" y1="50313" x2="91727" y2="75625"/>
                        <a14:foregroundMark x1="91727" y1="75625" x2="91007" y2="96875"/>
                        <a14:foregroundMark x1="91007" y1="96875" x2="78417" y2="96719"/>
                        <a14:foregroundMark x1="78417" y1="96719" x2="63129" y2="59375"/>
                        <a14:foregroundMark x1="63129" y1="59375" x2="48381" y2="39219"/>
                        <a14:foregroundMark x1="48381" y1="39219" x2="46583" y2="28125"/>
                        <a14:foregroundMark x1="46583" y1="28125" x2="35791" y2="35625"/>
                        <a14:foregroundMark x1="35791" y1="35625" x2="35612" y2="47813"/>
                        <a14:foregroundMark x1="35612" y1="47813" x2="40647" y2="62187"/>
                        <a14:foregroundMark x1="40647" y1="62187" x2="48561" y2="72813"/>
                        <a14:foregroundMark x1="48561" y1="72813" x2="41727" y2="82031"/>
                        <a14:foregroundMark x1="41727" y1="82031" x2="27518" y2="85938"/>
                        <a14:foregroundMark x1="27518" y1="85938" x2="12410" y2="86406"/>
                        <a14:foregroundMark x1="12410" y1="86406" x2="22302" y2="96875"/>
                        <a14:foregroundMark x1="22302" y1="96875" x2="43345" y2="87656"/>
                        <a14:foregroundMark x1="51439" y1="52500" x2="38129" y2="56094"/>
                        <a14:foregroundMark x1="38129" y1="56094" x2="16187" y2="81094"/>
                        <a14:foregroundMark x1="16187" y1="81094" x2="35971" y2="88281"/>
                        <a14:foregroundMark x1="35971" y1="88281" x2="61691" y2="86406"/>
                        <a14:foregroundMark x1="61691" y1="86406" x2="62950" y2="73281"/>
                        <a14:foregroundMark x1="62950" y1="73281" x2="51079" y2="54531"/>
                        <a14:foregroundMark x1="51079" y1="54531" x2="48201" y2="52188"/>
                        <a14:foregroundMark x1="44604" y1="50469" x2="32374" y2="54688"/>
                        <a14:foregroundMark x1="32374" y1="54688" x2="23921" y2="67031"/>
                        <a14:foregroundMark x1="23921" y1="67031" x2="24640" y2="79219"/>
                        <a14:foregroundMark x1="24640" y1="79219" x2="31655" y2="88125"/>
                        <a14:foregroundMark x1="31655" y1="88125" x2="50360" y2="93125"/>
                        <a14:foregroundMark x1="50360" y1="93125" x2="62590" y2="92500"/>
                        <a14:foregroundMark x1="62590" y1="92500" x2="68525" y2="77500"/>
                        <a14:foregroundMark x1="68525" y1="77500" x2="61871" y2="62031"/>
                        <a14:foregroundMark x1="61871" y1="62031" x2="51079" y2="49844"/>
                        <a14:foregroundMark x1="51079" y1="49844" x2="39029" y2="45938"/>
                        <a14:foregroundMark x1="39029" y1="45938" x2="38669" y2="47031"/>
                        <a14:foregroundMark x1="34173" y1="58594" x2="23381" y2="65625"/>
                        <a14:foregroundMark x1="23381" y1="65625" x2="26259" y2="76875"/>
                        <a14:foregroundMark x1="26259" y1="76875" x2="37770" y2="84063"/>
                        <a14:foregroundMark x1="37770" y1="84063" x2="50719" y2="84688"/>
                        <a14:foregroundMark x1="50719" y1="84688" x2="46583" y2="67188"/>
                        <a14:foregroundMark x1="46583" y1="67188" x2="37770" y2="59062"/>
                        <a14:foregroundMark x1="37770" y1="59062" x2="29317" y2="58125"/>
                        <a14:foregroundMark x1="74101" y1="16563" x2="46763" y2="13281"/>
                        <a14:foregroundMark x1="46763" y1="13281" x2="32374" y2="16563"/>
                        <a14:foregroundMark x1="32374" y1="16563" x2="26978" y2="27656"/>
                        <a14:foregroundMark x1="26978" y1="27656" x2="44245" y2="61875"/>
                        <a14:foregroundMark x1="44245" y1="61875" x2="54137" y2="72969"/>
                        <a14:foregroundMark x1="54137" y1="72969" x2="66367" y2="80781"/>
                        <a14:foregroundMark x1="66367" y1="80781" x2="78957" y2="73750"/>
                        <a14:foregroundMark x1="78957" y1="73750" x2="83993" y2="49844"/>
                        <a14:foregroundMark x1="83993" y1="49844" x2="83273" y2="38594"/>
                        <a14:foregroundMark x1="83273" y1="38594" x2="71223" y2="16875"/>
                        <a14:foregroundMark x1="71223" y1="16875" x2="69964" y2="16875"/>
                        <a14:foregroundMark x1="74101" y1="22500" x2="46583" y2="19375"/>
                        <a14:foregroundMark x1="46583" y1="19375" x2="32734" y2="24531"/>
                        <a14:foregroundMark x1="32734" y1="24531" x2="65647" y2="80313"/>
                        <a14:foregroundMark x1="65647" y1="80313" x2="79496" y2="80781"/>
                        <a14:foregroundMark x1="79496" y1="80781" x2="86151" y2="60469"/>
                        <a14:foregroundMark x1="86151" y1="60469" x2="73561" y2="21719"/>
                        <a14:foregroundMark x1="73561" y1="21719" x2="71223" y2="19219"/>
                        <a14:foregroundMark x1="66007" y1="18906" x2="53417" y2="17344"/>
                        <a14:foregroundMark x1="53417" y1="17344" x2="40647" y2="24688"/>
                        <a14:foregroundMark x1="40647" y1="24688" x2="41547" y2="60000"/>
                        <a14:foregroundMark x1="41547" y1="60000" x2="46403" y2="76406"/>
                        <a14:foregroundMark x1="46403" y1="76406" x2="55935" y2="91094"/>
                        <a14:foregroundMark x1="55935" y1="91094" x2="70504" y2="91250"/>
                        <a14:foregroundMark x1="70504" y1="91250" x2="79856" y2="84063"/>
                        <a14:foregroundMark x1="79856" y1="84063" x2="87950" y2="66875"/>
                        <a14:foregroundMark x1="87950" y1="66875" x2="89029" y2="53438"/>
                        <a14:foregroundMark x1="89029" y1="53438" x2="76439" y2="27656"/>
                        <a14:foregroundMark x1="76439" y1="27656" x2="63669" y2="17500"/>
                        <a14:foregroundMark x1="68345" y1="30469" x2="55576" y2="31875"/>
                        <a14:foregroundMark x1="55576" y1="31875" x2="64029" y2="40469"/>
                        <a14:foregroundMark x1="64029" y1="40469" x2="73022" y2="61250"/>
                        <a14:foregroundMark x1="73022" y1="61250" x2="76439" y2="64844"/>
                        <a14:foregroundMark x1="81655" y1="51250" x2="81295" y2="50469"/>
                        <a14:foregroundMark x1="80036" y1="48438" x2="79317" y2="49375"/>
                        <a14:foregroundMark x1="83273" y1="50469" x2="68345" y2="49844"/>
                        <a14:foregroundMark x1="68345" y1="49844" x2="78957" y2="56719"/>
                        <a14:foregroundMark x1="78957" y1="56719" x2="81295" y2="48438"/>
                        <a14:foregroundMark x1="91727" y1="17969" x2="99101" y2="38906"/>
                        <a14:foregroundMark x1="99101" y1="38906" x2="93885" y2="93750"/>
                        <a14:foregroundMark x1="93885" y1="93750" x2="99101" y2="96719"/>
                        <a14:foregroundMark x1="1439" y1="56719" x2="1439" y2="93281"/>
                        <a14:foregroundMark x1="1439" y1="93281" x2="8273" y2="82813"/>
                        <a14:foregroundMark x1="8273" y1="82813" x2="3058" y2="57188"/>
                      </a14:backgroundRemoval>
                    </a14:imgEffect>
                  </a14:imgLayer>
                </a14:imgProps>
              </a:ext>
            </a:extLst>
          </a:blip>
          <a:stretch>
            <a:fillRect/>
          </a:stretch>
        </p:blipFill>
        <p:spPr>
          <a:xfrm>
            <a:off x="246499" y="3920680"/>
            <a:ext cx="1069770" cy="12313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picture containing red, indoor&#10;&#10;Description automatically generated">
            <a:extLst>
              <a:ext uri="{FF2B5EF4-FFF2-40B4-BE49-F238E27FC236}">
                <a16:creationId xmlns:a16="http://schemas.microsoft.com/office/drawing/2014/main" id="{D7C6F01B-C63B-EB4E-8648-03717B5B94DE}"/>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5324" b="94411" l="9970" r="89955">
                        <a14:foregroundMark x1="50446" y1="13525" x2="69841" y2="11938"/>
                        <a14:foregroundMark x1="69841" y1="11938" x2="64583" y2="17857"/>
                        <a14:foregroundMark x1="82143" y1="14649" x2="86806" y2="7407"/>
                        <a14:foregroundMark x1="86806" y1="7407" x2="79712" y2="5357"/>
                        <a14:foregroundMark x1="79712" y1="5357" x2="70387" y2="6713"/>
                        <a14:foregroundMark x1="68328" y1="90112" x2="83135" y2="94411"/>
                        <a14:foregroundMark x1="83135" y1="94411" x2="79613" y2="85681"/>
                        <a14:foregroundMark x1="79613" y1="85681" x2="79241" y2="85549"/>
                      </a14:backgroundRemoval>
                    </a14:imgEffect>
                  </a14:imgLayer>
                </a14:imgProps>
              </a:ext>
            </a:extLst>
          </a:blip>
          <a:stretch>
            <a:fillRect/>
          </a:stretch>
        </p:blipFill>
        <p:spPr>
          <a:xfrm rot="5400000">
            <a:off x="4286969" y="765305"/>
            <a:ext cx="1851527" cy="1388645"/>
          </a:xfrm>
          <a:prstGeom prst="rect">
            <a:avLst/>
          </a:prstGeom>
        </p:spPr>
      </p:pic>
      <p:pic>
        <p:nvPicPr>
          <p:cNvPr id="12" name="Picture 11" descr="A red shirt on a wood surface&#10;&#10;Description automatically generated with low confidence">
            <a:extLst>
              <a:ext uri="{FF2B5EF4-FFF2-40B4-BE49-F238E27FC236}">
                <a16:creationId xmlns:a16="http://schemas.microsoft.com/office/drawing/2014/main" id="{D4726C40-F35E-0F4D-8A1C-E8A5774FD37A}"/>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6680" b="95304" l="9970" r="89955">
                        <a14:foregroundMark x1="28943" y1="89451" x2="34226" y2="95337"/>
                        <a14:foregroundMark x1="34226" y1="95337" x2="36458" y2="89649"/>
                        <a14:foregroundMark x1="28472" y1="12004" x2="33953" y2="6680"/>
                        <a14:foregroundMark x1="33953" y1="6680" x2="37723" y2="10946"/>
                      </a14:backgroundRemoval>
                    </a14:imgEffect>
                  </a14:imgLayer>
                </a14:imgProps>
              </a:ext>
            </a:extLst>
          </a:blip>
          <a:stretch>
            <a:fillRect/>
          </a:stretch>
        </p:blipFill>
        <p:spPr>
          <a:xfrm rot="5400000">
            <a:off x="6045384" y="947157"/>
            <a:ext cx="1643696" cy="1232772"/>
          </a:xfrm>
          <a:prstGeom prst="rect">
            <a:avLst/>
          </a:prstGeom>
        </p:spPr>
      </p:pic>
      <p:pic>
        <p:nvPicPr>
          <p:cNvPr id="8" name="Picture 7" descr="A picture containing circle, art&#10;&#10;Description automatically generated">
            <a:extLst>
              <a:ext uri="{FF2B5EF4-FFF2-40B4-BE49-F238E27FC236}">
                <a16:creationId xmlns:a16="http://schemas.microsoft.com/office/drawing/2014/main" id="{0F543055-6C27-5A43-DBCC-DFFF932B56C5}"/>
              </a:ext>
            </a:extLst>
          </p:cNvPr>
          <p:cNvPicPr>
            <a:picLocks noChangeAspect="1"/>
          </p:cNvPicPr>
          <p:nvPr/>
        </p:nvPicPr>
        <p:blipFill>
          <a:blip r:embed="rId19"/>
          <a:stretch>
            <a:fillRect/>
          </a:stretch>
        </p:blipFill>
        <p:spPr>
          <a:xfrm>
            <a:off x="9735671" y="0"/>
            <a:ext cx="2052918" cy="2052918"/>
          </a:xfrm>
          <a:prstGeom prst="rect">
            <a:avLst/>
          </a:prstGeom>
        </p:spPr>
      </p:pic>
    </p:spTree>
    <p:extLst>
      <p:ext uri="{BB962C8B-B14F-4D97-AF65-F5344CB8AC3E}">
        <p14:creationId xmlns:p14="http://schemas.microsoft.com/office/powerpoint/2010/main" val="4082994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67EDEC-C41A-9249-AE75-1471CF624C87}"/>
              </a:ext>
            </a:extLst>
          </p:cNvPr>
          <p:cNvPicPr>
            <a:picLocks noChangeAspect="1"/>
          </p:cNvPicPr>
          <p:nvPr/>
        </p:nvPicPr>
        <p:blipFill>
          <a:blip r:embed="rId3"/>
          <a:stretch>
            <a:fillRect/>
          </a:stretch>
        </p:blipFill>
        <p:spPr>
          <a:xfrm rot="981381">
            <a:off x="475802" y="-1339748"/>
            <a:ext cx="10401629" cy="9264957"/>
          </a:xfrm>
          <a:prstGeom prst="rect">
            <a:avLst/>
          </a:prstGeom>
          <a:ln>
            <a:noFill/>
          </a:ln>
          <a:effectLst>
            <a:softEdge rad="112500"/>
          </a:effectLst>
        </p:spPr>
      </p:pic>
      <p:sp>
        <p:nvSpPr>
          <p:cNvPr id="4" name="Bent-Up Arrow 3">
            <a:extLst>
              <a:ext uri="{FF2B5EF4-FFF2-40B4-BE49-F238E27FC236}">
                <a16:creationId xmlns:a16="http://schemas.microsoft.com/office/drawing/2014/main" id="{DE706AFA-D889-8340-A100-047A36722724}"/>
              </a:ext>
            </a:extLst>
          </p:cNvPr>
          <p:cNvSpPr/>
          <p:nvPr/>
        </p:nvSpPr>
        <p:spPr>
          <a:xfrm>
            <a:off x="4459111" y="519290"/>
            <a:ext cx="632179" cy="575733"/>
          </a:xfrm>
          <a:prstGeom prst="bentUpArrow">
            <a:avLst>
              <a:gd name="adj1" fmla="val 11274"/>
              <a:gd name="adj2" fmla="val 25000"/>
              <a:gd name="adj3" fmla="val 25000"/>
            </a:avLst>
          </a:prstGeom>
          <a:solidFill>
            <a:schemeClr val="bg1"/>
          </a:solidFill>
          <a:ln w="19050">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Bent-Up Arrow 4">
            <a:extLst>
              <a:ext uri="{FF2B5EF4-FFF2-40B4-BE49-F238E27FC236}">
                <a16:creationId xmlns:a16="http://schemas.microsoft.com/office/drawing/2014/main" id="{77464A29-66E2-EE45-87F5-7654245FDF29}"/>
              </a:ext>
            </a:extLst>
          </p:cNvPr>
          <p:cNvSpPr/>
          <p:nvPr/>
        </p:nvSpPr>
        <p:spPr>
          <a:xfrm flipH="1">
            <a:off x="10961511" y="321734"/>
            <a:ext cx="632179" cy="575733"/>
          </a:xfrm>
          <a:prstGeom prst="bentUpArrow">
            <a:avLst>
              <a:gd name="adj1" fmla="val 11274"/>
              <a:gd name="adj2" fmla="val 25000"/>
              <a:gd name="adj3" fmla="val 25000"/>
            </a:avLst>
          </a:prstGeom>
          <a:solidFill>
            <a:schemeClr val="bg1"/>
          </a:solidFill>
          <a:ln w="19050">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Down Arrow 9">
            <a:extLst>
              <a:ext uri="{FF2B5EF4-FFF2-40B4-BE49-F238E27FC236}">
                <a16:creationId xmlns:a16="http://schemas.microsoft.com/office/drawing/2014/main" id="{5F1B7F5E-C20A-F946-871C-DC475AAC1683}"/>
              </a:ext>
            </a:extLst>
          </p:cNvPr>
          <p:cNvSpPr/>
          <p:nvPr/>
        </p:nvSpPr>
        <p:spPr>
          <a:xfrm rot="21072774">
            <a:off x="7797389" y="343321"/>
            <a:ext cx="316088" cy="1484889"/>
          </a:xfrm>
          <a:prstGeom prst="downArrow">
            <a:avLst/>
          </a:prstGeom>
          <a:solidFill>
            <a:schemeClr val="bg1"/>
          </a:solidFill>
          <a:ln w="22225">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18F988EF-4BE0-674A-9ACF-1CD3FDD8026C}"/>
              </a:ext>
            </a:extLst>
          </p:cNvPr>
          <p:cNvCxnSpPr/>
          <p:nvPr/>
        </p:nvCxnSpPr>
        <p:spPr>
          <a:xfrm>
            <a:off x="8114959" y="1952978"/>
            <a:ext cx="92063" cy="2404533"/>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9EBB8EC-8951-9A42-AEB0-7CB876CFB328}"/>
              </a:ext>
            </a:extLst>
          </p:cNvPr>
          <p:cNvCxnSpPr/>
          <p:nvPr/>
        </p:nvCxnSpPr>
        <p:spPr>
          <a:xfrm>
            <a:off x="8286046" y="1941688"/>
            <a:ext cx="92063" cy="2404533"/>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9908BCC-2B99-014F-A081-A0AC2138AA0E}"/>
              </a:ext>
            </a:extLst>
          </p:cNvPr>
          <p:cNvCxnSpPr>
            <a:cxnSpLocks/>
          </p:cNvCxnSpPr>
          <p:nvPr/>
        </p:nvCxnSpPr>
        <p:spPr>
          <a:xfrm>
            <a:off x="8389398" y="4459109"/>
            <a:ext cx="641713" cy="0"/>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17726-C2A3-724C-B249-EC6826A99E17}"/>
              </a:ext>
            </a:extLst>
          </p:cNvPr>
          <p:cNvCxnSpPr>
            <a:cxnSpLocks/>
          </p:cNvCxnSpPr>
          <p:nvPr/>
        </p:nvCxnSpPr>
        <p:spPr>
          <a:xfrm flipV="1">
            <a:off x="9031111" y="3635023"/>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6EB0CC9-C541-8D4C-9078-9F1025E8B9FA}"/>
              </a:ext>
            </a:extLst>
          </p:cNvPr>
          <p:cNvCxnSpPr>
            <a:cxnSpLocks/>
          </p:cNvCxnSpPr>
          <p:nvPr/>
        </p:nvCxnSpPr>
        <p:spPr>
          <a:xfrm flipV="1">
            <a:off x="9031111" y="2940755"/>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3F6B71B-D31C-5F41-BB02-FE9C54F9AE8D}"/>
              </a:ext>
            </a:extLst>
          </p:cNvPr>
          <p:cNvCxnSpPr>
            <a:cxnSpLocks/>
          </p:cNvCxnSpPr>
          <p:nvPr/>
        </p:nvCxnSpPr>
        <p:spPr>
          <a:xfrm flipV="1">
            <a:off x="9019821" y="2235201"/>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6714358-0EC0-AA42-AD5A-CECA11EDD716}"/>
              </a:ext>
            </a:extLst>
          </p:cNvPr>
          <p:cNvCxnSpPr>
            <a:cxnSpLocks/>
          </p:cNvCxnSpPr>
          <p:nvPr/>
        </p:nvCxnSpPr>
        <p:spPr>
          <a:xfrm flipV="1">
            <a:off x="9019821" y="1533195"/>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6D71D69-EE00-DE47-A7AF-2F97BABE6AA7}"/>
              </a:ext>
            </a:extLst>
          </p:cNvPr>
          <p:cNvCxnSpPr>
            <a:cxnSpLocks/>
          </p:cNvCxnSpPr>
          <p:nvPr/>
        </p:nvCxnSpPr>
        <p:spPr>
          <a:xfrm flipH="1">
            <a:off x="7955434" y="4399118"/>
            <a:ext cx="205556" cy="940527"/>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6FCBD7-D778-9C45-99D8-AE7E55B6F665}"/>
              </a:ext>
            </a:extLst>
          </p:cNvPr>
          <p:cNvCxnSpPr>
            <a:cxnSpLocks/>
          </p:cNvCxnSpPr>
          <p:nvPr/>
        </p:nvCxnSpPr>
        <p:spPr>
          <a:xfrm flipH="1">
            <a:off x="5949244" y="5339644"/>
            <a:ext cx="1880560" cy="90312"/>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7E99D21-071D-3B4D-AEA3-22B72628A1DA}"/>
              </a:ext>
            </a:extLst>
          </p:cNvPr>
          <p:cNvCxnSpPr>
            <a:cxnSpLocks/>
          </p:cNvCxnSpPr>
          <p:nvPr/>
        </p:nvCxnSpPr>
        <p:spPr>
          <a:xfrm>
            <a:off x="5949244" y="5542844"/>
            <a:ext cx="3" cy="598312"/>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564A6F4-D678-D048-990C-0F5E79349498}"/>
              </a:ext>
            </a:extLst>
          </p:cNvPr>
          <p:cNvCxnSpPr>
            <a:cxnSpLocks/>
          </p:cNvCxnSpPr>
          <p:nvPr/>
        </p:nvCxnSpPr>
        <p:spPr>
          <a:xfrm>
            <a:off x="6039556" y="6141157"/>
            <a:ext cx="203200" cy="259644"/>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4F55261-AAA9-4A42-8133-C3FF9BECB891}"/>
              </a:ext>
            </a:extLst>
          </p:cNvPr>
          <p:cNvCxnSpPr>
            <a:cxnSpLocks/>
          </p:cNvCxnSpPr>
          <p:nvPr/>
        </p:nvCxnSpPr>
        <p:spPr>
          <a:xfrm flipH="1">
            <a:off x="6039556" y="6441257"/>
            <a:ext cx="191909" cy="259644"/>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EF18A6-D41E-B04D-BB68-466916C3B542}"/>
              </a:ext>
            </a:extLst>
          </p:cNvPr>
          <p:cNvCxnSpPr>
            <a:cxnSpLocks/>
          </p:cNvCxnSpPr>
          <p:nvPr/>
        </p:nvCxnSpPr>
        <p:spPr>
          <a:xfrm flipH="1" flipV="1">
            <a:off x="5631459" y="6571078"/>
            <a:ext cx="362941" cy="120423"/>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D39982E-BA4A-074A-BA51-DC4524CCB46E}"/>
              </a:ext>
            </a:extLst>
          </p:cNvPr>
          <p:cNvCxnSpPr>
            <a:cxnSpLocks/>
          </p:cNvCxnSpPr>
          <p:nvPr/>
        </p:nvCxnSpPr>
        <p:spPr>
          <a:xfrm flipV="1">
            <a:off x="5631459" y="6141157"/>
            <a:ext cx="45157" cy="396055"/>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D178E1C-B670-514A-81F0-84B26940BF80}"/>
              </a:ext>
            </a:extLst>
          </p:cNvPr>
          <p:cNvCxnSpPr>
            <a:cxnSpLocks/>
          </p:cNvCxnSpPr>
          <p:nvPr/>
        </p:nvCxnSpPr>
        <p:spPr>
          <a:xfrm flipV="1">
            <a:off x="5676616" y="5542845"/>
            <a:ext cx="0" cy="559748"/>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E4063C3-D293-3848-A387-D1A387ED77FE}"/>
              </a:ext>
            </a:extLst>
          </p:cNvPr>
          <p:cNvCxnSpPr>
            <a:cxnSpLocks/>
          </p:cNvCxnSpPr>
          <p:nvPr/>
        </p:nvCxnSpPr>
        <p:spPr>
          <a:xfrm flipH="1">
            <a:off x="1452579" y="5503331"/>
            <a:ext cx="4201459" cy="118536"/>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sp>
        <p:nvSpPr>
          <p:cNvPr id="59" name="Title 1">
            <a:extLst>
              <a:ext uri="{FF2B5EF4-FFF2-40B4-BE49-F238E27FC236}">
                <a16:creationId xmlns:a16="http://schemas.microsoft.com/office/drawing/2014/main" id="{4A767E29-1A23-304A-B435-D2CA482A24E2}"/>
              </a:ext>
            </a:extLst>
          </p:cNvPr>
          <p:cNvSpPr txBox="1">
            <a:spLocks/>
          </p:cNvSpPr>
          <p:nvPr/>
        </p:nvSpPr>
        <p:spPr>
          <a:xfrm>
            <a:off x="37311" y="1289497"/>
            <a:ext cx="7784636" cy="4009692"/>
          </a:xfrm>
          <a:prstGeom prst="rect">
            <a:avLst/>
          </a:prstGeom>
          <a:solidFill>
            <a:schemeClr val="tx1">
              <a:lumMod val="75000"/>
              <a:lumOff val="25000"/>
              <a:alpha val="80000"/>
            </a:schemeClr>
          </a:solidFill>
        </p:spPr>
        <p:txBody>
          <a:bodyP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FC000">
                    <a:lumMod val="20000"/>
                    <a:lumOff val="80000"/>
                  </a:srgbClr>
                </a:solidFill>
                <a:effectLst/>
                <a:uLnTx/>
                <a:uFillTx/>
                <a:latin typeface="Calibri Light" panose="020F0302020204030204"/>
                <a:ea typeface="+mj-ea"/>
                <a:cs typeface="+mj-cs"/>
              </a:rPr>
              <a:t>Student Drop-off </a:t>
            </a:r>
          </a:p>
          <a:p>
            <a:pPr marL="0" marR="0" lvl="0" indent="0" algn="ctr" defTabSz="914377" rtl="0" eaLnBrk="1" fontAlgn="auto" latinLnBrk="0" hangingPunct="1">
              <a:lnSpc>
                <a:spcPct val="90000"/>
              </a:lnSpc>
              <a:spcBef>
                <a:spcPct val="0"/>
              </a:spcBef>
              <a:spcAft>
                <a:spcPts val="0"/>
              </a:spcAft>
              <a:buClrTx/>
              <a:buSzTx/>
              <a:buFontTx/>
              <a:buNone/>
              <a:tabLst/>
              <a:defRPr/>
            </a:pPr>
            <a:endParaRPr kumimoji="0" lang="en-US" sz="3600" b="1" i="1" u="none" strike="noStrike" kern="1200" cap="none" spc="0" normalizeH="0" baseline="0" noProof="0" dirty="0">
              <a:ln>
                <a:noFill/>
              </a:ln>
              <a:solidFill>
                <a:prstClr val="white"/>
              </a:solidFill>
              <a:effectLst/>
              <a:uLnTx/>
              <a:uFillTx/>
              <a:latin typeface="Calibri Light" panose="020F0302020204030204"/>
              <a:ea typeface="+mj-ea"/>
              <a:cs typeface="+mj-cs"/>
            </a:endParaRP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8EFA00"/>
                </a:solidFill>
                <a:effectLst/>
                <a:uLnTx/>
                <a:uFillTx/>
                <a:latin typeface="Calibri Light" panose="020F0302020204030204"/>
                <a:ea typeface="+mj-ea"/>
                <a:cs typeface="+mj-cs"/>
              </a:rPr>
              <a:t>     TK – 1</a:t>
            </a:r>
            <a:r>
              <a:rPr kumimoji="0" lang="en-US" sz="4400" b="1" i="0" u="none" strike="noStrike" kern="1200" cap="none" spc="0" normalizeH="0" baseline="30000" noProof="0" dirty="0">
                <a:ln>
                  <a:noFill/>
                </a:ln>
                <a:solidFill>
                  <a:srgbClr val="8EFA00"/>
                </a:solidFill>
                <a:effectLst/>
                <a:uLnTx/>
                <a:uFillTx/>
                <a:latin typeface="Calibri Light" panose="020F0302020204030204"/>
                <a:ea typeface="+mj-ea"/>
                <a:cs typeface="+mj-cs"/>
              </a:rPr>
              <a:t>st</a:t>
            </a:r>
            <a:r>
              <a:rPr kumimoji="0" lang="en-US" sz="4400" b="1" i="0" u="none" strike="noStrike" kern="1200" cap="none" spc="0" normalizeH="0" baseline="0" noProof="0" dirty="0">
                <a:ln>
                  <a:noFill/>
                </a:ln>
                <a:solidFill>
                  <a:srgbClr val="8EFA00"/>
                </a:solidFill>
                <a:effectLst/>
                <a:uLnTx/>
                <a:uFillTx/>
                <a:latin typeface="Calibri Light" panose="020F0302020204030204"/>
                <a:ea typeface="+mj-ea"/>
                <a:cs typeface="+mj-cs"/>
              </a:rPr>
              <a:t> Grades</a:t>
            </a:r>
          </a:p>
          <a:p>
            <a:pPr marL="0" marR="0" lvl="0" indent="0" algn="l" defTabSz="914377" rtl="0" eaLnBrk="1" fontAlgn="auto" latinLnBrk="0" hangingPunct="1">
              <a:lnSpc>
                <a:spcPct val="90000"/>
              </a:lnSpc>
              <a:spcBef>
                <a:spcPct val="0"/>
              </a:spcBef>
              <a:spcAft>
                <a:spcPts val="0"/>
              </a:spcAft>
              <a:buClrTx/>
              <a:buSzTx/>
              <a:buFontTx/>
              <a:buNone/>
              <a:tabLst/>
              <a:defRPr/>
            </a:pPr>
            <a:br>
              <a:rPr kumimoji="0" lang="en-US" sz="4400" b="1" i="0" u="none" strike="noStrike" kern="1200" cap="none" spc="0" normalizeH="0" baseline="0" noProof="0" dirty="0">
                <a:ln>
                  <a:noFill/>
                </a:ln>
                <a:solidFill>
                  <a:srgbClr val="8EFA00"/>
                </a:solidFill>
                <a:effectLst/>
                <a:uLnTx/>
                <a:uFillTx/>
                <a:latin typeface="Calibri Light" panose="020F0302020204030204"/>
                <a:ea typeface="+mj-ea"/>
                <a:cs typeface="+mj-cs"/>
              </a:rPr>
            </a:br>
            <a:r>
              <a:rPr kumimoji="0" lang="en-US" sz="4400" b="1" i="0" u="none" strike="noStrike" kern="1200" cap="none" spc="0" normalizeH="0" baseline="0" noProof="0" dirty="0">
                <a:ln>
                  <a:noFill/>
                </a:ln>
                <a:solidFill>
                  <a:srgbClr val="8EFA00"/>
                </a:solidFill>
                <a:effectLst/>
                <a:uLnTx/>
                <a:uFillTx/>
                <a:latin typeface="Calibri Light" panose="020F0302020204030204"/>
                <a:ea typeface="+mj-ea"/>
                <a:cs typeface="+mj-cs"/>
              </a:rPr>
              <a:t>     </a:t>
            </a:r>
            <a: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t>2</a:t>
            </a:r>
            <a:r>
              <a:rPr kumimoji="0" lang="en-US" sz="4400" b="1" i="0" u="none" strike="noStrike" kern="1200" cap="none" spc="0" normalizeH="0" baseline="30000" noProof="0" dirty="0">
                <a:ln>
                  <a:noFill/>
                </a:ln>
                <a:solidFill>
                  <a:prstClr val="white"/>
                </a:solidFill>
                <a:effectLst/>
                <a:uLnTx/>
                <a:uFillTx/>
                <a:latin typeface="Calibri Light" panose="020F0302020204030204"/>
                <a:ea typeface="+mj-ea"/>
                <a:cs typeface="+mj-cs"/>
              </a:rPr>
              <a:t>nd</a:t>
            </a: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 – 6</a:t>
            </a:r>
            <a:r>
              <a:rPr kumimoji="0" lang="en-US" sz="4400" b="0" i="0" u="none" strike="noStrike" kern="1200" cap="none" spc="0" normalizeH="0" baseline="30000" noProof="0" dirty="0">
                <a:ln>
                  <a:noFill/>
                </a:ln>
                <a:solidFill>
                  <a:prstClr val="white"/>
                </a:solidFill>
                <a:effectLst/>
                <a:uLnTx/>
                <a:uFillTx/>
                <a:latin typeface="Calibri Light" panose="020F0302020204030204"/>
                <a:ea typeface="+mj-ea"/>
                <a:cs typeface="+mj-cs"/>
              </a:rPr>
              <a:t>th</a:t>
            </a: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 Grades</a:t>
            </a:r>
          </a:p>
          <a:p>
            <a:pPr marL="0" marR="0" lvl="0" indent="0" algn="l" defTabSz="914377" rtl="0" eaLnBrk="1" fontAlgn="auto" latinLnBrk="0" hangingPunct="1">
              <a:lnSpc>
                <a:spcPct val="90000"/>
              </a:lnSpc>
              <a:spcBef>
                <a:spcPct val="0"/>
              </a:spcBef>
              <a:spcAft>
                <a:spcPts val="0"/>
              </a:spcAft>
              <a:buClrTx/>
              <a:buSzTx/>
              <a:buFontTx/>
              <a:buNone/>
              <a:tabLst/>
              <a:defRPr/>
            </a:pPr>
            <a:b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     </a:t>
            </a:r>
            <a:r>
              <a:rPr kumimoji="0" lang="en-US" sz="4400" b="0" i="0" u="none" strike="noStrike" kern="1200" cap="none" spc="0" normalizeH="0" baseline="0" noProof="0" dirty="0">
                <a:ln>
                  <a:noFill/>
                </a:ln>
                <a:solidFill>
                  <a:schemeClr val="accent4"/>
                </a:solidFill>
                <a:effectLst/>
                <a:uLnTx/>
                <a:uFillTx/>
                <a:latin typeface="Calibri Light" panose="020F0302020204030204"/>
                <a:ea typeface="+mj-ea"/>
                <a:cs typeface="+mj-cs"/>
              </a:rPr>
              <a:t>Pedestrian TK – 6</a:t>
            </a:r>
            <a:r>
              <a:rPr kumimoji="0" lang="en-US" sz="4400" b="0" i="0" u="none" strike="noStrike" kern="1200" cap="none" spc="0" normalizeH="0" baseline="30000" noProof="0" dirty="0">
                <a:ln>
                  <a:noFill/>
                </a:ln>
                <a:solidFill>
                  <a:schemeClr val="accent4"/>
                </a:solidFill>
                <a:effectLst/>
                <a:uLnTx/>
                <a:uFillTx/>
                <a:latin typeface="Calibri Light" panose="020F0302020204030204"/>
                <a:ea typeface="+mj-ea"/>
                <a:cs typeface="+mj-cs"/>
              </a:rPr>
              <a:t>th</a:t>
            </a:r>
            <a:r>
              <a:rPr kumimoji="0" lang="en-US" sz="4400" b="0" i="0" u="none" strike="noStrike" kern="1200" cap="none" spc="0" normalizeH="0" baseline="0" noProof="0" dirty="0">
                <a:ln>
                  <a:noFill/>
                </a:ln>
                <a:solidFill>
                  <a:schemeClr val="accent4"/>
                </a:solidFill>
                <a:effectLst/>
                <a:uLnTx/>
                <a:uFillTx/>
                <a:latin typeface="Calibri Light" panose="020F0302020204030204"/>
                <a:ea typeface="+mj-ea"/>
                <a:cs typeface="+mj-cs"/>
              </a:rPr>
              <a:t> Grades</a:t>
            </a:r>
            <a:endParaRPr kumimoji="0" lang="en-US" sz="4400" b="1" i="0" u="none" strike="noStrike" kern="1200" cap="none" spc="0" normalizeH="0" baseline="0" noProof="0" dirty="0">
              <a:ln>
                <a:noFill/>
              </a:ln>
              <a:solidFill>
                <a:schemeClr val="accent4"/>
              </a:solidFill>
              <a:effectLst/>
              <a:uLnTx/>
              <a:uFillTx/>
              <a:latin typeface="Calibri Light" panose="020F0302020204030204"/>
              <a:ea typeface="+mj-ea"/>
              <a:cs typeface="+mj-cs"/>
            </a:endParaRPr>
          </a:p>
        </p:txBody>
      </p:sp>
      <p:sp>
        <p:nvSpPr>
          <p:cNvPr id="61" name="Rectangle 60">
            <a:extLst>
              <a:ext uri="{FF2B5EF4-FFF2-40B4-BE49-F238E27FC236}">
                <a16:creationId xmlns:a16="http://schemas.microsoft.com/office/drawing/2014/main" id="{F7FF9FEC-070E-BD41-B301-04FF0321E5E6}"/>
              </a:ext>
            </a:extLst>
          </p:cNvPr>
          <p:cNvSpPr/>
          <p:nvPr/>
        </p:nvSpPr>
        <p:spPr>
          <a:xfrm>
            <a:off x="9471378" y="1289496"/>
            <a:ext cx="2720623" cy="5568504"/>
          </a:xfrm>
          <a:prstGeom prst="rect">
            <a:avLst/>
          </a:prstGeom>
          <a:solidFill>
            <a:schemeClr val="tx1">
              <a:lumMod val="75000"/>
              <a:lumOff val="2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1" u="sng" strike="noStrike" kern="1200" cap="none" spc="0" normalizeH="0" baseline="0" noProof="0" dirty="0">
                <a:ln>
                  <a:noFill/>
                </a:ln>
                <a:solidFill>
                  <a:prstClr val="white"/>
                </a:solidFill>
                <a:effectLst/>
                <a:uLnTx/>
                <a:uFillTx/>
                <a:latin typeface="Calibri" panose="020F0502020204030204"/>
                <a:ea typeface="+mn-ea"/>
                <a:cs typeface="+mn-cs"/>
              </a:rPr>
              <a:t>Tentative Schedule</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Student Drop-off/ </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Breakfast</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Begins @ 7:30am</a:t>
            </a:r>
          </a:p>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2400" noProof="0" dirty="0">
              <a:solidFill>
                <a:prstClr val="white"/>
              </a:solidFill>
              <a:latin typeface="Calibri" panose="020F0502020204030204"/>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2400" dirty="0">
              <a:solidFill>
                <a:prstClr val="white"/>
              </a:solidFill>
              <a:latin typeface="Calibri" panose="020F0502020204030204"/>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2400" dirty="0">
              <a:solidFill>
                <a:prstClr val="white"/>
              </a:solidFill>
              <a:latin typeface="Calibri" panose="020F0502020204030204"/>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B7F434E6-754D-4945-9B7C-2EEC4B1002BD}"/>
              </a:ext>
            </a:extLst>
          </p:cNvPr>
          <p:cNvSpPr txBox="1"/>
          <p:nvPr/>
        </p:nvSpPr>
        <p:spPr>
          <a:xfrm>
            <a:off x="3276473" y="838091"/>
            <a:ext cx="1059649" cy="42056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K Street</a:t>
            </a:r>
          </a:p>
        </p:txBody>
      </p:sp>
      <p:cxnSp>
        <p:nvCxnSpPr>
          <p:cNvPr id="63" name="Straight Arrow Connector 62">
            <a:extLst>
              <a:ext uri="{FF2B5EF4-FFF2-40B4-BE49-F238E27FC236}">
                <a16:creationId xmlns:a16="http://schemas.microsoft.com/office/drawing/2014/main" id="{F6B3C090-050C-FD4C-B3A6-1AF48658B623}"/>
              </a:ext>
            </a:extLst>
          </p:cNvPr>
          <p:cNvCxnSpPr>
            <a:cxnSpLocks/>
          </p:cNvCxnSpPr>
          <p:nvPr/>
        </p:nvCxnSpPr>
        <p:spPr>
          <a:xfrm>
            <a:off x="-66978" y="2582185"/>
            <a:ext cx="806107" cy="0"/>
          </a:xfrm>
          <a:prstGeom prst="straightConnector1">
            <a:avLst/>
          </a:prstGeom>
          <a:ln w="76200">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B4EB648A-0BBD-F04E-A16E-695A00995525}"/>
              </a:ext>
            </a:extLst>
          </p:cNvPr>
          <p:cNvCxnSpPr>
            <a:cxnSpLocks/>
          </p:cNvCxnSpPr>
          <p:nvPr/>
        </p:nvCxnSpPr>
        <p:spPr>
          <a:xfrm>
            <a:off x="-53588" y="3591736"/>
            <a:ext cx="806107"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5" name="5-Point Star 64">
            <a:extLst>
              <a:ext uri="{FF2B5EF4-FFF2-40B4-BE49-F238E27FC236}">
                <a16:creationId xmlns:a16="http://schemas.microsoft.com/office/drawing/2014/main" id="{7626DB2F-999B-4A4B-AD6F-5DA6154F1987}"/>
              </a:ext>
            </a:extLst>
          </p:cNvPr>
          <p:cNvSpPr/>
          <p:nvPr/>
        </p:nvSpPr>
        <p:spPr>
          <a:xfrm rot="1040758">
            <a:off x="106556" y="4275851"/>
            <a:ext cx="593091" cy="554983"/>
          </a:xfrm>
          <a:prstGeom prst="star5">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accent4"/>
              </a:solidFill>
              <a:effectLst/>
              <a:uLnTx/>
              <a:uFillTx/>
              <a:latin typeface="Calibri" panose="020F0502020204030204"/>
              <a:ea typeface="+mn-ea"/>
              <a:cs typeface="+mn-cs"/>
            </a:endParaRPr>
          </a:p>
        </p:txBody>
      </p:sp>
      <p:sp>
        <p:nvSpPr>
          <p:cNvPr id="66" name="5-Point Star 65">
            <a:extLst>
              <a:ext uri="{FF2B5EF4-FFF2-40B4-BE49-F238E27FC236}">
                <a16:creationId xmlns:a16="http://schemas.microsoft.com/office/drawing/2014/main" id="{1911D173-5627-0844-96C8-A146DDE28C3C}"/>
              </a:ext>
            </a:extLst>
          </p:cNvPr>
          <p:cNvSpPr/>
          <p:nvPr/>
        </p:nvSpPr>
        <p:spPr>
          <a:xfrm rot="1040758">
            <a:off x="9047353" y="973259"/>
            <a:ext cx="593091" cy="554983"/>
          </a:xfrm>
          <a:prstGeom prst="star5">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C52197A6-74CE-7245-9F60-FD27275B899E}"/>
              </a:ext>
            </a:extLst>
          </p:cNvPr>
          <p:cNvSpPr txBox="1"/>
          <p:nvPr/>
        </p:nvSpPr>
        <p:spPr>
          <a:xfrm>
            <a:off x="7218041" y="-58332"/>
            <a:ext cx="1408014" cy="42056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Beech Ave.</a:t>
            </a:r>
          </a:p>
        </p:txBody>
      </p:sp>
      <p:sp>
        <p:nvSpPr>
          <p:cNvPr id="68" name="TextBox 67">
            <a:extLst>
              <a:ext uri="{FF2B5EF4-FFF2-40B4-BE49-F238E27FC236}">
                <a16:creationId xmlns:a16="http://schemas.microsoft.com/office/drawing/2014/main" id="{743B00C1-AD05-B54F-9EAA-D9B27F3650AB}"/>
              </a:ext>
            </a:extLst>
          </p:cNvPr>
          <p:cNvSpPr txBox="1"/>
          <p:nvPr/>
        </p:nvSpPr>
        <p:spPr>
          <a:xfrm>
            <a:off x="4289732" y="0"/>
            <a:ext cx="1137106" cy="42056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Ash Ave.</a:t>
            </a:r>
          </a:p>
        </p:txBody>
      </p:sp>
      <p:sp>
        <p:nvSpPr>
          <p:cNvPr id="69" name="TextBox 68">
            <a:extLst>
              <a:ext uri="{FF2B5EF4-FFF2-40B4-BE49-F238E27FC236}">
                <a16:creationId xmlns:a16="http://schemas.microsoft.com/office/drawing/2014/main" id="{AEC1C309-BED7-1848-BBEF-E04791A2C468}"/>
              </a:ext>
            </a:extLst>
          </p:cNvPr>
          <p:cNvSpPr txBox="1"/>
          <p:nvPr/>
        </p:nvSpPr>
        <p:spPr>
          <a:xfrm>
            <a:off x="10337047" y="-70296"/>
            <a:ext cx="1379160" cy="42056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latin typeface="Calibri" panose="020F0502020204030204"/>
                <a:ea typeface="+mn-ea"/>
                <a:cs typeface="+mn-cs"/>
              </a:rPr>
              <a:t>Cedar Ave.</a:t>
            </a:r>
          </a:p>
        </p:txBody>
      </p:sp>
    </p:spTree>
    <p:extLst>
      <p:ext uri="{BB962C8B-B14F-4D97-AF65-F5344CB8AC3E}">
        <p14:creationId xmlns:p14="http://schemas.microsoft.com/office/powerpoint/2010/main" val="3540228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67EDEC-C41A-9249-AE75-1471CF624C87}"/>
              </a:ext>
            </a:extLst>
          </p:cNvPr>
          <p:cNvPicPr>
            <a:picLocks noChangeAspect="1"/>
          </p:cNvPicPr>
          <p:nvPr/>
        </p:nvPicPr>
        <p:blipFill>
          <a:blip r:embed="rId4"/>
          <a:stretch>
            <a:fillRect/>
          </a:stretch>
        </p:blipFill>
        <p:spPr>
          <a:xfrm rot="981381">
            <a:off x="475802" y="-1339748"/>
            <a:ext cx="10401629" cy="9264957"/>
          </a:xfrm>
          <a:prstGeom prst="rect">
            <a:avLst/>
          </a:prstGeom>
          <a:ln>
            <a:noFill/>
          </a:ln>
          <a:effectLst>
            <a:softEdge rad="112500"/>
          </a:effectLst>
        </p:spPr>
      </p:pic>
      <p:sp>
        <p:nvSpPr>
          <p:cNvPr id="4" name="Bent-Up Arrow 3">
            <a:extLst>
              <a:ext uri="{FF2B5EF4-FFF2-40B4-BE49-F238E27FC236}">
                <a16:creationId xmlns:a16="http://schemas.microsoft.com/office/drawing/2014/main" id="{DE706AFA-D889-8340-A100-047A36722724}"/>
              </a:ext>
            </a:extLst>
          </p:cNvPr>
          <p:cNvSpPr/>
          <p:nvPr/>
        </p:nvSpPr>
        <p:spPr>
          <a:xfrm>
            <a:off x="4459111" y="519290"/>
            <a:ext cx="632179" cy="575733"/>
          </a:xfrm>
          <a:prstGeom prst="bentUpArrow">
            <a:avLst>
              <a:gd name="adj1" fmla="val 11274"/>
              <a:gd name="adj2" fmla="val 25000"/>
              <a:gd name="adj3" fmla="val 25000"/>
            </a:avLst>
          </a:prstGeom>
          <a:solidFill>
            <a:schemeClr val="bg1"/>
          </a:solidFill>
          <a:ln w="19050">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dirty="0">
              <a:solidFill>
                <a:prstClr val="white"/>
              </a:solidFill>
              <a:latin typeface="Calibri" panose="020F0502020204030204"/>
            </a:endParaRPr>
          </a:p>
        </p:txBody>
      </p:sp>
      <p:sp>
        <p:nvSpPr>
          <p:cNvPr id="5" name="Bent-Up Arrow 4">
            <a:extLst>
              <a:ext uri="{FF2B5EF4-FFF2-40B4-BE49-F238E27FC236}">
                <a16:creationId xmlns:a16="http://schemas.microsoft.com/office/drawing/2014/main" id="{77464A29-66E2-EE45-87F5-7654245FDF29}"/>
              </a:ext>
            </a:extLst>
          </p:cNvPr>
          <p:cNvSpPr/>
          <p:nvPr/>
        </p:nvSpPr>
        <p:spPr>
          <a:xfrm flipH="1">
            <a:off x="10961511" y="321734"/>
            <a:ext cx="632179" cy="575733"/>
          </a:xfrm>
          <a:prstGeom prst="bentUpArrow">
            <a:avLst>
              <a:gd name="adj1" fmla="val 11274"/>
              <a:gd name="adj2" fmla="val 25000"/>
              <a:gd name="adj3" fmla="val 25000"/>
            </a:avLst>
          </a:prstGeom>
          <a:solidFill>
            <a:schemeClr val="bg1"/>
          </a:solidFill>
          <a:ln w="19050">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dirty="0">
              <a:solidFill>
                <a:prstClr val="white"/>
              </a:solidFill>
              <a:latin typeface="Calibri" panose="020F0502020204030204"/>
            </a:endParaRPr>
          </a:p>
        </p:txBody>
      </p:sp>
      <p:sp>
        <p:nvSpPr>
          <p:cNvPr id="10" name="Down Arrow 9">
            <a:extLst>
              <a:ext uri="{FF2B5EF4-FFF2-40B4-BE49-F238E27FC236}">
                <a16:creationId xmlns:a16="http://schemas.microsoft.com/office/drawing/2014/main" id="{5F1B7F5E-C20A-F946-871C-DC475AAC1683}"/>
              </a:ext>
            </a:extLst>
          </p:cNvPr>
          <p:cNvSpPr/>
          <p:nvPr/>
        </p:nvSpPr>
        <p:spPr>
          <a:xfrm rot="21072774">
            <a:off x="7797389" y="343321"/>
            <a:ext cx="316088" cy="1484889"/>
          </a:xfrm>
          <a:prstGeom prst="downArrow">
            <a:avLst/>
          </a:prstGeom>
          <a:solidFill>
            <a:schemeClr val="bg1"/>
          </a:solidFill>
          <a:ln w="22225">
            <a:solidFill>
              <a:srgbClr val="8EF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cxnSp>
        <p:nvCxnSpPr>
          <p:cNvPr id="12" name="Straight Arrow Connector 11">
            <a:extLst>
              <a:ext uri="{FF2B5EF4-FFF2-40B4-BE49-F238E27FC236}">
                <a16:creationId xmlns:a16="http://schemas.microsoft.com/office/drawing/2014/main" id="{18F988EF-4BE0-674A-9ACF-1CD3FDD8026C}"/>
              </a:ext>
            </a:extLst>
          </p:cNvPr>
          <p:cNvCxnSpPr/>
          <p:nvPr/>
        </p:nvCxnSpPr>
        <p:spPr>
          <a:xfrm>
            <a:off x="8114959" y="1952978"/>
            <a:ext cx="92063" cy="2404533"/>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9EBB8EC-8951-9A42-AEB0-7CB876CFB328}"/>
              </a:ext>
            </a:extLst>
          </p:cNvPr>
          <p:cNvCxnSpPr>
            <a:cxnSpLocks/>
          </p:cNvCxnSpPr>
          <p:nvPr/>
        </p:nvCxnSpPr>
        <p:spPr>
          <a:xfrm>
            <a:off x="8286046" y="1941688"/>
            <a:ext cx="92063" cy="2404533"/>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9908BCC-2B99-014F-A081-A0AC2138AA0E}"/>
              </a:ext>
            </a:extLst>
          </p:cNvPr>
          <p:cNvCxnSpPr>
            <a:cxnSpLocks/>
          </p:cNvCxnSpPr>
          <p:nvPr/>
        </p:nvCxnSpPr>
        <p:spPr>
          <a:xfrm>
            <a:off x="8389398" y="4459109"/>
            <a:ext cx="641713" cy="0"/>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17726-C2A3-724C-B249-EC6826A99E17}"/>
              </a:ext>
            </a:extLst>
          </p:cNvPr>
          <p:cNvCxnSpPr>
            <a:cxnSpLocks/>
          </p:cNvCxnSpPr>
          <p:nvPr/>
        </p:nvCxnSpPr>
        <p:spPr>
          <a:xfrm flipV="1">
            <a:off x="9031111" y="3635023"/>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6EB0CC9-C541-8D4C-9078-9F1025E8B9FA}"/>
              </a:ext>
            </a:extLst>
          </p:cNvPr>
          <p:cNvCxnSpPr>
            <a:cxnSpLocks/>
          </p:cNvCxnSpPr>
          <p:nvPr/>
        </p:nvCxnSpPr>
        <p:spPr>
          <a:xfrm flipV="1">
            <a:off x="9031111" y="2940755"/>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3F6B71B-D31C-5F41-BB02-FE9C54F9AE8D}"/>
              </a:ext>
            </a:extLst>
          </p:cNvPr>
          <p:cNvCxnSpPr>
            <a:cxnSpLocks/>
          </p:cNvCxnSpPr>
          <p:nvPr/>
        </p:nvCxnSpPr>
        <p:spPr>
          <a:xfrm flipV="1">
            <a:off x="9019821" y="2235201"/>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6714358-0EC0-AA42-AD5A-CECA11EDD716}"/>
              </a:ext>
            </a:extLst>
          </p:cNvPr>
          <p:cNvCxnSpPr>
            <a:cxnSpLocks/>
          </p:cNvCxnSpPr>
          <p:nvPr/>
        </p:nvCxnSpPr>
        <p:spPr>
          <a:xfrm flipV="1">
            <a:off x="9019821" y="1533195"/>
            <a:ext cx="0" cy="620887"/>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6D71D69-EE00-DE47-A7AF-2F97BABE6AA7}"/>
              </a:ext>
            </a:extLst>
          </p:cNvPr>
          <p:cNvCxnSpPr>
            <a:cxnSpLocks/>
          </p:cNvCxnSpPr>
          <p:nvPr/>
        </p:nvCxnSpPr>
        <p:spPr>
          <a:xfrm flipH="1">
            <a:off x="7955434" y="4399118"/>
            <a:ext cx="205556" cy="940527"/>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26FCBD7-D778-9C45-99D8-AE7E55B6F665}"/>
              </a:ext>
            </a:extLst>
          </p:cNvPr>
          <p:cNvCxnSpPr>
            <a:cxnSpLocks/>
          </p:cNvCxnSpPr>
          <p:nvPr/>
        </p:nvCxnSpPr>
        <p:spPr>
          <a:xfrm flipH="1">
            <a:off x="5949244" y="5339644"/>
            <a:ext cx="1880560" cy="90312"/>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7E99D21-071D-3B4D-AEA3-22B72628A1DA}"/>
              </a:ext>
            </a:extLst>
          </p:cNvPr>
          <p:cNvCxnSpPr>
            <a:cxnSpLocks/>
          </p:cNvCxnSpPr>
          <p:nvPr/>
        </p:nvCxnSpPr>
        <p:spPr>
          <a:xfrm>
            <a:off x="5949244" y="5542844"/>
            <a:ext cx="3" cy="598312"/>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564A6F4-D678-D048-990C-0F5E79349498}"/>
              </a:ext>
            </a:extLst>
          </p:cNvPr>
          <p:cNvCxnSpPr>
            <a:cxnSpLocks/>
          </p:cNvCxnSpPr>
          <p:nvPr/>
        </p:nvCxnSpPr>
        <p:spPr>
          <a:xfrm>
            <a:off x="6039556" y="6141157"/>
            <a:ext cx="203200" cy="259644"/>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4F55261-AAA9-4A42-8133-C3FF9BECB891}"/>
              </a:ext>
            </a:extLst>
          </p:cNvPr>
          <p:cNvCxnSpPr>
            <a:cxnSpLocks/>
          </p:cNvCxnSpPr>
          <p:nvPr/>
        </p:nvCxnSpPr>
        <p:spPr>
          <a:xfrm flipH="1">
            <a:off x="6039556" y="6441257"/>
            <a:ext cx="191909" cy="259644"/>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5EF18A6-D41E-B04D-BB68-466916C3B542}"/>
              </a:ext>
            </a:extLst>
          </p:cNvPr>
          <p:cNvCxnSpPr>
            <a:cxnSpLocks/>
          </p:cNvCxnSpPr>
          <p:nvPr/>
        </p:nvCxnSpPr>
        <p:spPr>
          <a:xfrm flipH="1" flipV="1">
            <a:off x="5631459" y="6571078"/>
            <a:ext cx="362941" cy="120423"/>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D39982E-BA4A-074A-BA51-DC4524CCB46E}"/>
              </a:ext>
            </a:extLst>
          </p:cNvPr>
          <p:cNvCxnSpPr>
            <a:cxnSpLocks/>
          </p:cNvCxnSpPr>
          <p:nvPr/>
        </p:nvCxnSpPr>
        <p:spPr>
          <a:xfrm flipV="1">
            <a:off x="5631459" y="6141157"/>
            <a:ext cx="45157" cy="396055"/>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D178E1C-B670-514A-81F0-84B26940BF80}"/>
              </a:ext>
            </a:extLst>
          </p:cNvPr>
          <p:cNvCxnSpPr>
            <a:cxnSpLocks/>
          </p:cNvCxnSpPr>
          <p:nvPr/>
        </p:nvCxnSpPr>
        <p:spPr>
          <a:xfrm flipV="1">
            <a:off x="5676616" y="5542845"/>
            <a:ext cx="0" cy="559748"/>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E4063C3-D293-3848-A387-D1A387ED77FE}"/>
              </a:ext>
            </a:extLst>
          </p:cNvPr>
          <p:cNvCxnSpPr>
            <a:cxnSpLocks/>
          </p:cNvCxnSpPr>
          <p:nvPr/>
        </p:nvCxnSpPr>
        <p:spPr>
          <a:xfrm flipH="1">
            <a:off x="1452579" y="5503331"/>
            <a:ext cx="4201459" cy="118536"/>
          </a:xfrm>
          <a:prstGeom prst="straightConnector1">
            <a:avLst/>
          </a:prstGeom>
          <a:ln w="34925">
            <a:solidFill>
              <a:srgbClr val="8EFA00"/>
            </a:solidFill>
            <a:tailEnd type="triangle"/>
          </a:ln>
        </p:spPr>
        <p:style>
          <a:lnRef idx="1">
            <a:schemeClr val="accent1"/>
          </a:lnRef>
          <a:fillRef idx="0">
            <a:schemeClr val="accent1"/>
          </a:fillRef>
          <a:effectRef idx="0">
            <a:schemeClr val="accent1"/>
          </a:effectRef>
          <a:fontRef idx="minor">
            <a:schemeClr val="tx1"/>
          </a:fontRef>
        </p:style>
      </p:cxnSp>
      <p:sp>
        <p:nvSpPr>
          <p:cNvPr id="59" name="Title 1">
            <a:extLst>
              <a:ext uri="{FF2B5EF4-FFF2-40B4-BE49-F238E27FC236}">
                <a16:creationId xmlns:a16="http://schemas.microsoft.com/office/drawing/2014/main" id="{4A767E29-1A23-304A-B435-D2CA482A24E2}"/>
              </a:ext>
            </a:extLst>
          </p:cNvPr>
          <p:cNvSpPr txBox="1">
            <a:spLocks/>
          </p:cNvSpPr>
          <p:nvPr/>
        </p:nvSpPr>
        <p:spPr>
          <a:xfrm>
            <a:off x="37311" y="1289497"/>
            <a:ext cx="7784636" cy="4009692"/>
          </a:xfrm>
          <a:prstGeom prst="rect">
            <a:avLst/>
          </a:prstGeom>
          <a:solidFill>
            <a:schemeClr val="tx1">
              <a:lumMod val="75000"/>
              <a:lumOff val="25000"/>
              <a:alpha val="80000"/>
            </a:schemeClr>
          </a:solidFill>
        </p:spPr>
        <p:txBody>
          <a:bodyPr>
            <a:normAutofit fontScale="85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377">
              <a:defRPr/>
            </a:pPr>
            <a:r>
              <a:rPr lang="en-US" sz="4400" b="1" dirty="0">
                <a:solidFill>
                  <a:srgbClr val="FFC000">
                    <a:lumMod val="20000"/>
                    <a:lumOff val="80000"/>
                  </a:srgbClr>
                </a:solidFill>
                <a:latin typeface="Calibri Light" panose="020F0302020204030204"/>
              </a:rPr>
              <a:t>Student Pick-up Routes</a:t>
            </a:r>
          </a:p>
          <a:p>
            <a:pPr algn="ctr">
              <a:defRPr/>
            </a:pPr>
            <a:r>
              <a:rPr lang="en-US" sz="4400" b="1" dirty="0">
                <a:solidFill>
                  <a:prstClr val="white"/>
                </a:solidFill>
                <a:latin typeface="Calibri Light" panose="020F0302020204030204"/>
              </a:rPr>
              <a:t>     </a:t>
            </a:r>
            <a:endParaRPr lang="en-US" sz="3467" b="1" dirty="0">
              <a:solidFill>
                <a:schemeClr val="bg1"/>
              </a:solidFill>
            </a:endParaRPr>
          </a:p>
          <a:p>
            <a:pPr algn="ctr" defTabSz="914377">
              <a:defRPr/>
            </a:pPr>
            <a:endParaRPr lang="en-US" sz="4400" b="1" dirty="0">
              <a:solidFill>
                <a:prstClr val="white"/>
              </a:solidFill>
              <a:latin typeface="Calibri Light" panose="020F0302020204030204"/>
            </a:endParaRPr>
          </a:p>
          <a:p>
            <a:pPr defTabSz="914377">
              <a:defRPr/>
            </a:pPr>
            <a:r>
              <a:rPr lang="en-US" sz="4400" b="1" dirty="0">
                <a:solidFill>
                  <a:srgbClr val="8EFA00"/>
                </a:solidFill>
                <a:latin typeface="Calibri Light" panose="020F0302020204030204"/>
              </a:rPr>
              <a:t>     TK – Kinder</a:t>
            </a:r>
          </a:p>
          <a:p>
            <a:pPr defTabSz="914377">
              <a:defRPr/>
            </a:pPr>
            <a:r>
              <a:rPr lang="en-US" sz="2933" b="1" dirty="0">
                <a:solidFill>
                  <a:srgbClr val="8EFA00"/>
                </a:solidFill>
                <a:latin typeface="Calibri Light" panose="020F0302020204030204"/>
              </a:rPr>
              <a:t>         </a:t>
            </a:r>
          </a:p>
          <a:p>
            <a:pPr defTabSz="914377">
              <a:defRPr/>
            </a:pPr>
            <a:br>
              <a:rPr lang="en-US" sz="4400" b="1" dirty="0">
                <a:solidFill>
                  <a:srgbClr val="8EFA00"/>
                </a:solidFill>
                <a:latin typeface="Calibri Light" panose="020F0302020204030204"/>
              </a:rPr>
            </a:br>
            <a:r>
              <a:rPr lang="en-US" sz="4400" b="1" dirty="0">
                <a:solidFill>
                  <a:srgbClr val="8EFA00"/>
                </a:solidFill>
                <a:latin typeface="Calibri Light" panose="020F0302020204030204"/>
              </a:rPr>
              <a:t>     </a:t>
            </a:r>
            <a:r>
              <a:rPr lang="en-US" sz="4400" b="1" dirty="0">
                <a:solidFill>
                  <a:schemeClr val="bg1"/>
                </a:solidFill>
                <a:latin typeface="Calibri Light" panose="020F0302020204030204"/>
              </a:rPr>
              <a:t>1</a:t>
            </a:r>
            <a:r>
              <a:rPr lang="en-US" sz="4400" b="1" baseline="30000" dirty="0">
                <a:solidFill>
                  <a:schemeClr val="bg1"/>
                </a:solidFill>
                <a:latin typeface="Calibri Light" panose="020F0302020204030204"/>
              </a:rPr>
              <a:t>st</a:t>
            </a:r>
            <a:r>
              <a:rPr lang="en-US" sz="4400" b="1" dirty="0">
                <a:solidFill>
                  <a:schemeClr val="bg1"/>
                </a:solidFill>
                <a:latin typeface="Calibri Light" panose="020F0302020204030204"/>
              </a:rPr>
              <a:t> </a:t>
            </a:r>
            <a:r>
              <a:rPr lang="en-US" sz="4400" dirty="0">
                <a:solidFill>
                  <a:prstClr val="white"/>
                </a:solidFill>
                <a:latin typeface="Calibri Light" panose="020F0302020204030204"/>
              </a:rPr>
              <a:t>– 4</a:t>
            </a:r>
            <a:r>
              <a:rPr lang="en-US" sz="4400" baseline="30000" dirty="0">
                <a:solidFill>
                  <a:prstClr val="white"/>
                </a:solidFill>
                <a:latin typeface="Calibri Light" panose="020F0302020204030204"/>
              </a:rPr>
              <a:t>th</a:t>
            </a:r>
            <a:r>
              <a:rPr lang="en-US" sz="4400" dirty="0">
                <a:solidFill>
                  <a:prstClr val="white"/>
                </a:solidFill>
                <a:latin typeface="Calibri Light" panose="020F0302020204030204"/>
              </a:rPr>
              <a:t> Grades </a:t>
            </a:r>
          </a:p>
          <a:p>
            <a:pPr defTabSz="914377">
              <a:defRPr/>
            </a:pPr>
            <a:br>
              <a:rPr lang="en-US" sz="4400" dirty="0">
                <a:solidFill>
                  <a:prstClr val="white"/>
                </a:solidFill>
                <a:latin typeface="Calibri Light" panose="020F0302020204030204"/>
              </a:rPr>
            </a:br>
            <a:r>
              <a:rPr lang="en-US" sz="4400" dirty="0">
                <a:solidFill>
                  <a:prstClr val="white"/>
                </a:solidFill>
                <a:latin typeface="Calibri Light" panose="020F0302020204030204"/>
              </a:rPr>
              <a:t>     </a:t>
            </a:r>
            <a:r>
              <a:rPr lang="en-US" sz="4400" dirty="0">
                <a:solidFill>
                  <a:srgbClr val="FF0000"/>
                </a:solidFill>
                <a:latin typeface="Calibri Light" panose="020F0302020204030204"/>
              </a:rPr>
              <a:t>Pedestrian TK – 6th Grades</a:t>
            </a:r>
            <a:endParaRPr lang="en-US" sz="4400" b="1" dirty="0">
              <a:solidFill>
                <a:srgbClr val="FF0000"/>
              </a:solidFill>
              <a:latin typeface="Calibri Light" panose="020F0302020204030204"/>
            </a:endParaRPr>
          </a:p>
        </p:txBody>
      </p:sp>
      <p:sp>
        <p:nvSpPr>
          <p:cNvPr id="61" name="Rectangle 60">
            <a:extLst>
              <a:ext uri="{FF2B5EF4-FFF2-40B4-BE49-F238E27FC236}">
                <a16:creationId xmlns:a16="http://schemas.microsoft.com/office/drawing/2014/main" id="{F7FF9FEC-070E-BD41-B301-04FF0321E5E6}"/>
              </a:ext>
            </a:extLst>
          </p:cNvPr>
          <p:cNvSpPr/>
          <p:nvPr/>
        </p:nvSpPr>
        <p:spPr>
          <a:xfrm>
            <a:off x="9471378" y="1289496"/>
            <a:ext cx="2720623" cy="5568504"/>
          </a:xfrm>
          <a:prstGeom prst="rect">
            <a:avLst/>
          </a:prstGeom>
          <a:solidFill>
            <a:schemeClr val="tx1">
              <a:lumMod val="75000"/>
              <a:lumOff val="2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defRPr/>
            </a:pPr>
            <a:r>
              <a:rPr lang="en-US" sz="2400" i="1" u="sng" dirty="0">
                <a:solidFill>
                  <a:prstClr val="white"/>
                </a:solidFill>
              </a:rPr>
              <a:t>Tentative Schedule</a:t>
            </a:r>
          </a:p>
          <a:p>
            <a:pPr lvl="0" algn="ctr" defTabSz="1219170">
              <a:defRPr/>
            </a:pPr>
            <a:endParaRPr lang="en-US" sz="1200" dirty="0">
              <a:solidFill>
                <a:prstClr val="white"/>
              </a:solidFill>
            </a:endParaRPr>
          </a:p>
          <a:p>
            <a:pPr lvl="0" algn="ctr" defTabSz="1219170">
              <a:defRPr/>
            </a:pPr>
            <a:r>
              <a:rPr lang="en-US" sz="2400" dirty="0">
                <a:solidFill>
                  <a:prstClr val="white"/>
                </a:solidFill>
              </a:rPr>
              <a:t>Regular Day Pick-up Begins @ 3:00pm</a:t>
            </a:r>
          </a:p>
          <a:p>
            <a:pPr lvl="0" algn="ctr" defTabSz="1219170">
              <a:defRPr/>
            </a:pPr>
            <a:endParaRPr lang="en-US" sz="1200" dirty="0">
              <a:solidFill>
                <a:prstClr val="white"/>
              </a:solidFill>
            </a:endParaRPr>
          </a:p>
          <a:p>
            <a:pPr lvl="0" algn="ctr" defTabSz="1219170">
              <a:defRPr/>
            </a:pPr>
            <a:endParaRPr lang="en-US" sz="1200" dirty="0">
              <a:solidFill>
                <a:prstClr val="white"/>
              </a:solidFill>
            </a:endParaRPr>
          </a:p>
          <a:p>
            <a:pPr algn="ctr" defTabSz="1219170">
              <a:defRPr/>
            </a:pPr>
            <a:r>
              <a:rPr lang="en-US" sz="2400" dirty="0">
                <a:solidFill>
                  <a:prstClr val="white"/>
                </a:solidFill>
              </a:rPr>
              <a:t>Minimum Day </a:t>
            </a:r>
          </a:p>
          <a:p>
            <a:pPr algn="ctr" defTabSz="1219170">
              <a:defRPr/>
            </a:pPr>
            <a:r>
              <a:rPr lang="en-US" sz="2400" dirty="0">
                <a:solidFill>
                  <a:prstClr val="white"/>
                </a:solidFill>
              </a:rPr>
              <a:t>Pick-up Begins @ 1:00pm</a:t>
            </a:r>
          </a:p>
          <a:p>
            <a:pPr algn="ctr" defTabSz="1219170">
              <a:defRPr/>
            </a:pPr>
            <a:endParaRPr lang="en-US" sz="2400" dirty="0">
              <a:solidFill>
                <a:prstClr val="white"/>
              </a:solidFill>
              <a:latin typeface="Calibri" panose="020F0502020204030204"/>
            </a:endParaRPr>
          </a:p>
        </p:txBody>
      </p:sp>
      <p:sp>
        <p:nvSpPr>
          <p:cNvPr id="62" name="TextBox 61">
            <a:extLst>
              <a:ext uri="{FF2B5EF4-FFF2-40B4-BE49-F238E27FC236}">
                <a16:creationId xmlns:a16="http://schemas.microsoft.com/office/drawing/2014/main" id="{B7F434E6-754D-4945-9B7C-2EEC4B1002BD}"/>
              </a:ext>
            </a:extLst>
          </p:cNvPr>
          <p:cNvSpPr txBox="1"/>
          <p:nvPr/>
        </p:nvSpPr>
        <p:spPr>
          <a:xfrm>
            <a:off x="3276473" y="838091"/>
            <a:ext cx="1059649" cy="420564"/>
          </a:xfrm>
          <a:prstGeom prst="rect">
            <a:avLst/>
          </a:prstGeom>
          <a:noFill/>
        </p:spPr>
        <p:txBody>
          <a:bodyPr wrap="none" rtlCol="0">
            <a:spAutoFit/>
          </a:bodyPr>
          <a:lstStyle/>
          <a:p>
            <a:pPr defTabSz="1219170">
              <a:defRPr/>
            </a:pPr>
            <a:r>
              <a:rPr lang="en-US" sz="2133" dirty="0">
                <a:solidFill>
                  <a:prstClr val="white"/>
                </a:solidFill>
                <a:latin typeface="Calibri" panose="020F0502020204030204"/>
              </a:rPr>
              <a:t>K Street</a:t>
            </a:r>
          </a:p>
        </p:txBody>
      </p:sp>
      <p:cxnSp>
        <p:nvCxnSpPr>
          <p:cNvPr id="63" name="Straight Arrow Connector 62">
            <a:extLst>
              <a:ext uri="{FF2B5EF4-FFF2-40B4-BE49-F238E27FC236}">
                <a16:creationId xmlns:a16="http://schemas.microsoft.com/office/drawing/2014/main" id="{F6B3C090-050C-FD4C-B3A6-1AF48658B623}"/>
              </a:ext>
            </a:extLst>
          </p:cNvPr>
          <p:cNvCxnSpPr>
            <a:cxnSpLocks/>
          </p:cNvCxnSpPr>
          <p:nvPr/>
        </p:nvCxnSpPr>
        <p:spPr>
          <a:xfrm>
            <a:off x="-121772" y="2690129"/>
            <a:ext cx="806107" cy="0"/>
          </a:xfrm>
          <a:prstGeom prst="straightConnector1">
            <a:avLst/>
          </a:prstGeom>
          <a:ln w="76200">
            <a:solidFill>
              <a:srgbClr val="8EFA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B4EB648A-0BBD-F04E-A16E-695A00995525}"/>
              </a:ext>
            </a:extLst>
          </p:cNvPr>
          <p:cNvCxnSpPr>
            <a:cxnSpLocks/>
          </p:cNvCxnSpPr>
          <p:nvPr/>
        </p:nvCxnSpPr>
        <p:spPr>
          <a:xfrm>
            <a:off x="-108383" y="3782464"/>
            <a:ext cx="806107"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5" name="5-Point Star 64">
            <a:extLst>
              <a:ext uri="{FF2B5EF4-FFF2-40B4-BE49-F238E27FC236}">
                <a16:creationId xmlns:a16="http://schemas.microsoft.com/office/drawing/2014/main" id="{7626DB2F-999B-4A4B-AD6F-5DA6154F1987}"/>
              </a:ext>
            </a:extLst>
          </p:cNvPr>
          <p:cNvSpPr/>
          <p:nvPr/>
        </p:nvSpPr>
        <p:spPr>
          <a:xfrm rot="1040758">
            <a:off x="51761" y="4218321"/>
            <a:ext cx="593091" cy="554983"/>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sp>
        <p:nvSpPr>
          <p:cNvPr id="66" name="5-Point Star 65">
            <a:extLst>
              <a:ext uri="{FF2B5EF4-FFF2-40B4-BE49-F238E27FC236}">
                <a16:creationId xmlns:a16="http://schemas.microsoft.com/office/drawing/2014/main" id="{1911D173-5627-0844-96C8-A146DDE28C3C}"/>
              </a:ext>
            </a:extLst>
          </p:cNvPr>
          <p:cNvSpPr/>
          <p:nvPr/>
        </p:nvSpPr>
        <p:spPr>
          <a:xfrm rot="1040758">
            <a:off x="9047353" y="973259"/>
            <a:ext cx="593091" cy="554983"/>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sp>
        <p:nvSpPr>
          <p:cNvPr id="67" name="TextBox 66">
            <a:extLst>
              <a:ext uri="{FF2B5EF4-FFF2-40B4-BE49-F238E27FC236}">
                <a16:creationId xmlns:a16="http://schemas.microsoft.com/office/drawing/2014/main" id="{C52197A6-74CE-7245-9F60-FD27275B899E}"/>
              </a:ext>
            </a:extLst>
          </p:cNvPr>
          <p:cNvSpPr txBox="1"/>
          <p:nvPr/>
        </p:nvSpPr>
        <p:spPr>
          <a:xfrm>
            <a:off x="7218041" y="-58332"/>
            <a:ext cx="1408014" cy="420564"/>
          </a:xfrm>
          <a:prstGeom prst="rect">
            <a:avLst/>
          </a:prstGeom>
          <a:noFill/>
        </p:spPr>
        <p:txBody>
          <a:bodyPr wrap="none" rtlCol="0">
            <a:spAutoFit/>
          </a:bodyPr>
          <a:lstStyle/>
          <a:p>
            <a:pPr defTabSz="1219170">
              <a:defRPr/>
            </a:pPr>
            <a:r>
              <a:rPr lang="en-US" sz="2133" dirty="0">
                <a:solidFill>
                  <a:prstClr val="white"/>
                </a:solidFill>
                <a:latin typeface="Calibri" panose="020F0502020204030204"/>
              </a:rPr>
              <a:t>Beech Ave.</a:t>
            </a:r>
          </a:p>
        </p:txBody>
      </p:sp>
      <p:sp>
        <p:nvSpPr>
          <p:cNvPr id="68" name="TextBox 67">
            <a:extLst>
              <a:ext uri="{FF2B5EF4-FFF2-40B4-BE49-F238E27FC236}">
                <a16:creationId xmlns:a16="http://schemas.microsoft.com/office/drawing/2014/main" id="{743B00C1-AD05-B54F-9EAA-D9B27F3650AB}"/>
              </a:ext>
            </a:extLst>
          </p:cNvPr>
          <p:cNvSpPr txBox="1"/>
          <p:nvPr/>
        </p:nvSpPr>
        <p:spPr>
          <a:xfrm>
            <a:off x="4289732" y="0"/>
            <a:ext cx="1137106" cy="420564"/>
          </a:xfrm>
          <a:prstGeom prst="rect">
            <a:avLst/>
          </a:prstGeom>
          <a:noFill/>
        </p:spPr>
        <p:txBody>
          <a:bodyPr wrap="none" rtlCol="0">
            <a:spAutoFit/>
          </a:bodyPr>
          <a:lstStyle/>
          <a:p>
            <a:pPr defTabSz="1219170">
              <a:defRPr/>
            </a:pPr>
            <a:r>
              <a:rPr lang="en-US" sz="2133" dirty="0">
                <a:solidFill>
                  <a:prstClr val="white"/>
                </a:solidFill>
                <a:latin typeface="Calibri" panose="020F0502020204030204"/>
              </a:rPr>
              <a:t>Ash Ave.</a:t>
            </a:r>
          </a:p>
        </p:txBody>
      </p:sp>
      <p:sp>
        <p:nvSpPr>
          <p:cNvPr id="69" name="TextBox 68">
            <a:extLst>
              <a:ext uri="{FF2B5EF4-FFF2-40B4-BE49-F238E27FC236}">
                <a16:creationId xmlns:a16="http://schemas.microsoft.com/office/drawing/2014/main" id="{AEC1C309-BED7-1848-BBEF-E04791A2C468}"/>
              </a:ext>
            </a:extLst>
          </p:cNvPr>
          <p:cNvSpPr txBox="1"/>
          <p:nvPr/>
        </p:nvSpPr>
        <p:spPr>
          <a:xfrm>
            <a:off x="10337047" y="-70296"/>
            <a:ext cx="1379160" cy="420564"/>
          </a:xfrm>
          <a:prstGeom prst="rect">
            <a:avLst/>
          </a:prstGeom>
          <a:noFill/>
        </p:spPr>
        <p:txBody>
          <a:bodyPr wrap="none" rtlCol="0">
            <a:spAutoFit/>
          </a:bodyPr>
          <a:lstStyle/>
          <a:p>
            <a:pPr defTabSz="1219170">
              <a:defRPr/>
            </a:pPr>
            <a:r>
              <a:rPr lang="en-US" sz="2133" dirty="0">
                <a:solidFill>
                  <a:prstClr val="white"/>
                </a:solidFill>
                <a:latin typeface="Calibri" panose="020F0502020204030204"/>
              </a:rPr>
              <a:t>Cedar Ave.</a:t>
            </a:r>
          </a:p>
        </p:txBody>
      </p:sp>
      <p:pic>
        <p:nvPicPr>
          <p:cNvPr id="37" name="Picture 36">
            <a:extLst>
              <a:ext uri="{FF2B5EF4-FFF2-40B4-BE49-F238E27FC236}">
                <a16:creationId xmlns:a16="http://schemas.microsoft.com/office/drawing/2014/main" id="{F7BB5F3A-4ECF-FA4D-AB03-381FB18EBF7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9433" y="298895"/>
            <a:ext cx="425027" cy="382693"/>
          </a:xfrm>
          <a:prstGeom prst="rect">
            <a:avLst/>
          </a:prstGeom>
          <a:noFill/>
          <a:ln>
            <a:noFill/>
          </a:ln>
        </p:spPr>
      </p:pic>
      <p:sp>
        <p:nvSpPr>
          <p:cNvPr id="38" name="Rectangle 37">
            <a:extLst>
              <a:ext uri="{FF2B5EF4-FFF2-40B4-BE49-F238E27FC236}">
                <a16:creationId xmlns:a16="http://schemas.microsoft.com/office/drawing/2014/main" id="{FFFDAF81-BD89-4E46-9BB1-BD386F73EA12}"/>
              </a:ext>
            </a:extLst>
          </p:cNvPr>
          <p:cNvSpPr/>
          <p:nvPr/>
        </p:nvSpPr>
        <p:spPr>
          <a:xfrm rot="16200000">
            <a:off x="7604284" y="3094505"/>
            <a:ext cx="3333699" cy="175468"/>
          </a:xfrm>
          <a:prstGeom prst="rect">
            <a:avLst/>
          </a:prstGeom>
          <a:solidFill>
            <a:srgbClr val="FFFF00">
              <a:alpha val="62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custDataLst>
      <p:tags r:id="rId1"/>
    </p:custDataLst>
    <p:extLst>
      <p:ext uri="{BB962C8B-B14F-4D97-AF65-F5344CB8AC3E}">
        <p14:creationId xmlns:p14="http://schemas.microsoft.com/office/powerpoint/2010/main" val="337104198"/>
      </p:ext>
    </p:extLst>
  </p:cSld>
  <p:clrMapOvr>
    <a:masterClrMapping/>
  </p:clrMapOvr>
  <mc:AlternateContent xmlns:mc="http://schemas.openxmlformats.org/markup-compatibility/2006" xmlns:p14="http://schemas.microsoft.com/office/powerpoint/2010/main">
    <mc:Choice Requires="p14">
      <p:transition spd="slow" p14:dur="2000" advTm="31039"/>
    </mc:Choice>
    <mc:Fallback xmlns="">
      <p:transition spd="slow" advTm="310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14"/>
                                        </p:tgtEl>
                                      </p:cBhvr>
                                    </p:animEffect>
                                    <p:animScale>
                                      <p:cBhvr>
                                        <p:cTn id="10" dur="250" autoRev="1" fill="hold"/>
                                        <p:tgtEl>
                                          <p:spTgt spid="14"/>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17"/>
                                        </p:tgtEl>
                                      </p:cBhvr>
                                    </p:animEffect>
                                    <p:animScale>
                                      <p:cBhvr>
                                        <p:cTn id="13" dur="250" autoRev="1" fill="hold"/>
                                        <p:tgtEl>
                                          <p:spTgt spid="17"/>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19"/>
                                        </p:tgtEl>
                                      </p:cBhvr>
                                    </p:animEffect>
                                    <p:animScale>
                                      <p:cBhvr>
                                        <p:cTn id="16" dur="250" autoRev="1" fill="hold"/>
                                        <p:tgtEl>
                                          <p:spTgt spid="19"/>
                                        </p:tgtEl>
                                      </p:cBhvr>
                                      <p:by x="105000" y="105000"/>
                                    </p:animScale>
                                  </p:childTnLst>
                                </p:cTn>
                              </p:par>
                              <p:par>
                                <p:cTn id="17" presetID="26" presetClass="emph" presetSubtype="0" fill="hold" nodeType="withEffect">
                                  <p:stCondLst>
                                    <p:cond delay="0"/>
                                  </p:stCondLst>
                                  <p:childTnLst>
                                    <p:animEffect transition="out" filter="fade">
                                      <p:cBhvr>
                                        <p:cTn id="18" dur="500" tmFilter="0, 0; .2, .5; .8, .5; 1, 0"/>
                                        <p:tgtEl>
                                          <p:spTgt spid="20"/>
                                        </p:tgtEl>
                                      </p:cBhvr>
                                    </p:animEffect>
                                    <p:animScale>
                                      <p:cBhvr>
                                        <p:cTn id="19" dur="250" autoRev="1" fill="hold"/>
                                        <p:tgtEl>
                                          <p:spTgt spid="20"/>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21"/>
                                        </p:tgtEl>
                                      </p:cBhvr>
                                    </p:animEffect>
                                    <p:animScale>
                                      <p:cBhvr>
                                        <p:cTn id="22" dur="250" autoRev="1" fill="hold"/>
                                        <p:tgtEl>
                                          <p:spTgt spid="21"/>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dissolve">
                                      <p:cBhvr>
                                        <p:cTn id="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n aerial view of a city&#10;&#10;Description automatically generated with medium confidence">
            <a:extLst>
              <a:ext uri="{FF2B5EF4-FFF2-40B4-BE49-F238E27FC236}">
                <a16:creationId xmlns:a16="http://schemas.microsoft.com/office/drawing/2014/main" id="{197487BF-A14C-7E49-8505-E0DD1029E35C}"/>
              </a:ext>
            </a:extLst>
          </p:cNvPr>
          <p:cNvPicPr>
            <a:picLocks noChangeAspect="1"/>
          </p:cNvPicPr>
          <p:nvPr/>
        </p:nvPicPr>
        <p:blipFill>
          <a:blip r:embed="rId4"/>
          <a:stretch>
            <a:fillRect/>
          </a:stretch>
        </p:blipFill>
        <p:spPr>
          <a:xfrm rot="1024490">
            <a:off x="-620220" y="-1524422"/>
            <a:ext cx="13481541" cy="9432817"/>
          </a:xfrm>
          <a:prstGeom prst="rect">
            <a:avLst/>
          </a:prstGeom>
        </p:spPr>
      </p:pic>
      <p:cxnSp>
        <p:nvCxnSpPr>
          <p:cNvPr id="12" name="Straight Arrow Connector 11">
            <a:extLst>
              <a:ext uri="{FF2B5EF4-FFF2-40B4-BE49-F238E27FC236}">
                <a16:creationId xmlns:a16="http://schemas.microsoft.com/office/drawing/2014/main" id="{6BB8F522-57D1-0E4E-89C4-AA1CA2B8352A}"/>
              </a:ext>
            </a:extLst>
          </p:cNvPr>
          <p:cNvCxnSpPr>
            <a:cxnSpLocks/>
          </p:cNvCxnSpPr>
          <p:nvPr/>
        </p:nvCxnSpPr>
        <p:spPr>
          <a:xfrm>
            <a:off x="11476153" y="533400"/>
            <a:ext cx="82921" cy="4901816"/>
          </a:xfrm>
          <a:prstGeom prst="straightConnector1">
            <a:avLst/>
          </a:prstGeom>
          <a:ln w="635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3759C62-48FE-1D44-A364-EAD210024C19}"/>
              </a:ext>
            </a:extLst>
          </p:cNvPr>
          <p:cNvCxnSpPr>
            <a:cxnSpLocks/>
          </p:cNvCxnSpPr>
          <p:nvPr/>
        </p:nvCxnSpPr>
        <p:spPr>
          <a:xfrm flipH="1">
            <a:off x="9638703" y="5854700"/>
            <a:ext cx="1501532"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E5CBB29-D1EA-0646-B245-F47BB4925EA6}"/>
              </a:ext>
            </a:extLst>
          </p:cNvPr>
          <p:cNvCxnSpPr>
            <a:cxnSpLocks/>
          </p:cNvCxnSpPr>
          <p:nvPr/>
        </p:nvCxnSpPr>
        <p:spPr>
          <a:xfrm flipH="1">
            <a:off x="7352701" y="5889698"/>
            <a:ext cx="1833376" cy="5852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D08CB51-7074-0545-9BAE-D1B843A6EA45}"/>
              </a:ext>
            </a:extLst>
          </p:cNvPr>
          <p:cNvCxnSpPr>
            <a:cxnSpLocks/>
          </p:cNvCxnSpPr>
          <p:nvPr/>
        </p:nvCxnSpPr>
        <p:spPr>
          <a:xfrm flipH="1">
            <a:off x="3455008" y="6015441"/>
            <a:ext cx="2031395" cy="5574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FA0E550-EF6B-D045-B1E7-3B7E2BAC6CC2}"/>
              </a:ext>
            </a:extLst>
          </p:cNvPr>
          <p:cNvCxnSpPr>
            <a:cxnSpLocks/>
          </p:cNvCxnSpPr>
          <p:nvPr/>
        </p:nvCxnSpPr>
        <p:spPr>
          <a:xfrm flipH="1">
            <a:off x="3302001" y="6238783"/>
            <a:ext cx="1" cy="43616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83D9E45-0337-FD4A-99F9-4999D1D7D14E}"/>
              </a:ext>
            </a:extLst>
          </p:cNvPr>
          <p:cNvSpPr/>
          <p:nvPr/>
        </p:nvSpPr>
        <p:spPr>
          <a:xfrm>
            <a:off x="6909067" y="5511608"/>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33" name="Rectangle 32">
            <a:extLst>
              <a:ext uri="{FF2B5EF4-FFF2-40B4-BE49-F238E27FC236}">
                <a16:creationId xmlns:a16="http://schemas.microsoft.com/office/drawing/2014/main" id="{5A409C0A-5AFC-004E-AB86-DD2CDABD0D28}"/>
              </a:ext>
            </a:extLst>
          </p:cNvPr>
          <p:cNvSpPr/>
          <p:nvPr/>
        </p:nvSpPr>
        <p:spPr>
          <a:xfrm>
            <a:off x="9186345" y="5435216"/>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34" name="Rectangle 33">
            <a:extLst>
              <a:ext uri="{FF2B5EF4-FFF2-40B4-BE49-F238E27FC236}">
                <a16:creationId xmlns:a16="http://schemas.microsoft.com/office/drawing/2014/main" id="{2F400C07-6B7F-2C40-8DFD-1AD0167770B6}"/>
              </a:ext>
            </a:extLst>
          </p:cNvPr>
          <p:cNvSpPr/>
          <p:nvPr/>
        </p:nvSpPr>
        <p:spPr>
          <a:xfrm>
            <a:off x="5167523" y="6160721"/>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37" name="Rectangle 36">
            <a:extLst>
              <a:ext uri="{FF2B5EF4-FFF2-40B4-BE49-F238E27FC236}">
                <a16:creationId xmlns:a16="http://schemas.microsoft.com/office/drawing/2014/main" id="{AE7134EE-18E8-CE4E-B120-7890868B61F2}"/>
              </a:ext>
            </a:extLst>
          </p:cNvPr>
          <p:cNvSpPr/>
          <p:nvPr/>
        </p:nvSpPr>
        <p:spPr>
          <a:xfrm>
            <a:off x="9140157" y="4624248"/>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39" name="Rectangle 38">
            <a:extLst>
              <a:ext uri="{FF2B5EF4-FFF2-40B4-BE49-F238E27FC236}">
                <a16:creationId xmlns:a16="http://schemas.microsoft.com/office/drawing/2014/main" id="{233AF772-E65B-674D-A743-99B495D064CA}"/>
              </a:ext>
            </a:extLst>
          </p:cNvPr>
          <p:cNvSpPr/>
          <p:nvPr/>
        </p:nvSpPr>
        <p:spPr>
          <a:xfrm>
            <a:off x="9140157" y="3696483"/>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40" name="Rectangle 39">
            <a:extLst>
              <a:ext uri="{FF2B5EF4-FFF2-40B4-BE49-F238E27FC236}">
                <a16:creationId xmlns:a16="http://schemas.microsoft.com/office/drawing/2014/main" id="{FB42CDF2-48F1-6B40-9340-2DC6AC4B4B74}"/>
              </a:ext>
            </a:extLst>
          </p:cNvPr>
          <p:cNvSpPr/>
          <p:nvPr/>
        </p:nvSpPr>
        <p:spPr>
          <a:xfrm>
            <a:off x="6835193" y="4541787"/>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42" name="Rectangle 41">
            <a:extLst>
              <a:ext uri="{FF2B5EF4-FFF2-40B4-BE49-F238E27FC236}">
                <a16:creationId xmlns:a16="http://schemas.microsoft.com/office/drawing/2014/main" id="{3B89D41A-902C-F54D-8B49-F6734517711D}"/>
              </a:ext>
            </a:extLst>
          </p:cNvPr>
          <p:cNvSpPr/>
          <p:nvPr/>
        </p:nvSpPr>
        <p:spPr>
          <a:xfrm>
            <a:off x="6830406" y="3486219"/>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43" name="Rectangle 42">
            <a:extLst>
              <a:ext uri="{FF2B5EF4-FFF2-40B4-BE49-F238E27FC236}">
                <a16:creationId xmlns:a16="http://schemas.microsoft.com/office/drawing/2014/main" id="{E59E7CA9-FA6C-C645-B4A6-CA628859A8E1}"/>
              </a:ext>
            </a:extLst>
          </p:cNvPr>
          <p:cNvSpPr/>
          <p:nvPr/>
        </p:nvSpPr>
        <p:spPr>
          <a:xfrm>
            <a:off x="6921767" y="2548881"/>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45" name="Rectangle 44">
            <a:extLst>
              <a:ext uri="{FF2B5EF4-FFF2-40B4-BE49-F238E27FC236}">
                <a16:creationId xmlns:a16="http://schemas.microsoft.com/office/drawing/2014/main" id="{8994EA48-BACA-D641-B77D-6567889684D7}"/>
              </a:ext>
            </a:extLst>
          </p:cNvPr>
          <p:cNvSpPr/>
          <p:nvPr/>
        </p:nvSpPr>
        <p:spPr>
          <a:xfrm>
            <a:off x="7232187" y="6141160"/>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46" name="Rectangle 45">
            <a:extLst>
              <a:ext uri="{FF2B5EF4-FFF2-40B4-BE49-F238E27FC236}">
                <a16:creationId xmlns:a16="http://schemas.microsoft.com/office/drawing/2014/main" id="{622015F6-3AD2-2A4E-BBC1-77F42BCEAE6F}"/>
              </a:ext>
            </a:extLst>
          </p:cNvPr>
          <p:cNvSpPr/>
          <p:nvPr/>
        </p:nvSpPr>
        <p:spPr>
          <a:xfrm>
            <a:off x="9296851" y="6111435"/>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cxnSp>
        <p:nvCxnSpPr>
          <p:cNvPr id="68" name="Elbow Connector 67">
            <a:extLst>
              <a:ext uri="{FF2B5EF4-FFF2-40B4-BE49-F238E27FC236}">
                <a16:creationId xmlns:a16="http://schemas.microsoft.com/office/drawing/2014/main" id="{88616245-6211-984B-8346-9CDACCBAF442}"/>
              </a:ext>
            </a:extLst>
          </p:cNvPr>
          <p:cNvCxnSpPr>
            <a:cxnSpLocks/>
          </p:cNvCxnSpPr>
          <p:nvPr/>
        </p:nvCxnSpPr>
        <p:spPr>
          <a:xfrm rot="5400000">
            <a:off x="11078131" y="5356920"/>
            <a:ext cx="752028" cy="209856"/>
          </a:xfrm>
          <a:prstGeom prst="bentConnector3">
            <a:avLst>
              <a:gd name="adj1" fmla="val 9946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Elbow Connector 91">
            <a:extLst>
              <a:ext uri="{FF2B5EF4-FFF2-40B4-BE49-F238E27FC236}">
                <a16:creationId xmlns:a16="http://schemas.microsoft.com/office/drawing/2014/main" id="{DE1CDD32-933B-A44D-85D4-102F8618C05E}"/>
              </a:ext>
            </a:extLst>
          </p:cNvPr>
          <p:cNvCxnSpPr>
            <a:cxnSpLocks/>
          </p:cNvCxnSpPr>
          <p:nvPr/>
        </p:nvCxnSpPr>
        <p:spPr>
          <a:xfrm rot="16200000" flipV="1">
            <a:off x="11314078" y="6134014"/>
            <a:ext cx="816941" cy="209537"/>
          </a:xfrm>
          <a:prstGeom prst="bentConnector3">
            <a:avLst>
              <a:gd name="adj1" fmla="val 98060"/>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1C689D4D-F1A2-E744-A387-C9A490FFBB27}"/>
              </a:ext>
            </a:extLst>
          </p:cNvPr>
          <p:cNvSpPr txBox="1">
            <a:spLocks/>
          </p:cNvSpPr>
          <p:nvPr/>
        </p:nvSpPr>
        <p:spPr>
          <a:xfrm>
            <a:off x="23187" y="-56576"/>
            <a:ext cx="6746797" cy="5222202"/>
          </a:xfrm>
          <a:prstGeom prst="rect">
            <a:avLst/>
          </a:prstGeom>
          <a:solidFill>
            <a:schemeClr val="tx1">
              <a:alpha val="60000"/>
            </a:schemeClr>
          </a:solidFill>
        </p:spPr>
        <p:txBody>
          <a:bodyPr>
            <a:normAutofit fontScale="700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200"/>
              </a:spcBef>
              <a:buNone/>
            </a:pPr>
            <a:endParaRPr lang="en-US" sz="600" dirty="0">
              <a:solidFill>
                <a:schemeClr val="bg1"/>
              </a:solidFill>
              <a:latin typeface="Bodoni 72 Book" pitchFamily="2" charset="0"/>
            </a:endParaRPr>
          </a:p>
          <a:p>
            <a:pPr>
              <a:spcBef>
                <a:spcPts val="2200"/>
              </a:spcBef>
            </a:pPr>
            <a:r>
              <a:rPr lang="en-US" sz="3600" dirty="0">
                <a:solidFill>
                  <a:schemeClr val="bg1"/>
                </a:solidFill>
                <a:latin typeface="Bodoni 72 Book" pitchFamily="2" charset="0"/>
              </a:rPr>
              <a:t>Students line up on </a:t>
            </a:r>
            <a:r>
              <a:rPr lang="en-US" sz="3600" dirty="0">
                <a:solidFill>
                  <a:srgbClr val="FFFF00"/>
                </a:solidFill>
                <a:latin typeface="Bodoni 72 Book" pitchFamily="2" charset="0"/>
              </a:rPr>
              <a:t>sidewalk</a:t>
            </a:r>
            <a:r>
              <a:rPr lang="en-US" sz="3600" dirty="0">
                <a:solidFill>
                  <a:schemeClr val="bg1"/>
                </a:solidFill>
                <a:latin typeface="Bodoni 72 Book" pitchFamily="2" charset="0"/>
              </a:rPr>
              <a:t>, wait for teacher to call them as their transportation arrives.</a:t>
            </a:r>
          </a:p>
          <a:p>
            <a:pPr marL="0" indent="0">
              <a:buNone/>
            </a:pPr>
            <a:endParaRPr lang="en-US" sz="600" dirty="0">
              <a:solidFill>
                <a:schemeClr val="bg1"/>
              </a:solidFill>
              <a:latin typeface="Bodoni 72 Book" pitchFamily="2" charset="0"/>
            </a:endParaRPr>
          </a:p>
          <a:p>
            <a:r>
              <a:rPr lang="en-US" sz="3600" dirty="0">
                <a:solidFill>
                  <a:schemeClr val="bg1"/>
                </a:solidFill>
                <a:highlight>
                  <a:srgbClr val="FF0000"/>
                </a:highlight>
                <a:latin typeface="Bodoni 72 Book" pitchFamily="2" charset="0"/>
              </a:rPr>
              <a:t>Enter only through </a:t>
            </a:r>
            <a:r>
              <a:rPr lang="en-US" sz="3600" b="1" dirty="0">
                <a:solidFill>
                  <a:schemeClr val="bg1"/>
                </a:solidFill>
                <a:highlight>
                  <a:srgbClr val="FF0000"/>
                </a:highlight>
                <a:latin typeface="Bodoni 72 Book" pitchFamily="2" charset="0"/>
              </a:rPr>
              <a:t>5</a:t>
            </a:r>
            <a:r>
              <a:rPr lang="en-US" sz="3600" b="1" baseline="30000" dirty="0">
                <a:solidFill>
                  <a:schemeClr val="bg1"/>
                </a:solidFill>
                <a:highlight>
                  <a:srgbClr val="FF0000"/>
                </a:highlight>
                <a:latin typeface="Bodoni 72 Book" pitchFamily="2" charset="0"/>
              </a:rPr>
              <a:t>th</a:t>
            </a:r>
            <a:r>
              <a:rPr lang="en-US" sz="3600" b="1" dirty="0">
                <a:solidFill>
                  <a:schemeClr val="bg1"/>
                </a:solidFill>
                <a:highlight>
                  <a:srgbClr val="FF0000"/>
                </a:highlight>
                <a:latin typeface="Bodoni 72 Book" pitchFamily="2" charset="0"/>
              </a:rPr>
              <a:t> Avenue</a:t>
            </a:r>
          </a:p>
          <a:p>
            <a:pPr lvl="1"/>
            <a:r>
              <a:rPr lang="en-US" sz="3200" dirty="0">
                <a:solidFill>
                  <a:schemeClr val="bg1"/>
                </a:solidFill>
                <a:latin typeface="Bodoni 72 Book" pitchFamily="2" charset="0"/>
              </a:rPr>
              <a:t>Take turns entering Sierra Way </a:t>
            </a:r>
          </a:p>
          <a:p>
            <a:pPr lvl="1"/>
            <a:r>
              <a:rPr lang="en-US" sz="3200" dirty="0">
                <a:solidFill>
                  <a:schemeClr val="bg1"/>
                </a:solidFill>
                <a:latin typeface="Bodoni 72 Book" pitchFamily="2" charset="0"/>
              </a:rPr>
              <a:t>Display white student placard on dash</a:t>
            </a:r>
          </a:p>
          <a:p>
            <a:pPr marL="0" indent="0">
              <a:buNone/>
            </a:pPr>
            <a:endParaRPr lang="en-US" sz="700" dirty="0">
              <a:solidFill>
                <a:schemeClr val="bg1"/>
              </a:solidFill>
              <a:latin typeface="Bodoni 72 Book" pitchFamily="2" charset="0"/>
            </a:endParaRPr>
          </a:p>
          <a:p>
            <a:r>
              <a:rPr lang="en-US" sz="3600" dirty="0">
                <a:solidFill>
                  <a:schemeClr val="bg1"/>
                </a:solidFill>
                <a:latin typeface="Bodoni 72 Book" pitchFamily="2" charset="0"/>
              </a:rPr>
              <a:t>Avoid: </a:t>
            </a:r>
          </a:p>
          <a:p>
            <a:pPr lvl="2"/>
            <a:r>
              <a:rPr lang="en-US" sz="3600" dirty="0">
                <a:solidFill>
                  <a:schemeClr val="bg1"/>
                </a:solidFill>
                <a:latin typeface="Bodoni 72 Book" pitchFamily="2" charset="0"/>
              </a:rPr>
              <a:t>Lining up prior to 2:30pm </a:t>
            </a:r>
          </a:p>
          <a:p>
            <a:pPr lvl="2"/>
            <a:r>
              <a:rPr lang="en-US" sz="3600" dirty="0">
                <a:solidFill>
                  <a:schemeClr val="bg1"/>
                </a:solidFill>
                <a:latin typeface="Bodoni 72 Book" pitchFamily="2" charset="0"/>
              </a:rPr>
              <a:t>Parking, driving, blocking intersections or driveways on noted streets</a:t>
            </a:r>
          </a:p>
          <a:p>
            <a:pPr lvl="2"/>
            <a:r>
              <a:rPr lang="en-US" sz="3600" dirty="0">
                <a:solidFill>
                  <a:schemeClr val="bg1"/>
                </a:solidFill>
                <a:latin typeface="Bodoni 72 Book" pitchFamily="2" charset="0"/>
              </a:rPr>
              <a:t>Using cell phone while driving</a:t>
            </a:r>
            <a:endParaRPr lang="en-US" sz="3400" dirty="0">
              <a:solidFill>
                <a:schemeClr val="bg1"/>
              </a:solidFill>
              <a:latin typeface="Bodoni 72 Book" pitchFamily="2" charset="0"/>
            </a:endParaRPr>
          </a:p>
          <a:p>
            <a:pPr marL="0" indent="0">
              <a:buNone/>
            </a:pPr>
            <a:endParaRPr lang="en-US" sz="600" dirty="0">
              <a:solidFill>
                <a:schemeClr val="bg1"/>
              </a:solidFill>
              <a:latin typeface="Bodoni 72 Book" pitchFamily="2" charset="0"/>
            </a:endParaRPr>
          </a:p>
          <a:p>
            <a:r>
              <a:rPr lang="en-US" sz="3600" dirty="0">
                <a:solidFill>
                  <a:schemeClr val="bg1"/>
                </a:solidFill>
                <a:latin typeface="Bodoni 72 Book" pitchFamily="2" charset="0"/>
              </a:rPr>
              <a:t>Remember to be Respectful</a:t>
            </a:r>
          </a:p>
          <a:p>
            <a:pPr marL="0" indent="0">
              <a:buNone/>
            </a:pPr>
            <a:endParaRPr lang="en-US" sz="700" dirty="0">
              <a:solidFill>
                <a:schemeClr val="bg1"/>
              </a:solidFill>
              <a:latin typeface="Bodoni 72 Book" pitchFamily="2" charset="0"/>
            </a:endParaRPr>
          </a:p>
          <a:p>
            <a:r>
              <a:rPr lang="en-US" sz="3600" dirty="0">
                <a:solidFill>
                  <a:schemeClr val="bg1"/>
                </a:solidFill>
                <a:highlight>
                  <a:srgbClr val="FF0000"/>
                </a:highlight>
                <a:latin typeface="Bodoni 72 Book" pitchFamily="2" charset="0"/>
              </a:rPr>
              <a:t>IMPORTANT:</a:t>
            </a:r>
            <a:r>
              <a:rPr lang="en-US" sz="3600" dirty="0">
                <a:solidFill>
                  <a:schemeClr val="bg1"/>
                </a:solidFill>
                <a:latin typeface="Bodoni 72 Book" pitchFamily="2" charset="0"/>
              </a:rPr>
              <a:t> NO PEDESTRIAN PICK-UP</a:t>
            </a:r>
          </a:p>
          <a:p>
            <a:endParaRPr lang="en-US" sz="3600" dirty="0">
              <a:latin typeface="Bodoni 72 Book" pitchFamily="2" charset="0"/>
            </a:endParaRPr>
          </a:p>
        </p:txBody>
      </p:sp>
      <p:sp>
        <p:nvSpPr>
          <p:cNvPr id="2" name="Rectangle 1">
            <a:extLst>
              <a:ext uri="{FF2B5EF4-FFF2-40B4-BE49-F238E27FC236}">
                <a16:creationId xmlns:a16="http://schemas.microsoft.com/office/drawing/2014/main" id="{056BC18E-57D7-AF40-AF97-4D2458F789BC}"/>
              </a:ext>
            </a:extLst>
          </p:cNvPr>
          <p:cNvSpPr/>
          <p:nvPr/>
        </p:nvSpPr>
        <p:spPr>
          <a:xfrm>
            <a:off x="3159442" y="5792915"/>
            <a:ext cx="2990956" cy="132990"/>
          </a:xfrm>
          <a:prstGeom prst="rect">
            <a:avLst/>
          </a:prstGeom>
          <a:solidFill>
            <a:srgbClr val="FFFF00">
              <a:alpha val="62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61D6D0B-47B4-8C45-ABF6-C1F8FFC81CE4}"/>
              </a:ext>
            </a:extLst>
          </p:cNvPr>
          <p:cNvSpPr/>
          <p:nvPr/>
        </p:nvSpPr>
        <p:spPr>
          <a:xfrm>
            <a:off x="833347" y="2657694"/>
            <a:ext cx="497892" cy="779765"/>
          </a:xfrm>
          <a:prstGeom prst="rect">
            <a:avLst/>
          </a:prstGeom>
          <a:noFill/>
        </p:spPr>
        <p:txBody>
          <a:bodyPr wrap="none" lIns="121920" tIns="60960" rIns="121920" bIns="60960">
            <a:spAutoFit/>
          </a:bodyPr>
          <a:lstStyle/>
          <a:p>
            <a:pPr algn="ctr" defTabSz="1219170"/>
            <a:r>
              <a:rPr lang="en-US" sz="4267" b="1" dirty="0">
                <a:ln w="12700">
                  <a:solidFill>
                    <a:prstClr val="white"/>
                  </a:solidFill>
                  <a:prstDash val="solid"/>
                </a:ln>
                <a:solidFill>
                  <a:srgbClr val="FF0000"/>
                </a:solidFill>
                <a:effectLst>
                  <a:outerShdw blurRad="41275" dist="20320" dir="1800000" algn="tl" rotWithShape="0">
                    <a:srgbClr val="000000">
                      <a:alpha val="40000"/>
                    </a:srgbClr>
                  </a:outerShdw>
                </a:effectLst>
                <a:latin typeface="Calibri" panose="020F0502020204030204"/>
              </a:rPr>
              <a:t>x</a:t>
            </a:r>
          </a:p>
        </p:txBody>
      </p:sp>
      <p:sp>
        <p:nvSpPr>
          <p:cNvPr id="29" name="TextBox 28">
            <a:extLst>
              <a:ext uri="{FF2B5EF4-FFF2-40B4-BE49-F238E27FC236}">
                <a16:creationId xmlns:a16="http://schemas.microsoft.com/office/drawing/2014/main" id="{2E6B2D10-9AA9-C344-AE17-39AA7BA7004D}"/>
              </a:ext>
            </a:extLst>
          </p:cNvPr>
          <p:cNvSpPr txBox="1"/>
          <p:nvPr/>
        </p:nvSpPr>
        <p:spPr>
          <a:xfrm>
            <a:off x="7613745" y="5321552"/>
            <a:ext cx="1299074" cy="400110"/>
          </a:xfrm>
          <a:prstGeom prst="rect">
            <a:avLst/>
          </a:prstGeom>
          <a:solidFill>
            <a:schemeClr val="tx1">
              <a:alpha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Calibri" panose="020F0502020204030204"/>
              </a:rPr>
              <a:t>Sierra Way</a:t>
            </a:r>
            <a:endPar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C00E66F-2392-674B-8ED8-BAD276B7929C}"/>
              </a:ext>
            </a:extLst>
          </p:cNvPr>
          <p:cNvSpPr txBox="1"/>
          <p:nvPr/>
        </p:nvSpPr>
        <p:spPr>
          <a:xfrm rot="5400000">
            <a:off x="11293304" y="3880310"/>
            <a:ext cx="1302729" cy="400110"/>
          </a:xfrm>
          <a:prstGeom prst="rect">
            <a:avLst/>
          </a:prstGeom>
          <a:solidFill>
            <a:schemeClr val="tx1">
              <a:alpha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Calibri" panose="020F0502020204030204"/>
              </a:rPr>
              <a:t>5</a:t>
            </a:r>
            <a:r>
              <a:rPr lang="en-US" sz="2000" baseline="30000" dirty="0">
                <a:solidFill>
                  <a:prstClr val="white"/>
                </a:solidFill>
                <a:latin typeface="Calibri" panose="020F0502020204030204"/>
              </a:rPr>
              <a:t>th</a:t>
            </a:r>
            <a:r>
              <a:rPr lang="en-US" sz="2000" dirty="0">
                <a:solidFill>
                  <a:prstClr val="white"/>
                </a:solidFill>
                <a:latin typeface="Calibri" panose="020F0502020204030204"/>
              </a:rPr>
              <a:t> Avenue</a:t>
            </a:r>
            <a:endPar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38FAD849-E5B9-DF46-B8BA-39380A57FBE6}"/>
              </a:ext>
            </a:extLst>
          </p:cNvPr>
          <p:cNvSpPr txBox="1"/>
          <p:nvPr/>
        </p:nvSpPr>
        <p:spPr>
          <a:xfrm rot="16200000">
            <a:off x="-373518" y="5768432"/>
            <a:ext cx="1216487" cy="400110"/>
          </a:xfrm>
          <a:prstGeom prst="rect">
            <a:avLst/>
          </a:prstGeom>
          <a:solidFill>
            <a:schemeClr val="tx1">
              <a:alpha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Calibri" panose="020F0502020204030204"/>
              </a:rPr>
              <a:t>Broadway</a:t>
            </a:r>
            <a:endPar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2" name="Straight Arrow Connector 51">
            <a:extLst>
              <a:ext uri="{FF2B5EF4-FFF2-40B4-BE49-F238E27FC236}">
                <a16:creationId xmlns:a16="http://schemas.microsoft.com/office/drawing/2014/main" id="{A8B81606-F21B-B34F-9006-F1FCB142572C}"/>
              </a:ext>
            </a:extLst>
          </p:cNvPr>
          <p:cNvCxnSpPr>
            <a:cxnSpLocks/>
          </p:cNvCxnSpPr>
          <p:nvPr/>
        </p:nvCxnSpPr>
        <p:spPr>
          <a:xfrm flipH="1" flipV="1">
            <a:off x="500406" y="5557123"/>
            <a:ext cx="11547" cy="51406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264B304-E1B4-D944-8562-96C20C6FAB71}"/>
              </a:ext>
            </a:extLst>
          </p:cNvPr>
          <p:cNvSpPr txBox="1"/>
          <p:nvPr/>
        </p:nvSpPr>
        <p:spPr>
          <a:xfrm rot="16200000">
            <a:off x="2499559" y="6279012"/>
            <a:ext cx="824265" cy="400110"/>
          </a:xfrm>
          <a:prstGeom prst="rect">
            <a:avLst/>
          </a:prstGeom>
          <a:solidFill>
            <a:schemeClr val="tx1">
              <a:alpha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Calibri" panose="020F0502020204030204"/>
              </a:rPr>
              <a:t>Beech</a:t>
            </a:r>
            <a:endPar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A88180D2-E346-5C4B-9194-1FAA006CB462}"/>
              </a:ext>
            </a:extLst>
          </p:cNvPr>
          <p:cNvCxnSpPr>
            <a:cxnSpLocks/>
          </p:cNvCxnSpPr>
          <p:nvPr/>
        </p:nvCxnSpPr>
        <p:spPr>
          <a:xfrm flipH="1">
            <a:off x="680304" y="6071183"/>
            <a:ext cx="2467593" cy="7806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AD0241F9-E2B9-AE4B-98DA-6C43706E9F65}"/>
              </a:ext>
            </a:extLst>
          </p:cNvPr>
          <p:cNvSpPr txBox="1">
            <a:spLocks/>
          </p:cNvSpPr>
          <p:nvPr/>
        </p:nvSpPr>
        <p:spPr>
          <a:xfrm>
            <a:off x="6830406" y="-14740"/>
            <a:ext cx="4381547" cy="1080938"/>
          </a:xfrm>
          <a:prstGeom prst="rect">
            <a:avLst/>
          </a:prstGeom>
          <a:solidFill>
            <a:schemeClr val="tx1">
              <a:alpha val="60000"/>
            </a:schemeClr>
          </a:solidFill>
        </p:spPr>
        <p:txBody>
          <a:bodyPr>
            <a:normAutofit fontScale="62500" lnSpcReduction="2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100" b="1" dirty="0">
              <a:solidFill>
                <a:srgbClr val="92D050"/>
              </a:solidFill>
              <a:latin typeface="Bodoni 72 Book" pitchFamily="2" charset="0"/>
            </a:endParaRPr>
          </a:p>
          <a:p>
            <a:pPr algn="ctr"/>
            <a:r>
              <a:rPr lang="en-US" sz="6000" b="1" dirty="0">
                <a:solidFill>
                  <a:schemeClr val="bg1"/>
                </a:solidFill>
                <a:latin typeface="Bodoni 72 Book" pitchFamily="2" charset="0"/>
              </a:rPr>
              <a:t>5</a:t>
            </a:r>
            <a:r>
              <a:rPr lang="en-US" sz="6000" b="1" baseline="30000" dirty="0">
                <a:solidFill>
                  <a:schemeClr val="bg1"/>
                </a:solidFill>
                <a:latin typeface="Bodoni 72 Book" pitchFamily="2" charset="0"/>
              </a:rPr>
              <a:t>th</a:t>
            </a:r>
            <a:r>
              <a:rPr lang="en-US" sz="6000" b="1" dirty="0">
                <a:solidFill>
                  <a:schemeClr val="bg1"/>
                </a:solidFill>
                <a:latin typeface="Bodoni 72 Book" pitchFamily="2" charset="0"/>
              </a:rPr>
              <a:t> &amp; 6</a:t>
            </a:r>
            <a:r>
              <a:rPr lang="en-US" sz="6000" b="1" baseline="30000" dirty="0">
                <a:solidFill>
                  <a:schemeClr val="bg1"/>
                </a:solidFill>
                <a:latin typeface="Bodoni 72 Book" pitchFamily="2" charset="0"/>
              </a:rPr>
              <a:t>th</a:t>
            </a:r>
            <a:r>
              <a:rPr lang="en-US" sz="6000" b="1" dirty="0">
                <a:solidFill>
                  <a:schemeClr val="bg1"/>
                </a:solidFill>
                <a:latin typeface="Bodoni 72 Book" pitchFamily="2" charset="0"/>
              </a:rPr>
              <a:t>  Grade </a:t>
            </a:r>
          </a:p>
          <a:p>
            <a:pPr algn="ctr"/>
            <a:r>
              <a:rPr lang="en-US" sz="6000" b="1" dirty="0">
                <a:solidFill>
                  <a:schemeClr val="bg1"/>
                </a:solidFill>
                <a:latin typeface="Bodoni 72 Book" pitchFamily="2" charset="0"/>
              </a:rPr>
              <a:t>Pick-up Route</a:t>
            </a:r>
          </a:p>
        </p:txBody>
      </p:sp>
      <p:cxnSp>
        <p:nvCxnSpPr>
          <p:cNvPr id="22" name="Straight Arrow Connector 21">
            <a:extLst>
              <a:ext uri="{FF2B5EF4-FFF2-40B4-BE49-F238E27FC236}">
                <a16:creationId xmlns:a16="http://schemas.microsoft.com/office/drawing/2014/main" id="{25BDF56A-CC1A-874F-BB33-DAEE962058D1}"/>
              </a:ext>
            </a:extLst>
          </p:cNvPr>
          <p:cNvCxnSpPr>
            <a:cxnSpLocks/>
          </p:cNvCxnSpPr>
          <p:nvPr/>
        </p:nvCxnSpPr>
        <p:spPr>
          <a:xfrm flipH="1">
            <a:off x="5689601" y="5979488"/>
            <a:ext cx="1255840" cy="3595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81195503"/>
      </p:ext>
    </p:extLst>
  </p:cSld>
  <p:clrMapOvr>
    <a:masterClrMapping/>
  </p:clrMapOvr>
  <mc:AlternateContent xmlns:mc="http://schemas.openxmlformats.org/markup-compatibility/2006" xmlns:p14="http://schemas.microsoft.com/office/powerpoint/2010/main">
    <mc:Choice Requires="p14">
      <p:transition spd="slow" p14:dur="2000" advTm="51740"/>
    </mc:Choice>
    <mc:Fallback xmlns="">
      <p:transition spd="slow" advTm="517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6">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6">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6">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9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5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6">
                                            <p:txEl>
                                              <p:pRg st="7" end="7"/>
                                            </p:txEl>
                                          </p:spTgt>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6">
                                            <p:txEl>
                                              <p:pRg st="8" end="8"/>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dissolve">
                                      <p:cBhvr>
                                        <p:cTn id="64" dur="500"/>
                                        <p:tgtEl>
                                          <p:spTgt spid="28"/>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dissolve">
                                      <p:cBhvr>
                                        <p:cTn id="67" dur="500"/>
                                        <p:tgtEl>
                                          <p:spTgt spid="4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dissolve">
                                      <p:cBhvr>
                                        <p:cTn id="70" dur="500"/>
                                        <p:tgtEl>
                                          <p:spTgt spid="42"/>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dissolve">
                                      <p:cBhvr>
                                        <p:cTn id="73" dur="500"/>
                                        <p:tgtEl>
                                          <p:spTgt spid="40"/>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dissolve">
                                      <p:cBhvr>
                                        <p:cTn id="76" dur="500"/>
                                        <p:tgtEl>
                                          <p:spTgt spid="32"/>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dissolve">
                                      <p:cBhvr>
                                        <p:cTn id="79" dur="500"/>
                                        <p:tgtEl>
                                          <p:spTgt spid="34"/>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dissolve">
                                      <p:cBhvr>
                                        <p:cTn id="82" dur="500"/>
                                        <p:tgtEl>
                                          <p:spTgt spid="45"/>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dissolve">
                                      <p:cBhvr>
                                        <p:cTn id="85" dur="500"/>
                                        <p:tgtEl>
                                          <p:spTgt spid="46"/>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dissolve">
                                      <p:cBhvr>
                                        <p:cTn id="88" dur="500"/>
                                        <p:tgtEl>
                                          <p:spTgt spid="33"/>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dissolve">
                                      <p:cBhvr>
                                        <p:cTn id="91" dur="500"/>
                                        <p:tgtEl>
                                          <p:spTgt spid="37"/>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dissolve">
                                      <p:cBhvr>
                                        <p:cTn id="94" dur="500"/>
                                        <p:tgtEl>
                                          <p:spTgt spid="39"/>
                                        </p:tgtEl>
                                      </p:cBhvr>
                                    </p:animEffect>
                                  </p:childTnLst>
                                </p:cTn>
                              </p:par>
                              <p:par>
                                <p:cTn id="95" presetID="1" presetClass="entr" presetSubtype="0" fill="hold" grpId="0" nodeType="withEffect">
                                  <p:stCondLst>
                                    <p:cond delay="0"/>
                                  </p:stCondLst>
                                  <p:childTnLst>
                                    <p:set>
                                      <p:cBhvr>
                                        <p:cTn id="96" dur="1" fill="hold">
                                          <p:stCondLst>
                                            <p:cond delay="0"/>
                                          </p:stCondLst>
                                        </p:cTn>
                                        <p:tgtEl>
                                          <p:spTgt spid="26">
                                            <p:txEl>
                                              <p:pRg st="9" end="9"/>
                                            </p:txEl>
                                          </p:spTgt>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6">
                                            <p:txEl>
                                              <p:pRg st="10" end="10"/>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6">
                                            <p:txEl>
                                              <p:pRg st="12" end="12"/>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6">
                                            <p:txEl>
                                              <p:pRg st="14" end="14"/>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2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7" grpId="0"/>
      <p:bldP spid="39" grpId="0"/>
      <p:bldP spid="40" grpId="0"/>
      <p:bldP spid="42" grpId="0"/>
      <p:bldP spid="43" grpId="0"/>
      <p:bldP spid="45" grpId="0"/>
      <p:bldP spid="46" grpId="0"/>
      <p:bldP spid="26" grpId="0" uiExpand="1" build="p" animBg="1"/>
      <p:bldP spid="2"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6"/>
            <a:ext cx="10905053" cy="5607881"/>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2" name="Title 1">
            <a:extLst>
              <a:ext uri="{FF2B5EF4-FFF2-40B4-BE49-F238E27FC236}">
                <a16:creationId xmlns:a16="http://schemas.microsoft.com/office/drawing/2014/main" id="{3739FA73-9FE2-AA4D-81E2-A23C31199E00}"/>
              </a:ext>
            </a:extLst>
          </p:cNvPr>
          <p:cNvSpPr>
            <a:spLocks noGrp="1"/>
          </p:cNvSpPr>
          <p:nvPr>
            <p:ph type="title"/>
          </p:nvPr>
        </p:nvSpPr>
        <p:spPr>
          <a:xfrm>
            <a:off x="3996267" y="1188637"/>
            <a:ext cx="7550559" cy="1597228"/>
          </a:xfrm>
        </p:spPr>
        <p:txBody>
          <a:bodyPr>
            <a:normAutofit/>
          </a:bodyPr>
          <a:lstStyle/>
          <a:p>
            <a:pPr algn="ctr"/>
            <a:r>
              <a:rPr lang="en-US" b="1" dirty="0">
                <a:solidFill>
                  <a:srgbClr val="22AD9A"/>
                </a:solidFill>
                <a:latin typeface="+mn-lt"/>
              </a:rPr>
              <a:t>CVLCC Extended Day Program</a:t>
            </a:r>
          </a:p>
        </p:txBody>
      </p:sp>
      <p:pic>
        <p:nvPicPr>
          <p:cNvPr id="4" name="Content Placeholder 3">
            <a:extLst>
              <a:ext uri="{FF2B5EF4-FFF2-40B4-BE49-F238E27FC236}">
                <a16:creationId xmlns:a16="http://schemas.microsoft.com/office/drawing/2014/main" id="{57A61F03-E1B3-8F46-8946-718AC4FDCE64}"/>
              </a:ext>
            </a:extLst>
          </p:cNvPr>
          <p:cNvPicPr>
            <a:picLocks noChangeAspect="1"/>
          </p:cNvPicPr>
          <p:nvPr/>
        </p:nvPicPr>
        <p:blipFill>
          <a:blip r:embed="rId2"/>
          <a:stretch>
            <a:fillRect/>
          </a:stretch>
        </p:blipFill>
        <p:spPr>
          <a:xfrm>
            <a:off x="1123357" y="1473403"/>
            <a:ext cx="3533985" cy="3988355"/>
          </a:xfrm>
          <a:prstGeom prst="rect">
            <a:avLst/>
          </a:prstGeom>
        </p:spPr>
      </p:pic>
      <p:sp>
        <p:nvSpPr>
          <p:cNvPr id="8" name="Content Placeholder 7">
            <a:extLst>
              <a:ext uri="{FF2B5EF4-FFF2-40B4-BE49-F238E27FC236}">
                <a16:creationId xmlns:a16="http://schemas.microsoft.com/office/drawing/2014/main" id="{9C880343-4962-4D73-8C73-793068A24CCC}"/>
              </a:ext>
            </a:extLst>
          </p:cNvPr>
          <p:cNvSpPr>
            <a:spLocks noGrp="1"/>
          </p:cNvSpPr>
          <p:nvPr>
            <p:ph idx="1"/>
          </p:nvPr>
        </p:nvSpPr>
        <p:spPr>
          <a:xfrm>
            <a:off x="4712405" y="2504209"/>
            <a:ext cx="6118281" cy="3165153"/>
          </a:xfrm>
        </p:spPr>
        <p:txBody>
          <a:bodyPr anchor="t">
            <a:normAutofit fontScale="92500" lnSpcReduction="10000"/>
          </a:bodyPr>
          <a:lstStyle/>
          <a:p>
            <a:pPr marL="0" indent="0" algn="ctr">
              <a:buNone/>
            </a:pPr>
            <a:r>
              <a:rPr lang="en-US" sz="3733" dirty="0">
                <a:solidFill>
                  <a:srgbClr val="1E86CE"/>
                </a:solidFill>
              </a:rPr>
              <a:t>Monday through Thursday</a:t>
            </a:r>
          </a:p>
          <a:p>
            <a:pPr marL="0" indent="0" algn="ctr">
              <a:buNone/>
            </a:pPr>
            <a:r>
              <a:rPr lang="en-US" sz="3200" b="1" dirty="0"/>
              <a:t>6:30 AM – 8:00 AM</a:t>
            </a:r>
          </a:p>
          <a:p>
            <a:pPr marL="0" indent="0" algn="ctr">
              <a:buNone/>
            </a:pPr>
            <a:r>
              <a:rPr lang="en-US" sz="3200" b="1" dirty="0"/>
              <a:t>3:00 PM – 6:00 PM</a:t>
            </a:r>
          </a:p>
          <a:p>
            <a:pPr marL="0" indent="0" algn="ctr">
              <a:buNone/>
            </a:pPr>
            <a:r>
              <a:rPr lang="en-US" sz="3733" dirty="0">
                <a:solidFill>
                  <a:srgbClr val="1E86CE"/>
                </a:solidFill>
              </a:rPr>
              <a:t>Friday</a:t>
            </a:r>
          </a:p>
          <a:p>
            <a:pPr marL="0" indent="0" algn="ctr">
              <a:buNone/>
            </a:pPr>
            <a:r>
              <a:rPr lang="en-US" sz="3200" b="1" dirty="0"/>
              <a:t>6:30 AM – 8:00 AM</a:t>
            </a:r>
          </a:p>
          <a:p>
            <a:pPr marL="0" indent="0" algn="ctr">
              <a:buNone/>
            </a:pPr>
            <a:r>
              <a:rPr lang="en-US" sz="3200" b="1" dirty="0"/>
              <a:t>1:00 PM – 6:00 PM</a:t>
            </a:r>
          </a:p>
          <a:p>
            <a:pPr marL="0" indent="0" algn="ctr">
              <a:buNone/>
            </a:pPr>
            <a:endParaRPr lang="en-US" sz="3200" b="1" dirty="0"/>
          </a:p>
        </p:txBody>
      </p:sp>
    </p:spTree>
    <p:extLst>
      <p:ext uri="{BB962C8B-B14F-4D97-AF65-F5344CB8AC3E}">
        <p14:creationId xmlns:p14="http://schemas.microsoft.com/office/powerpoint/2010/main" val="1449996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8"/>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pic>
        <p:nvPicPr>
          <p:cNvPr id="3" name="Picture 2">
            <a:extLst>
              <a:ext uri="{FF2B5EF4-FFF2-40B4-BE49-F238E27FC236}">
                <a16:creationId xmlns:a16="http://schemas.microsoft.com/office/drawing/2014/main" id="{2D9E998A-9D3C-484D-B3BE-E2A47BF22131}"/>
              </a:ext>
            </a:extLst>
          </p:cNvPr>
          <p:cNvPicPr>
            <a:picLocks noChangeAspect="1"/>
          </p:cNvPicPr>
          <p:nvPr/>
        </p:nvPicPr>
        <p:blipFill>
          <a:blip r:embed="rId3"/>
          <a:srcRect t="10443" b="10443"/>
          <a:stretch/>
        </p:blipFill>
        <p:spPr>
          <a:xfrm>
            <a:off x="-1" y="13"/>
            <a:ext cx="8668511" cy="6857987"/>
          </a:xfrm>
          <a:prstGeom prst="rect">
            <a:avLst/>
          </a:prstGeom>
        </p:spPr>
      </p:pic>
      <p:sp>
        <p:nvSpPr>
          <p:cNvPr id="66" name="Rectangle 65">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5"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sp>
        <p:nvSpPr>
          <p:cNvPr id="59" name="Google Shape;59;p13"/>
          <p:cNvSpPr txBox="1">
            <a:spLocks noGrp="1"/>
          </p:cNvSpPr>
          <p:nvPr>
            <p:ph type="title"/>
          </p:nvPr>
        </p:nvSpPr>
        <p:spPr>
          <a:xfrm>
            <a:off x="7848600" y="315883"/>
            <a:ext cx="4172712" cy="6542103"/>
          </a:xfrm>
          <a:prstGeom prst="rect">
            <a:avLst/>
          </a:prstGeom>
        </p:spPr>
        <p:txBody>
          <a:bodyPr spcFirstLastPara="1" vert="horz" wrap="square" lIns="121920" tIns="60960" rIns="121920" bIns="60960" rtlCol="0" anchor="b" anchorCtr="0">
            <a:normAutofit fontScale="90000"/>
          </a:bodyPr>
          <a:lstStyle/>
          <a:p>
            <a:pPr algn="ctr" defTabSz="1219170">
              <a:spcBef>
                <a:spcPct val="0"/>
              </a:spcBef>
            </a:pPr>
            <a:br>
              <a:rPr lang="en-US" sz="6600" b="1" dirty="0">
                <a:solidFill>
                  <a:schemeClr val="tx1"/>
                </a:solidFill>
                <a:latin typeface="+mn-lt"/>
                <a:ea typeface="Helvetica Neue" panose="02000503000000020004" pitchFamily="2" charset="0"/>
                <a:cs typeface="Helvetica Neue" panose="02000503000000020004" pitchFamily="2" charset="0"/>
              </a:rPr>
            </a:br>
            <a:br>
              <a:rPr lang="en-US" sz="6600" b="1" dirty="0">
                <a:solidFill>
                  <a:schemeClr val="tx1"/>
                </a:solidFill>
                <a:latin typeface="+mn-lt"/>
                <a:ea typeface="Helvetica Neue" panose="02000503000000020004" pitchFamily="2" charset="0"/>
                <a:cs typeface="Helvetica Neue" panose="02000503000000020004" pitchFamily="2" charset="0"/>
              </a:rPr>
            </a:br>
            <a:br>
              <a:rPr lang="en-US" sz="6600" b="1" dirty="0">
                <a:solidFill>
                  <a:schemeClr val="tx1"/>
                </a:solidFill>
                <a:latin typeface="+mn-lt"/>
                <a:ea typeface="Helvetica Neue" panose="02000503000000020004" pitchFamily="2" charset="0"/>
                <a:cs typeface="Helvetica Neue" panose="02000503000000020004" pitchFamily="2" charset="0"/>
              </a:rPr>
            </a:br>
            <a:r>
              <a:rPr lang="en-US" sz="6600" b="1" dirty="0">
                <a:solidFill>
                  <a:schemeClr val="tx1"/>
                </a:solidFill>
                <a:latin typeface="+mn-lt"/>
                <a:ea typeface="Helvetica Neue" panose="02000503000000020004" pitchFamily="2" charset="0"/>
                <a:cs typeface="Helvetica Neue" panose="02000503000000020004" pitchFamily="2" charset="0"/>
              </a:rPr>
              <a:t>Questions?</a:t>
            </a:r>
            <a:br>
              <a:rPr lang="en-US" sz="6600" b="1" dirty="0">
                <a:solidFill>
                  <a:schemeClr val="tx1"/>
                </a:solidFill>
                <a:latin typeface="+mn-lt"/>
                <a:ea typeface="Helvetica Neue" panose="02000503000000020004" pitchFamily="2" charset="0"/>
                <a:cs typeface="Helvetica Neue" panose="02000503000000020004" pitchFamily="2" charset="0"/>
              </a:rPr>
            </a:br>
            <a:br>
              <a:rPr lang="en-US" sz="6600" b="1" dirty="0">
                <a:solidFill>
                  <a:schemeClr val="tx1"/>
                </a:solidFill>
                <a:latin typeface="+mn-lt"/>
                <a:ea typeface="Helvetica Neue" panose="02000503000000020004" pitchFamily="2" charset="0"/>
                <a:cs typeface="Helvetica Neue" panose="02000503000000020004" pitchFamily="2" charset="0"/>
              </a:rPr>
            </a:br>
            <a:br>
              <a:rPr lang="en-US" sz="6600" b="1" dirty="0">
                <a:solidFill>
                  <a:schemeClr val="tx1"/>
                </a:solidFill>
                <a:latin typeface="+mn-lt"/>
                <a:ea typeface="Helvetica Neue" panose="02000503000000020004" pitchFamily="2" charset="0"/>
                <a:cs typeface="Helvetica Neue" panose="02000503000000020004" pitchFamily="2" charset="0"/>
              </a:rPr>
            </a:br>
            <a:r>
              <a:rPr lang="en-US" sz="4400" b="1" dirty="0">
                <a:solidFill>
                  <a:srgbClr val="00B0F0"/>
                </a:solidFill>
                <a:latin typeface="+mn-lt"/>
                <a:ea typeface="Helvetica Neue" panose="02000503000000020004" pitchFamily="2" charset="0"/>
                <a:cs typeface="Helvetica Neue" panose="02000503000000020004" pitchFamily="2" charset="0"/>
                <a:hlinkClick r:id="rId4">
                  <a:extLst>
                    <a:ext uri="{A12FA001-AC4F-418D-AE19-62706E023703}">
                      <ahyp:hlinkClr xmlns:ahyp="http://schemas.microsoft.com/office/drawing/2018/hyperlinkcolor" val="tx"/>
                    </a:ext>
                  </a:extLst>
                </a:hlinkClick>
              </a:rPr>
              <a:t>www.cvlcc.org</a:t>
            </a:r>
            <a:r>
              <a:rPr lang="en-US" sz="4400" b="1" dirty="0">
                <a:solidFill>
                  <a:srgbClr val="00B0F0"/>
                </a:solidFill>
                <a:latin typeface="+mn-lt"/>
                <a:ea typeface="Helvetica Neue" panose="02000503000000020004" pitchFamily="2" charset="0"/>
                <a:cs typeface="Helvetica Neue" panose="02000503000000020004" pitchFamily="2" charset="0"/>
              </a:rPr>
              <a:t> </a:t>
            </a:r>
            <a:br>
              <a:rPr lang="en-US" sz="4400" b="1" dirty="0">
                <a:solidFill>
                  <a:schemeClr val="accent5"/>
                </a:solidFill>
                <a:latin typeface="+mn-lt"/>
                <a:ea typeface="Helvetica Neue" panose="02000503000000020004" pitchFamily="2" charset="0"/>
                <a:cs typeface="Helvetica Neue" panose="02000503000000020004" pitchFamily="2" charset="0"/>
              </a:rPr>
            </a:br>
            <a:r>
              <a:rPr lang="en-US" sz="4400" b="1" dirty="0">
                <a:solidFill>
                  <a:schemeClr val="tx1"/>
                </a:solidFill>
                <a:latin typeface="+mn-lt"/>
                <a:ea typeface="Helvetica Neue" panose="02000503000000020004" pitchFamily="2" charset="0"/>
                <a:cs typeface="Helvetica Neue" panose="02000503000000020004" pitchFamily="2" charset="0"/>
              </a:rPr>
              <a:t>First day of School </a:t>
            </a:r>
            <a:br>
              <a:rPr lang="en-US" sz="5300" b="1" dirty="0">
                <a:solidFill>
                  <a:schemeClr val="tx1"/>
                </a:solidFill>
                <a:latin typeface="+mn-lt"/>
                <a:ea typeface="Helvetica Neue" panose="02000503000000020004" pitchFamily="2" charset="0"/>
                <a:cs typeface="Helvetica Neue" panose="02000503000000020004" pitchFamily="2" charset="0"/>
              </a:rPr>
            </a:br>
            <a:r>
              <a:rPr lang="en-US" sz="5300" b="1" dirty="0">
                <a:solidFill>
                  <a:schemeClr val="tx1"/>
                </a:solidFill>
                <a:latin typeface="+mn-lt"/>
                <a:ea typeface="Helvetica Neue" panose="02000503000000020004" pitchFamily="2" charset="0"/>
                <a:cs typeface="Helvetica Neue" panose="02000503000000020004" pitchFamily="2" charset="0"/>
              </a:rPr>
              <a:t>July 19, 2023</a:t>
            </a:r>
            <a:br>
              <a:rPr lang="en-US" b="1" dirty="0">
                <a:solidFill>
                  <a:schemeClr val="tx1"/>
                </a:solidFill>
                <a:latin typeface="+mn-lt"/>
                <a:ea typeface="Helvetica Neue" panose="02000503000000020004" pitchFamily="2" charset="0"/>
                <a:cs typeface="Helvetica Neue" panose="02000503000000020004" pitchFamily="2" charset="0"/>
              </a:rPr>
            </a:br>
            <a:endParaRPr lang="en-US" sz="2267" b="1" dirty="0">
              <a:solidFill>
                <a:schemeClr val="tx1"/>
              </a:solidFill>
              <a:latin typeface="+mn-lt"/>
              <a:ea typeface="Helvetica Neue" panose="02000503000000020004" pitchFamily="2" charset="0"/>
              <a:cs typeface="Helvetica Neue" panose="02000503000000020004" pitchFamily="2" charset="0"/>
            </a:endParaRPr>
          </a:p>
        </p:txBody>
      </p:sp>
      <p:sp>
        <p:nvSpPr>
          <p:cNvPr id="68" name="Rectangle 6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sp>
        <p:nvSpPr>
          <p:cNvPr id="70" name="Rectangle 6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panose="020F0502020204030204"/>
            </a:endParaRPr>
          </a:p>
        </p:txBody>
      </p:sp>
      <p:sp>
        <p:nvSpPr>
          <p:cNvPr id="2" name="Rectangle 1">
            <a:extLst>
              <a:ext uri="{FF2B5EF4-FFF2-40B4-BE49-F238E27FC236}">
                <a16:creationId xmlns:a16="http://schemas.microsoft.com/office/drawing/2014/main" id="{587480ED-A1CF-0243-AF8C-58C80A5A27D3}"/>
              </a:ext>
            </a:extLst>
          </p:cNvPr>
          <p:cNvSpPr/>
          <p:nvPr/>
        </p:nvSpPr>
        <p:spPr>
          <a:xfrm>
            <a:off x="7848600" y="625683"/>
            <a:ext cx="707136" cy="1463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4972668"/>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TIMING" val="|2.5|6.2|6.4"/>
</p:tagLst>
</file>

<file path=ppt/tags/tag2.xml><?xml version="1.0" encoding="utf-8"?>
<p:tagLst xmlns:a="http://schemas.openxmlformats.org/drawingml/2006/main" xmlns:r="http://schemas.openxmlformats.org/officeDocument/2006/relationships" xmlns:p="http://schemas.openxmlformats.org/presentationml/2006/main">
  <p:tag name="TIMING" val="|1.1|1.1|2.7|5.2|2.8|1.8|4.9|4.7|1|1.8|4.2|6|6.4"/>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{0F38CCA6-7661-5047-879D-3D951697C1CA}tf10001062</Template>
  <TotalTime>15093</TotalTime>
  <Words>1857</Words>
  <Application>Microsoft Macintosh PowerPoint</Application>
  <PresentationFormat>Widescreen</PresentationFormat>
  <Paragraphs>216</Paragraphs>
  <Slides>17</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Arial</vt:lpstr>
      <vt:lpstr>Bodoni 72 Book</vt:lpstr>
      <vt:lpstr>Calibri</vt:lpstr>
      <vt:lpstr>Calibri Light</vt:lpstr>
      <vt:lpstr>Century Gothic</vt:lpstr>
      <vt:lpstr>Tahoma</vt:lpstr>
      <vt:lpstr>Wingdings</vt:lpstr>
      <vt:lpstr>Wingdings 3</vt:lpstr>
      <vt:lpstr>YACgESME5ew 0</vt:lpstr>
      <vt:lpstr>1_Office Theme</vt:lpstr>
      <vt:lpstr>Ion</vt:lpstr>
      <vt:lpstr>Chula Vista Learning Community Charter (CVLCC) </vt:lpstr>
      <vt:lpstr>Vision</vt:lpstr>
      <vt:lpstr>Mission</vt:lpstr>
      <vt:lpstr>Chula Vista Learning Community Charter</vt:lpstr>
      <vt:lpstr>Instructional Focus</vt:lpstr>
      <vt:lpstr>50/50 Dual Immersion TK-6th Grade Program Overview</vt:lpstr>
      <vt:lpstr>50/50 Dual Immersion Sample Schedule</vt:lpstr>
      <vt:lpstr>Transitional Kinder &amp; Kindergarten Beginning of Year Information</vt:lpstr>
      <vt:lpstr>Dual Language Advantage</vt:lpstr>
      <vt:lpstr>Academic Supports</vt:lpstr>
      <vt:lpstr>CVLCC Policies for Success</vt:lpstr>
      <vt:lpstr>Student Uniforms CVLCC Logo Optional</vt:lpstr>
      <vt:lpstr>PowerPoint Presentation</vt:lpstr>
      <vt:lpstr>PowerPoint Presentation</vt:lpstr>
      <vt:lpstr>PowerPoint Presentation</vt:lpstr>
      <vt:lpstr>CVLCC Extended Day Program</vt:lpstr>
      <vt:lpstr>   Questions?   www.cvlcc.org  First day of School  July 19, 2023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Chula Vista Learning Community Charter School </dc:title>
  <dc:creator>Eddie Caballero</dc:creator>
  <cp:lastModifiedBy>Burquez, Fulvia</cp:lastModifiedBy>
  <cp:revision>37</cp:revision>
  <cp:lastPrinted>2023-05-11T23:37:20Z</cp:lastPrinted>
  <dcterms:created xsi:type="dcterms:W3CDTF">2021-05-13T01:55:07Z</dcterms:created>
  <dcterms:modified xsi:type="dcterms:W3CDTF">2024-05-06T20:30:31Z</dcterms:modified>
</cp:coreProperties>
</file>