
<file path=[Content_Types].xml><?xml version="1.0" encoding="utf-8"?>
<Types xmlns="http://schemas.openxmlformats.org/package/2006/content-types">
  <Default Extension="png" ContentType="image/png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notesMasterIdLst>
    <p:notesMasterId r:id="rId11"/>
  </p:notesMasterIdLst>
  <p:sldIdLst>
    <p:sldId id="256" r:id="rId2"/>
    <p:sldId id="276" r:id="rId3"/>
    <p:sldId id="258" r:id="rId4"/>
    <p:sldId id="277" r:id="rId5"/>
    <p:sldId id="278" r:id="rId6"/>
    <p:sldId id="268" r:id="rId7"/>
    <p:sldId id="273" r:id="rId8"/>
    <p:sldId id="275" r:id="rId9"/>
    <p:sldId id="257" r:id="rId1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28" autoAdjust="0"/>
    <p:restoredTop sz="94660"/>
  </p:normalViewPr>
  <p:slideViewPr>
    <p:cSldViewPr>
      <p:cViewPr varScale="1">
        <p:scale>
          <a:sx n="114" d="100"/>
          <a:sy n="114" d="100"/>
        </p:scale>
        <p:origin x="1560" y="192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F1F2263-661F-442A-BCB6-697537D17819}" type="datetimeFigureOut">
              <a:rPr lang="en-US" smtClean="0"/>
              <a:t>4/28/2022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4F50C46-E035-495F-86E4-6BFF7A0042B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014954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4F50C46-E035-495F-86E4-6BFF7A0042B5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77077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1828800" y="3159760"/>
            <a:ext cx="457200" cy="1034129"/>
          </a:xfrm>
          <a:prstGeom prst="rect">
            <a:avLst/>
          </a:prstGeom>
          <a:noFill/>
        </p:spPr>
        <p:txBody>
          <a:bodyPr wrap="square" lIns="0" tIns="9144" rIns="0" bIns="9144" rtlCol="0" anchor="ctr" anchorCtr="0">
            <a:spAutoFit/>
          </a:bodyPr>
          <a:lstStyle/>
          <a:p>
            <a:r>
              <a:rPr lang="en-US" sz="6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{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77240" y="1219200"/>
            <a:ext cx="7543800" cy="2152650"/>
          </a:xfrm>
        </p:spPr>
        <p:txBody>
          <a:bodyPr>
            <a:noAutofit/>
          </a:bodyPr>
          <a:lstStyle>
            <a:lvl1pPr>
              <a:defRPr sz="60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133600" y="3375491"/>
            <a:ext cx="6172200" cy="685800"/>
          </a:xfrm>
        </p:spPr>
        <p:txBody>
          <a:bodyPr anchor="ctr"/>
          <a:lstStyle>
            <a:lvl1pPr marL="0" indent="0" algn="l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15" name="Date Placeholder 1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4/28/2022</a:t>
            </a:fld>
            <a:endParaRPr lang="en-US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3" name="Title 1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4/28/2022</a:t>
            </a:fld>
            <a:endParaRPr lang="en-US"/>
          </a:p>
        </p:txBody>
      </p:sp>
      <p:sp>
        <p:nvSpPr>
          <p:cNvPr id="15" name="Slide Number Placeholder 1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6" name="Footer Placeholder 1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4267200" y="4074497"/>
            <a:ext cx="457200" cy="1015663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r>
              <a:rPr lang="en-US" sz="6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{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0" y="4267368"/>
            <a:ext cx="3733800" cy="731520"/>
          </a:xfrm>
        </p:spPr>
        <p:txBody>
          <a:bodyPr anchor="ctr">
            <a:normAutofit/>
          </a:bodyPr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4/28/2022</a:t>
            </a:fld>
            <a:endParaRPr lang="en-US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286000" y="1905000"/>
            <a:ext cx="6035040" cy="2350008"/>
          </a:xfrm>
        </p:spPr>
        <p:txBody>
          <a:bodyPr/>
          <a:lstStyle>
            <a:lvl1pPr marL="0" algn="l" defTabSz="914400" rtl="0" eaLnBrk="1" latinLnBrk="0" hangingPunct="1">
              <a:spcBef>
                <a:spcPct val="0"/>
              </a:spcBef>
              <a:buNone/>
              <a:defRPr lang="en-US" sz="5400" b="0" kern="1200" cap="none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4/28/2022</a:t>
            </a:fld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Title 1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3"/>
          </p:nvPr>
        </p:nvSpPr>
        <p:spPr>
          <a:xfrm>
            <a:off x="1344168" y="658368"/>
            <a:ext cx="3273552" cy="3429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sz="quarter" idx="14"/>
          </p:nvPr>
        </p:nvSpPr>
        <p:spPr>
          <a:xfrm>
            <a:off x="5029200" y="658368"/>
            <a:ext cx="3273552" cy="34321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41120" y="661976"/>
            <a:ext cx="3273552" cy="639762"/>
          </a:xfrm>
        </p:spPr>
        <p:txBody>
          <a:bodyPr anchor="ctr">
            <a:noAutofit/>
          </a:bodyPr>
          <a:lstStyle>
            <a:lvl1pPr marL="0" indent="0">
              <a:buNone/>
              <a:defRPr sz="22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344168" y="1371600"/>
            <a:ext cx="3276600" cy="2743200"/>
          </a:xfrm>
        </p:spPr>
        <p:txBody>
          <a:bodyPr anchor="t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29200" y="661976"/>
            <a:ext cx="3273552" cy="639762"/>
          </a:xfrm>
        </p:spPr>
        <p:txBody>
          <a:bodyPr anchor="ctr">
            <a:noAutofit/>
          </a:bodyPr>
          <a:lstStyle>
            <a:lvl1pPr marL="0" indent="0">
              <a:buNone/>
              <a:defRPr sz="22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29200" y="1371600"/>
            <a:ext cx="3273552" cy="2743200"/>
          </a:xfrm>
        </p:spPr>
        <p:txBody>
          <a:bodyPr anchor="t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1056640" y="520192"/>
            <a:ext cx="457200" cy="92333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r>
              <a:rPr lang="en-US" sz="6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{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780280" y="520192"/>
            <a:ext cx="457200" cy="92333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r>
              <a:rPr lang="en-US" sz="6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{</a:t>
            </a:r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4/28/2022</a:t>
            </a:fld>
            <a:endParaRPr lang="en-US"/>
          </a:p>
        </p:txBody>
      </p:sp>
      <p:sp>
        <p:nvSpPr>
          <p:cNvPr id="15" name="Slide Number Placeholder 1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6" name="Footer Placeholder 1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4/28/2022</a:t>
            </a:fld>
            <a:endParaRPr lang="en-US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4/28/2022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/>
        </p:nvSpPr>
        <p:spPr>
          <a:xfrm>
            <a:off x="5328920" y="1774588"/>
            <a:ext cx="457200" cy="1231106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r>
              <a:rPr lang="en-US" sz="8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{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685801"/>
            <a:ext cx="4343400" cy="3429000"/>
          </a:xfrm>
        </p:spPr>
        <p:txBody>
          <a:bodyPr anchor="ctr"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715000" y="685801"/>
            <a:ext cx="2590800" cy="3429000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5" name="Date Placeholder 1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4/28/2022</a:t>
            </a:fld>
            <a:endParaRPr lang="en-US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8" name="Title 1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219200" y="612775"/>
            <a:ext cx="6705600" cy="2546985"/>
          </a:xfrm>
          <a:effectLst>
            <a:outerShdw blurRad="152400" dist="317500" dir="5400000" sx="90000" sy="-19000" rotWithShape="0">
              <a:prstClr val="black">
                <a:alpha val="15000"/>
              </a:prstClr>
            </a:outerShdw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743200" y="3453047"/>
            <a:ext cx="5029200" cy="720804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435352" y="3331464"/>
            <a:ext cx="457200" cy="92333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r>
              <a:rPr lang="en-US" sz="6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{</a:t>
            </a:r>
          </a:p>
        </p:txBody>
      </p:sp>
      <p:sp>
        <p:nvSpPr>
          <p:cNvPr id="11" name="Title 1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3" name="Date Placeholder 1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4/28/2022</a:t>
            </a:fld>
            <a:endParaRPr lang="en-US"/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5" name="Footer Placeholder 14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133600" y="685801"/>
            <a:ext cx="5791200" cy="3505199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4/28/2022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09600" y="609601"/>
            <a:ext cx="2133600" cy="51816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895600" y="685801"/>
            <a:ext cx="5029200" cy="4572000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4/28/2022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gradFill>
            <a:gsLst>
              <a:gs pos="0">
                <a:schemeClr val="accent6">
                  <a:lumMod val="50000"/>
                  <a:alpha val="36000"/>
                </a:schemeClr>
              </a:gs>
              <a:gs pos="100000">
                <a:schemeClr val="bg2">
                  <a:alpha val="1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/>
          <p:cNvSpPr/>
          <p:nvPr/>
        </p:nvSpPr>
        <p:spPr>
          <a:xfrm rot="19724275">
            <a:off x="1373221" y="1038440"/>
            <a:ext cx="7240620" cy="5706987"/>
          </a:xfrm>
          <a:prstGeom prst="ellipse">
            <a:avLst/>
          </a:prstGeom>
          <a:gradFill flip="none" rotWithShape="1">
            <a:gsLst>
              <a:gs pos="0">
                <a:schemeClr val="accent6">
                  <a:lumMod val="60000"/>
                  <a:lumOff val="40000"/>
                  <a:alpha val="7000"/>
                </a:schemeClr>
              </a:gs>
              <a:gs pos="58000">
                <a:schemeClr val="bg2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/>
          <p:cNvSpPr/>
          <p:nvPr/>
        </p:nvSpPr>
        <p:spPr>
          <a:xfrm rot="17656910">
            <a:off x="-274211" y="1165875"/>
            <a:ext cx="5538472" cy="4480459"/>
          </a:xfrm>
          <a:prstGeom prst="ellipse">
            <a:avLst/>
          </a:prstGeom>
          <a:gradFill flip="none" rotWithShape="1">
            <a:gsLst>
              <a:gs pos="0">
                <a:schemeClr val="accent6">
                  <a:lumMod val="60000"/>
                  <a:lumOff val="40000"/>
                  <a:alpha val="8000"/>
                </a:schemeClr>
              </a:gs>
              <a:gs pos="58000">
                <a:schemeClr val="bg2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 rot="19724275">
            <a:off x="3277955" y="116854"/>
            <a:ext cx="6479362" cy="4754757"/>
          </a:xfrm>
          <a:prstGeom prst="ellipse">
            <a:avLst/>
          </a:prstGeom>
          <a:gradFill flip="none" rotWithShape="1">
            <a:gsLst>
              <a:gs pos="0">
                <a:schemeClr val="accent6">
                  <a:lumMod val="60000"/>
                  <a:lumOff val="40000"/>
                  <a:alpha val="8000"/>
                </a:schemeClr>
              </a:gs>
              <a:gs pos="58000">
                <a:schemeClr val="bg2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77240" y="4876800"/>
            <a:ext cx="7543800" cy="91440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133600" y="685801"/>
            <a:ext cx="6096000" cy="365759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54738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100">
                <a:solidFill>
                  <a:schemeClr val="tx1">
                    <a:alpha val="60000"/>
                  </a:schemeClr>
                </a:solidFill>
                <a:effectLst/>
              </a:defRPr>
            </a:lvl1pPr>
          </a:lstStyle>
          <a:p>
            <a:fld id="{1D8BD707-D9CF-40AE-B4C6-C98DA3205C09}" type="datetimeFigureOut">
              <a:rPr lang="en-US" smtClean="0"/>
              <a:pPr/>
              <a:t>4/28/2022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822960" y="6154738"/>
            <a:ext cx="45720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>
                <a:solidFill>
                  <a:schemeClr val="tx1">
                    <a:alpha val="60000"/>
                  </a:schemeClr>
                </a:solidFill>
                <a:effectLst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22960" y="5842000"/>
            <a:ext cx="2133600" cy="304800"/>
          </a:xfrm>
          <a:prstGeom prst="rect">
            <a:avLst/>
          </a:prstGeom>
        </p:spPr>
        <p:txBody>
          <a:bodyPr vert="horz" lIns="91440" tIns="45720" rIns="91440" bIns="9144" rtlCol="0" anchor="b"/>
          <a:lstStyle>
            <a:lvl1pPr algn="l">
              <a:defRPr sz="1600">
                <a:solidFill>
                  <a:schemeClr val="tx1">
                    <a:alpha val="60000"/>
                  </a:schemeClr>
                </a:solidFill>
                <a:effectLst/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9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56032" algn="l" defTabSz="914400" rtl="0" eaLnBrk="1" latinLnBrk="0" hangingPunct="1">
        <a:spcBef>
          <a:spcPct val="20000"/>
        </a:spcBef>
        <a:spcAft>
          <a:spcPts val="0"/>
        </a:spcAft>
        <a:buSzPct val="60000"/>
        <a:buFont typeface="Wingdings" pitchFamily="2" charset="2"/>
        <a:buChar char=""/>
        <a:defRPr sz="21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1pPr>
      <a:lvl2pPr marL="64008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"/>
        <a:defRPr sz="19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2pPr>
      <a:lvl3pPr marL="100584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"/>
        <a:defRPr sz="17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3pPr>
      <a:lvl4pPr marL="137160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"/>
        <a:defRPr sz="16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4pPr>
      <a:lvl5pPr marL="164592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"/>
        <a:defRPr sz="15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5pPr>
      <a:lvl6pPr marL="196596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"/>
        <a:defRPr sz="1400" kern="1200">
          <a:solidFill>
            <a:schemeClr val="tx1"/>
          </a:solidFill>
          <a:effectLst>
            <a:outerShdw blurRad="38100" dist="38100" dir="2700000" algn="ctr" rotWithShape="0">
              <a:srgbClr val="000000">
                <a:alpha val="43000"/>
              </a:srgbClr>
            </a:outerShdw>
          </a:effectLst>
          <a:latin typeface="+mn-lt"/>
          <a:ea typeface="+mn-ea"/>
          <a:cs typeface="+mn-cs"/>
        </a:defRPr>
      </a:lvl6pPr>
      <a:lvl7pPr marL="224028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"/>
        <a:defRPr sz="1400" kern="1200">
          <a:solidFill>
            <a:schemeClr val="tx1"/>
          </a:solidFill>
          <a:effectLst>
            <a:outerShdw blurRad="38100" dist="38100" dir="2700000" algn="ctr" rotWithShape="0">
              <a:srgbClr val="000000">
                <a:alpha val="43000"/>
              </a:srgbClr>
            </a:outerShdw>
          </a:effectLst>
          <a:latin typeface="+mn-lt"/>
          <a:ea typeface="+mn-ea"/>
          <a:cs typeface="+mn-cs"/>
        </a:defRPr>
      </a:lvl7pPr>
      <a:lvl8pPr marL="251460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"/>
        <a:defRPr sz="1400" kern="1200">
          <a:solidFill>
            <a:schemeClr val="tx1"/>
          </a:solidFill>
          <a:effectLst>
            <a:outerShdw blurRad="38100" dist="38100" dir="2700000" algn="ctr" rotWithShape="0">
              <a:srgbClr val="000000">
                <a:alpha val="43000"/>
              </a:srgbClr>
            </a:outerShdw>
          </a:effectLst>
          <a:latin typeface="+mn-lt"/>
          <a:ea typeface="+mn-ea"/>
          <a:cs typeface="+mn-cs"/>
        </a:defRPr>
      </a:lvl8pPr>
      <a:lvl9pPr marL="283464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"/>
        <a:defRPr sz="1400" kern="1200">
          <a:solidFill>
            <a:schemeClr val="tx1"/>
          </a:solidFill>
          <a:effectLst>
            <a:outerShdw blurRad="38100" dist="38100" dir="2700000" algn="ctr" rotWithShape="0">
              <a:srgbClr val="000000">
                <a:alpha val="43000"/>
              </a:srgbClr>
            </a:outerShdw>
          </a:effectLst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google.com/search?q=voo+stock&amp;rlz=1C1GCEA_enUS970US970&amp;oq=voo+&amp;aqs=chrome.1.69i57j0i131i433i512l2j0i433i512l2j0i131i433i512j0i433i512l3j0i131i433i512.2543j0j7&amp;sourceid=chrome&amp;ie=UTF-8" TargetMode="External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realtor.com/" TargetMode="External"/><Relationship Id="rId7" Type="http://schemas.openxmlformats.org/officeDocument/2006/relationships/image" Target="../media/image12.png"/><Relationship Id="rId2" Type="http://schemas.openxmlformats.org/officeDocument/2006/relationships/hyperlink" Target="https://www.zillow.com/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5" Type="http://schemas.openxmlformats.org/officeDocument/2006/relationships/image" Target="../media/image10.jpeg"/><Relationship Id="rId4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wmf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381000" y="1717964"/>
            <a:ext cx="8382000" cy="47244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800" b="1" dirty="0">
                <a:solidFill>
                  <a:srgbClr val="92D050"/>
                </a:solidFill>
              </a:rPr>
              <a:t>Do Now: </a:t>
            </a:r>
            <a:r>
              <a:rPr lang="en-US" sz="2400" b="1" dirty="0"/>
              <a:t>What are the differences between a 30-year mortgage and 15-year mortgage?</a:t>
            </a:r>
            <a:endParaRPr lang="en-US" sz="2400" b="1" dirty="0">
              <a:solidFill>
                <a:srgbClr val="92D050"/>
              </a:solidFill>
            </a:endParaRPr>
          </a:p>
          <a:p>
            <a:pPr marL="0" indent="0">
              <a:buNone/>
            </a:pPr>
            <a:endParaRPr lang="en-US" sz="2800" b="1" dirty="0"/>
          </a:p>
          <a:p>
            <a:pPr marL="457200" indent="-457200">
              <a:buFont typeface="+mj-lt"/>
              <a:buAutoNum type="arabicPeriod"/>
            </a:pPr>
            <a:r>
              <a:rPr lang="en-US" sz="2800" dirty="0"/>
              <a:t>Lesson/ discussion 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800" dirty="0"/>
              <a:t>Lab time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800" dirty="0"/>
              <a:t>Ticket out the door</a:t>
            </a:r>
          </a:p>
          <a:p>
            <a:pPr marL="457200" indent="-457200">
              <a:buFont typeface="+mj-lt"/>
              <a:buAutoNum type="arabicPeriod"/>
            </a:pPr>
            <a:endParaRPr lang="en-US" sz="2800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304800" y="609600"/>
            <a:ext cx="8686800" cy="1295400"/>
          </a:xfrm>
        </p:spPr>
        <p:txBody>
          <a:bodyPr>
            <a:noAutofit/>
          </a:bodyPr>
          <a:lstStyle/>
          <a:p>
            <a:r>
              <a:rPr lang="en-US" sz="2400" b="1" dirty="0">
                <a:solidFill>
                  <a:srgbClr val="92D050"/>
                </a:solidFill>
              </a:rPr>
              <a:t>Learning Target: </a:t>
            </a:r>
            <a:r>
              <a:rPr lang="en-US" sz="2400" dirty="0">
                <a:effectLst/>
              </a:rPr>
              <a:t>I can calculate and compare the differences between a 30-Year Mortgage and a 15-Year Mortgage, using information from a home currently for sale on the MLS and choose which mortgage would be most beneficial for myself and my potential family.</a:t>
            </a:r>
            <a:endParaRPr lang="en-US" sz="1100" b="1" dirty="0"/>
          </a:p>
        </p:txBody>
      </p:sp>
      <p:pic>
        <p:nvPicPr>
          <p:cNvPr id="6" name="Picture 2" descr="A 15-Year Mortgage Versus a 30-Year Mortgage: Which Is Right for You? - AAA  Living">
            <a:extLst>
              <a:ext uri="{FF2B5EF4-FFF2-40B4-BE49-F238E27FC236}">
                <a16:creationId xmlns:a16="http://schemas.microsoft.com/office/drawing/2014/main" id="{53798A1A-1814-45C7-8579-07ADDF9CA51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04012" y="3411523"/>
            <a:ext cx="5063788" cy="31464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9918814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7E5AA996-72F7-443E-999F-3AFC0B6C3F3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8600" y="1524001"/>
            <a:ext cx="8001000" cy="3657599"/>
          </a:xfrm>
        </p:spPr>
        <p:txBody>
          <a:bodyPr>
            <a:normAutofit lnSpcReduction="10000"/>
          </a:bodyPr>
          <a:lstStyle/>
          <a:p>
            <a:pPr marL="18288" indent="0">
              <a:buNone/>
            </a:pPr>
            <a:r>
              <a:rPr lang="en-US" b="1" dirty="0">
                <a:solidFill>
                  <a:srgbClr val="92D050"/>
                </a:solidFill>
                <a:effectLst/>
              </a:rPr>
              <a:t>New Terms</a:t>
            </a:r>
            <a:endParaRPr lang="en-US" dirty="0">
              <a:solidFill>
                <a:srgbClr val="92D050"/>
              </a:solidFill>
              <a:effectLst/>
            </a:endParaRPr>
          </a:p>
          <a:p>
            <a:r>
              <a:rPr lang="en-US" dirty="0">
                <a:solidFill>
                  <a:srgbClr val="00B0F0"/>
                </a:solidFill>
                <a:effectLst/>
              </a:rPr>
              <a:t>Mortgage - </a:t>
            </a:r>
            <a:r>
              <a:rPr lang="en-US" dirty="0">
                <a:effectLst/>
              </a:rPr>
              <a:t>A loan used to purchase a house.</a:t>
            </a:r>
          </a:p>
          <a:p>
            <a:r>
              <a:rPr lang="en-US" dirty="0">
                <a:solidFill>
                  <a:srgbClr val="00B0F0"/>
                </a:solidFill>
                <a:effectLst/>
              </a:rPr>
              <a:t>Principal - </a:t>
            </a:r>
            <a:r>
              <a:rPr lang="en-US" dirty="0">
                <a:effectLst/>
              </a:rPr>
              <a:t>The money borrowed from the bank (lender), which has to be paid back.</a:t>
            </a:r>
          </a:p>
          <a:p>
            <a:r>
              <a:rPr lang="en-US" dirty="0">
                <a:solidFill>
                  <a:srgbClr val="00B0F0"/>
                </a:solidFill>
                <a:effectLst/>
              </a:rPr>
              <a:t>Interest - </a:t>
            </a:r>
            <a:r>
              <a:rPr lang="en-US" dirty="0">
                <a:effectLst/>
              </a:rPr>
              <a:t>The money the bank charges you for lending you the money.</a:t>
            </a:r>
            <a:endParaRPr lang="en-US" dirty="0">
              <a:solidFill>
                <a:srgbClr val="00B0F0"/>
              </a:solidFill>
              <a:effectLst/>
            </a:endParaRPr>
          </a:p>
          <a:p>
            <a:r>
              <a:rPr lang="en-US" dirty="0">
                <a:solidFill>
                  <a:srgbClr val="00B0F0"/>
                </a:solidFill>
                <a:effectLst/>
              </a:rPr>
              <a:t>Property Taxes - </a:t>
            </a:r>
            <a:r>
              <a:rPr lang="en-US" dirty="0">
                <a:effectLst/>
              </a:rPr>
              <a:t>The money paid to the local government for schools and county services - based on value of the property.</a:t>
            </a:r>
            <a:endParaRPr lang="en-US" dirty="0">
              <a:solidFill>
                <a:srgbClr val="00B0F0"/>
              </a:solidFill>
              <a:effectLst/>
            </a:endParaRPr>
          </a:p>
          <a:p>
            <a:r>
              <a:rPr lang="en-US" dirty="0">
                <a:solidFill>
                  <a:srgbClr val="00B0F0"/>
                </a:solidFill>
                <a:effectLst/>
              </a:rPr>
              <a:t>House Insurance - </a:t>
            </a:r>
            <a:r>
              <a:rPr lang="en-US" dirty="0">
                <a:effectLst/>
              </a:rPr>
              <a:t>Insurance that covers losses and damages to an individual's house (fire, wind damage, </a:t>
            </a:r>
            <a:r>
              <a:rPr lang="en-US" dirty="0" err="1">
                <a:effectLst/>
              </a:rPr>
              <a:t>etc</a:t>
            </a:r>
            <a:r>
              <a:rPr lang="en-US" dirty="0">
                <a:effectLst/>
              </a:rPr>
              <a:t>) and assets in the home (damage, theft, </a:t>
            </a:r>
            <a:r>
              <a:rPr lang="en-US" dirty="0" err="1">
                <a:effectLst/>
              </a:rPr>
              <a:t>etc</a:t>
            </a:r>
            <a:r>
              <a:rPr lang="en-US" dirty="0">
                <a:effectLst/>
              </a:rPr>
              <a:t>).</a:t>
            </a:r>
            <a:endParaRPr lang="en-US" dirty="0">
              <a:solidFill>
                <a:srgbClr val="00B0F0"/>
              </a:solidFill>
              <a:effectLst/>
            </a:endParaRPr>
          </a:p>
          <a:p>
            <a:endParaRPr lang="en-US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4E1E30F5-1007-443B-82E8-506081AE94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4800" y="304800"/>
            <a:ext cx="7543800" cy="914400"/>
          </a:xfrm>
        </p:spPr>
        <p:txBody>
          <a:bodyPr/>
          <a:lstStyle/>
          <a:p>
            <a:r>
              <a:rPr lang="en-US" sz="1600" dirty="0">
                <a:solidFill>
                  <a:srgbClr val="92D050"/>
                </a:solidFill>
                <a:effectLst/>
              </a:rPr>
              <a:t>Learning Target: </a:t>
            </a:r>
            <a:r>
              <a:rPr lang="en-US" sz="1600" dirty="0">
                <a:effectLst/>
              </a:rPr>
              <a:t>I can calculate and compare the differences between a 30-Year Mortgage and a 15-Year Mortgage, using information from a home currently for sale on the MLS and choose which mortgage would be most beneficial for myself and my potential family. </a:t>
            </a:r>
            <a:br>
              <a:rPr lang="en-US" sz="1100" dirty="0">
                <a:effectLst/>
              </a:rPr>
            </a:br>
            <a:endParaRPr lang="en-US" sz="1100" dirty="0"/>
          </a:p>
        </p:txBody>
      </p:sp>
      <p:pic>
        <p:nvPicPr>
          <p:cNvPr id="1026" name="Picture 2" descr="🏦 Bank Emoji">
            <a:extLst>
              <a:ext uri="{FF2B5EF4-FFF2-40B4-BE49-F238E27FC236}">
                <a16:creationId xmlns:a16="http://schemas.microsoft.com/office/drawing/2014/main" id="{0F88EEFD-0705-4204-A97B-A6AE00E520E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0799" y="4876800"/>
            <a:ext cx="1981200" cy="1981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Download Money with Wings Emoji | Emoji Island">
            <a:extLst>
              <a:ext uri="{FF2B5EF4-FFF2-40B4-BE49-F238E27FC236}">
                <a16:creationId xmlns:a16="http://schemas.microsoft.com/office/drawing/2014/main" id="{A6C70930-2489-4F25-B048-E13F1069BFE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64797" y="4887985"/>
            <a:ext cx="1866900" cy="1866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House with Garden Emoji (U+1F3E1)">
            <a:extLst>
              <a:ext uri="{FF2B5EF4-FFF2-40B4-BE49-F238E27FC236}">
                <a16:creationId xmlns:a16="http://schemas.microsoft.com/office/drawing/2014/main" id="{852034C4-FE60-47A0-B411-6E92889F751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1485" y="4743450"/>
            <a:ext cx="2057400" cy="2057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4429640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2">
            <a:extLst>
              <a:ext uri="{FF2B5EF4-FFF2-40B4-BE49-F238E27FC236}">
                <a16:creationId xmlns:a16="http://schemas.microsoft.com/office/drawing/2014/main" id="{BAB09606-A986-4706-95D4-297CBFACCA3D}"/>
              </a:ext>
            </a:extLst>
          </p:cNvPr>
          <p:cNvSpPr txBox="1">
            <a:spLocks/>
          </p:cNvSpPr>
          <p:nvPr/>
        </p:nvSpPr>
        <p:spPr>
          <a:xfrm>
            <a:off x="304800" y="-152400"/>
            <a:ext cx="7543800" cy="91440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9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sz="1100" dirty="0">
                <a:solidFill>
                  <a:srgbClr val="92D050"/>
                </a:solidFill>
                <a:effectLst/>
              </a:rPr>
              <a:t>Learning Target: </a:t>
            </a:r>
            <a:r>
              <a:rPr lang="en-US" sz="1100" dirty="0">
                <a:effectLst/>
              </a:rPr>
              <a:t>I can calculate and compare the differences between a 30-Year Mortgage and a 15-Year Mortgage, using information from a home currently for sale on the MLS and choose which mortgage would be most beneficial for myself and my potential family. </a:t>
            </a:r>
            <a:br>
              <a:rPr lang="en-US" sz="1100" dirty="0">
                <a:effectLst/>
              </a:rPr>
            </a:br>
            <a:endParaRPr lang="en-US" sz="1100" dirty="0"/>
          </a:p>
        </p:txBody>
      </p:sp>
      <p:sp>
        <p:nvSpPr>
          <p:cNvPr id="6" name="Title 2">
            <a:extLst>
              <a:ext uri="{FF2B5EF4-FFF2-40B4-BE49-F238E27FC236}">
                <a16:creationId xmlns:a16="http://schemas.microsoft.com/office/drawing/2014/main" id="{25E1E0CA-AE61-41A2-8BC3-7CAA06BF0431}"/>
              </a:ext>
            </a:extLst>
          </p:cNvPr>
          <p:cNvSpPr txBox="1">
            <a:spLocks/>
          </p:cNvSpPr>
          <p:nvPr/>
        </p:nvSpPr>
        <p:spPr>
          <a:xfrm>
            <a:off x="228600" y="3721329"/>
            <a:ext cx="7543800" cy="91440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9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br>
              <a:rPr lang="en-US" dirty="0">
                <a:effectLst/>
              </a:rPr>
            </a:br>
            <a:endParaRPr lang="en-US" dirty="0"/>
          </a:p>
        </p:txBody>
      </p:sp>
      <p:pic>
        <p:nvPicPr>
          <p:cNvPr id="9" name="Picture 2" descr="15 Year vs 30 Year Mortgage Calculator: Calculate Current 15yr FRM or 30yr  Monthly Fixed Rate Mortgage Refinance Payments">
            <a:extLst>
              <a:ext uri="{FF2B5EF4-FFF2-40B4-BE49-F238E27FC236}">
                <a16:creationId xmlns:a16="http://schemas.microsoft.com/office/drawing/2014/main" id="{7B85B2CB-6437-4989-8E91-30959738417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0200" y="545346"/>
            <a:ext cx="5943600" cy="62916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itle 9">
            <a:extLst>
              <a:ext uri="{FF2B5EF4-FFF2-40B4-BE49-F238E27FC236}">
                <a16:creationId xmlns:a16="http://schemas.microsoft.com/office/drawing/2014/main" id="{547F0A48-C9A7-4581-85B1-6D23253E4B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0" y="3867493"/>
            <a:ext cx="838200" cy="622071"/>
          </a:xfrm>
        </p:spPr>
        <p:txBody>
          <a:bodyPr/>
          <a:lstStyle/>
          <a:p>
            <a:r>
              <a:rPr lang="en-US" sz="2000" dirty="0">
                <a:hlinkClick r:id="rId3"/>
              </a:rPr>
              <a:t>VOO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41631076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2">
            <a:extLst>
              <a:ext uri="{FF2B5EF4-FFF2-40B4-BE49-F238E27FC236}">
                <a16:creationId xmlns:a16="http://schemas.microsoft.com/office/drawing/2014/main" id="{BAB09606-A986-4706-95D4-297CBFACCA3D}"/>
              </a:ext>
            </a:extLst>
          </p:cNvPr>
          <p:cNvSpPr txBox="1">
            <a:spLocks/>
          </p:cNvSpPr>
          <p:nvPr/>
        </p:nvSpPr>
        <p:spPr>
          <a:xfrm>
            <a:off x="304800" y="-152400"/>
            <a:ext cx="7543800" cy="91440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9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sz="1100" dirty="0">
                <a:solidFill>
                  <a:srgbClr val="92D050"/>
                </a:solidFill>
                <a:effectLst/>
              </a:rPr>
              <a:t>Learning Target: </a:t>
            </a:r>
            <a:r>
              <a:rPr lang="en-US" sz="1100" dirty="0">
                <a:effectLst/>
              </a:rPr>
              <a:t>I can calculate and compare the differences between a 30-Year Mortgage and a 15-Year Mortgage, using information from a home currently for sale on the MLS and choose which mortgage would be most beneficial for myself and my potential family. </a:t>
            </a:r>
            <a:br>
              <a:rPr lang="en-US" sz="1100" dirty="0">
                <a:effectLst/>
              </a:rPr>
            </a:br>
            <a:endParaRPr lang="en-US" sz="1100" dirty="0"/>
          </a:p>
        </p:txBody>
      </p:sp>
      <p:sp>
        <p:nvSpPr>
          <p:cNvPr id="6" name="Title 2">
            <a:extLst>
              <a:ext uri="{FF2B5EF4-FFF2-40B4-BE49-F238E27FC236}">
                <a16:creationId xmlns:a16="http://schemas.microsoft.com/office/drawing/2014/main" id="{25E1E0CA-AE61-41A2-8BC3-7CAA06BF0431}"/>
              </a:ext>
            </a:extLst>
          </p:cNvPr>
          <p:cNvSpPr txBox="1">
            <a:spLocks/>
          </p:cNvSpPr>
          <p:nvPr/>
        </p:nvSpPr>
        <p:spPr>
          <a:xfrm>
            <a:off x="228600" y="3721329"/>
            <a:ext cx="7543800" cy="91440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9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br>
              <a:rPr lang="en-US" dirty="0">
                <a:effectLst/>
              </a:rPr>
            </a:br>
            <a:endParaRPr lang="en-US" dirty="0"/>
          </a:p>
        </p:txBody>
      </p:sp>
      <p:pic>
        <p:nvPicPr>
          <p:cNvPr id="2050" name="Picture 2" descr="15 Year vs 30 Year Mortgage Calculator: Calculate Current 15yr FRM or 30yr  Monthly Fixed Rate Mortgage Refinance Payments">
            <a:extLst>
              <a:ext uri="{FF2B5EF4-FFF2-40B4-BE49-F238E27FC236}">
                <a16:creationId xmlns:a16="http://schemas.microsoft.com/office/drawing/2014/main" id="{E87BAF6B-6929-4392-A904-B42BC04E60B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19275" y="579578"/>
            <a:ext cx="5038725" cy="62784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7091248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2">
            <a:extLst>
              <a:ext uri="{FF2B5EF4-FFF2-40B4-BE49-F238E27FC236}">
                <a16:creationId xmlns:a16="http://schemas.microsoft.com/office/drawing/2014/main" id="{7130D874-7F47-4F37-B7E8-F56F6C6ED6D6}"/>
              </a:ext>
            </a:extLst>
          </p:cNvPr>
          <p:cNvSpPr txBox="1">
            <a:spLocks/>
          </p:cNvSpPr>
          <p:nvPr/>
        </p:nvSpPr>
        <p:spPr>
          <a:xfrm>
            <a:off x="304800" y="304800"/>
            <a:ext cx="7543800" cy="91440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9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sz="1600" dirty="0">
                <a:solidFill>
                  <a:srgbClr val="92D050"/>
                </a:solidFill>
                <a:effectLst/>
              </a:rPr>
              <a:t>Learning Target: </a:t>
            </a:r>
            <a:r>
              <a:rPr lang="en-US" sz="1600" dirty="0">
                <a:effectLst/>
              </a:rPr>
              <a:t>I can calculate and compare the differences between a 30-Year Mortgage and a 15-Year Mortgage, using information from a home currently for sale on the MLS and choose which mortgage would be most beneficial for myself and my potential family. </a:t>
            </a:r>
            <a:br>
              <a:rPr lang="en-US" sz="1100" dirty="0">
                <a:effectLst/>
              </a:rPr>
            </a:br>
            <a:endParaRPr lang="en-US" sz="1100" dirty="0"/>
          </a:p>
        </p:txBody>
      </p:sp>
      <p:pic>
        <p:nvPicPr>
          <p:cNvPr id="3074" name="Picture 2" descr="15-Year vs. 30-Year Mortgage: What's the Difference? | RamseySolutions.com">
            <a:extLst>
              <a:ext uri="{FF2B5EF4-FFF2-40B4-BE49-F238E27FC236}">
                <a16:creationId xmlns:a16="http://schemas.microsoft.com/office/drawing/2014/main" id="{8F520FB1-1211-43F3-B814-FDE4C006350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7800" y="1064486"/>
            <a:ext cx="5791200" cy="56717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2604805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3048000"/>
            <a:ext cx="7772400" cy="4038599"/>
          </a:xfrm>
        </p:spPr>
        <p:txBody>
          <a:bodyPr>
            <a:normAutofit/>
          </a:bodyPr>
          <a:lstStyle/>
          <a:p>
            <a:r>
              <a:rPr lang="en-US" sz="2800" dirty="0">
                <a:effectLst/>
                <a:hlinkClick r:id="rId2"/>
              </a:rPr>
              <a:t>Zillow</a:t>
            </a:r>
            <a:endParaRPr lang="en-US" sz="2800" dirty="0">
              <a:effectLst/>
            </a:endParaRPr>
          </a:p>
          <a:p>
            <a:endParaRPr lang="en-US" sz="2800" dirty="0">
              <a:effectLst/>
            </a:endParaRPr>
          </a:p>
          <a:p>
            <a:r>
              <a:rPr lang="en-US" sz="2800" dirty="0">
                <a:effectLst/>
                <a:hlinkClick r:id="rId3"/>
              </a:rPr>
              <a:t>Realtor.com</a:t>
            </a:r>
            <a:endParaRPr lang="en-US" sz="2800" dirty="0">
              <a:effectLst/>
            </a:endParaRPr>
          </a:p>
          <a:p>
            <a:pPr marL="18288" indent="0">
              <a:buNone/>
            </a:pPr>
            <a:endParaRPr lang="en-US" sz="2800" dirty="0">
              <a:effectLst/>
            </a:endParaRPr>
          </a:p>
          <a:p>
            <a:r>
              <a:rPr lang="en-US" sz="2800" dirty="0" err="1">
                <a:effectLst/>
              </a:rPr>
              <a:t>GoMLS</a:t>
            </a:r>
            <a:r>
              <a:rPr lang="en-US" sz="2800" dirty="0">
                <a:effectLst/>
              </a:rPr>
              <a:t> – for your phone</a:t>
            </a:r>
          </a:p>
          <a:p>
            <a:pPr marL="18288" indent="0">
              <a:buNone/>
            </a:pPr>
            <a:endParaRPr lang="en-US" sz="2800" dirty="0">
              <a:effectLst/>
            </a:endParaRPr>
          </a:p>
          <a:p>
            <a:r>
              <a:rPr lang="en-US" sz="2800" dirty="0">
                <a:effectLst/>
              </a:rPr>
              <a:t>Real Estate Agents – daily listings via email</a:t>
            </a:r>
            <a:br>
              <a:rPr lang="en-US" dirty="0"/>
            </a:br>
            <a:endParaRPr lang="en-US" dirty="0">
              <a:effectLst/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228600" y="1676400"/>
            <a:ext cx="7543800" cy="2209800"/>
          </a:xfrm>
        </p:spPr>
        <p:txBody>
          <a:bodyPr/>
          <a:lstStyle/>
          <a:p>
            <a:r>
              <a:rPr lang="en-US" dirty="0">
                <a:effectLst/>
              </a:rPr>
              <a:t>Where do you find houses for sale?</a:t>
            </a:r>
            <a:br>
              <a:rPr lang="en-US" dirty="0">
                <a:effectLst/>
              </a:rPr>
            </a:br>
            <a:endParaRPr lang="en-US" dirty="0"/>
          </a:p>
        </p:txBody>
      </p:sp>
      <p:pic>
        <p:nvPicPr>
          <p:cNvPr id="4098" name="Picture 2" descr="Zillow - Crunchbase Company Profile &amp; Funding">
            <a:extLst>
              <a:ext uri="{FF2B5EF4-FFF2-40B4-BE49-F238E27FC236}">
                <a16:creationId xmlns:a16="http://schemas.microsoft.com/office/drawing/2014/main" id="{4BAFE1E6-0484-4AB7-A982-CC6AC54998A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2400300"/>
            <a:ext cx="1295400" cy="1295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2" name="Picture 6" descr="Real Estate Mobile App | realtor.com®">
            <a:extLst>
              <a:ext uri="{FF2B5EF4-FFF2-40B4-BE49-F238E27FC236}">
                <a16:creationId xmlns:a16="http://schemas.microsoft.com/office/drawing/2014/main" id="{B58ADA6D-92B6-4102-8925-8914698BC89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48400" y="2886151"/>
            <a:ext cx="2438400" cy="12759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4" name="Picture 8" descr="GoMLS - Apps on Google Play">
            <a:extLst>
              <a:ext uri="{FF2B5EF4-FFF2-40B4-BE49-F238E27FC236}">
                <a16:creationId xmlns:a16="http://schemas.microsoft.com/office/drawing/2014/main" id="{21B8064F-2CBD-4C47-BD95-3215A671CCE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0" y="4425892"/>
            <a:ext cx="1387329" cy="13873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6" name="Picture 10" descr="How to choose a real estate agent | Fox Business">
            <a:extLst>
              <a:ext uri="{FF2B5EF4-FFF2-40B4-BE49-F238E27FC236}">
                <a16:creationId xmlns:a16="http://schemas.microsoft.com/office/drawing/2014/main" id="{8053ABEB-6960-498B-AFD5-B7246989551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88248" y="5067203"/>
            <a:ext cx="1995487" cy="1084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Title 2">
            <a:extLst>
              <a:ext uri="{FF2B5EF4-FFF2-40B4-BE49-F238E27FC236}">
                <a16:creationId xmlns:a16="http://schemas.microsoft.com/office/drawing/2014/main" id="{A664B379-BB48-4830-89FB-C57C9DAC9DAD}"/>
              </a:ext>
            </a:extLst>
          </p:cNvPr>
          <p:cNvSpPr txBox="1">
            <a:spLocks/>
          </p:cNvSpPr>
          <p:nvPr/>
        </p:nvSpPr>
        <p:spPr>
          <a:xfrm>
            <a:off x="304800" y="304800"/>
            <a:ext cx="8458200" cy="91440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9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sz="1600" dirty="0">
                <a:solidFill>
                  <a:srgbClr val="92D050"/>
                </a:solidFill>
                <a:effectLst/>
              </a:rPr>
              <a:t>Learning Target: </a:t>
            </a:r>
            <a:r>
              <a:rPr lang="en-US" sz="1600" dirty="0">
                <a:effectLst/>
              </a:rPr>
              <a:t>I can calculate and compare the differences between a 30-Year Mortgage and a 15-Year Mortgage, using information from a home currently for sale on the MLS and choose which mortgage would be most beneficial for myself and my potential family. </a:t>
            </a:r>
            <a:br>
              <a:rPr lang="en-US" sz="1100" dirty="0">
                <a:effectLst/>
              </a:rPr>
            </a:b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26792948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 txBox="1">
            <a:spLocks/>
          </p:cNvSpPr>
          <p:nvPr/>
        </p:nvSpPr>
        <p:spPr>
          <a:xfrm>
            <a:off x="228600" y="76200"/>
            <a:ext cx="8686800" cy="83820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9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sz="1800" b="1" dirty="0">
                <a:solidFill>
                  <a:srgbClr val="92D050"/>
                </a:solidFill>
              </a:rPr>
              <a:t>Learning Target: </a:t>
            </a:r>
            <a:r>
              <a:rPr lang="en-US" sz="1800" b="1" dirty="0">
                <a:effectLst/>
              </a:rPr>
              <a:t>I can draw and illustrate what each step of the House Purchasing Process looks like, and summarize the process used in order to purchase a house.</a:t>
            </a:r>
            <a:endParaRPr lang="en-US" sz="1000" b="1" dirty="0"/>
          </a:p>
        </p:txBody>
      </p:sp>
      <p:pic>
        <p:nvPicPr>
          <p:cNvPr id="3074" name="Picture 2" descr="A 15-Year Mortgage Versus a 30-Year Mortgage: Which Is Right for You? - AAA  Living">
            <a:extLst>
              <a:ext uri="{FF2B5EF4-FFF2-40B4-BE49-F238E27FC236}">
                <a16:creationId xmlns:a16="http://schemas.microsoft.com/office/drawing/2014/main" id="{D812E450-BFEF-4A66-9AA8-9D4EF09A70A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990600"/>
            <a:ext cx="9144000" cy="56816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1774567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 txBox="1">
            <a:spLocks/>
          </p:cNvSpPr>
          <p:nvPr/>
        </p:nvSpPr>
        <p:spPr>
          <a:xfrm>
            <a:off x="228600" y="112902"/>
            <a:ext cx="8686800" cy="53340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9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sz="1600" b="1" dirty="0">
                <a:solidFill>
                  <a:srgbClr val="92D050"/>
                </a:solidFill>
              </a:rPr>
              <a:t>Learning Target: </a:t>
            </a:r>
            <a:r>
              <a:rPr lang="en-US" sz="1600" b="1" dirty="0">
                <a:effectLst/>
              </a:rPr>
              <a:t>I can draw and illustrate what each step of the House Purchasing Process looks like, and summarize the process used in order to purchase a house.</a:t>
            </a:r>
            <a:endParaRPr lang="en-US" sz="900" b="1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794C930-DF41-4279-B886-E400BA5D8CD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3600" y="647700"/>
            <a:ext cx="4876800" cy="609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874010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457200" y="1219200"/>
            <a:ext cx="7924800" cy="2743199"/>
          </a:xfrm>
        </p:spPr>
        <p:txBody>
          <a:bodyPr>
            <a:normAutofit/>
          </a:bodyPr>
          <a:lstStyle/>
          <a:p>
            <a:pPr marL="18288" indent="0" algn="ctr">
              <a:buNone/>
            </a:pPr>
            <a:r>
              <a:rPr lang="en-US" sz="2800" dirty="0">
                <a:solidFill>
                  <a:srgbClr val="92D050"/>
                </a:solidFill>
                <a:effectLst/>
              </a:rPr>
              <a:t>Ticket out the door: </a:t>
            </a:r>
          </a:p>
          <a:p>
            <a:pPr marL="18288" indent="0" algn="ctr">
              <a:buNone/>
            </a:pPr>
            <a:r>
              <a:rPr lang="en-US" sz="2800" dirty="0">
                <a:effectLst/>
              </a:rPr>
              <a:t>Which would you sign up for? </a:t>
            </a:r>
          </a:p>
          <a:p>
            <a:pPr marL="18288" indent="0" algn="ctr">
              <a:buNone/>
            </a:pPr>
            <a:r>
              <a:rPr lang="en-US" sz="2800" dirty="0">
                <a:effectLst/>
              </a:rPr>
              <a:t>30-year or 15-year loan? Why?</a:t>
            </a:r>
            <a:endParaRPr lang="en-US" sz="2800" dirty="0">
              <a:solidFill>
                <a:srgbClr val="92D050"/>
              </a:solidFill>
              <a:effectLst/>
            </a:endParaRPr>
          </a:p>
        </p:txBody>
      </p:sp>
      <p:pic>
        <p:nvPicPr>
          <p:cNvPr id="1026" name="Picture 2" descr="C:\Users\2013511\AppData\Local\Microsoft\Windows\Temporary Internet Files\Content.IE5\FETSERJG\MP900403704[1]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71800" y="3962400"/>
            <a:ext cx="3234690" cy="25877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2" descr="C:\Users\2013511\AppData\Local\Microsoft\Windows\Temporary Internet Files\Content.IE5\XZ8QGB1Q\MC900423171[1].wmf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1657" y="3352800"/>
            <a:ext cx="913943" cy="9139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itle 3"/>
          <p:cNvSpPr txBox="1">
            <a:spLocks/>
          </p:cNvSpPr>
          <p:nvPr/>
        </p:nvSpPr>
        <p:spPr>
          <a:xfrm>
            <a:off x="228600" y="0"/>
            <a:ext cx="8686800" cy="129540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9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sz="2400" b="1" dirty="0">
                <a:solidFill>
                  <a:srgbClr val="92D050"/>
                </a:solidFill>
              </a:rPr>
              <a:t>Learning Target: </a:t>
            </a:r>
            <a:r>
              <a:rPr lang="en-US" sz="2400" b="1" dirty="0">
                <a:effectLst/>
              </a:rPr>
              <a:t>I can draw and illustrate what each step of the House Purchasing Process looks like, and summarize the process used in order to purchase a house.</a:t>
            </a:r>
            <a:endParaRPr lang="en-US" sz="1100" b="1" dirty="0"/>
          </a:p>
        </p:txBody>
      </p:sp>
    </p:spTree>
    <p:extLst>
      <p:ext uri="{BB962C8B-B14F-4D97-AF65-F5344CB8AC3E}">
        <p14:creationId xmlns:p14="http://schemas.microsoft.com/office/powerpoint/2010/main" val="3738598477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Elemental">
  <a:themeElements>
    <a:clrScheme name="Elemental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629DD1"/>
      </a:accent1>
      <a:accent2>
        <a:srgbClr val="297FD5"/>
      </a:accent2>
      <a:accent3>
        <a:srgbClr val="7F8FA9"/>
      </a:accent3>
      <a:accent4>
        <a:srgbClr val="4A66AC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Elemental">
      <a:majorFont>
        <a:latin typeface="Palatino Linotype"/>
        <a:ea typeface=""/>
        <a:cs typeface=""/>
        <a:font script="Jpan" typeface="HGS明朝E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Palatino Linotype"/>
        <a:ea typeface=""/>
        <a:cs typeface=""/>
        <a:font script="Jpan" typeface="HGS明朝E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Elemental">
      <a:fillStyleLst>
        <a:solidFill>
          <a:schemeClr val="phClr"/>
        </a:solidFill>
        <a:gradFill rotWithShape="1">
          <a:gsLst>
            <a:gs pos="0">
              <a:schemeClr val="phClr">
                <a:tint val="90000"/>
              </a:schemeClr>
            </a:gs>
            <a:gs pos="48000">
              <a:schemeClr val="phClr">
                <a:tint val="54000"/>
                <a:satMod val="140000"/>
              </a:schemeClr>
            </a:gs>
            <a:gs pos="100000">
              <a:schemeClr val="phClr">
                <a:tint val="24000"/>
                <a:satMod val="260000"/>
              </a:schemeClr>
            </a:gs>
          </a:gsLst>
          <a:lin ang="16200000" scaled="1"/>
        </a:gradFill>
        <a:gradFill rotWithShape="1">
          <a:gsLst>
            <a:gs pos="0">
              <a:schemeClr val="phClr"/>
            </a:gs>
            <a:gs pos="100000">
              <a:schemeClr val="phClr">
                <a:shade val="48000"/>
                <a:satMod val="180000"/>
                <a:lumMod val="94000"/>
              </a:schemeClr>
            </a:gs>
            <a:gs pos="100000">
              <a:schemeClr val="phClr">
                <a:shade val="48000"/>
                <a:satMod val="180000"/>
                <a:lumMod val="94000"/>
              </a:schemeClr>
            </a:gs>
          </a:gsLst>
          <a:lin ang="4140000" scaled="1"/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12700" dir="5400000" sx="102000" sy="102000" rotWithShape="0">
              <a:srgbClr val="000000">
                <a:alpha val="32000"/>
              </a:srgbClr>
            </a:outerShdw>
          </a:effectLst>
        </a:effectStyle>
        <a:effectStyle>
          <a:effectLst>
            <a:outerShdw blurRad="762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glow" dir="tl">
              <a:rot lat="0" lon="0" rev="19800000"/>
            </a:lightRig>
          </a:scene3d>
          <a:sp3d prstMaterial="metal">
            <a:bevelT w="38100" h="38100"/>
          </a:sp3d>
        </a:effectStyle>
        <a:effectStyle>
          <a:effectLst>
            <a:outerShdw blurRad="114300" dist="114300" dir="5400000" rotWithShape="0">
              <a:srgbClr val="000000">
                <a:alpha val="7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plastic"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5000"/>
              </a:schemeClr>
            </a:gs>
            <a:gs pos="100000">
              <a:schemeClr val="phClr">
                <a:shade val="40000"/>
                <a:satMod val="180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14000"/>
                <a:satMod val="280000"/>
              </a:schemeClr>
              <a:schemeClr val="phClr">
                <a:tint val="60000"/>
                <a:satMod val="120000"/>
              </a:schemeClr>
            </a:duotone>
          </a:blip>
          <a:stretch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Elemental</Template>
  <TotalTime>9689</TotalTime>
  <Words>548</Words>
  <Application>Microsoft Office PowerPoint</Application>
  <PresentationFormat>On-screen Show (4:3)</PresentationFormat>
  <Paragraphs>35</Paragraphs>
  <Slides>9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4" baseType="lpstr">
      <vt:lpstr>Arial</vt:lpstr>
      <vt:lpstr>Calibri</vt:lpstr>
      <vt:lpstr>Palatino Linotype</vt:lpstr>
      <vt:lpstr>Wingdings</vt:lpstr>
      <vt:lpstr>Elemental</vt:lpstr>
      <vt:lpstr>Learning Target: I can calculate and compare the differences between a 30-Year Mortgage and a 15-Year Mortgage, using information from a home currently for sale on the MLS and choose which mortgage would be most beneficial for myself and my potential family.</vt:lpstr>
      <vt:lpstr>Learning Target: I can calculate and compare the differences between a 30-Year Mortgage and a 15-Year Mortgage, using information from a home currently for sale on the MLS and choose which mortgage would be most beneficial for myself and my potential family.  </vt:lpstr>
      <vt:lpstr>VOO</vt:lpstr>
      <vt:lpstr>PowerPoint Presentation</vt:lpstr>
      <vt:lpstr>PowerPoint Presentation</vt:lpstr>
      <vt:lpstr>Where do you find houses for sale? 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Learning Target: Change password and login to personal account.</dc:title>
  <dc:creator>student34</dc:creator>
  <cp:lastModifiedBy>Poliszuk, Stephen C</cp:lastModifiedBy>
  <cp:revision>61</cp:revision>
  <dcterms:created xsi:type="dcterms:W3CDTF">2006-08-16T00:00:00Z</dcterms:created>
  <dcterms:modified xsi:type="dcterms:W3CDTF">2022-04-29T15:34:33Z</dcterms:modified>
</cp:coreProperties>
</file>