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316" r:id="rId2"/>
    <p:sldId id="319" r:id="rId3"/>
    <p:sldId id="298" r:id="rId4"/>
    <p:sldId id="338" r:id="rId5"/>
    <p:sldId id="339" r:id="rId6"/>
    <p:sldId id="340" r:id="rId7"/>
    <p:sldId id="342" r:id="rId8"/>
    <p:sldId id="341" r:id="rId9"/>
  </p:sldIdLst>
  <p:sldSz cx="9144000" cy="6858000" type="screen4x3"/>
  <p:notesSz cx="6858000" cy="9144000"/>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DDF2FF"/>
    <a:srgbClr val="CCFFFF"/>
    <a:srgbClr val="CCECFF"/>
    <a:srgbClr val="660066"/>
    <a:srgbClr val="0000FF"/>
    <a:srgbClr val="FF5D5D"/>
    <a:srgbClr val="FF7979"/>
    <a:srgbClr val="FF3737"/>
    <a:srgbClr val="FF43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432" autoAdjust="0"/>
    <p:restoredTop sz="94703" autoAdjust="0"/>
  </p:normalViewPr>
  <p:slideViewPr>
    <p:cSldViewPr>
      <p:cViewPr varScale="1">
        <p:scale>
          <a:sx n="103" d="100"/>
          <a:sy n="103" d="100"/>
        </p:scale>
        <p:origin x="726" y="10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E69B367-CE38-4A9F-8810-B97405C0FDC4}" type="datetimeFigureOut">
              <a:rPr lang="en-US" smtClean="0"/>
              <a:t>9/27/2017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D7F006-91B2-4C84-B31A-28D171FF3D23}" type="slidenum">
              <a:rPr lang="en-US" smtClean="0"/>
              <a:t>‹#›</a:t>
            </a:fld>
            <a:endParaRPr lang="en-US"/>
          </a:p>
        </p:txBody>
      </p:sp>
    </p:spTree>
    <p:extLst>
      <p:ext uri="{BB962C8B-B14F-4D97-AF65-F5344CB8AC3E}">
        <p14:creationId xmlns:p14="http://schemas.microsoft.com/office/powerpoint/2010/main" val="19495676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E53601B-9A28-43A0-98B8-7F40B6279FDD}" type="datetimeFigureOut">
              <a:rPr lang="en-US" smtClean="0"/>
              <a:t>9/27/2017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32BFA-3D45-4959-B887-5545DFF74061}" type="slidenum">
              <a:rPr lang="en-US" smtClean="0"/>
              <a:t>‹#›</a:t>
            </a:fld>
            <a:endParaRPr lang="en-US"/>
          </a:p>
        </p:txBody>
      </p:sp>
    </p:spTree>
    <p:extLst>
      <p:ext uri="{BB962C8B-B14F-4D97-AF65-F5344CB8AC3E}">
        <p14:creationId xmlns:p14="http://schemas.microsoft.com/office/powerpoint/2010/main" val="1149442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53601B-9A28-43A0-98B8-7F40B6279FDD}" type="datetimeFigureOut">
              <a:rPr lang="en-US" smtClean="0"/>
              <a:t>9/27/2017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32BFA-3D45-4959-B887-5545DFF74061}" type="slidenum">
              <a:rPr lang="en-US" smtClean="0"/>
              <a:t>‹#›</a:t>
            </a:fld>
            <a:endParaRPr lang="en-US"/>
          </a:p>
        </p:txBody>
      </p:sp>
    </p:spTree>
    <p:extLst>
      <p:ext uri="{BB962C8B-B14F-4D97-AF65-F5344CB8AC3E}">
        <p14:creationId xmlns:p14="http://schemas.microsoft.com/office/powerpoint/2010/main" val="1018735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53601B-9A28-43A0-98B8-7F40B6279FDD}" type="datetimeFigureOut">
              <a:rPr lang="en-US" smtClean="0"/>
              <a:t>9/27/2017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32BFA-3D45-4959-B887-5545DFF74061}" type="slidenum">
              <a:rPr lang="en-US" smtClean="0"/>
              <a:t>‹#›</a:t>
            </a:fld>
            <a:endParaRPr lang="en-US"/>
          </a:p>
        </p:txBody>
      </p:sp>
    </p:spTree>
    <p:extLst>
      <p:ext uri="{BB962C8B-B14F-4D97-AF65-F5344CB8AC3E}">
        <p14:creationId xmlns:p14="http://schemas.microsoft.com/office/powerpoint/2010/main" val="1413693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E53601B-9A28-43A0-98B8-7F40B6279FDD}" type="datetimeFigureOut">
              <a:rPr lang="en-US" smtClean="0"/>
              <a:t>9/27/2017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732BFA-3D45-4959-B887-5545DFF74061}" type="slidenum">
              <a:rPr lang="en-US" smtClean="0"/>
              <a:t>‹#›</a:t>
            </a:fld>
            <a:endParaRPr lang="en-US"/>
          </a:p>
        </p:txBody>
      </p:sp>
    </p:spTree>
    <p:extLst>
      <p:ext uri="{BB962C8B-B14F-4D97-AF65-F5344CB8AC3E}">
        <p14:creationId xmlns:p14="http://schemas.microsoft.com/office/powerpoint/2010/main" val="1445033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E53601B-9A28-43A0-98B8-7F40B6279FDD}" type="datetimeFigureOut">
              <a:rPr lang="en-US" smtClean="0"/>
              <a:t>9/27/2017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732BFA-3D45-4959-B887-5545DFF74061}" type="slidenum">
              <a:rPr lang="en-US" smtClean="0"/>
              <a:t>‹#›</a:t>
            </a:fld>
            <a:endParaRPr lang="en-US"/>
          </a:p>
        </p:txBody>
      </p:sp>
    </p:spTree>
    <p:extLst>
      <p:ext uri="{BB962C8B-B14F-4D97-AF65-F5344CB8AC3E}">
        <p14:creationId xmlns:p14="http://schemas.microsoft.com/office/powerpoint/2010/main" val="815380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53601B-9A28-43A0-98B8-7F40B6279FDD}" type="datetimeFigureOut">
              <a:rPr lang="en-US" smtClean="0"/>
              <a:t>9/27/2017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732BFA-3D45-4959-B887-5545DFF74061}" type="slidenum">
              <a:rPr lang="en-US" smtClean="0"/>
              <a:t>‹#›</a:t>
            </a:fld>
            <a:endParaRPr lang="en-US"/>
          </a:p>
        </p:txBody>
      </p:sp>
    </p:spTree>
    <p:extLst>
      <p:ext uri="{BB962C8B-B14F-4D97-AF65-F5344CB8AC3E}">
        <p14:creationId xmlns:p14="http://schemas.microsoft.com/office/powerpoint/2010/main" val="1365911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53601B-9A28-43A0-98B8-7F40B6279FDD}" type="datetimeFigureOut">
              <a:rPr lang="en-US" smtClean="0"/>
              <a:t>9/27/2017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732BFA-3D45-4959-B887-5545DFF74061}" type="slidenum">
              <a:rPr lang="en-US" smtClean="0"/>
              <a:t>‹#›</a:t>
            </a:fld>
            <a:endParaRPr lang="en-US"/>
          </a:p>
        </p:txBody>
      </p:sp>
    </p:spTree>
    <p:extLst>
      <p:ext uri="{BB962C8B-B14F-4D97-AF65-F5344CB8AC3E}">
        <p14:creationId xmlns:p14="http://schemas.microsoft.com/office/powerpoint/2010/main" val="4289738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53601B-9A28-43A0-98B8-7F40B6279FDD}" type="datetimeFigureOut">
              <a:rPr lang="en-US" smtClean="0"/>
              <a:t>9/27/2017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732BFA-3D45-4959-B887-5545DFF74061}" type="slidenum">
              <a:rPr lang="en-US" smtClean="0"/>
              <a:t>‹#›</a:t>
            </a:fld>
            <a:endParaRPr lang="en-US"/>
          </a:p>
        </p:txBody>
      </p:sp>
    </p:spTree>
    <p:extLst>
      <p:ext uri="{BB962C8B-B14F-4D97-AF65-F5344CB8AC3E}">
        <p14:creationId xmlns:p14="http://schemas.microsoft.com/office/powerpoint/2010/main" val="61304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53601B-9A28-43A0-98B8-7F40B6279FDD}" type="datetimeFigureOut">
              <a:rPr lang="en-US" smtClean="0"/>
              <a:t>9/27/2017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732BFA-3D45-4959-B887-5545DFF74061}" type="slidenum">
              <a:rPr lang="en-US" smtClean="0"/>
              <a:t>‹#›</a:t>
            </a:fld>
            <a:endParaRPr lang="en-US"/>
          </a:p>
        </p:txBody>
      </p:sp>
    </p:spTree>
    <p:extLst>
      <p:ext uri="{BB962C8B-B14F-4D97-AF65-F5344CB8AC3E}">
        <p14:creationId xmlns:p14="http://schemas.microsoft.com/office/powerpoint/2010/main" val="2502875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53601B-9A28-43A0-98B8-7F40B6279FDD}" type="datetimeFigureOut">
              <a:rPr lang="en-US" smtClean="0"/>
              <a:t>9/27/2017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32BFA-3D45-4959-B887-5545DFF74061}" type="slidenum">
              <a:rPr lang="en-US" smtClean="0"/>
              <a:t>‹#›</a:t>
            </a:fld>
            <a:endParaRPr lang="en-US"/>
          </a:p>
        </p:txBody>
      </p:sp>
    </p:spTree>
    <p:extLst>
      <p:ext uri="{BB962C8B-B14F-4D97-AF65-F5344CB8AC3E}">
        <p14:creationId xmlns:p14="http://schemas.microsoft.com/office/powerpoint/2010/main" val="3822180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53601B-9A28-43A0-98B8-7F40B6279FDD}" type="datetimeFigureOut">
              <a:rPr lang="en-US" smtClean="0"/>
              <a:t>9/27/2017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32BFA-3D45-4959-B887-5545DFF74061}" type="slidenum">
              <a:rPr lang="en-US" smtClean="0"/>
              <a:t>‹#›</a:t>
            </a:fld>
            <a:endParaRPr lang="en-US"/>
          </a:p>
        </p:txBody>
      </p:sp>
    </p:spTree>
    <p:extLst>
      <p:ext uri="{BB962C8B-B14F-4D97-AF65-F5344CB8AC3E}">
        <p14:creationId xmlns:p14="http://schemas.microsoft.com/office/powerpoint/2010/main" val="1499527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53601B-9A28-43A0-98B8-7F40B6279FDD}" type="datetimeFigureOut">
              <a:rPr lang="en-US" smtClean="0"/>
              <a:t>9/27/2017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732BFA-3D45-4959-B887-5545DFF74061}" type="slidenum">
              <a:rPr lang="en-US" smtClean="0"/>
              <a:t>‹#›</a:t>
            </a:fld>
            <a:endParaRPr lang="en-US"/>
          </a:p>
        </p:txBody>
      </p:sp>
    </p:spTree>
    <p:extLst>
      <p:ext uri="{BB962C8B-B14F-4D97-AF65-F5344CB8AC3E}">
        <p14:creationId xmlns:p14="http://schemas.microsoft.com/office/powerpoint/2010/main" val="2256196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b="0" i="0" u="none"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b="0" i="0" u="none"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www.sciencebuddies.org/science-fair-projects/references/sample-size-surveys"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16933" y="2098492"/>
            <a:ext cx="9144000" cy="2564805"/>
          </a:xfrm>
          <a:prstGeom prst="rect">
            <a:avLst/>
          </a:prstGeom>
          <a:noFill/>
        </p:spPr>
        <p:txBody>
          <a:bodyPr wrap="square" lIns="0" tIns="0" rIns="0" bIns="0" rtlCol="0" anchor="ctr" anchorCtr="0">
            <a:spAutoFit/>
          </a:bodyPr>
          <a:lstStyle/>
          <a:p>
            <a:pPr algn="ctr">
              <a:lnSpc>
                <a:spcPts val="10000"/>
              </a:lnSpc>
            </a:pPr>
            <a:r>
              <a:rPr lang="en-US" sz="10000" b="1" dirty="0" smtClean="0">
                <a:solidFill>
                  <a:schemeClr val="bg1"/>
                </a:solidFill>
                <a:latin typeface="Arial Narrow" panose="020B0606020202030204" pitchFamily="34" charset="0"/>
              </a:rPr>
              <a:t>EXPERIMENT DESIGN</a:t>
            </a:r>
          </a:p>
        </p:txBody>
      </p:sp>
    </p:spTree>
    <p:extLst>
      <p:ext uri="{BB962C8B-B14F-4D97-AF65-F5344CB8AC3E}">
        <p14:creationId xmlns:p14="http://schemas.microsoft.com/office/powerpoint/2010/main" val="34888382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p:cNvSpPr txBox="1">
            <a:spLocks/>
          </p:cNvSpPr>
          <p:nvPr/>
        </p:nvSpPr>
        <p:spPr>
          <a:xfrm>
            <a:off x="0" y="0"/>
            <a:ext cx="9135533" cy="753533"/>
          </a:xfrm>
          <a:prstGeom prst="rect">
            <a:avLst/>
          </a:prstGeom>
        </p:spPr>
        <p:txBody>
          <a:bodyPr/>
          <a:lstStyle>
            <a:lvl1pPr algn="ctr" defTabSz="914400" rtl="0" eaLnBrk="1" latinLnBrk="0" hangingPunct="1">
              <a:spcBef>
                <a:spcPct val="0"/>
              </a:spcBef>
              <a:buNone/>
              <a:defRPr sz="4400" b="0" i="0" u="none" kern="1200">
                <a:solidFill>
                  <a:schemeClr val="tx1"/>
                </a:solidFill>
                <a:latin typeface="+mj-lt"/>
                <a:ea typeface="+mj-ea"/>
                <a:cs typeface="+mj-cs"/>
              </a:defRPr>
            </a:lvl1pPr>
          </a:lstStyle>
          <a:p>
            <a:r>
              <a:rPr lang="en-US" b="1" dirty="0" smtClean="0">
                <a:latin typeface="Arial Narrow" panose="020B0606020202030204" pitchFamily="34" charset="0"/>
              </a:rPr>
              <a:t>Experimental Design</a:t>
            </a:r>
            <a:endParaRPr lang="en-US" b="1" dirty="0">
              <a:latin typeface="Arial Narrow" panose="020B0606020202030204" pitchFamily="34" charset="0"/>
            </a:endParaRPr>
          </a:p>
        </p:txBody>
      </p:sp>
      <p:sp>
        <p:nvSpPr>
          <p:cNvPr id="3" name="TextBox 2"/>
          <p:cNvSpPr txBox="1"/>
          <p:nvPr/>
        </p:nvSpPr>
        <p:spPr>
          <a:xfrm>
            <a:off x="296334" y="838200"/>
            <a:ext cx="8839200" cy="4708981"/>
          </a:xfrm>
          <a:prstGeom prst="rect">
            <a:avLst/>
          </a:prstGeom>
          <a:noFill/>
        </p:spPr>
        <p:txBody>
          <a:bodyPr wrap="square" rtlCol="0">
            <a:spAutoFit/>
          </a:bodyPr>
          <a:lstStyle/>
          <a:p>
            <a:r>
              <a:rPr lang="en-US" sz="3000" b="1" dirty="0">
                <a:latin typeface="Arial Narrow" panose="020B0606020202030204" pitchFamily="34" charset="0"/>
              </a:rPr>
              <a:t>Keys to designing project with statistics in mind:</a:t>
            </a:r>
          </a:p>
          <a:p>
            <a:pPr marL="285750" indent="-285750">
              <a:buFont typeface="Arial" panose="020B0604020202020204" pitchFamily="34" charset="0"/>
              <a:buChar char="•"/>
            </a:pPr>
            <a:r>
              <a:rPr lang="en-US" sz="3000" b="1" dirty="0">
                <a:latin typeface="Arial Narrow" panose="020B0606020202030204" pitchFamily="34" charset="0"/>
              </a:rPr>
              <a:t>Accurately and clearly define </a:t>
            </a:r>
            <a:r>
              <a:rPr lang="en-US" sz="3000" b="1" dirty="0" smtClean="0">
                <a:latin typeface="Arial Narrow" panose="020B0606020202030204" pitchFamily="34" charset="0"/>
              </a:rPr>
              <a:t>VARIABLES</a:t>
            </a:r>
          </a:p>
          <a:p>
            <a:pPr marL="285750" indent="-285750">
              <a:buFont typeface="Arial" panose="020B0604020202020204" pitchFamily="34" charset="0"/>
              <a:buChar char="•"/>
            </a:pPr>
            <a:r>
              <a:rPr lang="en-US" sz="3000" b="1" dirty="0" smtClean="0">
                <a:latin typeface="Arial Narrow" panose="020B0606020202030204" pitchFamily="34" charset="0"/>
              </a:rPr>
              <a:t>Accurately </a:t>
            </a:r>
            <a:r>
              <a:rPr lang="en-US" sz="3000" b="1" dirty="0">
                <a:latin typeface="Arial Narrow" panose="020B0606020202030204" pitchFamily="34" charset="0"/>
              </a:rPr>
              <a:t>define </a:t>
            </a:r>
            <a:r>
              <a:rPr lang="en-US" sz="3000" b="1" dirty="0" smtClean="0">
                <a:latin typeface="Arial Narrow" panose="020B0606020202030204" pitchFamily="34" charset="0"/>
              </a:rPr>
              <a:t>LEVELS OF DATA</a:t>
            </a:r>
            <a:endParaRPr lang="en-US" sz="3000" b="1" dirty="0">
              <a:latin typeface="Arial Narrow" panose="020B0606020202030204" pitchFamily="34" charset="0"/>
            </a:endParaRPr>
          </a:p>
          <a:p>
            <a:pPr marL="285750" indent="-285750">
              <a:buFont typeface="Arial" panose="020B0604020202020204" pitchFamily="34" charset="0"/>
              <a:buChar char="•"/>
            </a:pPr>
            <a:r>
              <a:rPr lang="en-US" sz="3000" b="1" dirty="0">
                <a:latin typeface="Arial Narrow" panose="020B0606020202030204" pitchFamily="34" charset="0"/>
              </a:rPr>
              <a:t>Identify the </a:t>
            </a:r>
            <a:r>
              <a:rPr lang="en-US" sz="3000" b="1" dirty="0" smtClean="0">
                <a:latin typeface="Arial Narrow" panose="020B0606020202030204" pitchFamily="34" charset="0"/>
              </a:rPr>
              <a:t>TYPE OF EXPERIMENT (i.e. independent 2-sample, paired 2-sample, 1-sample)</a:t>
            </a:r>
          </a:p>
          <a:p>
            <a:pPr marL="285750" indent="-285750">
              <a:buFont typeface="Arial" panose="020B0604020202020204" pitchFamily="34" charset="0"/>
              <a:buChar char="•"/>
            </a:pPr>
            <a:r>
              <a:rPr lang="en-US" sz="3000" b="1" dirty="0" smtClean="0">
                <a:latin typeface="Arial Narrow" panose="020B0606020202030204" pitchFamily="34" charset="0"/>
              </a:rPr>
              <a:t>Making </a:t>
            </a:r>
            <a:r>
              <a:rPr lang="en-US" sz="3000" b="1" dirty="0">
                <a:latin typeface="Arial Narrow" panose="020B0606020202030204" pitchFamily="34" charset="0"/>
              </a:rPr>
              <a:t>sure to use appropriate </a:t>
            </a:r>
            <a:r>
              <a:rPr lang="en-US" sz="3000" b="1" dirty="0" smtClean="0">
                <a:latin typeface="Arial Narrow" panose="020B0606020202030204" pitchFamily="34" charset="0"/>
              </a:rPr>
              <a:t>CONTROLS</a:t>
            </a:r>
          </a:p>
          <a:p>
            <a:pPr marL="285750" indent="-285750">
              <a:buFont typeface="Arial" panose="020B0604020202020204" pitchFamily="34" charset="0"/>
              <a:buChar char="•"/>
            </a:pPr>
            <a:r>
              <a:rPr lang="en-US" sz="3000" b="1" dirty="0">
                <a:latin typeface="Arial Narrow" panose="020B0606020202030204" pitchFamily="34" charset="0"/>
              </a:rPr>
              <a:t>Making sure to understand the likely DISTRIBUTION OF DATA</a:t>
            </a:r>
          </a:p>
          <a:p>
            <a:pPr marL="285750" indent="-285750">
              <a:buFont typeface="Arial" panose="020B0604020202020204" pitchFamily="34" charset="0"/>
              <a:buChar char="•"/>
            </a:pPr>
            <a:r>
              <a:rPr lang="en-US" sz="3000" b="1" dirty="0" smtClean="0">
                <a:latin typeface="Arial Narrow" panose="020B0606020202030204" pitchFamily="34" charset="0"/>
              </a:rPr>
              <a:t>REDUCE EXPERIMENT NOISE (reduce random error introduced by experiment design)</a:t>
            </a:r>
            <a:endParaRPr lang="en-US" sz="3000" b="1" dirty="0">
              <a:latin typeface="Arial Narrow" panose="020B0606020202030204" pitchFamily="34" charset="0"/>
            </a:endParaRPr>
          </a:p>
        </p:txBody>
      </p:sp>
    </p:spTree>
    <p:extLst>
      <p:ext uri="{BB962C8B-B14F-4D97-AF65-F5344CB8AC3E}">
        <p14:creationId xmlns:p14="http://schemas.microsoft.com/office/powerpoint/2010/main" val="1568793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le 3"/>
          <p:cNvSpPr txBox="1">
            <a:spLocks/>
          </p:cNvSpPr>
          <p:nvPr/>
        </p:nvSpPr>
        <p:spPr>
          <a:xfrm>
            <a:off x="0" y="160867"/>
            <a:ext cx="9143999" cy="753533"/>
          </a:xfrm>
          <a:prstGeom prst="rect">
            <a:avLst/>
          </a:prstGeom>
        </p:spPr>
        <p:txBody>
          <a:bodyPr/>
          <a:lstStyle>
            <a:lvl1pPr algn="ctr" defTabSz="914400" rtl="0" eaLnBrk="1" latinLnBrk="0" hangingPunct="1">
              <a:spcBef>
                <a:spcPct val="0"/>
              </a:spcBef>
              <a:buNone/>
              <a:defRPr sz="4400" b="0" i="0" u="none" kern="1200">
                <a:solidFill>
                  <a:schemeClr val="tx1"/>
                </a:solidFill>
                <a:latin typeface="+mj-lt"/>
                <a:ea typeface="+mj-ea"/>
                <a:cs typeface="+mj-cs"/>
              </a:defRPr>
            </a:lvl1pPr>
          </a:lstStyle>
          <a:p>
            <a:r>
              <a:rPr lang="en-US" b="1" dirty="0" smtClean="0">
                <a:solidFill>
                  <a:schemeClr val="bg1"/>
                </a:solidFill>
                <a:latin typeface="Arial Narrow" panose="020B0606020202030204" pitchFamily="34" charset="0"/>
              </a:rPr>
              <a:t>Reducing Noise in Results</a:t>
            </a:r>
            <a:endParaRPr lang="en-US" b="1" dirty="0">
              <a:solidFill>
                <a:schemeClr val="bg1"/>
              </a:solidFill>
              <a:latin typeface="Arial Narrow" panose="020B0606020202030204" pitchFamily="34" charset="0"/>
            </a:endParaRPr>
          </a:p>
        </p:txBody>
      </p:sp>
      <p:sp>
        <p:nvSpPr>
          <p:cNvPr id="4" name="TextBox 3"/>
          <p:cNvSpPr txBox="1"/>
          <p:nvPr/>
        </p:nvSpPr>
        <p:spPr>
          <a:xfrm>
            <a:off x="228600" y="838200"/>
            <a:ext cx="8915400" cy="5816977"/>
          </a:xfrm>
          <a:prstGeom prst="rect">
            <a:avLst/>
          </a:prstGeom>
          <a:noFill/>
        </p:spPr>
        <p:txBody>
          <a:bodyPr wrap="square" lIns="0" tIns="0" rIns="0" bIns="0" rtlCol="0">
            <a:spAutoFit/>
          </a:bodyPr>
          <a:lstStyle/>
          <a:p>
            <a:r>
              <a:rPr lang="en-US" sz="2800" b="1" dirty="0">
                <a:solidFill>
                  <a:schemeClr val="bg1"/>
                </a:solidFill>
                <a:latin typeface="Arial Narrow" panose="020B0606020202030204" pitchFamily="34" charset="0"/>
              </a:rPr>
              <a:t>Experimental Observations = combination</a:t>
            </a:r>
          </a:p>
          <a:p>
            <a:pPr marL="457200" indent="-285750">
              <a:buFont typeface="Arial" panose="020B0604020202020204" pitchFamily="34" charset="0"/>
              <a:buChar char="•"/>
            </a:pPr>
            <a:r>
              <a:rPr lang="en-US" sz="2800" b="1" dirty="0">
                <a:solidFill>
                  <a:schemeClr val="bg1"/>
                </a:solidFill>
                <a:latin typeface="Arial Narrow" panose="020B0606020202030204" pitchFamily="34" charset="0"/>
              </a:rPr>
              <a:t>Signal</a:t>
            </a:r>
            <a:r>
              <a:rPr lang="en-US" sz="2800" b="1" dirty="0" smtClean="0">
                <a:solidFill>
                  <a:schemeClr val="bg1"/>
                </a:solidFill>
                <a:latin typeface="Arial Narrow" panose="020B0606020202030204" pitchFamily="34" charset="0"/>
              </a:rPr>
              <a:t> </a:t>
            </a:r>
            <a:r>
              <a:rPr lang="en-US" sz="2800" b="1" dirty="0">
                <a:solidFill>
                  <a:schemeClr val="bg1"/>
                </a:solidFill>
                <a:latin typeface="Arial Narrow" panose="020B0606020202030204" pitchFamily="34" charset="0"/>
              </a:rPr>
              <a:t>– true effects of variable/outcome</a:t>
            </a:r>
          </a:p>
          <a:p>
            <a:pPr marL="457200" indent="-285750">
              <a:buFont typeface="Arial" panose="020B0604020202020204" pitchFamily="34" charset="0"/>
              <a:buChar char="•"/>
            </a:pPr>
            <a:r>
              <a:rPr lang="en-US" sz="2800" b="1" dirty="0" smtClean="0">
                <a:solidFill>
                  <a:schemeClr val="bg1"/>
                </a:solidFill>
                <a:latin typeface="Arial Narrow" panose="020B0606020202030204" pitchFamily="34" charset="0"/>
              </a:rPr>
              <a:t>Noise </a:t>
            </a:r>
            <a:r>
              <a:rPr lang="en-US" sz="2800" b="1" dirty="0">
                <a:solidFill>
                  <a:schemeClr val="bg1"/>
                </a:solidFill>
                <a:latin typeface="Arial Narrow" panose="020B0606020202030204" pitchFamily="34" charset="0"/>
              </a:rPr>
              <a:t>– random error introduced by experimental </a:t>
            </a:r>
            <a:r>
              <a:rPr lang="en-US" sz="2800" b="1" dirty="0" smtClean="0">
                <a:solidFill>
                  <a:schemeClr val="bg1"/>
                </a:solidFill>
                <a:latin typeface="Arial Narrow" panose="020B0606020202030204" pitchFamily="34" charset="0"/>
              </a:rPr>
              <a:t>design</a:t>
            </a:r>
          </a:p>
          <a:p>
            <a:pPr marL="171450"/>
            <a:endParaRPr lang="en-US" sz="1400" b="1" dirty="0">
              <a:latin typeface="Arial Narrow" panose="020B0606020202030204" pitchFamily="34" charset="0"/>
            </a:endParaRPr>
          </a:p>
          <a:p>
            <a:r>
              <a:rPr lang="en-US" sz="2800" b="1" dirty="0" smtClean="0">
                <a:solidFill>
                  <a:schemeClr val="bg1"/>
                </a:solidFill>
                <a:latin typeface="Arial Narrow" panose="020B0606020202030204" pitchFamily="34" charset="0"/>
              </a:rPr>
              <a:t>Increase </a:t>
            </a:r>
            <a:r>
              <a:rPr lang="en-US" sz="2800" b="1" dirty="0">
                <a:solidFill>
                  <a:schemeClr val="bg1"/>
                </a:solidFill>
                <a:latin typeface="Arial Narrow" panose="020B0606020202030204" pitchFamily="34" charset="0"/>
              </a:rPr>
              <a:t>signal-to-noise ratio (decrease noise)</a:t>
            </a:r>
          </a:p>
          <a:p>
            <a:pPr marL="400050" indent="-228600">
              <a:buFont typeface="Arial" panose="020B0604020202020204" pitchFamily="34" charset="0"/>
              <a:buChar char="•"/>
            </a:pPr>
            <a:r>
              <a:rPr lang="en-US" sz="2800" b="1" dirty="0" smtClean="0">
                <a:solidFill>
                  <a:srgbClr val="000000"/>
                </a:solidFill>
                <a:highlight>
                  <a:srgbClr val="FFFF00"/>
                </a:highlight>
                <a:latin typeface="Arial Narrow"/>
              </a:rPr>
              <a:t>REPEATED MEASUREMENTS</a:t>
            </a:r>
            <a:r>
              <a:rPr lang="en-US" sz="2800" b="1" dirty="0">
                <a:latin typeface="Arial Narrow" panose="020B0606020202030204" pitchFamily="34" charset="0"/>
              </a:rPr>
              <a:t> </a:t>
            </a:r>
            <a:r>
              <a:rPr lang="en-US" sz="2800" b="1" dirty="0" smtClean="0">
                <a:solidFill>
                  <a:schemeClr val="bg1"/>
                </a:solidFill>
                <a:latin typeface="Arial Narrow" panose="020B0606020202030204" pitchFamily="34" charset="0"/>
              </a:rPr>
              <a:t>(repetition / more trials)</a:t>
            </a:r>
            <a:endParaRPr lang="en-US" sz="2800" b="1" dirty="0">
              <a:solidFill>
                <a:schemeClr val="bg1"/>
              </a:solidFill>
              <a:latin typeface="Arial Narrow" panose="020B0606020202030204" pitchFamily="34" charset="0"/>
            </a:endParaRPr>
          </a:p>
          <a:p>
            <a:pPr marL="400050" indent="-228600">
              <a:buFont typeface="Arial" panose="020B0604020202020204" pitchFamily="34" charset="0"/>
              <a:buChar char="•"/>
            </a:pPr>
            <a:r>
              <a:rPr lang="en-US" sz="2800" b="1" dirty="0" smtClean="0">
                <a:solidFill>
                  <a:srgbClr val="000000"/>
                </a:solidFill>
                <a:highlight>
                  <a:srgbClr val="FFFF00"/>
                </a:highlight>
                <a:latin typeface="Arial Narrow"/>
              </a:rPr>
              <a:t>INCREASING THE SAMPLE SIZE</a:t>
            </a:r>
            <a:r>
              <a:rPr lang="en-US" sz="2800" b="1" dirty="0">
                <a:latin typeface="Arial Narrow" panose="020B0606020202030204" pitchFamily="34" charset="0"/>
              </a:rPr>
              <a:t> </a:t>
            </a:r>
            <a:r>
              <a:rPr lang="en-US" sz="2800" b="1" dirty="0">
                <a:solidFill>
                  <a:schemeClr val="bg1"/>
                </a:solidFill>
                <a:latin typeface="Arial Narrow" panose="020B0606020202030204" pitchFamily="34" charset="0"/>
              </a:rPr>
              <a:t>(</a:t>
            </a:r>
            <a:r>
              <a:rPr lang="en-US" sz="2800" b="1" dirty="0" smtClean="0">
                <a:solidFill>
                  <a:schemeClr val="bg1"/>
                </a:solidFill>
                <a:latin typeface="Arial Narrow" panose="020B0606020202030204" pitchFamily="34" charset="0"/>
              </a:rPr>
              <a:t>testing </a:t>
            </a:r>
            <a:r>
              <a:rPr lang="en-US" sz="2800" b="1" dirty="0">
                <a:solidFill>
                  <a:schemeClr val="bg1"/>
                </a:solidFill>
                <a:latin typeface="Arial Narrow" panose="020B0606020202030204" pitchFamily="34" charset="0"/>
              </a:rPr>
              <a:t>more items or individuals to better represent the whole population)</a:t>
            </a:r>
          </a:p>
          <a:p>
            <a:pPr marL="400050" indent="-228600">
              <a:buFont typeface="Arial" panose="020B0604020202020204" pitchFamily="34" charset="0"/>
              <a:buChar char="•"/>
            </a:pPr>
            <a:r>
              <a:rPr lang="en-US" sz="2800" b="1" dirty="0" smtClean="0">
                <a:solidFill>
                  <a:srgbClr val="000000"/>
                </a:solidFill>
                <a:highlight>
                  <a:srgbClr val="FFFF00"/>
                </a:highlight>
                <a:latin typeface="Arial Narrow"/>
              </a:rPr>
              <a:t>RANDOMIZATION OF SAMPLES</a:t>
            </a:r>
            <a:r>
              <a:rPr lang="en-US" sz="2800" b="1" dirty="0">
                <a:latin typeface="Arial Narrow" panose="020B0606020202030204" pitchFamily="34" charset="0"/>
              </a:rPr>
              <a:t> </a:t>
            </a:r>
            <a:r>
              <a:rPr lang="en-US" sz="2800" b="1" dirty="0">
                <a:solidFill>
                  <a:schemeClr val="bg1"/>
                </a:solidFill>
                <a:latin typeface="Arial Narrow" panose="020B0606020202030204" pitchFamily="34" charset="0"/>
              </a:rPr>
              <a:t>(use a “lottery” to assign samples to be tested to different experimental and control groups)</a:t>
            </a:r>
          </a:p>
          <a:p>
            <a:pPr marL="400050" indent="-228600">
              <a:buFont typeface="Arial" panose="020B0604020202020204" pitchFamily="34" charset="0"/>
              <a:buChar char="•"/>
            </a:pPr>
            <a:r>
              <a:rPr lang="en-US" sz="2800" b="1" dirty="0" smtClean="0">
                <a:solidFill>
                  <a:srgbClr val="000000"/>
                </a:solidFill>
                <a:highlight>
                  <a:srgbClr val="FFFF00"/>
                </a:highlight>
                <a:latin typeface="Arial Narrow"/>
              </a:rPr>
              <a:t>RANDOMIZATION OF EXPERIMENTS</a:t>
            </a:r>
            <a:r>
              <a:rPr lang="en-US" sz="2800" b="1" dirty="0" smtClean="0">
                <a:latin typeface="Arial Narrow" panose="020B0606020202030204" pitchFamily="34" charset="0"/>
              </a:rPr>
              <a:t> </a:t>
            </a:r>
            <a:r>
              <a:rPr lang="en-US" sz="2800" b="1" dirty="0">
                <a:solidFill>
                  <a:schemeClr val="bg1"/>
                </a:solidFill>
                <a:latin typeface="Arial Narrow" panose="020B0606020202030204" pitchFamily="34" charset="0"/>
              </a:rPr>
              <a:t>(use a “lottery” to assign the order of testing different experimental groups)</a:t>
            </a:r>
          </a:p>
          <a:p>
            <a:pPr marL="400050" indent="-228600">
              <a:buFont typeface="Arial" panose="020B0604020202020204" pitchFamily="34" charset="0"/>
              <a:buChar char="•"/>
            </a:pPr>
            <a:r>
              <a:rPr lang="en-US" sz="2800" b="1" dirty="0" smtClean="0">
                <a:solidFill>
                  <a:srgbClr val="000000"/>
                </a:solidFill>
                <a:highlight>
                  <a:srgbClr val="FFFF00"/>
                </a:highlight>
                <a:latin typeface="Arial Narrow"/>
              </a:rPr>
              <a:t>REPEATING EXPERIMENTS</a:t>
            </a:r>
            <a:r>
              <a:rPr lang="en-US" sz="2800" b="1" dirty="0">
                <a:latin typeface="Arial Narrow" panose="020B0606020202030204" pitchFamily="34" charset="0"/>
              </a:rPr>
              <a:t> </a:t>
            </a:r>
            <a:r>
              <a:rPr lang="en-US" sz="2800" b="1" dirty="0" smtClean="0">
                <a:solidFill>
                  <a:schemeClr val="bg1"/>
                </a:solidFill>
                <a:latin typeface="Arial Narrow" panose="020B0606020202030204" pitchFamily="34" charset="0"/>
              </a:rPr>
              <a:t>(replication of an </a:t>
            </a:r>
            <a:r>
              <a:rPr lang="en-US" sz="2800" b="1" dirty="0">
                <a:solidFill>
                  <a:schemeClr val="bg1"/>
                </a:solidFill>
                <a:latin typeface="Arial Narrow" panose="020B0606020202030204" pitchFamily="34" charset="0"/>
              </a:rPr>
              <a:t>experiment</a:t>
            </a:r>
            <a:r>
              <a:rPr lang="en-US" sz="2800" b="1" dirty="0" smtClean="0">
                <a:solidFill>
                  <a:schemeClr val="bg1"/>
                </a:solidFill>
                <a:latin typeface="Arial Narrow" panose="020B0606020202030204" pitchFamily="34" charset="0"/>
              </a:rPr>
              <a:t>)</a:t>
            </a:r>
            <a:endParaRPr lang="en-US" sz="2800" b="1" dirty="0">
              <a:solidFill>
                <a:schemeClr val="bg1"/>
              </a:solidFill>
              <a:latin typeface="Arial Narrow" panose="020B0606020202030204" pitchFamily="34" charset="0"/>
            </a:endParaRPr>
          </a:p>
        </p:txBody>
      </p:sp>
    </p:spTree>
    <p:extLst>
      <p:ext uri="{BB962C8B-B14F-4D97-AF65-F5344CB8AC3E}">
        <p14:creationId xmlns:p14="http://schemas.microsoft.com/office/powerpoint/2010/main" val="1391727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fade">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fade">
                                      <p:cBhvr>
                                        <p:cTn id="37" dur="500"/>
                                        <p:tgtEl>
                                          <p:spTgt spid="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500"/>
                                        <p:tgtEl>
                                          <p:spTgt spid="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
                                            <p:txEl>
                                              <p:pRg st="9" end="9"/>
                                            </p:txEl>
                                          </p:spTgt>
                                        </p:tgtEl>
                                        <p:attrNameLst>
                                          <p:attrName>style.visibility</p:attrName>
                                        </p:attrNameLst>
                                      </p:cBhvr>
                                      <p:to>
                                        <p:strVal val="visible"/>
                                      </p:to>
                                    </p:set>
                                    <p:animEffect transition="in" filter="fade">
                                      <p:cBhvr>
                                        <p:cTn id="47"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306424568"/>
              </p:ext>
            </p:extLst>
          </p:nvPr>
        </p:nvGraphicFramePr>
        <p:xfrm>
          <a:off x="152396" y="76200"/>
          <a:ext cx="8839204" cy="6759175"/>
        </p:xfrm>
        <a:graphic>
          <a:graphicData uri="http://schemas.openxmlformats.org/drawingml/2006/table">
            <a:tbl>
              <a:tblPr/>
              <a:tblGrid>
                <a:gridCol w="2209801">
                  <a:extLst>
                    <a:ext uri="{9D8B030D-6E8A-4147-A177-3AD203B41FA5}">
                      <a16:colId xmlns:a16="http://schemas.microsoft.com/office/drawing/2014/main" val="20000"/>
                    </a:ext>
                  </a:extLst>
                </a:gridCol>
                <a:gridCol w="2209801">
                  <a:extLst>
                    <a:ext uri="{9D8B030D-6E8A-4147-A177-3AD203B41FA5}">
                      <a16:colId xmlns:a16="http://schemas.microsoft.com/office/drawing/2014/main" val="20001"/>
                    </a:ext>
                  </a:extLst>
                </a:gridCol>
                <a:gridCol w="2209801">
                  <a:extLst>
                    <a:ext uri="{9D8B030D-6E8A-4147-A177-3AD203B41FA5}">
                      <a16:colId xmlns:a16="http://schemas.microsoft.com/office/drawing/2014/main" val="20002"/>
                    </a:ext>
                  </a:extLst>
                </a:gridCol>
                <a:gridCol w="2209801">
                  <a:extLst>
                    <a:ext uri="{9D8B030D-6E8A-4147-A177-3AD203B41FA5}">
                      <a16:colId xmlns:a16="http://schemas.microsoft.com/office/drawing/2014/main" val="20003"/>
                    </a:ext>
                  </a:extLst>
                </a:gridCol>
              </a:tblGrid>
              <a:tr h="409799">
                <a:tc gridSpan="4">
                  <a:txBody>
                    <a:bodyPr/>
                    <a:lstStyle/>
                    <a:p>
                      <a:pPr algn="ctr" fontAlgn="t"/>
                      <a:r>
                        <a:rPr lang="en-US" sz="1800" b="1" dirty="0">
                          <a:effectLst/>
                          <a:latin typeface="Arial Narrow" panose="020B0606020202030204" pitchFamily="34" charset="0"/>
                        </a:rPr>
                        <a:t>Quantitative Variables</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E9973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79185">
                <a:tc>
                  <a:txBody>
                    <a:bodyPr/>
                    <a:lstStyle/>
                    <a:p>
                      <a:pPr algn="ctr" fontAlgn="t"/>
                      <a:r>
                        <a:rPr lang="en-US" sz="1800" b="1" dirty="0">
                          <a:effectLst/>
                          <a:latin typeface="Arial Narrow" panose="020B0606020202030204" pitchFamily="34" charset="0"/>
                        </a:rPr>
                        <a:t>Technique for increasing the signal-to-noise ratio</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E99731"/>
                    </a:solidFill>
                  </a:tcPr>
                </a:tc>
                <a:tc>
                  <a:txBody>
                    <a:bodyPr/>
                    <a:lstStyle/>
                    <a:p>
                      <a:pPr algn="ctr" fontAlgn="t"/>
                      <a:r>
                        <a:rPr lang="en-US" sz="1800" b="1" dirty="0">
                          <a:effectLst/>
                          <a:latin typeface="Arial Narrow" panose="020B0606020202030204" pitchFamily="34" charset="0"/>
                        </a:rPr>
                        <a:t>What is it?</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E99731"/>
                    </a:solidFill>
                  </a:tcPr>
                </a:tc>
                <a:tc>
                  <a:txBody>
                    <a:bodyPr/>
                    <a:lstStyle/>
                    <a:p>
                      <a:pPr algn="ctr" fontAlgn="t"/>
                      <a:r>
                        <a:rPr lang="en-US" sz="1800" b="1" dirty="0">
                          <a:effectLst/>
                          <a:latin typeface="Arial Narrow" panose="020B0606020202030204" pitchFamily="34" charset="0"/>
                        </a:rPr>
                        <a:t>When is it helpful?</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E99731"/>
                    </a:solidFill>
                  </a:tcPr>
                </a:tc>
                <a:tc>
                  <a:txBody>
                    <a:bodyPr/>
                    <a:lstStyle/>
                    <a:p>
                      <a:pPr algn="ctr" fontAlgn="t"/>
                      <a:r>
                        <a:rPr lang="en-US" sz="1800" b="1">
                          <a:effectLst/>
                          <a:latin typeface="Arial Narrow" panose="020B0606020202030204" pitchFamily="34" charset="0"/>
                        </a:rPr>
                        <a:t>Examples of when to use it</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E99731"/>
                    </a:solidFill>
                  </a:tcPr>
                </a:tc>
                <a:extLst>
                  <a:ext uri="{0D108BD9-81ED-4DB2-BD59-A6C34878D82A}">
                    <a16:rowId xmlns:a16="http://schemas.microsoft.com/office/drawing/2014/main" val="10001"/>
                  </a:ext>
                </a:extLst>
              </a:tr>
              <a:tr h="5211817">
                <a:tc>
                  <a:txBody>
                    <a:bodyPr/>
                    <a:lstStyle/>
                    <a:p>
                      <a:pPr fontAlgn="t"/>
                      <a:r>
                        <a:rPr lang="en-US" sz="1800" b="1" dirty="0">
                          <a:effectLst/>
                          <a:latin typeface="Arial Narrow" panose="020B0606020202030204" pitchFamily="34" charset="0"/>
                        </a:rPr>
                        <a:t>Making repeated measurements</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F1F1F1"/>
                    </a:solidFill>
                  </a:tcPr>
                </a:tc>
                <a:tc>
                  <a:txBody>
                    <a:bodyPr/>
                    <a:lstStyle/>
                    <a:p>
                      <a:pPr fontAlgn="t"/>
                      <a:r>
                        <a:rPr lang="en-US" sz="1800" b="1" dirty="0">
                          <a:effectLst/>
                          <a:latin typeface="Arial Narrow" panose="020B0606020202030204" pitchFamily="34" charset="0"/>
                        </a:rPr>
                        <a:t>Measuring a single item or event more than once to eliminate error in measuring. </a:t>
                      </a:r>
                      <a:br>
                        <a:rPr lang="en-US" sz="1800" b="1" dirty="0">
                          <a:effectLst/>
                          <a:latin typeface="Arial Narrow" panose="020B0606020202030204" pitchFamily="34" charset="0"/>
                        </a:rPr>
                      </a:br>
                      <a:r>
                        <a:rPr lang="en-US" sz="1800" b="1" dirty="0">
                          <a:effectLst/>
                          <a:latin typeface="Arial Narrow" panose="020B0606020202030204" pitchFamily="34" charset="0"/>
                        </a:rPr>
                        <a:t/>
                      </a:r>
                      <a:br>
                        <a:rPr lang="en-US" sz="1800" b="1" dirty="0">
                          <a:effectLst/>
                          <a:latin typeface="Arial Narrow" panose="020B0606020202030204" pitchFamily="34" charset="0"/>
                        </a:rPr>
                      </a:br>
                      <a:r>
                        <a:rPr lang="en-US" sz="1800" b="1" dirty="0">
                          <a:effectLst/>
                          <a:latin typeface="Arial Narrow" panose="020B0606020202030204" pitchFamily="34" charset="0"/>
                        </a:rPr>
                        <a:t>More measurements of a single event lead to greater confidence in calculating an accurate average measurement.</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F1F1F1"/>
                    </a:solidFill>
                  </a:tcPr>
                </a:tc>
                <a:tc>
                  <a:txBody>
                    <a:bodyPr/>
                    <a:lstStyle/>
                    <a:p>
                      <a:pPr fontAlgn="t"/>
                      <a:r>
                        <a:rPr lang="en-US" sz="1800" b="1">
                          <a:effectLst/>
                          <a:latin typeface="Arial Narrow" panose="020B0606020202030204" pitchFamily="34" charset="0"/>
                        </a:rPr>
                        <a:t>Especially helpful if an individual measurement may have a lot of variability; because it has to be made quickly, it is hard to determine the exact endpoint, or is technically difficult and thus prone to errors. </a:t>
                      </a:r>
                      <a:br>
                        <a:rPr lang="en-US" sz="1800" b="1">
                          <a:effectLst/>
                          <a:latin typeface="Arial Narrow" panose="020B0606020202030204" pitchFamily="34" charset="0"/>
                        </a:rPr>
                      </a:br>
                      <a:r>
                        <a:rPr lang="en-US" sz="1800" b="1">
                          <a:effectLst/>
                          <a:latin typeface="Arial Narrow" panose="020B0606020202030204" pitchFamily="34" charset="0"/>
                        </a:rPr>
                        <a:t/>
                      </a:r>
                      <a:br>
                        <a:rPr lang="en-US" sz="1800" b="1">
                          <a:effectLst/>
                          <a:latin typeface="Arial Narrow" panose="020B0606020202030204" pitchFamily="34" charset="0"/>
                        </a:rPr>
                      </a:br>
                      <a:r>
                        <a:rPr lang="en-US" sz="1800" b="1">
                          <a:effectLst/>
                          <a:latin typeface="Arial Narrow" panose="020B0606020202030204" pitchFamily="34" charset="0"/>
                        </a:rPr>
                        <a:t>Does not add value if the measurement is clear-cut, like the answer to a survey question about a person's age or measuring the dimensions of a room in meters.</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F1F1F1"/>
                    </a:solidFill>
                  </a:tcPr>
                </a:tc>
                <a:tc>
                  <a:txBody>
                    <a:bodyPr/>
                    <a:lstStyle/>
                    <a:p>
                      <a:pPr fontAlgn="t">
                        <a:buFont typeface="Arial"/>
                        <a:buChar char="•"/>
                      </a:pPr>
                      <a:r>
                        <a:rPr lang="en-US" sz="1800" b="1" dirty="0">
                          <a:effectLst/>
                          <a:latin typeface="Arial Narrow" panose="020B0606020202030204" pitchFamily="34" charset="0"/>
                        </a:rPr>
                        <a:t>How many drops of acid does it take to change the color of this indicator solution? Run the reaction several times on aliquots of the same solution.</a:t>
                      </a:r>
                    </a:p>
                    <a:p>
                      <a:pPr fontAlgn="t">
                        <a:buFont typeface="Arial"/>
                        <a:buChar char="•"/>
                      </a:pPr>
                      <a:r>
                        <a:rPr lang="en-US" sz="1800" b="1" dirty="0">
                          <a:effectLst/>
                          <a:latin typeface="Arial Narrow" panose="020B0606020202030204" pitchFamily="34" charset="0"/>
                        </a:rPr>
                        <a:t>How long does it take for this specific graphics card to heat the air surrounding it to 100°C? Test the same exact graphics card multiple times.</a:t>
                      </a:r>
                    </a:p>
                    <a:p>
                      <a:pPr fontAlgn="t">
                        <a:buFont typeface="Arial"/>
                        <a:buChar char="•"/>
                      </a:pPr>
                      <a:r>
                        <a:rPr lang="en-US" sz="1800" b="1" dirty="0">
                          <a:effectLst/>
                          <a:latin typeface="Arial Narrow" panose="020B0606020202030204" pitchFamily="34" charset="0"/>
                        </a:rPr>
                        <a:t>How long does this turtle spend underwater before surfacing for a breath? Observe the same turtle multiple times.</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F1F1F1"/>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2770136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670790412"/>
              </p:ext>
            </p:extLst>
          </p:nvPr>
        </p:nvGraphicFramePr>
        <p:xfrm>
          <a:off x="152400" y="84190"/>
          <a:ext cx="8839204" cy="6665355"/>
        </p:xfrm>
        <a:graphic>
          <a:graphicData uri="http://schemas.openxmlformats.org/drawingml/2006/table">
            <a:tbl>
              <a:tblPr/>
              <a:tblGrid>
                <a:gridCol w="2209801">
                  <a:extLst>
                    <a:ext uri="{9D8B030D-6E8A-4147-A177-3AD203B41FA5}">
                      <a16:colId xmlns:a16="http://schemas.microsoft.com/office/drawing/2014/main" val="20000"/>
                    </a:ext>
                  </a:extLst>
                </a:gridCol>
                <a:gridCol w="2209801">
                  <a:extLst>
                    <a:ext uri="{9D8B030D-6E8A-4147-A177-3AD203B41FA5}">
                      <a16:colId xmlns:a16="http://schemas.microsoft.com/office/drawing/2014/main" val="20001"/>
                    </a:ext>
                  </a:extLst>
                </a:gridCol>
                <a:gridCol w="2057398">
                  <a:extLst>
                    <a:ext uri="{9D8B030D-6E8A-4147-A177-3AD203B41FA5}">
                      <a16:colId xmlns:a16="http://schemas.microsoft.com/office/drawing/2014/main" val="20002"/>
                    </a:ext>
                  </a:extLst>
                </a:gridCol>
                <a:gridCol w="2362204">
                  <a:extLst>
                    <a:ext uri="{9D8B030D-6E8A-4147-A177-3AD203B41FA5}">
                      <a16:colId xmlns:a16="http://schemas.microsoft.com/office/drawing/2014/main" val="20003"/>
                    </a:ext>
                  </a:extLst>
                </a:gridCol>
              </a:tblGrid>
              <a:tr h="424434">
                <a:tc gridSpan="4">
                  <a:txBody>
                    <a:bodyPr/>
                    <a:lstStyle/>
                    <a:p>
                      <a:pPr algn="ctr" fontAlgn="t"/>
                      <a:r>
                        <a:rPr lang="en-US" sz="1800" b="1" dirty="0">
                          <a:effectLst/>
                          <a:latin typeface="Arial Narrow" panose="020B0606020202030204" pitchFamily="34" charset="0"/>
                        </a:rPr>
                        <a:t>Quantitative Variables</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E9973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07013">
                <a:tc>
                  <a:txBody>
                    <a:bodyPr/>
                    <a:lstStyle/>
                    <a:p>
                      <a:pPr algn="ctr" fontAlgn="t"/>
                      <a:r>
                        <a:rPr lang="en-US" sz="1800" b="1">
                          <a:effectLst/>
                          <a:latin typeface="Arial Narrow" panose="020B0606020202030204" pitchFamily="34" charset="0"/>
                        </a:rPr>
                        <a:t>Technique for increasing the signal-to-noise ratio</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E99731"/>
                    </a:solidFill>
                  </a:tcPr>
                </a:tc>
                <a:tc>
                  <a:txBody>
                    <a:bodyPr/>
                    <a:lstStyle/>
                    <a:p>
                      <a:pPr algn="ctr" fontAlgn="t"/>
                      <a:r>
                        <a:rPr lang="en-US" sz="1800" b="1" dirty="0">
                          <a:effectLst/>
                          <a:latin typeface="Arial Narrow" panose="020B0606020202030204" pitchFamily="34" charset="0"/>
                        </a:rPr>
                        <a:t>What is it?</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E99731"/>
                    </a:solidFill>
                  </a:tcPr>
                </a:tc>
                <a:tc>
                  <a:txBody>
                    <a:bodyPr/>
                    <a:lstStyle/>
                    <a:p>
                      <a:pPr algn="ctr" fontAlgn="t"/>
                      <a:r>
                        <a:rPr lang="en-US" sz="1800" b="1">
                          <a:effectLst/>
                          <a:latin typeface="Arial Narrow" panose="020B0606020202030204" pitchFamily="34" charset="0"/>
                        </a:rPr>
                        <a:t>When is it helpful?</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E99731"/>
                    </a:solidFill>
                  </a:tcPr>
                </a:tc>
                <a:tc>
                  <a:txBody>
                    <a:bodyPr/>
                    <a:lstStyle/>
                    <a:p>
                      <a:pPr algn="ctr" fontAlgn="t"/>
                      <a:r>
                        <a:rPr lang="en-US" sz="1800" b="1">
                          <a:effectLst/>
                          <a:latin typeface="Arial Narrow" panose="020B0606020202030204" pitchFamily="34" charset="0"/>
                        </a:rPr>
                        <a:t>Examples of when to use it</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E99731"/>
                    </a:solidFill>
                  </a:tcPr>
                </a:tc>
                <a:extLst>
                  <a:ext uri="{0D108BD9-81ED-4DB2-BD59-A6C34878D82A}">
                    <a16:rowId xmlns:a16="http://schemas.microsoft.com/office/drawing/2014/main" val="10001"/>
                  </a:ext>
                </a:extLst>
              </a:tr>
              <a:tr h="5397953">
                <a:tc>
                  <a:txBody>
                    <a:bodyPr/>
                    <a:lstStyle/>
                    <a:p>
                      <a:pPr fontAlgn="t"/>
                      <a:r>
                        <a:rPr lang="en-US" sz="1800" b="1" dirty="0">
                          <a:effectLst/>
                          <a:latin typeface="Arial Narrow" panose="020B0606020202030204" pitchFamily="34" charset="0"/>
                        </a:rPr>
                        <a:t>Increasing the sample size</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FFFFFF"/>
                    </a:solidFill>
                  </a:tcPr>
                </a:tc>
                <a:tc>
                  <a:txBody>
                    <a:bodyPr/>
                    <a:lstStyle/>
                    <a:p>
                      <a:pPr fontAlgn="t"/>
                      <a:r>
                        <a:rPr lang="en-US" sz="1800" b="1" dirty="0">
                          <a:effectLst/>
                          <a:latin typeface="Arial Narrow" panose="020B0606020202030204" pitchFamily="34" charset="0"/>
                        </a:rPr>
                        <a:t>Increasing the number of items, or people, that you are collecting data from increases the probability that what you are observing is indicative of the whole population. </a:t>
                      </a:r>
                      <a:br>
                        <a:rPr lang="en-US" sz="1800" b="1" dirty="0">
                          <a:effectLst/>
                          <a:latin typeface="Arial Narrow" panose="020B0606020202030204" pitchFamily="34" charset="0"/>
                        </a:rPr>
                      </a:br>
                      <a:r>
                        <a:rPr lang="en-US" sz="1800" b="1" dirty="0">
                          <a:effectLst/>
                          <a:latin typeface="Arial Narrow" panose="020B0606020202030204" pitchFamily="34" charset="0"/>
                        </a:rPr>
                        <a:t/>
                      </a:r>
                      <a:br>
                        <a:rPr lang="en-US" sz="1800" b="1" dirty="0">
                          <a:effectLst/>
                          <a:latin typeface="Arial Narrow" panose="020B0606020202030204" pitchFamily="34" charset="0"/>
                        </a:rPr>
                      </a:br>
                      <a:r>
                        <a:rPr lang="en-US" sz="1800" b="1" dirty="0">
                          <a:effectLst/>
                          <a:latin typeface="Arial Narrow" panose="020B0606020202030204" pitchFamily="34" charset="0"/>
                        </a:rPr>
                        <a:t>Calculations can be made to determine how large the sample size needs to be. See the guide on determining the </a:t>
                      </a:r>
                      <a:r>
                        <a:rPr lang="en-US" sz="1800" b="1" dirty="0" smtClean="0">
                          <a:effectLst/>
                          <a:latin typeface="Arial Narrow" panose="020B0606020202030204" pitchFamily="34" charset="0"/>
                          <a:hlinkClick r:id="rId2"/>
                        </a:rPr>
                        <a:t>best sample size</a:t>
                      </a:r>
                      <a:r>
                        <a:rPr lang="en-US" sz="1800" b="1" baseline="0" dirty="0" smtClean="0">
                          <a:effectLst/>
                          <a:latin typeface="Arial Narrow" panose="020B0606020202030204" pitchFamily="34" charset="0"/>
                          <a:hlinkClick r:id="rId2"/>
                        </a:rPr>
                        <a:t> for a survey</a:t>
                      </a:r>
                      <a:r>
                        <a:rPr lang="en-US" sz="1800" b="1" baseline="0" dirty="0" smtClean="0">
                          <a:effectLst/>
                          <a:latin typeface="Arial Narrow" panose="020B0606020202030204" pitchFamily="34" charset="0"/>
                        </a:rPr>
                        <a:t> </a:t>
                      </a:r>
                      <a:r>
                        <a:rPr lang="en-US" sz="1800" b="1" dirty="0" smtClean="0">
                          <a:effectLst/>
                          <a:latin typeface="Arial Narrow" panose="020B0606020202030204" pitchFamily="34" charset="0"/>
                        </a:rPr>
                        <a:t>for more </a:t>
                      </a:r>
                      <a:r>
                        <a:rPr lang="en-US" sz="1800" b="1" dirty="0">
                          <a:effectLst/>
                          <a:latin typeface="Arial Narrow" panose="020B0606020202030204" pitchFamily="34" charset="0"/>
                        </a:rPr>
                        <a:t>details.</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FFFFFF"/>
                    </a:solidFill>
                  </a:tcPr>
                </a:tc>
                <a:tc>
                  <a:txBody>
                    <a:bodyPr/>
                    <a:lstStyle/>
                    <a:p>
                      <a:pPr fontAlgn="t"/>
                      <a:r>
                        <a:rPr lang="en-US" sz="1800" b="1" dirty="0">
                          <a:effectLst/>
                          <a:latin typeface="Arial Narrow" panose="020B0606020202030204" pitchFamily="34" charset="0"/>
                        </a:rPr>
                        <a:t>Especially helpful when you are trying to draw conclusions about an entire population. </a:t>
                      </a:r>
                      <a:br>
                        <a:rPr lang="en-US" sz="1800" b="1" dirty="0">
                          <a:effectLst/>
                          <a:latin typeface="Arial Narrow" panose="020B0606020202030204" pitchFamily="34" charset="0"/>
                        </a:rPr>
                      </a:br>
                      <a:r>
                        <a:rPr lang="en-US" sz="1800" b="1" dirty="0">
                          <a:effectLst/>
                          <a:latin typeface="Arial Narrow" panose="020B0606020202030204" pitchFamily="34" charset="0"/>
                        </a:rPr>
                        <a:t/>
                      </a:r>
                      <a:br>
                        <a:rPr lang="en-US" sz="1800" b="1" dirty="0">
                          <a:effectLst/>
                          <a:latin typeface="Arial Narrow" panose="020B0606020202030204" pitchFamily="34" charset="0"/>
                        </a:rPr>
                      </a:br>
                      <a:r>
                        <a:rPr lang="en-US" sz="1800" b="1" dirty="0">
                          <a:effectLst/>
                          <a:latin typeface="Arial Narrow" panose="020B0606020202030204" pitchFamily="34" charset="0"/>
                        </a:rPr>
                        <a:t>Does not apply if your conclusions are intended to be specific to an individual or single item.</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FFFFFF"/>
                    </a:solidFill>
                  </a:tcPr>
                </a:tc>
                <a:tc>
                  <a:txBody>
                    <a:bodyPr/>
                    <a:lstStyle/>
                    <a:p>
                      <a:pPr fontAlgn="t">
                        <a:buFont typeface="Arial"/>
                        <a:buChar char="•"/>
                      </a:pPr>
                      <a:r>
                        <a:rPr lang="en-US" sz="1800" b="1" dirty="0">
                          <a:effectLst/>
                          <a:latin typeface="Arial Narrow" panose="020B0606020202030204" pitchFamily="34" charset="0"/>
                        </a:rPr>
                        <a:t>Do teenagers eat healthy foods? Survey a large number of teens, not just five people who always hang out together, about their daily diets.</a:t>
                      </a:r>
                    </a:p>
                    <a:p>
                      <a:pPr fontAlgn="t">
                        <a:buFont typeface="Arial"/>
                        <a:buChar char="•"/>
                      </a:pPr>
                      <a:r>
                        <a:rPr lang="en-US" sz="1800" b="1" dirty="0">
                          <a:effectLst/>
                          <a:latin typeface="Arial Narrow" panose="020B0606020202030204" pitchFamily="34" charset="0"/>
                        </a:rPr>
                        <a:t>How do the lung capacities of smokers versus non-smokers compare? Take measurements from many smokers and non-smokers.</a:t>
                      </a:r>
                    </a:p>
                    <a:p>
                      <a:pPr fontAlgn="t">
                        <a:buFont typeface="Arial"/>
                        <a:buChar char="•"/>
                      </a:pPr>
                      <a:r>
                        <a:rPr lang="en-US" sz="1800" b="1" dirty="0">
                          <a:effectLst/>
                          <a:latin typeface="Arial Narrow" panose="020B0606020202030204" pitchFamily="34" charset="0"/>
                        </a:rPr>
                        <a:t>How long does a 9-volt (V) battery from brand X power a flashlight? Test multiple manufacturing batches of brand X's 9-V battery.</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9098033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745170677"/>
              </p:ext>
            </p:extLst>
          </p:nvPr>
        </p:nvGraphicFramePr>
        <p:xfrm>
          <a:off x="21264" y="138096"/>
          <a:ext cx="9046536" cy="6643704"/>
        </p:xfrm>
        <a:graphic>
          <a:graphicData uri="http://schemas.openxmlformats.org/drawingml/2006/table">
            <a:tbl>
              <a:tblPr/>
              <a:tblGrid>
                <a:gridCol w="2261634">
                  <a:extLst>
                    <a:ext uri="{9D8B030D-6E8A-4147-A177-3AD203B41FA5}">
                      <a16:colId xmlns:a16="http://schemas.microsoft.com/office/drawing/2014/main" val="20000"/>
                    </a:ext>
                  </a:extLst>
                </a:gridCol>
                <a:gridCol w="2423304">
                  <a:extLst>
                    <a:ext uri="{9D8B030D-6E8A-4147-A177-3AD203B41FA5}">
                      <a16:colId xmlns:a16="http://schemas.microsoft.com/office/drawing/2014/main" val="20001"/>
                    </a:ext>
                  </a:extLst>
                </a:gridCol>
                <a:gridCol w="2099964">
                  <a:extLst>
                    <a:ext uri="{9D8B030D-6E8A-4147-A177-3AD203B41FA5}">
                      <a16:colId xmlns:a16="http://schemas.microsoft.com/office/drawing/2014/main" val="20002"/>
                    </a:ext>
                  </a:extLst>
                </a:gridCol>
                <a:gridCol w="2261634">
                  <a:extLst>
                    <a:ext uri="{9D8B030D-6E8A-4147-A177-3AD203B41FA5}">
                      <a16:colId xmlns:a16="http://schemas.microsoft.com/office/drawing/2014/main" val="20003"/>
                    </a:ext>
                  </a:extLst>
                </a:gridCol>
              </a:tblGrid>
              <a:tr h="63408">
                <a:tc gridSpan="4">
                  <a:txBody>
                    <a:bodyPr/>
                    <a:lstStyle/>
                    <a:p>
                      <a:pPr algn="ctr" fontAlgn="t"/>
                      <a:r>
                        <a:rPr lang="en-US" sz="1800" b="1" dirty="0">
                          <a:effectLst/>
                          <a:latin typeface="Arial Narrow" panose="020B0606020202030204" pitchFamily="34" charset="0"/>
                        </a:rPr>
                        <a:t>Quantitative Variables</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E9973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20779">
                <a:tc>
                  <a:txBody>
                    <a:bodyPr/>
                    <a:lstStyle/>
                    <a:p>
                      <a:pPr algn="ctr" fontAlgn="t"/>
                      <a:r>
                        <a:rPr lang="en-US" sz="1800" b="1">
                          <a:effectLst/>
                          <a:latin typeface="Arial Narrow" panose="020B0606020202030204" pitchFamily="34" charset="0"/>
                        </a:rPr>
                        <a:t>Technique for increasing the signal-to-noise ratio</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E99731"/>
                    </a:solidFill>
                  </a:tcPr>
                </a:tc>
                <a:tc>
                  <a:txBody>
                    <a:bodyPr/>
                    <a:lstStyle/>
                    <a:p>
                      <a:pPr algn="ctr" fontAlgn="t"/>
                      <a:r>
                        <a:rPr lang="en-US" sz="1800" b="1" dirty="0">
                          <a:effectLst/>
                          <a:latin typeface="Arial Narrow" panose="020B0606020202030204" pitchFamily="34" charset="0"/>
                        </a:rPr>
                        <a:t>What is it?</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E99731"/>
                    </a:solidFill>
                  </a:tcPr>
                </a:tc>
                <a:tc>
                  <a:txBody>
                    <a:bodyPr/>
                    <a:lstStyle/>
                    <a:p>
                      <a:pPr algn="ctr" fontAlgn="t"/>
                      <a:r>
                        <a:rPr lang="en-US" sz="1800" b="1">
                          <a:effectLst/>
                          <a:latin typeface="Arial Narrow" panose="020B0606020202030204" pitchFamily="34" charset="0"/>
                        </a:rPr>
                        <a:t>When is it helpful?</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E99731"/>
                    </a:solidFill>
                  </a:tcPr>
                </a:tc>
                <a:tc>
                  <a:txBody>
                    <a:bodyPr/>
                    <a:lstStyle/>
                    <a:p>
                      <a:pPr algn="ctr" fontAlgn="t"/>
                      <a:r>
                        <a:rPr lang="en-US" sz="1800" b="1">
                          <a:effectLst/>
                          <a:latin typeface="Arial Narrow" panose="020B0606020202030204" pitchFamily="34" charset="0"/>
                        </a:rPr>
                        <a:t>Examples of when to use it</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E99731"/>
                    </a:solidFill>
                  </a:tcPr>
                </a:tc>
                <a:extLst>
                  <a:ext uri="{0D108BD9-81ED-4DB2-BD59-A6C34878D82A}">
                    <a16:rowId xmlns:a16="http://schemas.microsoft.com/office/drawing/2014/main" val="10001"/>
                  </a:ext>
                </a:extLst>
              </a:tr>
              <a:tr h="1018244">
                <a:tc>
                  <a:txBody>
                    <a:bodyPr/>
                    <a:lstStyle/>
                    <a:p>
                      <a:pPr fontAlgn="t"/>
                      <a:r>
                        <a:rPr lang="en-US" sz="1800" b="1" dirty="0">
                          <a:effectLst/>
                          <a:latin typeface="Arial Narrow" panose="020B0606020202030204" pitchFamily="34" charset="0"/>
                        </a:rPr>
                        <a:t>Randomization of samples</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F1F1F1"/>
                    </a:solidFill>
                  </a:tcPr>
                </a:tc>
                <a:tc>
                  <a:txBody>
                    <a:bodyPr/>
                    <a:lstStyle/>
                    <a:p>
                      <a:pPr fontAlgn="t"/>
                      <a:r>
                        <a:rPr lang="en-US" sz="1800" b="1" dirty="0">
                          <a:effectLst/>
                          <a:latin typeface="Arial Narrow" panose="020B0606020202030204" pitchFamily="34" charset="0"/>
                        </a:rPr>
                        <a:t>Using a lottery system to assign samples to different experimental and control groups within a given experiment helps make the starting makeup of the groups as equal as possible, even for variables you might have overlooked. </a:t>
                      </a:r>
                      <a:br>
                        <a:rPr lang="en-US" sz="1800" b="1" dirty="0">
                          <a:effectLst/>
                          <a:latin typeface="Arial Narrow" panose="020B0606020202030204" pitchFamily="34" charset="0"/>
                        </a:rPr>
                      </a:br>
                      <a:r>
                        <a:rPr lang="en-US" sz="1800" b="1" dirty="0">
                          <a:effectLst/>
                          <a:latin typeface="Arial Narrow" panose="020B0606020202030204" pitchFamily="34" charset="0"/>
                        </a:rPr>
                        <a:t/>
                      </a:r>
                      <a:br>
                        <a:rPr lang="en-US" sz="1800" b="1" dirty="0">
                          <a:effectLst/>
                          <a:latin typeface="Arial Narrow" panose="020B0606020202030204" pitchFamily="34" charset="0"/>
                        </a:rPr>
                      </a:br>
                      <a:r>
                        <a:rPr lang="en-US" sz="1800" b="1" dirty="0">
                          <a:effectLst/>
                          <a:latin typeface="Arial Narrow" panose="020B0606020202030204" pitchFamily="34" charset="0"/>
                        </a:rPr>
                        <a:t>Some experiments can be completely randomized; other involve </a:t>
                      </a:r>
                      <a:r>
                        <a:rPr lang="en-US" sz="1800" b="1" i="1" dirty="0" smtClean="0">
                          <a:effectLst/>
                          <a:latin typeface="Arial Narrow" panose="020B0606020202030204" pitchFamily="34" charset="0"/>
                        </a:rPr>
                        <a:t>blocking </a:t>
                      </a:r>
                      <a:r>
                        <a:rPr lang="en-US" sz="1800" b="1" dirty="0" smtClean="0">
                          <a:effectLst/>
                          <a:latin typeface="Arial Narrow" panose="020B0606020202030204" pitchFamily="34" charset="0"/>
                        </a:rPr>
                        <a:t>first</a:t>
                      </a:r>
                      <a:r>
                        <a:rPr lang="en-US" sz="1800" b="1" dirty="0">
                          <a:effectLst/>
                          <a:latin typeface="Arial Narrow" panose="020B0606020202030204" pitchFamily="34" charset="0"/>
                        </a:rPr>
                        <a:t>. Blocking allows for the creation of homogenous groups, like males versus females, and then randomization within the block. </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F1F1F1"/>
                    </a:solidFill>
                  </a:tcPr>
                </a:tc>
                <a:tc>
                  <a:txBody>
                    <a:bodyPr/>
                    <a:lstStyle/>
                    <a:p>
                      <a:pPr fontAlgn="t"/>
                      <a:r>
                        <a:rPr lang="en-US" sz="1800" b="1" dirty="0">
                          <a:effectLst/>
                          <a:latin typeface="Arial Narrow" panose="020B0606020202030204" pitchFamily="34" charset="0"/>
                        </a:rPr>
                        <a:t>Especially critical when the population you are drawing your samples from (which is the population you want to make conclusions about) is very heterogeneous. </a:t>
                      </a:r>
                      <a:br>
                        <a:rPr lang="en-US" sz="1800" b="1" dirty="0">
                          <a:effectLst/>
                          <a:latin typeface="Arial Narrow" panose="020B0606020202030204" pitchFamily="34" charset="0"/>
                        </a:rPr>
                      </a:br>
                      <a:r>
                        <a:rPr lang="en-US" sz="1800" b="1" dirty="0">
                          <a:effectLst/>
                          <a:latin typeface="Arial Narrow" panose="020B0606020202030204" pitchFamily="34" charset="0"/>
                        </a:rPr>
                        <a:t/>
                      </a:r>
                      <a:br>
                        <a:rPr lang="en-US" sz="1800" b="1" dirty="0">
                          <a:effectLst/>
                          <a:latin typeface="Arial Narrow" panose="020B0606020202030204" pitchFamily="34" charset="0"/>
                        </a:rPr>
                      </a:br>
                      <a:r>
                        <a:rPr lang="en-US" sz="1800" b="1" dirty="0">
                          <a:effectLst/>
                          <a:latin typeface="Arial Narrow" panose="020B0606020202030204" pitchFamily="34" charset="0"/>
                        </a:rPr>
                        <a:t>May not apply if you need to stratify your population because you want to be able to draw different conclusions about each sub-group. For example, men vs. women in a drug study or different types of resistors in a circuit design.</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F1F1F1"/>
                    </a:solidFill>
                  </a:tcPr>
                </a:tc>
                <a:tc>
                  <a:txBody>
                    <a:bodyPr/>
                    <a:lstStyle/>
                    <a:p>
                      <a:pPr fontAlgn="t">
                        <a:buFont typeface="Arial"/>
                        <a:buChar char="•"/>
                      </a:pPr>
                      <a:r>
                        <a:rPr lang="en-US" sz="1800" b="1" dirty="0">
                          <a:effectLst/>
                          <a:latin typeface="Arial Narrow" panose="020B0606020202030204" pitchFamily="34" charset="0"/>
                        </a:rPr>
                        <a:t>Which fertilization technique increases crop yield the most? Assign fertilizer treatment to each plot of land by lottery, thus evening out effects of other variables, like soil makeup and water content, among the experimental groups.</a:t>
                      </a:r>
                    </a:p>
                    <a:p>
                      <a:pPr fontAlgn="t">
                        <a:buFont typeface="Arial"/>
                        <a:buChar char="•"/>
                      </a:pPr>
                      <a:r>
                        <a:rPr lang="en-US" sz="1800" b="1" dirty="0">
                          <a:effectLst/>
                          <a:latin typeface="Arial Narrow" panose="020B0606020202030204" pitchFamily="34" charset="0"/>
                        </a:rPr>
                        <a:t>Does this medication decrease osteoporosis? Randomly assign people to determining whether a medication is effective. Randomly assign patients to placebo or medication group.</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F1F1F1"/>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480137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182793627"/>
              </p:ext>
            </p:extLst>
          </p:nvPr>
        </p:nvGraphicFramePr>
        <p:xfrm>
          <a:off x="152400" y="228600"/>
          <a:ext cx="8839204" cy="6369384"/>
        </p:xfrm>
        <a:graphic>
          <a:graphicData uri="http://schemas.openxmlformats.org/drawingml/2006/table">
            <a:tbl>
              <a:tblPr/>
              <a:tblGrid>
                <a:gridCol w="2209801">
                  <a:extLst>
                    <a:ext uri="{9D8B030D-6E8A-4147-A177-3AD203B41FA5}">
                      <a16:colId xmlns:a16="http://schemas.microsoft.com/office/drawing/2014/main" val="20000"/>
                    </a:ext>
                  </a:extLst>
                </a:gridCol>
                <a:gridCol w="2057399">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514604">
                  <a:extLst>
                    <a:ext uri="{9D8B030D-6E8A-4147-A177-3AD203B41FA5}">
                      <a16:colId xmlns:a16="http://schemas.microsoft.com/office/drawing/2014/main" val="20003"/>
                    </a:ext>
                  </a:extLst>
                </a:gridCol>
              </a:tblGrid>
              <a:tr h="63408">
                <a:tc gridSpan="4">
                  <a:txBody>
                    <a:bodyPr/>
                    <a:lstStyle/>
                    <a:p>
                      <a:pPr algn="ctr" fontAlgn="t"/>
                      <a:r>
                        <a:rPr lang="en-US" sz="1800" b="1" dirty="0">
                          <a:effectLst/>
                          <a:latin typeface="Arial Narrow" panose="020B0606020202030204" pitchFamily="34" charset="0"/>
                        </a:rPr>
                        <a:t>Quantitative Variables</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E9973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20779">
                <a:tc>
                  <a:txBody>
                    <a:bodyPr/>
                    <a:lstStyle/>
                    <a:p>
                      <a:pPr algn="ctr" fontAlgn="t"/>
                      <a:r>
                        <a:rPr lang="en-US" sz="1800" b="1">
                          <a:effectLst/>
                          <a:latin typeface="Arial Narrow" panose="020B0606020202030204" pitchFamily="34" charset="0"/>
                        </a:rPr>
                        <a:t>Technique for increasing the signal-to-noise ratio</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E99731"/>
                    </a:solidFill>
                  </a:tcPr>
                </a:tc>
                <a:tc>
                  <a:txBody>
                    <a:bodyPr/>
                    <a:lstStyle/>
                    <a:p>
                      <a:pPr algn="ctr" fontAlgn="t"/>
                      <a:r>
                        <a:rPr lang="en-US" sz="1800" b="1" dirty="0">
                          <a:effectLst/>
                          <a:latin typeface="Arial Narrow" panose="020B0606020202030204" pitchFamily="34" charset="0"/>
                        </a:rPr>
                        <a:t>What is it?</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E99731"/>
                    </a:solidFill>
                  </a:tcPr>
                </a:tc>
                <a:tc>
                  <a:txBody>
                    <a:bodyPr/>
                    <a:lstStyle/>
                    <a:p>
                      <a:pPr algn="ctr" fontAlgn="t"/>
                      <a:r>
                        <a:rPr lang="en-US" sz="1800" b="1" dirty="0">
                          <a:effectLst/>
                          <a:latin typeface="Arial Narrow" panose="020B0606020202030204" pitchFamily="34" charset="0"/>
                        </a:rPr>
                        <a:t>When is it helpful?</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E99731"/>
                    </a:solidFill>
                  </a:tcPr>
                </a:tc>
                <a:tc>
                  <a:txBody>
                    <a:bodyPr/>
                    <a:lstStyle/>
                    <a:p>
                      <a:pPr algn="ctr" fontAlgn="t"/>
                      <a:r>
                        <a:rPr lang="en-US" sz="1800" b="1">
                          <a:effectLst/>
                          <a:latin typeface="Arial Narrow" panose="020B0606020202030204" pitchFamily="34" charset="0"/>
                        </a:rPr>
                        <a:t>Examples of when to use it</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E99731"/>
                    </a:solidFill>
                  </a:tcPr>
                </a:tc>
                <a:extLst>
                  <a:ext uri="{0D108BD9-81ED-4DB2-BD59-A6C34878D82A}">
                    <a16:rowId xmlns:a16="http://schemas.microsoft.com/office/drawing/2014/main" val="10001"/>
                  </a:ext>
                </a:extLst>
              </a:tr>
              <a:tr h="1637186">
                <a:tc>
                  <a:txBody>
                    <a:bodyPr/>
                    <a:lstStyle/>
                    <a:p>
                      <a:pPr fontAlgn="t"/>
                      <a:r>
                        <a:rPr lang="en-US" sz="1800" b="1" dirty="0">
                          <a:effectLst/>
                          <a:latin typeface="Arial Narrow" panose="020B0606020202030204" pitchFamily="34" charset="0"/>
                        </a:rPr>
                        <a:t>Randomization of experiments</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FFFFFF"/>
                    </a:solidFill>
                  </a:tcPr>
                </a:tc>
                <a:tc>
                  <a:txBody>
                    <a:bodyPr/>
                    <a:lstStyle/>
                    <a:p>
                      <a:pPr fontAlgn="t"/>
                      <a:r>
                        <a:rPr lang="en-US" sz="1800" b="1">
                          <a:effectLst/>
                          <a:latin typeface="Arial Narrow" panose="020B0606020202030204" pitchFamily="34" charset="0"/>
                        </a:rPr>
                        <a:t>Using a lottery system to determine the order of carrying out related experiments, rather than relying on an apparently logical order that may introduce other overlooked variables.</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FFFFFF"/>
                    </a:solidFill>
                  </a:tcPr>
                </a:tc>
                <a:tc>
                  <a:txBody>
                    <a:bodyPr/>
                    <a:lstStyle/>
                    <a:p>
                      <a:pPr fontAlgn="t"/>
                      <a:r>
                        <a:rPr lang="en-US" sz="1800" b="1">
                          <a:effectLst/>
                          <a:latin typeface="Arial Narrow" panose="020B0606020202030204" pitchFamily="34" charset="0"/>
                        </a:rPr>
                        <a:t>Especially critical when you have related experiments from which you are going to draw a single meta conclusion. </a:t>
                      </a:r>
                      <a:br>
                        <a:rPr lang="en-US" sz="1800" b="1">
                          <a:effectLst/>
                          <a:latin typeface="Arial Narrow" panose="020B0606020202030204" pitchFamily="34" charset="0"/>
                        </a:rPr>
                      </a:br>
                      <a:r>
                        <a:rPr lang="en-US" sz="1800" b="1">
                          <a:effectLst/>
                          <a:latin typeface="Arial Narrow" panose="020B0606020202030204" pitchFamily="34" charset="0"/>
                        </a:rPr>
                        <a:t/>
                      </a:r>
                      <a:br>
                        <a:rPr lang="en-US" sz="1800" b="1">
                          <a:effectLst/>
                          <a:latin typeface="Arial Narrow" panose="020B0606020202030204" pitchFamily="34" charset="0"/>
                        </a:rPr>
                      </a:br>
                      <a:r>
                        <a:rPr lang="en-US" sz="1800" b="1">
                          <a:effectLst/>
                          <a:latin typeface="Arial Narrow" panose="020B0606020202030204" pitchFamily="34" charset="0"/>
                        </a:rPr>
                        <a:t>Applies to both related experiments done serially using the same equipment, and related experiments done in parallel on different equipment.</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FFFFFF"/>
                    </a:solidFill>
                  </a:tcPr>
                </a:tc>
                <a:tc>
                  <a:txBody>
                    <a:bodyPr/>
                    <a:lstStyle/>
                    <a:p>
                      <a:pPr fontAlgn="t">
                        <a:buFont typeface="Arial"/>
                        <a:buChar char="•"/>
                      </a:pPr>
                      <a:r>
                        <a:rPr lang="en-US" sz="1800" b="1" dirty="0">
                          <a:effectLst/>
                          <a:latin typeface="Arial Narrow" panose="020B0606020202030204" pitchFamily="34" charset="0"/>
                        </a:rPr>
                        <a:t>Does the length of time plastic is pressed in a mold affect the final strength of the plastic? Rather than running experiments testing 10, 20, 30, etc. seconds of pressing back to back, randomize which length of time is tested first, second, etc. The randomization eliminates potential effects from other variables like different amounts of mixing time for the plastic as the experiments progress and changes to the temperature of the mold over the course of all the experiments</a:t>
                      </a:r>
                      <a:r>
                        <a:rPr lang="en-US" sz="1800" b="1" dirty="0" smtClean="0">
                          <a:effectLst/>
                          <a:latin typeface="Arial Narrow" panose="020B0606020202030204" pitchFamily="34" charset="0"/>
                        </a:rPr>
                        <a:t>.</a:t>
                      </a:r>
                      <a:endParaRPr lang="en-US" sz="1800" b="1" dirty="0">
                        <a:effectLst/>
                        <a:latin typeface="Arial Narrow" panose="020B0606020202030204" pitchFamily="34" charset="0"/>
                      </a:endParaRP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2295948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442735176"/>
              </p:ext>
            </p:extLst>
          </p:nvPr>
        </p:nvGraphicFramePr>
        <p:xfrm>
          <a:off x="228600" y="76200"/>
          <a:ext cx="8839204" cy="6643704"/>
        </p:xfrm>
        <a:graphic>
          <a:graphicData uri="http://schemas.openxmlformats.org/drawingml/2006/table">
            <a:tbl>
              <a:tblPr/>
              <a:tblGrid>
                <a:gridCol w="2209801">
                  <a:extLst>
                    <a:ext uri="{9D8B030D-6E8A-4147-A177-3AD203B41FA5}">
                      <a16:colId xmlns:a16="http://schemas.microsoft.com/office/drawing/2014/main" val="20000"/>
                    </a:ext>
                  </a:extLst>
                </a:gridCol>
                <a:gridCol w="2209801">
                  <a:extLst>
                    <a:ext uri="{9D8B030D-6E8A-4147-A177-3AD203B41FA5}">
                      <a16:colId xmlns:a16="http://schemas.microsoft.com/office/drawing/2014/main" val="20001"/>
                    </a:ext>
                  </a:extLst>
                </a:gridCol>
                <a:gridCol w="2209801">
                  <a:extLst>
                    <a:ext uri="{9D8B030D-6E8A-4147-A177-3AD203B41FA5}">
                      <a16:colId xmlns:a16="http://schemas.microsoft.com/office/drawing/2014/main" val="20002"/>
                    </a:ext>
                  </a:extLst>
                </a:gridCol>
                <a:gridCol w="2209801">
                  <a:extLst>
                    <a:ext uri="{9D8B030D-6E8A-4147-A177-3AD203B41FA5}">
                      <a16:colId xmlns:a16="http://schemas.microsoft.com/office/drawing/2014/main" val="20003"/>
                    </a:ext>
                  </a:extLst>
                </a:gridCol>
              </a:tblGrid>
              <a:tr h="63408">
                <a:tc gridSpan="4">
                  <a:txBody>
                    <a:bodyPr/>
                    <a:lstStyle/>
                    <a:p>
                      <a:pPr algn="ctr" fontAlgn="t"/>
                      <a:r>
                        <a:rPr lang="en-US" sz="1800" b="1" dirty="0">
                          <a:effectLst/>
                          <a:latin typeface="Arial Narrow" panose="020B0606020202030204" pitchFamily="34" charset="0"/>
                        </a:rPr>
                        <a:t>Quantitative Variables</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E9973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20779">
                <a:tc>
                  <a:txBody>
                    <a:bodyPr/>
                    <a:lstStyle/>
                    <a:p>
                      <a:pPr algn="ctr" fontAlgn="t"/>
                      <a:r>
                        <a:rPr lang="en-US" sz="1800" b="1">
                          <a:effectLst/>
                          <a:latin typeface="Arial Narrow" panose="020B0606020202030204" pitchFamily="34" charset="0"/>
                        </a:rPr>
                        <a:t>Technique for increasing the signal-to-noise ratio</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E99731"/>
                    </a:solidFill>
                  </a:tcPr>
                </a:tc>
                <a:tc>
                  <a:txBody>
                    <a:bodyPr/>
                    <a:lstStyle/>
                    <a:p>
                      <a:pPr algn="ctr" fontAlgn="t"/>
                      <a:r>
                        <a:rPr lang="en-US" sz="1800" b="1" dirty="0">
                          <a:effectLst/>
                          <a:latin typeface="Arial Narrow" panose="020B0606020202030204" pitchFamily="34" charset="0"/>
                        </a:rPr>
                        <a:t>What is it?</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E99731"/>
                    </a:solidFill>
                  </a:tcPr>
                </a:tc>
                <a:tc>
                  <a:txBody>
                    <a:bodyPr/>
                    <a:lstStyle/>
                    <a:p>
                      <a:pPr algn="ctr" fontAlgn="t"/>
                      <a:r>
                        <a:rPr lang="en-US" sz="1800" b="1">
                          <a:effectLst/>
                          <a:latin typeface="Arial Narrow" panose="020B0606020202030204" pitchFamily="34" charset="0"/>
                        </a:rPr>
                        <a:t>When is it helpful?</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E99731"/>
                    </a:solidFill>
                  </a:tcPr>
                </a:tc>
                <a:tc>
                  <a:txBody>
                    <a:bodyPr/>
                    <a:lstStyle/>
                    <a:p>
                      <a:pPr algn="ctr" fontAlgn="t"/>
                      <a:r>
                        <a:rPr lang="en-US" sz="1800" b="1">
                          <a:effectLst/>
                          <a:latin typeface="Arial Narrow" panose="020B0606020202030204" pitchFamily="34" charset="0"/>
                        </a:rPr>
                        <a:t>Examples of when to use it</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E99731"/>
                    </a:solidFill>
                  </a:tcPr>
                </a:tc>
                <a:extLst>
                  <a:ext uri="{0D108BD9-81ED-4DB2-BD59-A6C34878D82A}">
                    <a16:rowId xmlns:a16="http://schemas.microsoft.com/office/drawing/2014/main" val="10001"/>
                  </a:ext>
                </a:extLst>
              </a:tr>
              <a:tr h="1080139">
                <a:tc>
                  <a:txBody>
                    <a:bodyPr/>
                    <a:lstStyle/>
                    <a:p>
                      <a:pPr fontAlgn="t"/>
                      <a:r>
                        <a:rPr lang="en-US" sz="1800" b="1" dirty="0">
                          <a:effectLst/>
                          <a:latin typeface="Arial Narrow" panose="020B0606020202030204" pitchFamily="34" charset="0"/>
                        </a:rPr>
                        <a:t>Repeating experiments</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F1F1F1"/>
                    </a:solidFill>
                  </a:tcPr>
                </a:tc>
                <a:tc>
                  <a:txBody>
                    <a:bodyPr/>
                    <a:lstStyle/>
                    <a:p>
                      <a:pPr fontAlgn="t"/>
                      <a:r>
                        <a:rPr lang="en-US" sz="1800" b="1">
                          <a:effectLst/>
                          <a:latin typeface="Arial Narrow" panose="020B0606020202030204" pitchFamily="34" charset="0"/>
                        </a:rPr>
                        <a:t>Repeating an experiment more than once helps determine if the data was a fluke, or represents the normal case. It helps guard against jumping to conclusions without enough evidence. </a:t>
                      </a:r>
                      <a:br>
                        <a:rPr lang="en-US" sz="1800" b="1">
                          <a:effectLst/>
                          <a:latin typeface="Arial Narrow" panose="020B0606020202030204" pitchFamily="34" charset="0"/>
                        </a:rPr>
                      </a:br>
                      <a:r>
                        <a:rPr lang="en-US" sz="1800" b="1">
                          <a:effectLst/>
                          <a:latin typeface="Arial Narrow" panose="020B0606020202030204" pitchFamily="34" charset="0"/>
                        </a:rPr>
                        <a:t/>
                      </a:r>
                      <a:br>
                        <a:rPr lang="en-US" sz="1800" b="1">
                          <a:effectLst/>
                          <a:latin typeface="Arial Narrow" panose="020B0606020202030204" pitchFamily="34" charset="0"/>
                        </a:rPr>
                      </a:br>
                      <a:r>
                        <a:rPr lang="en-US" sz="1800" b="1">
                          <a:effectLst/>
                          <a:latin typeface="Arial Narrow" panose="020B0606020202030204" pitchFamily="34" charset="0"/>
                        </a:rPr>
                        <a:t>The number of repeats depends on many factors, including the spread of the data and the availability of resources. Three repeats is usually a good starting place for evaluating the spread of the data.</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F1F1F1"/>
                    </a:solidFill>
                  </a:tcPr>
                </a:tc>
                <a:tc>
                  <a:txBody>
                    <a:bodyPr/>
                    <a:lstStyle/>
                    <a:p>
                      <a:pPr fontAlgn="t"/>
                      <a:r>
                        <a:rPr lang="en-US" sz="1800" b="1">
                          <a:effectLst/>
                          <a:latin typeface="Arial Narrow" panose="020B0606020202030204" pitchFamily="34" charset="0"/>
                        </a:rPr>
                        <a:t>Repeating experiments is standard scientific practice for most fields. The exceptions are usually when the scale and cost of the experiments make it impossible. For example, drug trials on a rare medical condition, large-scale sociology experiments, and astronomy observations of rare phenomena.</a:t>
                      </a: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F1F1F1"/>
                    </a:solidFill>
                  </a:tcPr>
                </a:tc>
                <a:tc>
                  <a:txBody>
                    <a:bodyPr/>
                    <a:lstStyle/>
                    <a:p>
                      <a:pPr fontAlgn="t">
                        <a:buFont typeface="Arial"/>
                        <a:buChar char="•"/>
                      </a:pPr>
                      <a:r>
                        <a:rPr lang="en-US" sz="1800" b="1" dirty="0">
                          <a:effectLst/>
                          <a:latin typeface="Arial Narrow" panose="020B0606020202030204" pitchFamily="34" charset="0"/>
                        </a:rPr>
                        <a:t>Which wavelength of visible light emits the most heat? Make repeated measurements for each wavelength, randomize the order you conduct the wavelength experiments in, and repeat the entire set of experiments at least twice more on a different days using, if possible, different equipment</a:t>
                      </a:r>
                      <a:r>
                        <a:rPr lang="en-US" sz="1800" b="1" dirty="0" smtClean="0">
                          <a:effectLst/>
                          <a:latin typeface="Arial Narrow" panose="020B0606020202030204" pitchFamily="34" charset="0"/>
                        </a:rPr>
                        <a:t>.</a:t>
                      </a:r>
                      <a:endParaRPr lang="en-US" sz="1800" b="1" dirty="0">
                        <a:effectLst/>
                        <a:latin typeface="Arial Narrow" panose="020B0606020202030204" pitchFamily="34" charset="0"/>
                      </a:endParaRPr>
                    </a:p>
                  </a:txBody>
                  <a:tcPr marL="10004" marR="10004" marT="10004" marB="10004">
                    <a:lnL w="9525" cap="flat" cmpd="sng" algn="ctr">
                      <a:solidFill>
                        <a:srgbClr val="CFCFCF"/>
                      </a:solidFill>
                      <a:prstDash val="solid"/>
                      <a:round/>
                      <a:headEnd type="none" w="med" len="med"/>
                      <a:tailEnd type="none" w="med" len="med"/>
                    </a:lnL>
                    <a:lnR w="9525" cap="flat" cmpd="sng" algn="ctr">
                      <a:solidFill>
                        <a:srgbClr val="CFCFCF"/>
                      </a:solidFill>
                      <a:prstDash val="solid"/>
                      <a:round/>
                      <a:headEnd type="none" w="med" len="med"/>
                      <a:tailEnd type="none" w="med" len="med"/>
                    </a:lnR>
                    <a:lnT w="9525" cap="flat" cmpd="sng" algn="ctr">
                      <a:solidFill>
                        <a:srgbClr val="CFCFCF"/>
                      </a:solidFill>
                      <a:prstDash val="solid"/>
                      <a:round/>
                      <a:headEnd type="none" w="med" len="med"/>
                      <a:tailEnd type="none" w="med" len="med"/>
                    </a:lnT>
                    <a:lnB w="9525" cap="flat" cmpd="sng" algn="ctr">
                      <a:solidFill>
                        <a:srgbClr val="CFCFCF"/>
                      </a:solidFill>
                      <a:prstDash val="solid"/>
                      <a:round/>
                      <a:headEnd type="none" w="med" len="med"/>
                      <a:tailEnd type="none" w="med" len="med"/>
                    </a:lnB>
                    <a:solidFill>
                      <a:srgbClr val="F1F1F1"/>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6934964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1.0&quot;&gt;&lt;object type=&quot;1&quot; unique_id=&quot;10001&quot;&gt;&lt;object type=&quot;8&quot; unique_id=&quot;10002&quot;&gt;&lt;/object&gt;&lt;object type=&quot;2&quot; unique_id=&quot;10003&quot;&gt;&lt;object type=&quot;3&quot; unique_id=&quot;10038&quot;&gt;&lt;property id=&quot;20148&quot; value=&quot;5&quot;/&gt;&lt;property id=&quot;20300&quot; value=&quot;Slide 67&quot;/&gt;&lt;property id=&quot;20307&quot; value=&quot;260&quot;/&gt;&lt;/object&gt;&lt;object type=&quot;3&quot; unique_id=&quot;10039&quot;&gt;&lt;property id=&quot;20148&quot; value=&quot;5&quot;/&gt;&lt;property id=&quot;20300&quot; value=&quot;Slide 57&quot;/&gt;&lt;property id=&quot;20307&quot; value=&quot;261&quot;/&gt;&lt;/object&gt;&lt;object type=&quot;3&quot; unique_id=&quot;10040&quot;&gt;&lt;property id=&quot;20148&quot; value=&quot;5&quot;/&gt;&lt;property id=&quot;20300&quot; value=&quot;Slide 59&quot;/&gt;&lt;property id=&quot;20307&quot; value=&quot;258&quot;/&gt;&lt;/object&gt;&lt;object type=&quot;3&quot; unique_id=&quot;10041&quot;&gt;&lt;property id=&quot;20148&quot; value=&quot;5&quot;/&gt;&lt;property id=&quot;20300&quot; value=&quot;Slide 58&quot;/&gt;&lt;property id=&quot;20307&quot; value=&quot;259&quot;/&gt;&lt;/object&gt;&lt;object type=&quot;3&quot; unique_id=&quot;11194&quot;&gt;&lt;property id=&quot;20148&quot; value=&quot;5&quot;/&gt;&lt;property id=&quot;20300&quot; value=&quot;Slide 32&quot;/&gt;&lt;property id=&quot;20307&quot; value=&quot;268&quot;/&gt;&lt;/object&gt;&lt;object type=&quot;3&quot; unique_id=&quot;11387&quot;&gt;&lt;property id=&quot;20148&quot; value=&quot;5&quot;/&gt;&lt;property id=&quot;20300&quot; value=&quot;Slide 37&quot;/&gt;&lt;property id=&quot;20307&quot; value=&quot;269&quot;/&gt;&lt;/object&gt;&lt;object type=&quot;3&quot; unique_id=&quot;11388&quot;&gt;&lt;property id=&quot;20148&quot; value=&quot;5&quot;/&gt;&lt;property id=&quot;20300&quot; value=&quot;Slide 38&quot;/&gt;&lt;property id=&quot;20307&quot; value=&quot;270&quot;/&gt;&lt;/object&gt;&lt;object type=&quot;3&quot; unique_id=&quot;11823&quot;&gt;&lt;property id=&quot;20148&quot; value=&quot;5&quot;/&gt;&lt;property id=&quot;20300&quot; value=&quot;Slide 64&quot;/&gt;&lt;property id=&quot;20307&quot; value=&quot;271&quot;/&gt;&lt;/object&gt;&lt;object type=&quot;3&quot; unique_id=&quot;12019&quot;&gt;&lt;property id=&quot;20148&quot; value=&quot;5&quot;/&gt;&lt;property id=&quot;20300&quot; value=&quot;Slide 12&quot;/&gt;&lt;property id=&quot;20307&quot; value=&quot;272&quot;/&gt;&lt;/object&gt;&lt;object type=&quot;3&quot; unique_id=&quot;12539&quot;&gt;&lt;property id=&quot;20148&quot; value=&quot;5&quot;/&gt;&lt;property id=&quot;20300&quot; value=&quot;Slide 27&quot;/&gt;&lt;property id=&quot;20307&quot; value=&quot;275&quot;/&gt;&lt;/object&gt;&lt;object type=&quot;3&quot; unique_id=&quot;12591&quot;&gt;&lt;property id=&quot;20148&quot; value=&quot;5&quot;/&gt;&lt;property id=&quot;20300&quot; value=&quot;Slide 2&quot;/&gt;&lt;property id=&quot;20307&quot; value=&quot;276&quot;/&gt;&lt;/object&gt;&lt;object type=&quot;3&quot; unique_id=&quot;12916&quot;&gt;&lt;property id=&quot;20148&quot; value=&quot;5&quot;/&gt;&lt;property id=&quot;20300&quot; value=&quot;Slide 10&quot;/&gt;&lt;property id=&quot;20307&quot; value=&quot;277&quot;/&gt;&lt;/object&gt;&lt;object type=&quot;3&quot; unique_id=&quot;12917&quot;&gt;&lt;property id=&quot;20148&quot; value=&quot;5&quot;/&gt;&lt;property id=&quot;20300&quot; value=&quot;Slide 13&quot;/&gt;&lt;property id=&quot;20307&quot; value=&quot;278&quot;/&gt;&lt;/object&gt;&lt;object type=&quot;3&quot; unique_id=&quot;12918&quot;&gt;&lt;property id=&quot;20148&quot; value=&quot;5&quot;/&gt;&lt;property id=&quot;20300&quot; value=&quot;Slide 48&quot;/&gt;&lt;property id=&quot;20307&quot; value=&quot;279&quot;/&gt;&lt;/object&gt;&lt;object type=&quot;3&quot; unique_id=&quot;12919&quot;&gt;&lt;property id=&quot;20148&quot; value=&quot;5&quot;/&gt;&lt;property id=&quot;20300&quot; value=&quot;Slide 88&quot;/&gt;&lt;property id=&quot;20307&quot; value=&quot;280&quot;/&gt;&lt;/object&gt;&lt;object type=&quot;3&quot; unique_id=&quot;12920&quot;&gt;&lt;property id=&quot;20148&quot; value=&quot;5&quot;/&gt;&lt;property id=&quot;20300&quot; value=&quot;Slide 21&quot;/&gt;&lt;property id=&quot;20307&quot; value=&quot;281&quot;/&gt;&lt;/object&gt;&lt;object type=&quot;3&quot; unique_id=&quot;12921&quot;&gt;&lt;property id=&quot;20148&quot; value=&quot;5&quot;/&gt;&lt;property id=&quot;20300&quot; value=&quot;Slide 20&quot;/&gt;&lt;property id=&quot;20307&quot; value=&quot;282&quot;/&gt;&lt;/object&gt;&lt;object type=&quot;3&quot; unique_id=&quot;12922&quot;&gt;&lt;property id=&quot;20148&quot; value=&quot;5&quot;/&gt;&lt;property id=&quot;20300&quot; value=&quot;Slide 8&quot;/&gt;&lt;property id=&quot;20307&quot; value=&quot;283&quot;/&gt;&lt;/object&gt;&lt;object type=&quot;3&quot; unique_id=&quot;12923&quot;&gt;&lt;property id=&quot;20148&quot; value=&quot;5&quot;/&gt;&lt;property id=&quot;20300&quot; value=&quot;Slide 7&quot;/&gt;&lt;property id=&quot;20307&quot; value=&quot;284&quot;/&gt;&lt;/object&gt;&lt;object type=&quot;3&quot; unique_id=&quot;14203&quot;&gt;&lt;property id=&quot;20148&quot; value=&quot;5&quot;/&gt;&lt;property id=&quot;20300&quot; value=&quot;Slide 62&quot;/&gt;&lt;property id=&quot;20307&quot; value=&quot;286&quot;/&gt;&lt;/object&gt;&lt;object type=&quot;3&quot; unique_id=&quot;14204&quot;&gt;&lt;property id=&quot;20148&quot; value=&quot;5&quot;/&gt;&lt;property id=&quot;20300&quot; value=&quot;Slide 63&quot;/&gt;&lt;property id=&quot;20307&quot; value=&quot;287&quot;/&gt;&lt;/object&gt;&lt;object type=&quot;3&quot; unique_id=&quot;14340&quot;&gt;&lt;property id=&quot;20148&quot; value=&quot;5&quot;/&gt;&lt;property id=&quot;20300&quot; value=&quot;Slide 65&quot;/&gt;&lt;property id=&quot;20307&quot; value=&quot;288&quot;/&gt;&lt;/object&gt;&lt;object type=&quot;3&quot; unique_id=&quot;16701&quot;&gt;&lt;property id=&quot;20148&quot; value=&quot;5&quot;/&gt;&lt;property id=&quot;20300&quot; value=&quot;Slide 66&quot;/&gt;&lt;property id=&quot;20307&quot; value=&quot;291&quot;/&gt;&lt;/object&gt;&lt;object type=&quot;3&quot; unique_id=&quot;17092&quot;&gt;&lt;property id=&quot;20148&quot; value=&quot;5&quot;/&gt;&lt;property id=&quot;20300&quot; value=&quot;Slide 6&quot;/&gt;&lt;property id=&quot;20307&quot; value=&quot;292&quot;/&gt;&lt;/object&gt;&lt;object type=&quot;3&quot; unique_id=&quot;18623&quot;&gt;&lt;property id=&quot;20148&quot; value=&quot;5&quot;/&gt;&lt;property id=&quot;20300&quot; value=&quot;Slide 70&quot;/&gt;&lt;property id=&quot;20307&quot; value=&quot;293&quot;/&gt;&lt;/object&gt;&lt;object type=&quot;3&quot; unique_id=&quot;19075&quot;&gt;&lt;property id=&quot;20148&quot; value=&quot;5&quot;/&gt;&lt;property id=&quot;20300&quot; value=&quot;Slide 71&quot;/&gt;&lt;property id=&quot;20307&quot; value=&quot;294&quot;/&gt;&lt;/object&gt;&lt;object type=&quot;3&quot; unique_id=&quot;21028&quot;&gt;&lt;property id=&quot;20148&quot; value=&quot;5&quot;/&gt;&lt;property id=&quot;20300&quot; value=&quot;Slide 85&quot;/&gt;&lt;property id=&quot;20307&quot; value=&quot;295&quot;/&gt;&lt;/object&gt;&lt;object type=&quot;3&quot; unique_id=&quot;21029&quot;&gt;&lt;property id=&quot;20148&quot; value=&quot;5&quot;/&gt;&lt;property id=&quot;20300&quot; value=&quot;Slide 86&quot;/&gt;&lt;property id=&quot;20307&quot; value=&quot;296&quot;/&gt;&lt;/object&gt;&lt;object type=&quot;3&quot; unique_id=&quot;21132&quot;&gt;&lt;property id=&quot;20148&quot; value=&quot;5&quot;/&gt;&lt;property id=&quot;20300&quot; value=&quot;Slide 17&quot;/&gt;&lt;property id=&quot;20307&quot; value=&quot;297&quot;/&gt;&lt;/object&gt;&lt;object type=&quot;3&quot; unique_id=&quot;21885&quot;&gt;&lt;property id=&quot;20148&quot; value=&quot;5&quot;/&gt;&lt;property id=&quot;20300&quot; value=&quot;Slide 74&quot;/&gt;&lt;property id=&quot;20307&quot; value=&quot;298&quot;/&gt;&lt;/object&gt;&lt;object type=&quot;3&quot; unique_id=&quot;22066&quot;&gt;&lt;property id=&quot;20148&quot; value=&quot;5&quot;/&gt;&lt;property id=&quot;20300&quot; value=&quot;Slide 55&quot;/&gt;&lt;property id=&quot;20307&quot; value=&quot;299&quot;/&gt;&lt;/object&gt;&lt;object type=&quot;3&quot; unique_id=&quot;22220&quot;&gt;&lt;property id=&quot;20148&quot; value=&quot;5&quot;/&gt;&lt;property id=&quot;20300&quot; value=&quot;Slide 82&quot;/&gt;&lt;property id=&quot;20307&quot; value=&quot;301&quot;/&gt;&lt;/object&gt;&lt;object type=&quot;3&quot; unique_id=&quot;22221&quot;&gt;&lt;property id=&quot;20148&quot; value=&quot;5&quot;/&gt;&lt;property id=&quot;20300&quot; value=&quot;Slide 83&quot;/&gt;&lt;property id=&quot;20307&quot; value=&quot;302&quot;/&gt;&lt;/object&gt;&lt;object type=&quot;3&quot; unique_id=&quot;22826&quot;&gt;&lt;property id=&quot;20148&quot; value=&quot;5&quot;/&gt;&lt;property id=&quot;20300&quot; value=&quot;Slide 69&quot;/&gt;&lt;property id=&quot;20307&quot; value=&quot;303&quot;/&gt;&lt;/object&gt;&lt;object type=&quot;3&quot; unique_id=&quot;23084&quot;&gt;&lt;property id=&quot;20148&quot; value=&quot;5&quot;/&gt;&lt;property id=&quot;20300&quot; value=&quot;Slide 49&quot;/&gt;&lt;property id=&quot;20307&quot; value=&quot;305&quot;/&gt;&lt;/object&gt;&lt;object type=&quot;3&quot; unique_id=&quot;23300&quot;&gt;&lt;property id=&quot;20148&quot; value=&quot;5&quot;/&gt;&lt;property id=&quot;20300&quot; value=&quot;Slide 5&quot;/&gt;&lt;property id=&quot;20307&quot; value=&quot;306&quot;/&gt;&lt;/object&gt;&lt;object type=&quot;3&quot; unique_id=&quot;23301&quot;&gt;&lt;property id=&quot;20148&quot; value=&quot;5&quot;/&gt;&lt;property id=&quot;20300&quot; value=&quot;Slide 4&quot;/&gt;&lt;property id=&quot;20307&quot; value=&quot;307&quot;/&gt;&lt;/object&gt;&lt;object type=&quot;3&quot; unique_id=&quot;23708&quot;&gt;&lt;property id=&quot;20148&quot; value=&quot;5&quot;/&gt;&lt;property id=&quot;20300&quot; value=&quot;Slide 56&quot;/&gt;&lt;property id=&quot;20307&quot; value=&quot;308&quot;/&gt;&lt;/object&gt;&lt;object type=&quot;3&quot; unique_id=&quot;24871&quot;&gt;&lt;property id=&quot;20148&quot; value=&quot;5&quot;/&gt;&lt;property id=&quot;20300&quot; value=&quot;Slide 26&quot;/&gt;&lt;property id=&quot;20307&quot; value=&quot;312&quot;/&gt;&lt;/object&gt;&lt;object type=&quot;3&quot; unique_id=&quot;24872&quot;&gt;&lt;property id=&quot;20148&quot; value=&quot;5&quot;/&gt;&lt;property id=&quot;20300&quot; value=&quot;Slide 72&quot;/&gt;&lt;property id=&quot;20307&quot; value=&quot;316&quot;/&gt;&lt;/object&gt;&lt;object type=&quot;3&quot; unique_id=&quot;24873&quot;&gt;&lt;property id=&quot;20148&quot; value=&quot;5&quot;/&gt;&lt;property id=&quot;20300&quot; value=&quot;Slide 31&quot;/&gt;&lt;property id=&quot;20307&quot; value=&quot;314&quot;/&gt;&lt;/object&gt;&lt;object type=&quot;3&quot; unique_id=&quot;24874&quot;&gt;&lt;property id=&quot;20148&quot; value=&quot;5&quot;/&gt;&lt;property id=&quot;20300&quot; value=&quot;Slide 52&quot;/&gt;&lt;property id=&quot;20307&quot; value=&quot;313&quot;/&gt;&lt;/object&gt;&lt;object type=&quot;3&quot; unique_id=&quot;24875&quot;&gt;&lt;property id=&quot;20148&quot; value=&quot;5&quot;/&gt;&lt;property id=&quot;20300&quot; value=&quot;Slide 22&quot;/&gt;&lt;property id=&quot;20307&quot; value=&quot;315&quot;/&gt;&lt;/object&gt;&lt;object type=&quot;3&quot; unique_id=&quot;24876&quot;&gt;&lt;property id=&quot;20148&quot; value=&quot;5&quot;/&gt;&lt;property id=&quot;20300&quot; value=&quot;Slide 68&quot;/&gt;&lt;property id=&quot;20307&quot; value=&quot;317&quot;/&gt;&lt;/object&gt;&lt;object type=&quot;3&quot; unique_id=&quot;25505&quot;&gt;&lt;property id=&quot;20148&quot; value=&quot;5&quot;/&gt;&lt;property id=&quot;20300&quot; value=&quot;Slide 73&quot;/&gt;&lt;property id=&quot;20307&quot; value=&quot;319&quot;/&gt;&lt;/object&gt;&lt;object type=&quot;3&quot; unique_id=&quot;27043&quot;&gt;&lt;property id=&quot;20148&quot; value=&quot;5&quot;/&gt;&lt;property id=&quot;20300&quot; value=&quot;Slide 61&quot;/&gt;&lt;property id=&quot;20307&quot; value=&quot;321&quot;/&gt;&lt;/object&gt;&lt;object type=&quot;3&quot; unique_id=&quot;27044&quot;&gt;&lt;property id=&quot;20148&quot; value=&quot;5&quot;/&gt;&lt;property id=&quot;20300&quot; value=&quot;Slide 19&quot;/&gt;&lt;property id=&quot;20307&quot; value=&quot;320&quot;/&gt;&lt;/object&gt;&lt;object type=&quot;3&quot; unique_id=&quot;27320&quot;&gt;&lt;property id=&quot;20148&quot; value=&quot;5&quot;/&gt;&lt;property id=&quot;20300&quot; value=&quot;Slide 45&quot;/&gt;&lt;property id=&quot;20307&quot; value=&quot;322&quot;/&gt;&lt;/object&gt;&lt;object type=&quot;3&quot; unique_id=&quot;29266&quot;&gt;&lt;property id=&quot;20148&quot; value=&quot;5&quot;/&gt;&lt;property id=&quot;20300&quot; value=&quot;Slide 28&quot;/&gt;&lt;property id=&quot;20307&quot; value=&quot;324&quot;/&gt;&lt;/object&gt;&lt;object type=&quot;3&quot; unique_id=&quot;30206&quot;&gt;&lt;property id=&quot;20148&quot; value=&quot;5&quot;/&gt;&lt;property id=&quot;20300&quot; value=&quot;Slide 34&quot;/&gt;&lt;property id=&quot;20307&quot; value=&quot;328&quot;/&gt;&lt;/object&gt;&lt;object type=&quot;3&quot; unique_id=&quot;30207&quot;&gt;&lt;property id=&quot;20148&quot; value=&quot;5&quot;/&gt;&lt;property id=&quot;20300&quot; value=&quot;Slide 35&quot;/&gt;&lt;property id=&quot;20307&quot; value=&quot;329&quot;/&gt;&lt;/object&gt;&lt;object type=&quot;3&quot; unique_id=&quot;30208&quot;&gt;&lt;property id=&quot;20148&quot; value=&quot;5&quot;/&gt;&lt;property id=&quot;20300&quot; value=&quot;Slide 39&quot;/&gt;&lt;property id=&quot;20307&quot; value=&quot;327&quot;/&gt;&lt;/object&gt;&lt;object type=&quot;3&quot; unique_id=&quot;31122&quot;&gt;&lt;property id=&quot;20148&quot; value=&quot;5&quot;/&gt;&lt;property id=&quot;20300&quot; value=&quot;Slide 36&quot;/&gt;&lt;property id=&quot;20307&quot; value=&quot;332&quot;/&gt;&lt;/object&gt;&lt;object type=&quot;3&quot; unique_id=&quot;31123&quot;&gt;&lt;property id=&quot;20148&quot; value=&quot;5&quot;/&gt;&lt;property id=&quot;20300&quot; value=&quot;Slide 40&quot;/&gt;&lt;property id=&quot;20307&quot; value=&quot;331&quot;/&gt;&lt;/object&gt;&lt;object type=&quot;3&quot; unique_id=&quot;31124&quot;&gt;&lt;property id=&quot;20148&quot; value=&quot;5&quot;/&gt;&lt;property id=&quot;20300&quot; value=&quot;Slide 41&quot;/&gt;&lt;property id=&quot;20307&quot; value=&quot;333&quot;/&gt;&lt;/object&gt;&lt;object type=&quot;3&quot; unique_id=&quot;31443&quot;&gt;&lt;property id=&quot;20148&quot; value=&quot;5&quot;/&gt;&lt;property id=&quot;20300&quot; value=&quot;Slide 33&quot;/&gt;&lt;property id=&quot;20307&quot; value=&quot;335&quot;/&gt;&lt;/object&gt;&lt;object type=&quot;3&quot; unique_id=&quot;31444&quot;&gt;&lt;property id=&quot;20148&quot; value=&quot;5&quot;/&gt;&lt;property id=&quot;20300&quot; value=&quot;Slide 42&quot;/&gt;&lt;property id=&quot;20307&quot; value=&quot;336&quot;/&gt;&lt;/object&gt;&lt;object type=&quot;3&quot; unique_id=&quot;31770&quot;&gt;&lt;property id=&quot;20148&quot; value=&quot;5&quot;/&gt;&lt;property id=&quot;20300&quot; value=&quot;Slide 43&quot;/&gt;&lt;property id=&quot;20307&quot; value=&quot;337&quot;/&gt;&lt;/object&gt;&lt;object type=&quot;3&quot; unique_id=&quot;32497&quot;&gt;&lt;property id=&quot;20148&quot; value=&quot;5&quot;/&gt;&lt;property id=&quot;20300&quot; value=&quot;Slide 75&quot;/&gt;&lt;property id=&quot;20307&quot; value=&quot;338&quot;/&gt;&lt;/object&gt;&lt;object type=&quot;3&quot; unique_id=&quot;34307&quot;&gt;&lt;property id=&quot;20148&quot; value=&quot;5&quot;/&gt;&lt;property id=&quot;20300&quot; value=&quot;Slide 76&quot;/&gt;&lt;property id=&quot;20307&quot; value=&quot;339&quot;/&gt;&lt;/object&gt;&lt;object type=&quot;3&quot; unique_id=&quot;34308&quot;&gt;&lt;property id=&quot;20148&quot; value=&quot;5&quot;/&gt;&lt;property id=&quot;20300&quot; value=&quot;Slide 77&quot;/&gt;&lt;property id=&quot;20307&quot; value=&quot;340&quot;/&gt;&lt;/object&gt;&lt;object type=&quot;3&quot; unique_id=&quot;34309&quot;&gt;&lt;property id=&quot;20148&quot; value=&quot;5&quot;/&gt;&lt;property id=&quot;20300&quot; value=&quot;Slide 78&quot;/&gt;&lt;property id=&quot;20307&quot; value=&quot;342&quot;/&gt;&lt;/object&gt;&lt;object type=&quot;3&quot; unique_id=&quot;34310&quot;&gt;&lt;property id=&quot;20148&quot; value=&quot;5&quot;/&gt;&lt;property id=&quot;20300&quot; value=&quot;Slide 79&quot;/&gt;&lt;property id=&quot;20307&quot; value=&quot;341&quot;/&gt;&lt;/object&gt;&lt;object type=&quot;3&quot; unique_id=&quot;34311&quot;&gt;&lt;property id=&quot;20148&quot; value=&quot;5&quot;/&gt;&lt;property id=&quot;20300&quot; value=&quot;Slide 80&quot;/&gt;&lt;property id=&quot;20307&quot; value=&quot;343&quot;/&gt;&lt;/object&gt;&lt;object type=&quot;3&quot; unique_id=&quot;34742&quot;&gt;&lt;property id=&quot;20148&quot; value=&quot;5&quot;/&gt;&lt;property id=&quot;20300&quot; value=&quot;Slide 3&quot;/&gt;&lt;property id=&quot;20307&quot; value=&quot;344&quot;/&gt;&lt;/object&gt;&lt;object type=&quot;3&quot; unique_id=&quot;36634&quot;&gt;&lt;property id=&quot;20148&quot; value=&quot;5&quot;/&gt;&lt;property id=&quot;20300&quot; value=&quot;Slide 46&quot;/&gt;&lt;property id=&quot;20307&quot; value=&quot;345&quot;/&gt;&lt;/object&gt;&lt;object type=&quot;3&quot; unique_id=&quot;38013&quot;&gt;&lt;property id=&quot;20148&quot; value=&quot;5&quot;/&gt;&lt;property id=&quot;20300&quot; value=&quot;Slide 11&quot;/&gt;&lt;property id=&quot;20307&quot; value=&quot;350&quot;/&gt;&lt;/object&gt;&lt;object type=&quot;3&quot; unique_id=&quot;38014&quot;&gt;&lt;property id=&quot;20148&quot; value=&quot;5&quot;/&gt;&lt;property id=&quot;20300&quot; value=&quot;Slide 81&quot;/&gt;&lt;property id=&quot;20307&quot; value=&quot;351&quot;/&gt;&lt;/object&gt;&lt;object type=&quot;3&quot; unique_id=&quot;38386&quot;&gt;&lt;property id=&quot;20148&quot; value=&quot;5&quot;/&gt;&lt;property id=&quot;20300&quot; value=&quot;Slide 53&quot;/&gt;&lt;property id=&quot;20307&quot; value=&quot;352&quot;/&gt;&lt;/object&gt;&lt;object type=&quot;3&quot; unique_id=&quot;38612&quot;&gt;&lt;property id=&quot;20148&quot; value=&quot;5&quot;/&gt;&lt;property id=&quot;20300&quot; value=&quot;Slide 54&quot;/&gt;&lt;property id=&quot;20307&quot; value=&quot;353&quot;/&gt;&lt;/object&gt;&lt;object type=&quot;3&quot; unique_id=&quot;38993&quot;&gt;&lt;property id=&quot;20148&quot; value=&quot;5&quot;/&gt;&lt;property id=&quot;20300&quot; value=&quot;Slide 9&quot;/&gt;&lt;property id=&quot;20307&quot; value=&quot;354&quot;/&gt;&lt;/object&gt;&lt;object type=&quot;3&quot; unique_id=&quot;38994&quot;&gt;&lt;property id=&quot;20148&quot; value=&quot;5&quot;/&gt;&lt;property id=&quot;20300&quot; value=&quot;Slide 50&quot;/&gt;&lt;property id=&quot;20307&quot; value=&quot;355&quot;/&gt;&lt;/object&gt;&lt;object type=&quot;3&quot; unique_id=&quot;39458&quot;&gt;&lt;property id=&quot;20148&quot; value=&quot;5&quot;/&gt;&lt;property id=&quot;20300&quot; value=&quot;Slide 47&quot;/&gt;&lt;property id=&quot;20307&quot; value=&quot;358&quot;/&gt;&lt;/object&gt;&lt;object type=&quot;3&quot; unique_id=&quot;39459&quot;&gt;&lt;property id=&quot;20148&quot; value=&quot;5&quot;/&gt;&lt;property id=&quot;20300&quot; value=&quot;Slide 51&quot;/&gt;&lt;property id=&quot;20307&quot; value=&quot;356&quot;/&gt;&lt;/object&gt;&lt;object type=&quot;3&quot; unique_id=&quot;39460&quot;&gt;&lt;property id=&quot;20148&quot; value=&quot;5&quot;/&gt;&lt;property id=&quot;20300&quot; value=&quot;Slide 1&quot;/&gt;&lt;property id=&quot;20307&quot; value=&quot;357&quot;/&gt;&lt;/object&gt;&lt;object type=&quot;3&quot; unique_id=&quot;39701&quot;&gt;&lt;property id=&quot;20148&quot; value=&quot;5&quot;/&gt;&lt;property id=&quot;20300&quot; value=&quot;Slide 84&quot;/&gt;&lt;property id=&quot;20307&quot; value=&quot;359&quot;/&gt;&lt;/object&gt;&lt;object type=&quot;3&quot; unique_id=&quot;39949&quot;&gt;&lt;property id=&quot;20148&quot; value=&quot;5&quot;/&gt;&lt;property id=&quot;20300&quot; value=&quot;Slide 29&quot;/&gt;&lt;property id=&quot;20307&quot; value=&quot;361&quot;/&gt;&lt;/object&gt;&lt;object type=&quot;3&quot; unique_id=&quot;41610&quot;&gt;&lt;property id=&quot;20148&quot; value=&quot;5&quot;/&gt;&lt;property id=&quot;20300&quot; value=&quot;Slide 30&quot;/&gt;&lt;property id=&quot;20307&quot; value=&quot;362&quot;/&gt;&lt;/object&gt;&lt;object type=&quot;3&quot; unique_id=&quot;43375&quot;&gt;&lt;property id=&quot;20148&quot; value=&quot;5&quot;/&gt;&lt;property id=&quot;20300&quot; value=&quot;Slide 23&quot;/&gt;&lt;property id=&quot;20307&quot; value=&quot;363&quot;/&gt;&lt;/object&gt;&lt;object type=&quot;3&quot; unique_id=&quot;45586&quot;&gt;&lt;property id=&quot;20148&quot; value=&quot;5&quot;/&gt;&lt;property id=&quot;20300&quot; value=&quot;Slide 25&quot;/&gt;&lt;property id=&quot;20307&quot; value=&quot;364&quot;/&gt;&lt;/object&gt;&lt;object type=&quot;3&quot; unique_id=&quot;45845&quot;&gt;&lt;property id=&quot;20148&quot; value=&quot;5&quot;/&gt;&lt;property id=&quot;20300&quot; value=&quot;Slide 24&quot;/&gt;&lt;property id=&quot;20307&quot; value=&quot;365&quot;/&gt;&lt;/object&gt;&lt;object type=&quot;3&quot; unique_id=&quot;46452&quot;&gt;&lt;property id=&quot;20148&quot; value=&quot;5&quot;/&gt;&lt;property id=&quot;20300&quot; value=&quot;Slide 15&quot;/&gt;&lt;property id=&quot;20307&quot; value=&quot;367&quot;/&gt;&lt;/object&gt;&lt;object type=&quot;3&quot; unique_id=&quot;46453&quot;&gt;&lt;property id=&quot;20148&quot; value=&quot;5&quot;/&gt;&lt;property id=&quot;20300&quot; value=&quot;Slide 18&quot;/&gt;&lt;property id=&quot;20307&quot; value=&quot;368&quot;/&gt;&lt;/object&gt;&lt;object type=&quot;3&quot; unique_id=&quot;47229&quot;&gt;&lt;property id=&quot;20148&quot; value=&quot;5&quot;/&gt;&lt;property id=&quot;20300&quot; value=&quot;Slide 87&quot;/&gt;&lt;property id=&quot;20307&quot; value=&quot;369&quot;/&gt;&lt;/object&gt;&lt;object type=&quot;3&quot; unique_id=&quot;47574&quot;&gt;&lt;property id=&quot;20148&quot; value=&quot;5&quot;/&gt;&lt;property id=&quot;20300&quot; value=&quot;Slide 16&quot;/&gt;&lt;property id=&quot;20307&quot; value=&quot;370&quot;/&gt;&lt;/object&gt;&lt;object type=&quot;3&quot; unique_id=&quot;47575&quot;&gt;&lt;property id=&quot;20148&quot; value=&quot;5&quot;/&gt;&lt;property id=&quot;20300&quot; value=&quot;Slide 60&quot;/&gt;&lt;property id=&quot;20307&quot; value=&quot;371&quot;/&gt;&lt;/object&gt;&lt;object type=&quot;3&quot; unique_id=&quot;47840&quot;&gt;&lt;property id=&quot;20148&quot; value=&quot;5&quot;/&gt;&lt;property id=&quot;20300&quot; value=&quot;Slide 44&quot;/&gt;&lt;property id=&quot;20307&quot; value=&quot;372&quot;/&gt;&lt;/object&gt;&lt;object type=&quot;3&quot; unique_id=&quot;52291&quot;&gt;&lt;property id=&quot;20148&quot; value=&quot;5&quot;/&gt;&lt;property id=&quot;20300&quot; value=&quot;Slide 14&quot;/&gt;&lt;property id=&quot;20307&quot; value=&quot;373&quot;/&gt;&lt;/objec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lIns="0" tIns="0" rIns="0" bIns="0" rtlCol="0" anchor="ctr" anchorCtr="0">
        <a:spAutoFit/>
      </a:bodyPr>
      <a:lstStyle>
        <a:defPPr algn="ctr">
          <a:defRPr sz="2400" b="1" dirty="0" smtClean="0">
            <a:latin typeface="Arial Narrow" panose="020B060602020203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4587</TotalTime>
  <Words>946</Words>
  <Application>Microsoft Office PowerPoint</Application>
  <PresentationFormat>On-screen Show (4:3)</PresentationFormat>
  <Paragraphs>70</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Arial Narrow</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c:creator>
  <cp:lastModifiedBy>Windows User</cp:lastModifiedBy>
  <cp:revision>990</cp:revision>
  <dcterms:created xsi:type="dcterms:W3CDTF">2017-07-30T14:51:26Z</dcterms:created>
  <dcterms:modified xsi:type="dcterms:W3CDTF">2017-09-27T22:11:42Z</dcterms:modified>
</cp:coreProperties>
</file>