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14" r:id="rId2"/>
    <p:sldId id="327" r:id="rId3"/>
    <p:sldId id="331" r:id="rId4"/>
    <p:sldId id="333" r:id="rId5"/>
    <p:sldId id="336" r:id="rId6"/>
    <p:sldId id="337" r:id="rId7"/>
    <p:sldId id="372" r:id="rId8"/>
    <p:sldId id="345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DF2FF"/>
    <a:srgbClr val="CCFFFF"/>
    <a:srgbClr val="CCECFF"/>
    <a:srgbClr val="660066"/>
    <a:srgbClr val="0000FF"/>
    <a:srgbClr val="FF5D5D"/>
    <a:srgbClr val="FF7979"/>
    <a:srgbClr val="FF3737"/>
    <a:srgbClr val="FF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32" autoAdjust="0"/>
    <p:restoredTop sz="94703" autoAdjust="0"/>
  </p:normalViewPr>
  <p:slideViewPr>
    <p:cSldViewPr>
      <p:cViewPr varScale="1">
        <p:scale>
          <a:sx n="103" d="100"/>
          <a:sy n="103" d="100"/>
        </p:scale>
        <p:origin x="7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9B367-CE38-4A9F-8810-B97405C0FDC4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7F006-91B2-4C84-B31A-28D171FF3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6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F006-91B2-4C84-B31A-28D171FF3D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65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F006-91B2-4C84-B31A-28D171FF3D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65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F006-91B2-4C84-B31A-28D171FF3D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65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F006-91B2-4C84-B31A-28D171FF3D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65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F006-91B2-4C84-B31A-28D171FF3D2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65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3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9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3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8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3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7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8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2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33" y="2739693"/>
            <a:ext cx="9144000" cy="128240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GRAPHS</a:t>
            </a:r>
          </a:p>
        </p:txBody>
      </p:sp>
    </p:spTree>
    <p:extLst>
      <p:ext uri="{BB962C8B-B14F-4D97-AF65-F5344CB8AC3E}">
        <p14:creationId xmlns:p14="http://schemas.microsoft.com/office/powerpoint/2010/main" val="273679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800" b="1" dirty="0" smtClean="0">
                <a:latin typeface="Arial Narrow" panose="020B0606020202030204" pitchFamily="34" charset="0"/>
              </a:rPr>
              <a:t>Types of Graphs</a:t>
            </a:r>
            <a:endParaRPr lang="en-US" sz="4800" b="1" dirty="0"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612" y="685800"/>
            <a:ext cx="2053988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PIE CHART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0998" y="1067324"/>
            <a:ext cx="8610602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compare parts </a:t>
            </a:r>
            <a:r>
              <a:rPr lang="en-US" sz="2400" b="1" smtClean="0">
                <a:latin typeface="Arial Narrow" panose="020B0606020202030204" pitchFamily="34" charset="0"/>
              </a:rPr>
              <a:t>to the </a:t>
            </a:r>
            <a:r>
              <a:rPr lang="en-US" sz="2400" b="1" dirty="0" smtClean="0">
                <a:latin typeface="Arial Narrow" panose="020B0606020202030204" pitchFamily="34" charset="0"/>
              </a:rPr>
              <a:t>whole (proportions or percentages)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7" r="15948" b="2686"/>
          <a:stretch/>
        </p:blipFill>
        <p:spPr bwMode="auto">
          <a:xfrm>
            <a:off x="152400" y="1889760"/>
            <a:ext cx="4759657" cy="496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7668" y="1436656"/>
            <a:ext cx="8610602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use for nominal (categorical /qualitative) variable data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2664" y="1828800"/>
            <a:ext cx="40382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independent variable of this experiment?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5713" y="1821321"/>
            <a:ext cx="40382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dependent variable of this experiment?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5713" y="1828800"/>
            <a:ext cx="40382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control of this experiment?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05713" y="1828800"/>
            <a:ext cx="4038287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are three controlled variables (constants) of this experiment?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713" y="1805988"/>
            <a:ext cx="40382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conclusion of this experiment?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57800" y="4648200"/>
            <a:ext cx="31242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This type of graph is used for what levels of data?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26389" y="5815356"/>
            <a:ext cx="14478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categorical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0" y="5623574"/>
            <a:ext cx="1449488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ordinal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26310" y="6048508"/>
            <a:ext cx="1443448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nominal</a:t>
            </a:r>
          </a:p>
        </p:txBody>
      </p:sp>
      <p:sp>
        <p:nvSpPr>
          <p:cNvPr id="20" name="Left Brace 19"/>
          <p:cNvSpPr/>
          <p:nvPr/>
        </p:nvSpPr>
        <p:spPr>
          <a:xfrm>
            <a:off x="6834920" y="5615464"/>
            <a:ext cx="397322" cy="802376"/>
          </a:xfrm>
          <a:prstGeom prst="leftBrace">
            <a:avLst>
              <a:gd name="adj1" fmla="val 32307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148935" y="3018473"/>
            <a:ext cx="3995065" cy="147732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Apple’s average sales in US for quarter 3 from 2014 (or average Apple sales from a Europe Q3 2015 or a competitor Q3 2015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34779" y="3006804"/>
            <a:ext cx="3933021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selling computer </a:t>
            </a:r>
            <a:r>
              <a:rPr lang="en-US" sz="2400" b="1" dirty="0">
                <a:latin typeface="Arial Narrow" panose="020B0606020202030204" pitchFamily="34" charset="0"/>
              </a:rPr>
              <a:t>and smart phone </a:t>
            </a:r>
            <a:r>
              <a:rPr lang="en-US" sz="2400" b="1" dirty="0" smtClean="0">
                <a:latin typeface="Arial Narrow" panose="020B0606020202030204" pitchFamily="34" charset="0"/>
              </a:rPr>
              <a:t>products, sold in the United States, during quarter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34779" y="3006804"/>
            <a:ext cx="3933021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Did Apple’s quarter 3 sales in 2015 increase or decrease compared to last year?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133600" y="1981200"/>
            <a:ext cx="990600" cy="40159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134779" y="3018472"/>
            <a:ext cx="3933021" cy="147732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Year being sold?  Country or Location being sold? Type of Apple computer and smart phone products being sold?</a:t>
            </a:r>
          </a:p>
        </p:txBody>
      </p:sp>
    </p:spTree>
    <p:extLst>
      <p:ext uri="{BB962C8B-B14F-4D97-AF65-F5344CB8AC3E}">
        <p14:creationId xmlns:p14="http://schemas.microsoft.com/office/powerpoint/2010/main" val="214192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6" grpId="0"/>
      <p:bldP spid="11" grpId="0"/>
      <p:bldP spid="11" grpId="1"/>
      <p:bldP spid="12" grpId="0"/>
      <p:bldP spid="12" grpId="1"/>
      <p:bldP spid="12" grpId="2"/>
      <p:bldP spid="12" grpId="3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 animBg="1"/>
      <p:bldP spid="20" grpId="1" animBg="1"/>
      <p:bldP spid="21" grpId="0"/>
      <p:bldP spid="21" grpId="1"/>
      <p:bldP spid="24" grpId="0"/>
      <p:bldP spid="24" grpId="1"/>
      <p:bldP spid="25" grpId="0"/>
      <p:bldP spid="25" grpId="1"/>
      <p:bldP spid="2" grpId="0" animBg="1"/>
      <p:bldP spid="2" grpId="1" animBg="1"/>
      <p:bldP spid="26" grpId="0"/>
      <p:bldP spid="2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1024745" y="6201728"/>
            <a:ext cx="3158094" cy="42767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 rot="16200000">
            <a:off x="-822929" y="4319971"/>
            <a:ext cx="2967247" cy="72810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800" b="1" dirty="0" smtClean="0">
                <a:latin typeface="Arial Narrow" panose="020B0606020202030204" pitchFamily="34" charset="0"/>
              </a:rPr>
              <a:t>Types of Graphs</a:t>
            </a:r>
            <a:endParaRPr lang="en-US" sz="4800" b="1" dirty="0">
              <a:latin typeface="Arial Narrow" panose="020B0606020202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200" y="685800"/>
            <a:ext cx="16764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BAR GRAPH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0998" y="1066800"/>
            <a:ext cx="484662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compare groups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0998" y="1459468"/>
            <a:ext cx="8458202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nominal on X (IV) &amp; numbers (quantitative) on Y (DV)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pic>
        <p:nvPicPr>
          <p:cNvPr id="1028" name="Picture 4" descr="https://egret.psychol.cam.ac.uk/statistics/local_copies_of_sources_Cardinal_and_Aitken_ANOVA/errorbars_files/graph1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39" y="2514600"/>
            <a:ext cx="4411439" cy="40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3344639" y="3468156"/>
            <a:ext cx="183696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latin typeface="Arial Narrow" panose="020B0606020202030204" pitchFamily="34" charset="0"/>
              </a:rPr>
              <a:t>may have gaps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cxnSp>
        <p:nvCxnSpPr>
          <p:cNvPr id="44" name="Straight Arrow Connector 43"/>
          <p:cNvCxnSpPr>
            <a:stCxn id="43" idx="2"/>
          </p:cNvCxnSpPr>
          <p:nvPr/>
        </p:nvCxnSpPr>
        <p:spPr>
          <a:xfrm flipH="1">
            <a:off x="2570148" y="3837488"/>
            <a:ext cx="1692972" cy="1714772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86400" y="2156936"/>
            <a:ext cx="36572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independent variable of this experiment?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3664" y="2168604"/>
            <a:ext cx="36572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dependent variable of this experiment?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713" y="2156936"/>
            <a:ext cx="36572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control of this experiment?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0" y="2168604"/>
            <a:ext cx="3657287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are three controlled variables (constants) of this experiment?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713" y="2156936"/>
            <a:ext cx="36572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conclusion of this experiment?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4747736"/>
            <a:ext cx="31242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This type of graph is used for what levels of data?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83589" y="5914892"/>
            <a:ext cx="14478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categorical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65642" y="5723110"/>
            <a:ext cx="1449488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ordinal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6752" y="6148044"/>
            <a:ext cx="1443448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nominal</a:t>
            </a:r>
          </a:p>
        </p:txBody>
      </p:sp>
      <p:sp>
        <p:nvSpPr>
          <p:cNvPr id="2" name="Left Brace 1"/>
          <p:cNvSpPr/>
          <p:nvPr/>
        </p:nvSpPr>
        <p:spPr>
          <a:xfrm>
            <a:off x="7292120" y="5715000"/>
            <a:ext cx="397322" cy="802376"/>
          </a:xfrm>
          <a:prstGeom prst="leftBrace">
            <a:avLst>
              <a:gd name="adj1" fmla="val 32307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486400" y="3299936"/>
            <a:ext cx="3614065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no treatment or the normal treatment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0" y="3299936"/>
            <a:ext cx="3614065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testing potato enzymes, 5 minutes of reaction time, room temperature (22</a:t>
            </a:r>
            <a:r>
              <a:rPr lang="en-US" sz="2400" b="1" dirty="0" smtClean="0">
                <a:latin typeface="Arial Narrow"/>
              </a:rPr>
              <a:t>°C)</a:t>
            </a:r>
            <a:endParaRPr lang="en-US" sz="2400" b="1" dirty="0" smtClean="0">
              <a:latin typeface="Arial Narrow" panose="020B0606020202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24356" y="3941802"/>
            <a:ext cx="3614065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the treatment decreased the enzyme activity</a:t>
            </a:r>
          </a:p>
        </p:txBody>
      </p:sp>
    </p:spTree>
    <p:extLst>
      <p:ext uri="{BB962C8B-B14F-4D97-AF65-F5344CB8AC3E}">
        <p14:creationId xmlns:p14="http://schemas.microsoft.com/office/powerpoint/2010/main" val="351160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39" grpId="0" animBg="1"/>
      <p:bldP spid="39" grpId="1" animBg="1"/>
      <p:bldP spid="24" grpId="0"/>
      <p:bldP spid="25" grpId="0"/>
      <p:bldP spid="35" grpId="0"/>
      <p:bldP spid="43" grpId="0"/>
      <p:bldP spid="19" grpId="0"/>
      <p:bldP spid="19" grpId="1"/>
      <p:bldP spid="20" grpId="0"/>
      <p:bldP spid="20" grpId="2"/>
      <p:bldP spid="21" grpId="0"/>
      <p:bldP spid="21" grpId="1"/>
      <p:bldP spid="22" grpId="0"/>
      <p:bldP spid="22" grpId="1"/>
      <p:bldP spid="23" grpId="0"/>
      <p:bldP spid="23" grpId="1"/>
      <p:bldP spid="16" grpId="0"/>
      <p:bldP spid="16" grpId="1"/>
      <p:bldP spid="17" grpId="0"/>
      <p:bldP spid="17" grpId="1"/>
      <p:bldP spid="18" grpId="0"/>
      <p:bldP spid="18" grpId="1"/>
      <p:bldP spid="26" grpId="0"/>
      <p:bldP spid="26" grpId="1"/>
      <p:bldP spid="2" grpId="0" animBg="1"/>
      <p:bldP spid="2" grpId="1" animBg="1"/>
      <p:bldP spid="27" grpId="0"/>
      <p:bldP spid="27" grpId="1"/>
      <p:bldP spid="28" grpId="0"/>
      <p:bldP spid="28" grpId="1"/>
      <p:bldP spid="29" grpId="0"/>
      <p:bldP spid="2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 rot="16200000">
            <a:off x="-1429675" y="3671742"/>
            <a:ext cx="3853934" cy="99458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67443" y="6104085"/>
            <a:ext cx="5132541" cy="7539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800" b="1" dirty="0" smtClean="0">
                <a:latin typeface="Arial Narrow" panose="020B0606020202030204" pitchFamily="34" charset="0"/>
              </a:rPr>
              <a:t>Types of Graphs</a:t>
            </a:r>
            <a:endParaRPr lang="en-US" sz="4800" b="1" dirty="0"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611" y="685800"/>
            <a:ext cx="179824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HISTOGRAM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96" y="1071550"/>
            <a:ext cx="6477004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distribution of</a:t>
            </a:r>
            <a:r>
              <a:rPr lang="en-US" sz="2400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smtClean="0">
                <a:latin typeface="Arial Narrow" panose="020B0606020202030204" pitchFamily="34" charset="0"/>
              </a:rPr>
              <a:t>a </a:t>
            </a:r>
            <a:r>
              <a:rPr lang="en-US" sz="2400" b="1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continuous</a:t>
            </a:r>
            <a:r>
              <a:rPr lang="en-US" sz="2400" b="1" dirty="0" smtClean="0">
                <a:latin typeface="Arial Narrow" panose="020B0606020202030204" pitchFamily="34" charset="0"/>
              </a:rPr>
              <a:t> data set that has been divided into equal class intervals (</a:t>
            </a:r>
            <a:r>
              <a:rPr lang="en-US" sz="2400" b="1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ranges of values</a:t>
            </a:r>
            <a:r>
              <a:rPr lang="en-US" sz="2400" b="1" dirty="0" smtClean="0">
                <a:latin typeface="Arial Narrow" panose="020B0606020202030204" pitchFamily="34" charset="0"/>
              </a:rPr>
              <a:t>)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0996" y="1611868"/>
            <a:ext cx="8534403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numbers (quantitative) on both X (IV) &amp; Y (frequency)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72302" y="2209800"/>
            <a:ext cx="6275782" cy="4610144"/>
            <a:chOff x="978734" y="1872062"/>
            <a:chExt cx="6275782" cy="498193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0" y="2119098"/>
              <a:ext cx="5448300" cy="409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0" name="Group 49"/>
            <p:cNvGrpSpPr/>
            <p:nvPr/>
          </p:nvGrpSpPr>
          <p:grpSpPr>
            <a:xfrm>
              <a:off x="978734" y="2777859"/>
              <a:ext cx="776413" cy="3443101"/>
              <a:chOff x="978734" y="2777859"/>
              <a:chExt cx="776413" cy="3443101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1407708" y="2777859"/>
                <a:ext cx="347439" cy="3443101"/>
                <a:chOff x="1407708" y="2995315"/>
                <a:chExt cx="347439" cy="3443101"/>
              </a:xfrm>
            </p:grpSpPr>
            <p:sp>
              <p:nvSpPr>
                <p:cNvPr id="37" name="TextBox 36"/>
                <p:cNvSpPr txBox="1"/>
                <p:nvPr/>
              </p:nvSpPr>
              <p:spPr>
                <a:xfrm>
                  <a:off x="1414221" y="6069084"/>
                  <a:ext cx="340926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r"/>
                  <a:r>
                    <a:rPr lang="en-US" sz="2400" b="1" dirty="0" smtClean="0">
                      <a:latin typeface="Arial Narrow" panose="020B0606020202030204" pitchFamily="34" charset="0"/>
                    </a:rPr>
                    <a:t>0</a:t>
                  </a:r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1414221" y="5320808"/>
                  <a:ext cx="340926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r"/>
                  <a:r>
                    <a:rPr lang="en-US" sz="2400" b="1" dirty="0" smtClean="0">
                      <a:latin typeface="Arial Narrow" panose="020B0606020202030204" pitchFamily="34" charset="0"/>
                    </a:rPr>
                    <a:t>10</a:t>
                  </a: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1407708" y="4520327"/>
                  <a:ext cx="340926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r"/>
                  <a:r>
                    <a:rPr lang="en-US" sz="2400" b="1" dirty="0" smtClean="0">
                      <a:latin typeface="Arial Narrow" panose="020B0606020202030204" pitchFamily="34" charset="0"/>
                    </a:rPr>
                    <a:t>20</a:t>
                  </a:r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1407708" y="3796807"/>
                  <a:ext cx="340926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r"/>
                  <a:r>
                    <a:rPr lang="en-US" sz="2400" b="1" dirty="0" smtClean="0">
                      <a:latin typeface="Arial Narrow" panose="020B0606020202030204" pitchFamily="34" charset="0"/>
                    </a:rPr>
                    <a:t>30</a:t>
                  </a: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407708" y="2995315"/>
                  <a:ext cx="340926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r"/>
                  <a:r>
                    <a:rPr lang="en-US" sz="2400" b="1" dirty="0" smtClean="0">
                      <a:latin typeface="Arial Narrow" panose="020B0606020202030204" pitchFamily="34" charset="0"/>
                    </a:rPr>
                    <a:t>40</a:t>
                  </a:r>
                </a:p>
              </p:txBody>
            </p:sp>
          </p:grpSp>
          <p:sp>
            <p:nvSpPr>
              <p:cNvPr id="43" name="TextBox 42"/>
              <p:cNvSpPr txBox="1"/>
              <p:nvPr/>
            </p:nvSpPr>
            <p:spPr>
              <a:xfrm rot="16200000">
                <a:off x="154126" y="4012278"/>
                <a:ext cx="201854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2400" b="1" dirty="0" smtClean="0">
                    <a:latin typeface="Arial Narrow" panose="020B0606020202030204" pitchFamily="34" charset="0"/>
                  </a:rPr>
                  <a:t>Frequency</a:t>
                </a: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584684" y="6103501"/>
              <a:ext cx="5669832" cy="750495"/>
              <a:chOff x="1584684" y="6103501"/>
              <a:chExt cx="5669832" cy="750495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1584684" y="6103501"/>
                <a:ext cx="5669832" cy="369332"/>
                <a:chOff x="1584684" y="6320957"/>
                <a:chExt cx="5669832" cy="369332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1584684" y="6320957"/>
                  <a:ext cx="625116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7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142788" y="6320957"/>
                  <a:ext cx="53581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8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2599988" y="6320957"/>
                  <a:ext cx="53581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9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3029604" y="6320957"/>
                  <a:ext cx="53581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10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3496742" y="6320957"/>
                  <a:ext cx="53581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11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3945328" y="6320957"/>
                  <a:ext cx="53581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12</a:t>
                  </a: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4402528" y="6320957"/>
                  <a:ext cx="53581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13</a:t>
                  </a: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4874386" y="6320957"/>
                  <a:ext cx="53581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14</a:t>
                  </a: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5303133" y="6320957"/>
                  <a:ext cx="53581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15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5774248" y="6320957"/>
                  <a:ext cx="53581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16</a:t>
                  </a: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6231448" y="6320957"/>
                  <a:ext cx="53581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17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6629400" y="6320957"/>
                  <a:ext cx="625116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latin typeface="Arial Narrow" panose="020B0606020202030204" pitchFamily="34" charset="0"/>
                    </a:rPr>
                    <a:t>18</a:t>
                  </a:r>
                </a:p>
              </p:txBody>
            </p:sp>
          </p:grpSp>
          <p:sp>
            <p:nvSpPr>
              <p:cNvPr id="44" name="TextBox 43"/>
              <p:cNvSpPr txBox="1"/>
              <p:nvPr/>
            </p:nvSpPr>
            <p:spPr>
              <a:xfrm>
                <a:off x="3303514" y="6484664"/>
                <a:ext cx="280772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2400" b="1" dirty="0" smtClean="0">
                    <a:latin typeface="Arial Narrow" panose="020B0606020202030204" pitchFamily="34" charset="0"/>
                  </a:rPr>
                  <a:t>Petal Length (cm)</a:t>
                </a: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1865376" y="1872062"/>
              <a:ext cx="513254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2400" b="1" dirty="0" smtClean="0">
                  <a:latin typeface="Arial Narrow" panose="020B0606020202030204" pitchFamily="34" charset="0"/>
                </a:rPr>
                <a:t>Petal Length vs. Frequency</a:t>
              </a:r>
            </a:p>
          </p:txBody>
        </p:sp>
      </p:grpSp>
      <p:cxnSp>
        <p:nvCxnSpPr>
          <p:cNvPr id="5" name="Straight Arrow Connector 4"/>
          <p:cNvCxnSpPr/>
          <p:nvPr/>
        </p:nvCxnSpPr>
        <p:spPr>
          <a:xfrm>
            <a:off x="2822642" y="5867400"/>
            <a:ext cx="457942" cy="0"/>
          </a:xfrm>
          <a:prstGeom prst="straightConnector1">
            <a:avLst/>
          </a:prstGeom>
          <a:ln w="34925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99584" y="3048000"/>
            <a:ext cx="202894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cannot have gaps</a:t>
            </a:r>
            <a:endParaRPr lang="en-US" sz="2400" i="1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2840338" y="3417332"/>
            <a:ext cx="1073720" cy="2060541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6" idx="2"/>
          </p:cNvCxnSpPr>
          <p:nvPr/>
        </p:nvCxnSpPr>
        <p:spPr>
          <a:xfrm flipH="1">
            <a:off x="3280584" y="3417332"/>
            <a:ext cx="633474" cy="2289141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400894" y="2362200"/>
            <a:ext cx="3740058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independent variable of this experiment?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10200" y="2362200"/>
            <a:ext cx="3740058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dependent variable of this experiment?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397232" y="2365028"/>
            <a:ext cx="3740058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control of this experiment?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405547" y="2362200"/>
            <a:ext cx="3740058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are three controlled variables (constants) of this experiment?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400894" y="2365028"/>
            <a:ext cx="3740058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conclusion of this experiment?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51569" y="4747736"/>
            <a:ext cx="3192431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This type of graph is used for what levels of data?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172200" y="5679176"/>
            <a:ext cx="14478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quantitative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139370" y="5494510"/>
            <a:ext cx="921158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ratio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150480" y="5919444"/>
            <a:ext cx="91732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interva</a:t>
            </a:r>
            <a:r>
              <a:rPr lang="en-US" sz="2400" b="1" dirty="0">
                <a:latin typeface="Arial Narrow" panose="020B0606020202030204" pitchFamily="34" charset="0"/>
              </a:rPr>
              <a:t>l</a:t>
            </a:r>
            <a:endParaRPr lang="en-US" sz="2400" b="1" dirty="0" smtClean="0">
              <a:latin typeface="Arial Narrow" panose="020B0606020202030204" pitchFamily="34" charset="0"/>
            </a:endParaRPr>
          </a:p>
        </p:txBody>
      </p:sp>
      <p:sp>
        <p:nvSpPr>
          <p:cNvPr id="66" name="Left Brace 65"/>
          <p:cNvSpPr/>
          <p:nvPr/>
        </p:nvSpPr>
        <p:spPr>
          <a:xfrm>
            <a:off x="7665848" y="5486400"/>
            <a:ext cx="397322" cy="802376"/>
          </a:xfrm>
          <a:prstGeom prst="leftBrace">
            <a:avLst>
              <a:gd name="adj1" fmla="val 32307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5410200" y="3429000"/>
            <a:ext cx="3699571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no petal or the normal petal length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410200" y="3429000"/>
            <a:ext cx="3699571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sunflowers, grown for 3 weeks, grown in full sunlight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410200" y="3429000"/>
            <a:ext cx="3699571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the most common petal length  is </a:t>
            </a:r>
            <a:r>
              <a:rPr lang="en-US" sz="2400" b="1" dirty="0" smtClean="0">
                <a:latin typeface="Arial Narrow"/>
              </a:rPr>
              <a:t>≥ 10 and &lt; 11</a:t>
            </a:r>
            <a:endParaRPr lang="en-US" sz="2400" b="1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12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" grpId="0" animBg="1"/>
      <p:bldP spid="2" grpId="1" animBg="1"/>
      <p:bldP spid="26" grpId="0"/>
      <p:bldP spid="27" grpId="0"/>
      <p:bldP spid="28" grpId="0"/>
      <p:bldP spid="6" grpId="0"/>
      <p:bldP spid="51" grpId="0"/>
      <p:bldP spid="51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7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66" grpId="0" animBg="1"/>
      <p:bldP spid="66" grpId="1" animBg="1"/>
      <p:bldP spid="67" grpId="0"/>
      <p:bldP spid="67" grpId="1"/>
      <p:bldP spid="68" grpId="0"/>
      <p:bldP spid="68" grpId="1"/>
      <p:bldP spid="69" grpId="0"/>
      <p:bldP spid="6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>
          <a:xfrm>
            <a:off x="727597" y="6019800"/>
            <a:ext cx="6189721" cy="5568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 rot="16200000">
            <a:off x="-1141876" y="4189876"/>
            <a:ext cx="3011350" cy="7275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800" b="1" dirty="0" smtClean="0">
                <a:latin typeface="Arial Narrow" panose="020B0606020202030204" pitchFamily="34" charset="0"/>
              </a:rPr>
              <a:t>Types of Graphs</a:t>
            </a:r>
            <a:endParaRPr lang="en-US" sz="4800" b="1" dirty="0">
              <a:latin typeface="Arial Narrow" panose="020B0606020202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612" y="685800"/>
            <a:ext cx="1977788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LINE GRAPH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0997" y="990600"/>
            <a:ext cx="484662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compare change over time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0997" y="1295400"/>
            <a:ext cx="8534403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numbers (quantitative) on both X (time) &amp; Y (DV)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4749" y="1664732"/>
            <a:ext cx="484662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line may connect data points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021455" y="5239512"/>
            <a:ext cx="533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1554855" y="5105400"/>
            <a:ext cx="502541" cy="1341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2057396" y="4703064"/>
            <a:ext cx="493776" cy="4023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2551172" y="4343400"/>
            <a:ext cx="512064" cy="3506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3063236" y="4078224"/>
            <a:ext cx="493776" cy="2762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3557012" y="3902876"/>
            <a:ext cx="512064" cy="1753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069076" y="3902876"/>
            <a:ext cx="512064" cy="595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581140" y="3968496"/>
            <a:ext cx="512064" cy="2766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5093204" y="4269598"/>
            <a:ext cx="487686" cy="2491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638061" y="4531624"/>
            <a:ext cx="479271" cy="22810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117332" y="4753108"/>
            <a:ext cx="554477" cy="2932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00" name="Picture 8" descr="https://vaadin.com/vaadin-fw8-documentation-portlet/charts/java-api/img/charts-errorbar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6" y="2205414"/>
            <a:ext cx="6841122" cy="437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ncss-wpengine.netdna-ssl.com/wp-content/uploads/2016/05/Scatter-Plot-with-Error-Bars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2"/>
          <a:stretch/>
        </p:blipFill>
        <p:spPr bwMode="auto">
          <a:xfrm>
            <a:off x="-6248400" y="1474204"/>
            <a:ext cx="5410200" cy="449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245664" y="1600200"/>
            <a:ext cx="2895287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independent variable of this experiment?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45664" y="1600200"/>
            <a:ext cx="2895287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   dependent variable of this experiment?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45664" y="1600200"/>
            <a:ext cx="28952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control of this experiment?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5664" y="1600200"/>
            <a:ext cx="2895287" cy="147732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are three controlled variables (constants) of this experiment?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48400" y="1600200"/>
            <a:ext cx="28952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conclusion of this experiment?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51569" y="5316960"/>
            <a:ext cx="3192431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This type of graph is used for what levels of data?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72200" y="6248400"/>
            <a:ext cx="14478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quantitative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139370" y="6063734"/>
            <a:ext cx="921158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ratio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150480" y="6488668"/>
            <a:ext cx="91732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interva</a:t>
            </a:r>
            <a:r>
              <a:rPr lang="en-US" sz="2400" b="1" dirty="0">
                <a:latin typeface="Arial Narrow" panose="020B0606020202030204" pitchFamily="34" charset="0"/>
              </a:rPr>
              <a:t>l</a:t>
            </a:r>
            <a:endParaRPr lang="en-US" sz="2400" b="1" dirty="0" smtClean="0">
              <a:latin typeface="Arial Narrow" panose="020B0606020202030204" pitchFamily="34" charset="0"/>
            </a:endParaRPr>
          </a:p>
        </p:txBody>
      </p:sp>
      <p:sp>
        <p:nvSpPr>
          <p:cNvPr id="52" name="Left Brace 51"/>
          <p:cNvSpPr/>
          <p:nvPr/>
        </p:nvSpPr>
        <p:spPr>
          <a:xfrm>
            <a:off x="7665848" y="6055624"/>
            <a:ext cx="397322" cy="802376"/>
          </a:xfrm>
          <a:prstGeom prst="leftBrace">
            <a:avLst>
              <a:gd name="adj1" fmla="val 32307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6248722" y="3311604"/>
            <a:ext cx="2892229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Monthly averages for the last 10 or 100 years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207039" y="3323272"/>
            <a:ext cx="2912866" cy="147732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Location is Turku, temperature measured at noon, measured in full direct sunlight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04303" y="3050388"/>
            <a:ext cx="2895553" cy="221599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Has the current year’s monthly average temperatures increased compared to a baseline of the last 10 or 100 years?</a:t>
            </a:r>
          </a:p>
        </p:txBody>
      </p:sp>
    </p:spTree>
    <p:extLst>
      <p:ext uri="{BB962C8B-B14F-4D97-AF65-F5344CB8AC3E}">
        <p14:creationId xmlns:p14="http://schemas.microsoft.com/office/powerpoint/2010/main" val="240891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4" grpId="1" animBg="1"/>
      <p:bldP spid="63" grpId="0" animBg="1"/>
      <p:bldP spid="63" grpId="1" animBg="1"/>
      <p:bldP spid="29" grpId="0"/>
      <p:bldP spid="30" grpId="0"/>
      <p:bldP spid="34" grpId="0"/>
      <p:bldP spid="36" grpId="0"/>
      <p:bldP spid="26" grpId="0"/>
      <p:bldP spid="26" grpId="1"/>
      <p:bldP spid="27" grpId="0"/>
      <p:bldP spid="27" grpId="1"/>
      <p:bldP spid="28" grpId="0"/>
      <p:bldP spid="28" grpId="1"/>
      <p:bldP spid="31" grpId="0"/>
      <p:bldP spid="31" grpId="1"/>
      <p:bldP spid="32" grpId="0"/>
      <p:bldP spid="32" grpId="1"/>
      <p:bldP spid="47" grpId="0"/>
      <p:bldP spid="47" grpId="1"/>
      <p:bldP spid="48" grpId="0"/>
      <p:bldP spid="48" grpId="1"/>
      <p:bldP spid="50" grpId="0"/>
      <p:bldP spid="50" grpId="1"/>
      <p:bldP spid="51" grpId="0"/>
      <p:bldP spid="51" grpId="1"/>
      <p:bldP spid="52" grpId="0" animBg="1"/>
      <p:bldP spid="52" grpId="1" animBg="1"/>
      <p:bldP spid="53" grpId="0"/>
      <p:bldP spid="53" grpId="1"/>
      <p:bldP spid="54" grpId="0"/>
      <p:bldP spid="54" grpId="1"/>
      <p:bldP spid="55" grpId="0"/>
      <p:bldP spid="5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483496" y="6301123"/>
            <a:ext cx="6189721" cy="55687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 rot="16200000">
            <a:off x="-1873926" y="3873457"/>
            <a:ext cx="4479488" cy="7275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800" b="1" dirty="0" smtClean="0">
                <a:latin typeface="Arial Narrow" panose="020B0606020202030204" pitchFamily="34" charset="0"/>
              </a:rPr>
              <a:t>Types of Graphs</a:t>
            </a:r>
            <a:endParaRPr lang="en-US" sz="4800" b="1" dirty="0">
              <a:latin typeface="Arial Narrow" panose="020B0606020202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200" y="685800"/>
            <a:ext cx="25146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SCATTER PLOT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0997" y="1005364"/>
            <a:ext cx="484662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correlation of variables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0997" y="1315998"/>
            <a:ext cx="8534403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numbers (quantitative) on both X (IV) &amp; Y (DV)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0997" y="1628180"/>
            <a:ext cx="7391403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best fit line or trend line (does not connect data points)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pic>
        <p:nvPicPr>
          <p:cNvPr id="2050" name="Picture 2" descr="http://www.idlcoyote.com/cg_tips/scatter2d_1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6" t="7480" r="7404" b="4045"/>
          <a:stretch/>
        </p:blipFill>
        <p:spPr bwMode="auto">
          <a:xfrm>
            <a:off x="-152400" y="1977371"/>
            <a:ext cx="6901818" cy="488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562913" y="2168604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independent variable of this experiment?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62600" y="2168604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dependent variable of this experiment?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62913" y="2191940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control of this experiment?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62913" y="2168604"/>
            <a:ext cx="3581087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are three controlled variables (constants) of this experiment?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62913" y="2191940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conclusion of this experiment?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0159" y="4935960"/>
            <a:ext cx="3573841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This type of graph is used for what levels of data?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99227" y="5867400"/>
            <a:ext cx="1620773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quantitative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5516" y="5682734"/>
            <a:ext cx="1031212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ratio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17085" y="6107668"/>
            <a:ext cx="1026915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interva</a:t>
            </a:r>
            <a:r>
              <a:rPr lang="en-US" sz="2400" b="1" dirty="0">
                <a:latin typeface="Arial Narrow" panose="020B0606020202030204" pitchFamily="34" charset="0"/>
              </a:rPr>
              <a:t>l</a:t>
            </a:r>
            <a:endParaRPr lang="en-US" sz="2400" b="1" dirty="0" smtClean="0">
              <a:latin typeface="Arial Narrow" panose="020B0606020202030204" pitchFamily="34" charset="0"/>
            </a:endParaRPr>
          </a:p>
        </p:txBody>
      </p:sp>
      <p:sp>
        <p:nvSpPr>
          <p:cNvPr id="29" name="Left Brace 28"/>
          <p:cNvSpPr/>
          <p:nvPr/>
        </p:nvSpPr>
        <p:spPr>
          <a:xfrm>
            <a:off x="7618379" y="5674624"/>
            <a:ext cx="444791" cy="802376"/>
          </a:xfrm>
          <a:prstGeom prst="leftBrace">
            <a:avLst>
              <a:gd name="adj1" fmla="val 32307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562600" y="3323272"/>
            <a:ext cx="3625084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no study time or the normal (recommended) study time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562600" y="3323272"/>
            <a:ext cx="3581404" cy="147732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8</a:t>
            </a:r>
            <a:r>
              <a:rPr lang="en-US" sz="2400" b="1" baseline="30000" dirty="0" smtClean="0">
                <a:latin typeface="Arial Narrow" panose="020B0606020202030204" pitchFamily="34" charset="0"/>
              </a:rPr>
              <a:t>th</a:t>
            </a:r>
            <a:r>
              <a:rPr lang="en-US" sz="2400" b="1" dirty="0" smtClean="0">
                <a:latin typeface="Arial Narrow" panose="020B0606020202030204" pitchFamily="34" charset="0"/>
              </a:rPr>
              <a:t> grade students, students were tested in a quiet &amp; well lighted class room, same 10 question quiz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59547" y="3317122"/>
            <a:ext cx="3581404" cy="147732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Quiz grades increase at a constant rate 0.81 for every additional minute of study time.</a:t>
            </a:r>
          </a:p>
        </p:txBody>
      </p:sp>
    </p:spTree>
    <p:extLst>
      <p:ext uri="{BB962C8B-B14F-4D97-AF65-F5344CB8AC3E}">
        <p14:creationId xmlns:p14="http://schemas.microsoft.com/office/powerpoint/2010/main" val="35420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31" grpId="0"/>
      <p:bldP spid="32" grpId="0"/>
      <p:bldP spid="33" grpId="0"/>
      <p:bldP spid="37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 animBg="1"/>
      <p:bldP spid="30" grpId="0"/>
      <p:bldP spid="30" grpId="1"/>
      <p:bldP spid="34" grpId="0"/>
      <p:bldP spid="34" grpId="1"/>
      <p:bldP spid="35" grpId="0"/>
      <p:bldP spid="3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33" y="1457291"/>
            <a:ext cx="9144000" cy="384720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BOX AND WHISKER GRAPHS</a:t>
            </a:r>
          </a:p>
        </p:txBody>
      </p:sp>
    </p:spTree>
    <p:extLst>
      <p:ext uri="{BB962C8B-B14F-4D97-AF65-F5344CB8AC3E}">
        <p14:creationId xmlns:p14="http://schemas.microsoft.com/office/powerpoint/2010/main" val="48561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812988"/>
            <a:ext cx="8248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93"/>
          <a:stretch/>
        </p:blipFill>
        <p:spPr bwMode="auto">
          <a:xfrm>
            <a:off x="36771" y="7010400"/>
            <a:ext cx="9144000" cy="100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"/>
          <p:cNvSpPr txBox="1"/>
          <p:nvPr/>
        </p:nvSpPr>
        <p:spPr>
          <a:xfrm>
            <a:off x="1580351" y="3273155"/>
            <a:ext cx="1239049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¼ of the data is </a:t>
            </a:r>
            <a:r>
              <a:rPr lang="en-US" sz="1600" b="1" dirty="0" smtClean="0">
                <a:solidFill>
                  <a:srgbClr val="000000"/>
                </a:solidFill>
                <a:latin typeface="Arial Narrow"/>
                <a:ea typeface="Times New Roman"/>
                <a:cs typeface="Times New Roman"/>
              </a:rPr>
              <a:t>below the box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3401177" y="3404765"/>
            <a:ext cx="2542423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½ of the data is in the box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¼ on each side of the </a:t>
            </a:r>
            <a:r>
              <a:rPr lang="en-US" sz="1600" b="1" dirty="0" smtClean="0">
                <a:solidFill>
                  <a:srgbClr val="000000"/>
                </a:solidFill>
                <a:latin typeface="Arial Narrow"/>
                <a:ea typeface="Times New Roman"/>
                <a:cs typeface="Times New Roman"/>
              </a:rPr>
              <a:t>line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152399" y="148578"/>
            <a:ext cx="2362201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BOX &amp; WHISKER </a:t>
            </a:r>
            <a:r>
              <a:rPr lang="en-US" b="1" dirty="0" smtClean="0">
                <a:solidFill>
                  <a:srgbClr val="000000"/>
                </a:solidFill>
                <a:latin typeface="Arial Narrow"/>
                <a:ea typeface="Times New Roman"/>
                <a:cs typeface="Times New Roman"/>
              </a:rPr>
              <a:t>GRAPH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3942551" y="117157"/>
            <a:ext cx="2077249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MEDIAN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(entire data set)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4974336" y="838200"/>
            <a:ext cx="0" cy="11739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ight Brace 4"/>
          <p:cNvSpPr/>
          <p:nvPr/>
        </p:nvSpPr>
        <p:spPr>
          <a:xfrm rot="5400000">
            <a:off x="4528937" y="2027501"/>
            <a:ext cx="381000" cy="1971276"/>
          </a:xfrm>
          <a:prstGeom prst="rightBrace">
            <a:avLst>
              <a:gd name="adj1" fmla="val 30659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1"/>
          <p:cNvSpPr txBox="1"/>
          <p:nvPr/>
        </p:nvSpPr>
        <p:spPr>
          <a:xfrm>
            <a:off x="128016" y="640080"/>
            <a:ext cx="1124750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MINIMUM value of data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676656" y="1132755"/>
            <a:ext cx="0" cy="11739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"/>
          <p:cNvSpPr txBox="1"/>
          <p:nvPr/>
        </p:nvSpPr>
        <p:spPr>
          <a:xfrm>
            <a:off x="7744968" y="640081"/>
            <a:ext cx="1124750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MAXIMUM value of data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8311896" y="1133856"/>
            <a:ext cx="0" cy="11739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"/>
          <p:cNvSpPr txBox="1"/>
          <p:nvPr/>
        </p:nvSpPr>
        <p:spPr>
          <a:xfrm>
            <a:off x="3447288" y="3182779"/>
            <a:ext cx="2542423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0000"/>
                </a:solidFill>
                <a:latin typeface="Arial Narrow"/>
                <a:ea typeface="Times New Roman"/>
                <a:cs typeface="Times New Roman"/>
              </a:rPr>
              <a:t>INTERQUARTILE RANGE (IQR)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7" name="TextBox 1"/>
          <p:cNvSpPr txBox="1"/>
          <p:nvPr/>
        </p:nvSpPr>
        <p:spPr>
          <a:xfrm>
            <a:off x="513552" y="2559282"/>
            <a:ext cx="1239049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0000"/>
                </a:solidFill>
                <a:latin typeface="Arial Narrow"/>
                <a:ea typeface="Times New Roman"/>
                <a:cs typeface="Times New Roman"/>
              </a:rPr>
              <a:t>OUTLIERS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13552" y="2286000"/>
            <a:ext cx="1239048" cy="20794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1"/>
          <p:cNvSpPr txBox="1"/>
          <p:nvPr/>
        </p:nvSpPr>
        <p:spPr>
          <a:xfrm>
            <a:off x="7315200" y="2558697"/>
            <a:ext cx="1239049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0000"/>
                </a:solidFill>
                <a:latin typeface="Arial Narrow"/>
                <a:ea typeface="Times New Roman"/>
                <a:cs typeface="Times New Roman"/>
              </a:rPr>
              <a:t>OUTLIERS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7295351" y="2285415"/>
            <a:ext cx="1162849" cy="20794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1"/>
          <p:cNvSpPr txBox="1"/>
          <p:nvPr/>
        </p:nvSpPr>
        <p:spPr>
          <a:xfrm>
            <a:off x="2438400" y="972979"/>
            <a:ext cx="15240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25</a:t>
            </a:r>
            <a:r>
              <a:rPr lang="en-US" sz="1600" b="1" kern="1200" baseline="300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th</a:t>
            </a: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 percentile (Q1)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145536" y="1444752"/>
            <a:ext cx="530742" cy="88876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1"/>
          <p:cNvSpPr txBox="1"/>
          <p:nvPr/>
        </p:nvSpPr>
        <p:spPr>
          <a:xfrm>
            <a:off x="4191000" y="599803"/>
            <a:ext cx="15240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50</a:t>
            </a:r>
            <a:r>
              <a:rPr lang="en-US" sz="1600" b="1" kern="1200" baseline="300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th</a:t>
            </a: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 percentile (Q2)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5349240" y="969264"/>
            <a:ext cx="15240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75</a:t>
            </a:r>
            <a:r>
              <a:rPr lang="en-US" sz="1600" b="1" kern="1200" baseline="300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th</a:t>
            </a: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 percentile (Q3)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5742432" y="1446546"/>
            <a:ext cx="256423" cy="88696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ight Brace 48"/>
          <p:cNvSpPr/>
          <p:nvPr/>
        </p:nvSpPr>
        <p:spPr>
          <a:xfrm rot="5400000">
            <a:off x="2005336" y="1496426"/>
            <a:ext cx="381000" cy="3038360"/>
          </a:xfrm>
          <a:prstGeom prst="rightBrace">
            <a:avLst>
              <a:gd name="adj1" fmla="val 30659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1"/>
          <p:cNvSpPr txBox="1"/>
          <p:nvPr/>
        </p:nvSpPr>
        <p:spPr>
          <a:xfrm>
            <a:off x="6477000" y="3267449"/>
            <a:ext cx="1239049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¼ of the data is </a:t>
            </a:r>
            <a:r>
              <a:rPr lang="en-US" sz="1600" b="1" dirty="0" smtClean="0">
                <a:solidFill>
                  <a:srgbClr val="000000"/>
                </a:solidFill>
                <a:latin typeface="Arial Narrow"/>
                <a:ea typeface="Times New Roman"/>
                <a:cs typeface="Times New Roman"/>
              </a:rPr>
              <a:t>above the box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53" name="Right Brace 52"/>
          <p:cNvSpPr/>
          <p:nvPr/>
        </p:nvSpPr>
        <p:spPr>
          <a:xfrm rot="5400000">
            <a:off x="6896100" y="1645920"/>
            <a:ext cx="381000" cy="2743200"/>
          </a:xfrm>
          <a:prstGeom prst="rightBrace">
            <a:avLst>
              <a:gd name="adj1" fmla="val 30659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Brace 27"/>
          <p:cNvSpPr/>
          <p:nvPr/>
        </p:nvSpPr>
        <p:spPr>
          <a:xfrm rot="5400000">
            <a:off x="2820924" y="1713448"/>
            <a:ext cx="191087" cy="1563624"/>
          </a:xfrm>
          <a:prstGeom prst="rightBrace">
            <a:avLst>
              <a:gd name="adj1" fmla="val 30659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1"/>
          <p:cNvSpPr txBox="1"/>
          <p:nvPr/>
        </p:nvSpPr>
        <p:spPr>
          <a:xfrm>
            <a:off x="2505207" y="2573179"/>
            <a:ext cx="8382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1.5 </a:t>
            </a: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  <a:sym typeface="Symbol"/>
              </a:rPr>
              <a:t> IQR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3" name="Right Brace 42"/>
          <p:cNvSpPr/>
          <p:nvPr/>
        </p:nvSpPr>
        <p:spPr>
          <a:xfrm rot="5400000">
            <a:off x="6400800" y="1720692"/>
            <a:ext cx="191085" cy="1545336"/>
          </a:xfrm>
          <a:prstGeom prst="rightBrace">
            <a:avLst>
              <a:gd name="adj1" fmla="val 30659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1"/>
          <p:cNvSpPr txBox="1"/>
          <p:nvPr/>
        </p:nvSpPr>
        <p:spPr>
          <a:xfrm>
            <a:off x="6085543" y="2571282"/>
            <a:ext cx="838200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1.5 </a:t>
            </a: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  <a:sym typeface="Symbol"/>
              </a:rPr>
              <a:t> IQR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8" name="TextBox 1"/>
          <p:cNvSpPr txBox="1"/>
          <p:nvPr/>
        </p:nvSpPr>
        <p:spPr>
          <a:xfrm>
            <a:off x="1586465" y="1566766"/>
            <a:ext cx="1124750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0000"/>
                </a:solidFill>
                <a:latin typeface="Arial Narrow"/>
                <a:ea typeface="Times New Roman"/>
                <a:cs typeface="Times New Roman"/>
              </a:rPr>
              <a:t>SMALLEST non-outlier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135105" y="2054866"/>
            <a:ext cx="0" cy="30503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1"/>
          <p:cNvSpPr txBox="1"/>
          <p:nvPr/>
        </p:nvSpPr>
        <p:spPr>
          <a:xfrm>
            <a:off x="6706636" y="1566766"/>
            <a:ext cx="1124750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0000"/>
                </a:solidFill>
                <a:latin typeface="Arial Narrow"/>
                <a:ea typeface="Times New Roman"/>
                <a:cs typeface="Times New Roman"/>
              </a:rPr>
              <a:t>LARGEST non-outlier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7255276" y="2054866"/>
            <a:ext cx="0" cy="30503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1"/>
          <p:cNvSpPr txBox="1"/>
          <p:nvPr/>
        </p:nvSpPr>
        <p:spPr>
          <a:xfrm>
            <a:off x="2276075" y="1201579"/>
            <a:ext cx="176252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(median of lower half)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55" name="TextBox 1"/>
          <p:cNvSpPr txBox="1"/>
          <p:nvPr/>
        </p:nvSpPr>
        <p:spPr>
          <a:xfrm>
            <a:off x="5105400" y="1197864"/>
            <a:ext cx="176252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kern="1200" dirty="0" smtClean="0">
                <a:solidFill>
                  <a:srgbClr val="000000"/>
                </a:solidFill>
                <a:effectLst/>
                <a:latin typeface="Arial Narrow"/>
                <a:ea typeface="Times New Roman"/>
                <a:cs typeface="Times New Roman"/>
              </a:rPr>
              <a:t>(median of upper half)</a:t>
            </a:r>
            <a:endParaRPr lang="en-US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353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  <p:bldP spid="5" grpId="0" animBg="1"/>
      <p:bldP spid="32" grpId="0"/>
      <p:bldP spid="34" grpId="0"/>
      <p:bldP spid="37" grpId="0"/>
      <p:bldP spid="22" grpId="0" animBg="1"/>
      <p:bldP spid="39" grpId="0"/>
      <p:bldP spid="40" grpId="0" animBg="1"/>
      <p:bldP spid="49" grpId="0" animBg="1"/>
      <p:bldP spid="52" grpId="0"/>
      <p:bldP spid="53" grpId="0" animBg="1"/>
      <p:bldP spid="28" grpId="0" animBg="1"/>
      <p:bldP spid="29" grpId="0"/>
      <p:bldP spid="43" grpId="0" animBg="1"/>
      <p:bldP spid="47" grpId="0"/>
      <p:bldP spid="38" grpId="0"/>
      <p:bldP spid="5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8&quot; unique_id=&quot;10002&quot;&gt;&lt;/object&gt;&lt;object type=&quot;2&quot; unique_id=&quot;10003&quot;&gt;&lt;object type=&quot;3&quot; unique_id=&quot;10038&quot;&gt;&lt;property id=&quot;20148&quot; value=&quot;5&quot;/&gt;&lt;property id=&quot;20300&quot; value=&quot;Slide 67&quot;/&gt;&lt;property id=&quot;20307&quot; value=&quot;260&quot;/&gt;&lt;/object&gt;&lt;object type=&quot;3&quot; unique_id=&quot;10039&quot;&gt;&lt;property id=&quot;20148&quot; value=&quot;5&quot;/&gt;&lt;property id=&quot;20300&quot; value=&quot;Slide 57&quot;/&gt;&lt;property id=&quot;20307&quot; value=&quot;261&quot;/&gt;&lt;/object&gt;&lt;object type=&quot;3&quot; unique_id=&quot;10040&quot;&gt;&lt;property id=&quot;20148&quot; value=&quot;5&quot;/&gt;&lt;property id=&quot;20300&quot; value=&quot;Slide 59&quot;/&gt;&lt;property id=&quot;20307&quot; value=&quot;258&quot;/&gt;&lt;/object&gt;&lt;object type=&quot;3&quot; unique_id=&quot;10041&quot;&gt;&lt;property id=&quot;20148&quot; value=&quot;5&quot;/&gt;&lt;property id=&quot;20300&quot; value=&quot;Slide 58&quot;/&gt;&lt;property id=&quot;20307&quot; value=&quot;259&quot;/&gt;&lt;/object&gt;&lt;object type=&quot;3&quot; unique_id=&quot;11194&quot;&gt;&lt;property id=&quot;20148&quot; value=&quot;5&quot;/&gt;&lt;property id=&quot;20300&quot; value=&quot;Slide 32&quot;/&gt;&lt;property id=&quot;20307&quot; value=&quot;268&quot;/&gt;&lt;/object&gt;&lt;object type=&quot;3&quot; unique_id=&quot;11387&quot;&gt;&lt;property id=&quot;20148&quot; value=&quot;5&quot;/&gt;&lt;property id=&quot;20300&quot; value=&quot;Slide 37&quot;/&gt;&lt;property id=&quot;20307&quot; value=&quot;269&quot;/&gt;&lt;/object&gt;&lt;object type=&quot;3&quot; unique_id=&quot;11388&quot;&gt;&lt;property id=&quot;20148&quot; value=&quot;5&quot;/&gt;&lt;property id=&quot;20300&quot; value=&quot;Slide 38&quot;/&gt;&lt;property id=&quot;20307&quot; value=&quot;270&quot;/&gt;&lt;/object&gt;&lt;object type=&quot;3&quot; unique_id=&quot;11823&quot;&gt;&lt;property id=&quot;20148&quot; value=&quot;5&quot;/&gt;&lt;property id=&quot;20300&quot; value=&quot;Slide 64&quot;/&gt;&lt;property id=&quot;20307&quot; value=&quot;271&quot;/&gt;&lt;/object&gt;&lt;object type=&quot;3&quot; unique_id=&quot;12019&quot;&gt;&lt;property id=&quot;20148&quot; value=&quot;5&quot;/&gt;&lt;property id=&quot;20300&quot; value=&quot;Slide 12&quot;/&gt;&lt;property id=&quot;20307&quot; value=&quot;272&quot;/&gt;&lt;/object&gt;&lt;object type=&quot;3&quot; unique_id=&quot;12539&quot;&gt;&lt;property id=&quot;20148&quot; value=&quot;5&quot;/&gt;&lt;property id=&quot;20300&quot; value=&quot;Slide 27&quot;/&gt;&lt;property id=&quot;20307&quot; value=&quot;275&quot;/&gt;&lt;/object&gt;&lt;object type=&quot;3&quot; unique_id=&quot;12591&quot;&gt;&lt;property id=&quot;20148&quot; value=&quot;5&quot;/&gt;&lt;property id=&quot;20300&quot; value=&quot;Slide 2&quot;/&gt;&lt;property id=&quot;20307&quot; value=&quot;276&quot;/&gt;&lt;/object&gt;&lt;object type=&quot;3&quot; unique_id=&quot;12916&quot;&gt;&lt;property id=&quot;20148&quot; value=&quot;5&quot;/&gt;&lt;property id=&quot;20300&quot; value=&quot;Slide 10&quot;/&gt;&lt;property id=&quot;20307&quot; value=&quot;277&quot;/&gt;&lt;/object&gt;&lt;object type=&quot;3&quot; unique_id=&quot;12917&quot;&gt;&lt;property id=&quot;20148&quot; value=&quot;5&quot;/&gt;&lt;property id=&quot;20300&quot; value=&quot;Slide 13&quot;/&gt;&lt;property id=&quot;20307&quot; value=&quot;278&quot;/&gt;&lt;/object&gt;&lt;object type=&quot;3&quot; unique_id=&quot;12918&quot;&gt;&lt;property id=&quot;20148&quot; value=&quot;5&quot;/&gt;&lt;property id=&quot;20300&quot; value=&quot;Slide 48&quot;/&gt;&lt;property id=&quot;20307&quot; value=&quot;279&quot;/&gt;&lt;/object&gt;&lt;object type=&quot;3&quot; unique_id=&quot;12919&quot;&gt;&lt;property id=&quot;20148&quot; value=&quot;5&quot;/&gt;&lt;property id=&quot;20300&quot; value=&quot;Slide 88&quot;/&gt;&lt;property id=&quot;20307&quot; value=&quot;280&quot;/&gt;&lt;/object&gt;&lt;object type=&quot;3&quot; unique_id=&quot;12920&quot;&gt;&lt;property id=&quot;20148&quot; value=&quot;5&quot;/&gt;&lt;property id=&quot;20300&quot; value=&quot;Slide 21&quot;/&gt;&lt;property id=&quot;20307&quot; value=&quot;281&quot;/&gt;&lt;/object&gt;&lt;object type=&quot;3&quot; unique_id=&quot;12921&quot;&gt;&lt;property id=&quot;20148&quot; value=&quot;5&quot;/&gt;&lt;property id=&quot;20300&quot; value=&quot;Slide 20&quot;/&gt;&lt;property id=&quot;20307&quot; value=&quot;282&quot;/&gt;&lt;/object&gt;&lt;object type=&quot;3&quot; unique_id=&quot;12922&quot;&gt;&lt;property id=&quot;20148&quot; value=&quot;5&quot;/&gt;&lt;property id=&quot;20300&quot; value=&quot;Slide 8&quot;/&gt;&lt;property id=&quot;20307&quot; value=&quot;283&quot;/&gt;&lt;/object&gt;&lt;object type=&quot;3&quot; unique_id=&quot;12923&quot;&gt;&lt;property id=&quot;20148&quot; value=&quot;5&quot;/&gt;&lt;property id=&quot;20300&quot; value=&quot;Slide 7&quot;/&gt;&lt;property id=&quot;20307&quot; value=&quot;284&quot;/&gt;&lt;/object&gt;&lt;object type=&quot;3&quot; unique_id=&quot;14203&quot;&gt;&lt;property id=&quot;20148&quot; value=&quot;5&quot;/&gt;&lt;property id=&quot;20300&quot; value=&quot;Slide 62&quot;/&gt;&lt;property id=&quot;20307&quot; value=&quot;286&quot;/&gt;&lt;/object&gt;&lt;object type=&quot;3&quot; unique_id=&quot;14204&quot;&gt;&lt;property id=&quot;20148&quot; value=&quot;5&quot;/&gt;&lt;property id=&quot;20300&quot; value=&quot;Slide 63&quot;/&gt;&lt;property id=&quot;20307&quot; value=&quot;287&quot;/&gt;&lt;/object&gt;&lt;object type=&quot;3&quot; unique_id=&quot;14340&quot;&gt;&lt;property id=&quot;20148&quot; value=&quot;5&quot;/&gt;&lt;property id=&quot;20300&quot; value=&quot;Slide 65&quot;/&gt;&lt;property id=&quot;20307&quot; value=&quot;288&quot;/&gt;&lt;/object&gt;&lt;object type=&quot;3&quot; unique_id=&quot;16701&quot;&gt;&lt;property id=&quot;20148&quot; value=&quot;5&quot;/&gt;&lt;property id=&quot;20300&quot; value=&quot;Slide 66&quot;/&gt;&lt;property id=&quot;20307&quot; value=&quot;291&quot;/&gt;&lt;/object&gt;&lt;object type=&quot;3&quot; unique_id=&quot;17092&quot;&gt;&lt;property id=&quot;20148&quot; value=&quot;5&quot;/&gt;&lt;property id=&quot;20300&quot; value=&quot;Slide 6&quot;/&gt;&lt;property id=&quot;20307&quot; value=&quot;292&quot;/&gt;&lt;/object&gt;&lt;object type=&quot;3&quot; unique_id=&quot;18623&quot;&gt;&lt;property id=&quot;20148&quot; value=&quot;5&quot;/&gt;&lt;property id=&quot;20300&quot; value=&quot;Slide 70&quot;/&gt;&lt;property id=&quot;20307&quot; value=&quot;293&quot;/&gt;&lt;/object&gt;&lt;object type=&quot;3&quot; unique_id=&quot;19075&quot;&gt;&lt;property id=&quot;20148&quot; value=&quot;5&quot;/&gt;&lt;property id=&quot;20300&quot; value=&quot;Slide 71&quot;/&gt;&lt;property id=&quot;20307&quot; value=&quot;294&quot;/&gt;&lt;/object&gt;&lt;object type=&quot;3&quot; unique_id=&quot;21028&quot;&gt;&lt;property id=&quot;20148&quot; value=&quot;5&quot;/&gt;&lt;property id=&quot;20300&quot; value=&quot;Slide 85&quot;/&gt;&lt;property id=&quot;20307&quot; value=&quot;295&quot;/&gt;&lt;/object&gt;&lt;object type=&quot;3&quot; unique_id=&quot;21029&quot;&gt;&lt;property id=&quot;20148&quot; value=&quot;5&quot;/&gt;&lt;property id=&quot;20300&quot; value=&quot;Slide 86&quot;/&gt;&lt;property id=&quot;20307&quot; value=&quot;296&quot;/&gt;&lt;/object&gt;&lt;object type=&quot;3&quot; unique_id=&quot;21132&quot;&gt;&lt;property id=&quot;20148&quot; value=&quot;5&quot;/&gt;&lt;property id=&quot;20300&quot; value=&quot;Slide 17&quot;/&gt;&lt;property id=&quot;20307&quot; value=&quot;297&quot;/&gt;&lt;/object&gt;&lt;object type=&quot;3&quot; unique_id=&quot;21885&quot;&gt;&lt;property id=&quot;20148&quot; value=&quot;5&quot;/&gt;&lt;property id=&quot;20300&quot; value=&quot;Slide 74&quot;/&gt;&lt;property id=&quot;20307&quot; value=&quot;298&quot;/&gt;&lt;/object&gt;&lt;object type=&quot;3&quot; unique_id=&quot;22066&quot;&gt;&lt;property id=&quot;20148&quot; value=&quot;5&quot;/&gt;&lt;property id=&quot;20300&quot; value=&quot;Slide 55&quot;/&gt;&lt;property id=&quot;20307&quot; value=&quot;299&quot;/&gt;&lt;/object&gt;&lt;object type=&quot;3&quot; unique_id=&quot;22220&quot;&gt;&lt;property id=&quot;20148&quot; value=&quot;5&quot;/&gt;&lt;property id=&quot;20300&quot; value=&quot;Slide 82&quot;/&gt;&lt;property id=&quot;20307&quot; value=&quot;301&quot;/&gt;&lt;/object&gt;&lt;object type=&quot;3&quot; unique_id=&quot;22221&quot;&gt;&lt;property id=&quot;20148&quot; value=&quot;5&quot;/&gt;&lt;property id=&quot;20300&quot; value=&quot;Slide 83&quot;/&gt;&lt;property id=&quot;20307&quot; value=&quot;302&quot;/&gt;&lt;/object&gt;&lt;object type=&quot;3&quot; unique_id=&quot;22826&quot;&gt;&lt;property id=&quot;20148&quot; value=&quot;5&quot;/&gt;&lt;property id=&quot;20300&quot; value=&quot;Slide 69&quot;/&gt;&lt;property id=&quot;20307&quot; value=&quot;303&quot;/&gt;&lt;/object&gt;&lt;object type=&quot;3&quot; unique_id=&quot;23084&quot;&gt;&lt;property id=&quot;20148&quot; value=&quot;5&quot;/&gt;&lt;property id=&quot;20300&quot; value=&quot;Slide 49&quot;/&gt;&lt;property id=&quot;20307&quot; value=&quot;305&quot;/&gt;&lt;/object&gt;&lt;object type=&quot;3&quot; unique_id=&quot;23300&quot;&gt;&lt;property id=&quot;20148&quot; value=&quot;5&quot;/&gt;&lt;property id=&quot;20300&quot; value=&quot;Slide 5&quot;/&gt;&lt;property id=&quot;20307&quot; value=&quot;306&quot;/&gt;&lt;/object&gt;&lt;object type=&quot;3&quot; unique_id=&quot;23301&quot;&gt;&lt;property id=&quot;20148&quot; value=&quot;5&quot;/&gt;&lt;property id=&quot;20300&quot; value=&quot;Slide 4&quot;/&gt;&lt;property id=&quot;20307&quot; value=&quot;307&quot;/&gt;&lt;/object&gt;&lt;object type=&quot;3&quot; unique_id=&quot;23708&quot;&gt;&lt;property id=&quot;20148&quot; value=&quot;5&quot;/&gt;&lt;property id=&quot;20300&quot; value=&quot;Slide 56&quot;/&gt;&lt;property id=&quot;20307&quot; value=&quot;308&quot;/&gt;&lt;/object&gt;&lt;object type=&quot;3&quot; unique_id=&quot;24871&quot;&gt;&lt;property id=&quot;20148&quot; value=&quot;5&quot;/&gt;&lt;property id=&quot;20300&quot; value=&quot;Slide 26&quot;/&gt;&lt;property id=&quot;20307&quot; value=&quot;312&quot;/&gt;&lt;/object&gt;&lt;object type=&quot;3&quot; unique_id=&quot;24872&quot;&gt;&lt;property id=&quot;20148&quot; value=&quot;5&quot;/&gt;&lt;property id=&quot;20300&quot; value=&quot;Slide 72&quot;/&gt;&lt;property id=&quot;20307&quot; value=&quot;316&quot;/&gt;&lt;/object&gt;&lt;object type=&quot;3&quot; unique_id=&quot;24873&quot;&gt;&lt;property id=&quot;20148&quot; value=&quot;5&quot;/&gt;&lt;property id=&quot;20300&quot; value=&quot;Slide 31&quot;/&gt;&lt;property id=&quot;20307&quot; value=&quot;314&quot;/&gt;&lt;/object&gt;&lt;object type=&quot;3&quot; unique_id=&quot;24874&quot;&gt;&lt;property id=&quot;20148&quot; value=&quot;5&quot;/&gt;&lt;property id=&quot;20300&quot; value=&quot;Slide 52&quot;/&gt;&lt;property id=&quot;20307&quot; value=&quot;313&quot;/&gt;&lt;/object&gt;&lt;object type=&quot;3&quot; unique_id=&quot;24875&quot;&gt;&lt;property id=&quot;20148&quot; value=&quot;5&quot;/&gt;&lt;property id=&quot;20300&quot; value=&quot;Slide 22&quot;/&gt;&lt;property id=&quot;20307&quot; value=&quot;315&quot;/&gt;&lt;/object&gt;&lt;object type=&quot;3&quot; unique_id=&quot;24876&quot;&gt;&lt;property id=&quot;20148&quot; value=&quot;5&quot;/&gt;&lt;property id=&quot;20300&quot; value=&quot;Slide 68&quot;/&gt;&lt;property id=&quot;20307&quot; value=&quot;317&quot;/&gt;&lt;/object&gt;&lt;object type=&quot;3&quot; unique_id=&quot;25505&quot;&gt;&lt;property id=&quot;20148&quot; value=&quot;5&quot;/&gt;&lt;property id=&quot;20300&quot; value=&quot;Slide 73&quot;/&gt;&lt;property id=&quot;20307&quot; value=&quot;319&quot;/&gt;&lt;/object&gt;&lt;object type=&quot;3&quot; unique_id=&quot;27043&quot;&gt;&lt;property id=&quot;20148&quot; value=&quot;5&quot;/&gt;&lt;property id=&quot;20300&quot; value=&quot;Slide 61&quot;/&gt;&lt;property id=&quot;20307&quot; value=&quot;321&quot;/&gt;&lt;/object&gt;&lt;object type=&quot;3&quot; unique_id=&quot;27044&quot;&gt;&lt;property id=&quot;20148&quot; value=&quot;5&quot;/&gt;&lt;property id=&quot;20300&quot; value=&quot;Slide 19&quot;/&gt;&lt;property id=&quot;20307&quot; value=&quot;320&quot;/&gt;&lt;/object&gt;&lt;object type=&quot;3&quot; unique_id=&quot;27320&quot;&gt;&lt;property id=&quot;20148&quot; value=&quot;5&quot;/&gt;&lt;property id=&quot;20300&quot; value=&quot;Slide 45&quot;/&gt;&lt;property id=&quot;20307&quot; value=&quot;322&quot;/&gt;&lt;/object&gt;&lt;object type=&quot;3&quot; unique_id=&quot;29266&quot;&gt;&lt;property id=&quot;20148&quot; value=&quot;5&quot;/&gt;&lt;property id=&quot;20300&quot; value=&quot;Slide 28&quot;/&gt;&lt;property id=&quot;20307&quot; value=&quot;324&quot;/&gt;&lt;/object&gt;&lt;object type=&quot;3&quot; unique_id=&quot;30206&quot;&gt;&lt;property id=&quot;20148&quot; value=&quot;5&quot;/&gt;&lt;property id=&quot;20300&quot; value=&quot;Slide 34&quot;/&gt;&lt;property id=&quot;20307&quot; value=&quot;328&quot;/&gt;&lt;/object&gt;&lt;object type=&quot;3&quot; unique_id=&quot;30207&quot;&gt;&lt;property id=&quot;20148&quot; value=&quot;5&quot;/&gt;&lt;property id=&quot;20300&quot; value=&quot;Slide 35&quot;/&gt;&lt;property id=&quot;20307&quot; value=&quot;329&quot;/&gt;&lt;/object&gt;&lt;object type=&quot;3&quot; unique_id=&quot;30208&quot;&gt;&lt;property id=&quot;20148&quot; value=&quot;5&quot;/&gt;&lt;property id=&quot;20300&quot; value=&quot;Slide 39&quot;/&gt;&lt;property id=&quot;20307&quot; value=&quot;327&quot;/&gt;&lt;/object&gt;&lt;object type=&quot;3&quot; unique_id=&quot;31122&quot;&gt;&lt;property id=&quot;20148&quot; value=&quot;5&quot;/&gt;&lt;property id=&quot;20300&quot; value=&quot;Slide 36&quot;/&gt;&lt;property id=&quot;20307&quot; value=&quot;332&quot;/&gt;&lt;/object&gt;&lt;object type=&quot;3&quot; unique_id=&quot;31123&quot;&gt;&lt;property id=&quot;20148&quot; value=&quot;5&quot;/&gt;&lt;property id=&quot;20300&quot; value=&quot;Slide 40&quot;/&gt;&lt;property id=&quot;20307&quot; value=&quot;331&quot;/&gt;&lt;/object&gt;&lt;object type=&quot;3&quot; unique_id=&quot;31124&quot;&gt;&lt;property id=&quot;20148&quot; value=&quot;5&quot;/&gt;&lt;property id=&quot;20300&quot; value=&quot;Slide 41&quot;/&gt;&lt;property id=&quot;20307&quot; value=&quot;333&quot;/&gt;&lt;/object&gt;&lt;object type=&quot;3&quot; unique_id=&quot;31443&quot;&gt;&lt;property id=&quot;20148&quot; value=&quot;5&quot;/&gt;&lt;property id=&quot;20300&quot; value=&quot;Slide 33&quot;/&gt;&lt;property id=&quot;20307&quot; value=&quot;335&quot;/&gt;&lt;/object&gt;&lt;object type=&quot;3&quot; unique_id=&quot;31444&quot;&gt;&lt;property id=&quot;20148&quot; value=&quot;5&quot;/&gt;&lt;property id=&quot;20300&quot; value=&quot;Slide 42&quot;/&gt;&lt;property id=&quot;20307&quot; value=&quot;336&quot;/&gt;&lt;/object&gt;&lt;object type=&quot;3&quot; unique_id=&quot;31770&quot;&gt;&lt;property id=&quot;20148&quot; value=&quot;5&quot;/&gt;&lt;property id=&quot;20300&quot; value=&quot;Slide 43&quot;/&gt;&lt;property id=&quot;20307&quot; value=&quot;337&quot;/&gt;&lt;/object&gt;&lt;object type=&quot;3&quot; unique_id=&quot;32497&quot;&gt;&lt;property id=&quot;20148&quot; value=&quot;5&quot;/&gt;&lt;property id=&quot;20300&quot; value=&quot;Slide 75&quot;/&gt;&lt;property id=&quot;20307&quot; value=&quot;338&quot;/&gt;&lt;/object&gt;&lt;object type=&quot;3&quot; unique_id=&quot;34307&quot;&gt;&lt;property id=&quot;20148&quot; value=&quot;5&quot;/&gt;&lt;property id=&quot;20300&quot; value=&quot;Slide 76&quot;/&gt;&lt;property id=&quot;20307&quot; value=&quot;339&quot;/&gt;&lt;/object&gt;&lt;object type=&quot;3&quot; unique_id=&quot;34308&quot;&gt;&lt;property id=&quot;20148&quot; value=&quot;5&quot;/&gt;&lt;property id=&quot;20300&quot; value=&quot;Slide 77&quot;/&gt;&lt;property id=&quot;20307&quot; value=&quot;340&quot;/&gt;&lt;/object&gt;&lt;object type=&quot;3&quot; unique_id=&quot;34309&quot;&gt;&lt;property id=&quot;20148&quot; value=&quot;5&quot;/&gt;&lt;property id=&quot;20300&quot; value=&quot;Slide 78&quot;/&gt;&lt;property id=&quot;20307&quot; value=&quot;342&quot;/&gt;&lt;/object&gt;&lt;object type=&quot;3&quot; unique_id=&quot;34310&quot;&gt;&lt;property id=&quot;20148&quot; value=&quot;5&quot;/&gt;&lt;property id=&quot;20300&quot; value=&quot;Slide 79&quot;/&gt;&lt;property id=&quot;20307&quot; value=&quot;341&quot;/&gt;&lt;/object&gt;&lt;object type=&quot;3&quot; unique_id=&quot;34311&quot;&gt;&lt;property id=&quot;20148&quot; value=&quot;5&quot;/&gt;&lt;property id=&quot;20300&quot; value=&quot;Slide 80&quot;/&gt;&lt;property id=&quot;20307&quot; value=&quot;343&quot;/&gt;&lt;/object&gt;&lt;object type=&quot;3&quot; unique_id=&quot;34742&quot;&gt;&lt;property id=&quot;20148&quot; value=&quot;5&quot;/&gt;&lt;property id=&quot;20300&quot; value=&quot;Slide 3&quot;/&gt;&lt;property id=&quot;20307&quot; value=&quot;344&quot;/&gt;&lt;/object&gt;&lt;object type=&quot;3&quot; unique_id=&quot;36634&quot;&gt;&lt;property id=&quot;20148&quot; value=&quot;5&quot;/&gt;&lt;property id=&quot;20300&quot; value=&quot;Slide 46&quot;/&gt;&lt;property id=&quot;20307&quot; value=&quot;345&quot;/&gt;&lt;/object&gt;&lt;object type=&quot;3&quot; unique_id=&quot;38013&quot;&gt;&lt;property id=&quot;20148&quot; value=&quot;5&quot;/&gt;&lt;property id=&quot;20300&quot; value=&quot;Slide 11&quot;/&gt;&lt;property id=&quot;20307&quot; value=&quot;350&quot;/&gt;&lt;/object&gt;&lt;object type=&quot;3&quot; unique_id=&quot;38014&quot;&gt;&lt;property id=&quot;20148&quot; value=&quot;5&quot;/&gt;&lt;property id=&quot;20300&quot; value=&quot;Slide 81&quot;/&gt;&lt;property id=&quot;20307&quot; value=&quot;351&quot;/&gt;&lt;/object&gt;&lt;object type=&quot;3&quot; unique_id=&quot;38386&quot;&gt;&lt;property id=&quot;20148&quot; value=&quot;5&quot;/&gt;&lt;property id=&quot;20300&quot; value=&quot;Slide 53&quot;/&gt;&lt;property id=&quot;20307&quot; value=&quot;352&quot;/&gt;&lt;/object&gt;&lt;object type=&quot;3&quot; unique_id=&quot;38612&quot;&gt;&lt;property id=&quot;20148&quot; value=&quot;5&quot;/&gt;&lt;property id=&quot;20300&quot; value=&quot;Slide 54&quot;/&gt;&lt;property id=&quot;20307&quot; value=&quot;353&quot;/&gt;&lt;/object&gt;&lt;object type=&quot;3&quot; unique_id=&quot;38993&quot;&gt;&lt;property id=&quot;20148&quot; value=&quot;5&quot;/&gt;&lt;property id=&quot;20300&quot; value=&quot;Slide 9&quot;/&gt;&lt;property id=&quot;20307&quot; value=&quot;354&quot;/&gt;&lt;/object&gt;&lt;object type=&quot;3&quot; unique_id=&quot;38994&quot;&gt;&lt;property id=&quot;20148&quot; value=&quot;5&quot;/&gt;&lt;property id=&quot;20300&quot; value=&quot;Slide 50&quot;/&gt;&lt;property id=&quot;20307&quot; value=&quot;355&quot;/&gt;&lt;/object&gt;&lt;object type=&quot;3&quot; unique_id=&quot;39458&quot;&gt;&lt;property id=&quot;20148&quot; value=&quot;5&quot;/&gt;&lt;property id=&quot;20300&quot; value=&quot;Slide 47&quot;/&gt;&lt;property id=&quot;20307&quot; value=&quot;358&quot;/&gt;&lt;/object&gt;&lt;object type=&quot;3&quot; unique_id=&quot;39459&quot;&gt;&lt;property id=&quot;20148&quot; value=&quot;5&quot;/&gt;&lt;property id=&quot;20300&quot; value=&quot;Slide 51&quot;/&gt;&lt;property id=&quot;20307&quot; value=&quot;356&quot;/&gt;&lt;/object&gt;&lt;object type=&quot;3&quot; unique_id=&quot;39460&quot;&gt;&lt;property id=&quot;20148&quot; value=&quot;5&quot;/&gt;&lt;property id=&quot;20300&quot; value=&quot;Slide 1&quot;/&gt;&lt;property id=&quot;20307&quot; value=&quot;357&quot;/&gt;&lt;/object&gt;&lt;object type=&quot;3&quot; unique_id=&quot;39701&quot;&gt;&lt;property id=&quot;20148&quot; value=&quot;5&quot;/&gt;&lt;property id=&quot;20300&quot; value=&quot;Slide 84&quot;/&gt;&lt;property id=&quot;20307&quot; value=&quot;359&quot;/&gt;&lt;/object&gt;&lt;object type=&quot;3&quot; unique_id=&quot;39949&quot;&gt;&lt;property id=&quot;20148&quot; value=&quot;5&quot;/&gt;&lt;property id=&quot;20300&quot; value=&quot;Slide 29&quot;/&gt;&lt;property id=&quot;20307&quot; value=&quot;361&quot;/&gt;&lt;/object&gt;&lt;object type=&quot;3&quot; unique_id=&quot;41610&quot;&gt;&lt;property id=&quot;20148&quot; value=&quot;5&quot;/&gt;&lt;property id=&quot;20300&quot; value=&quot;Slide 30&quot;/&gt;&lt;property id=&quot;20307&quot; value=&quot;362&quot;/&gt;&lt;/object&gt;&lt;object type=&quot;3&quot; unique_id=&quot;43375&quot;&gt;&lt;property id=&quot;20148&quot; value=&quot;5&quot;/&gt;&lt;property id=&quot;20300&quot; value=&quot;Slide 23&quot;/&gt;&lt;property id=&quot;20307&quot; value=&quot;363&quot;/&gt;&lt;/object&gt;&lt;object type=&quot;3&quot; unique_id=&quot;45586&quot;&gt;&lt;property id=&quot;20148&quot; value=&quot;5&quot;/&gt;&lt;property id=&quot;20300&quot; value=&quot;Slide 25&quot;/&gt;&lt;property id=&quot;20307&quot; value=&quot;364&quot;/&gt;&lt;/object&gt;&lt;object type=&quot;3&quot; unique_id=&quot;45845&quot;&gt;&lt;property id=&quot;20148&quot; value=&quot;5&quot;/&gt;&lt;property id=&quot;20300&quot; value=&quot;Slide 24&quot;/&gt;&lt;property id=&quot;20307&quot; value=&quot;365&quot;/&gt;&lt;/object&gt;&lt;object type=&quot;3&quot; unique_id=&quot;46452&quot;&gt;&lt;property id=&quot;20148&quot; value=&quot;5&quot;/&gt;&lt;property id=&quot;20300&quot; value=&quot;Slide 15&quot;/&gt;&lt;property id=&quot;20307&quot; value=&quot;367&quot;/&gt;&lt;/object&gt;&lt;object type=&quot;3&quot; unique_id=&quot;46453&quot;&gt;&lt;property id=&quot;20148&quot; value=&quot;5&quot;/&gt;&lt;property id=&quot;20300&quot; value=&quot;Slide 18&quot;/&gt;&lt;property id=&quot;20307&quot; value=&quot;368&quot;/&gt;&lt;/object&gt;&lt;object type=&quot;3&quot; unique_id=&quot;47229&quot;&gt;&lt;property id=&quot;20148&quot; value=&quot;5&quot;/&gt;&lt;property id=&quot;20300&quot; value=&quot;Slide 87&quot;/&gt;&lt;property id=&quot;20307&quot; value=&quot;369&quot;/&gt;&lt;/object&gt;&lt;object type=&quot;3&quot; unique_id=&quot;47574&quot;&gt;&lt;property id=&quot;20148&quot; value=&quot;5&quot;/&gt;&lt;property id=&quot;20300&quot; value=&quot;Slide 16&quot;/&gt;&lt;property id=&quot;20307&quot; value=&quot;370&quot;/&gt;&lt;/object&gt;&lt;object type=&quot;3&quot; unique_id=&quot;47575&quot;&gt;&lt;property id=&quot;20148&quot; value=&quot;5&quot;/&gt;&lt;property id=&quot;20300&quot; value=&quot;Slide 60&quot;/&gt;&lt;property id=&quot;20307&quot; value=&quot;371&quot;/&gt;&lt;/object&gt;&lt;object type=&quot;3&quot; unique_id=&quot;47840&quot;&gt;&lt;property id=&quot;20148&quot; value=&quot;5&quot;/&gt;&lt;property id=&quot;20300&quot; value=&quot;Slide 44&quot;/&gt;&lt;property id=&quot;20307&quot; value=&quot;372&quot;/&gt;&lt;/object&gt;&lt;object type=&quot;3&quot; unique_id=&quot;52291&quot;&gt;&lt;property id=&quot;20148&quot; value=&quot;5&quot;/&gt;&lt;property id=&quot;20300&quot; value=&quot;Slide 14&quot;/&gt;&lt;property id=&quot;20307&quot; value=&quot;37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 anchor="ctr" anchorCtr="0">
        <a:spAutoFit/>
      </a:bodyPr>
      <a:lstStyle>
        <a:defPPr algn="ctr">
          <a:defRPr sz="2400" b="1" dirty="0" smtClean="0">
            <a:latin typeface="Arial Narrow" panose="020B0606020202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4587</TotalTime>
  <Words>816</Words>
  <Application>Microsoft Office PowerPoint</Application>
  <PresentationFormat>On-screen Show (4:3)</PresentationFormat>
  <Paragraphs>133</Paragraphs>
  <Slides>8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Calibri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Windows User</cp:lastModifiedBy>
  <cp:revision>990</cp:revision>
  <dcterms:created xsi:type="dcterms:W3CDTF">2017-07-30T14:51:26Z</dcterms:created>
  <dcterms:modified xsi:type="dcterms:W3CDTF">2017-09-27T22:05:06Z</dcterms:modified>
</cp:coreProperties>
</file>